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710" r:id="rId3"/>
    <p:sldMasterId id="2147483748" r:id="rId4"/>
    <p:sldMasterId id="2147483760" r:id="rId5"/>
    <p:sldMasterId id="2147483772" r:id="rId6"/>
    <p:sldMasterId id="2147483784" r:id="rId7"/>
    <p:sldMasterId id="2147483798" r:id="rId8"/>
    <p:sldMasterId id="2147483810" r:id="rId9"/>
  </p:sldMasterIdLst>
  <p:notesMasterIdLst>
    <p:notesMasterId r:id="rId70"/>
  </p:notesMasterIdLst>
  <p:sldIdLst>
    <p:sldId id="279" r:id="rId10"/>
    <p:sldId id="331" r:id="rId11"/>
    <p:sldId id="395" r:id="rId12"/>
    <p:sldId id="396" r:id="rId13"/>
    <p:sldId id="397" r:id="rId14"/>
    <p:sldId id="398" r:id="rId15"/>
    <p:sldId id="366" r:id="rId16"/>
    <p:sldId id="355" r:id="rId17"/>
    <p:sldId id="394" r:id="rId18"/>
    <p:sldId id="357" r:id="rId19"/>
    <p:sldId id="356" r:id="rId20"/>
    <p:sldId id="400" r:id="rId21"/>
    <p:sldId id="363" r:id="rId22"/>
    <p:sldId id="364" r:id="rId23"/>
    <p:sldId id="365" r:id="rId24"/>
    <p:sldId id="361" r:id="rId25"/>
    <p:sldId id="367" r:id="rId26"/>
    <p:sldId id="335" r:id="rId27"/>
    <p:sldId id="284" r:id="rId28"/>
    <p:sldId id="280" r:id="rId29"/>
    <p:sldId id="285" r:id="rId30"/>
    <p:sldId id="266" r:id="rId31"/>
    <p:sldId id="354" r:id="rId32"/>
    <p:sldId id="259" r:id="rId33"/>
    <p:sldId id="263" r:id="rId34"/>
    <p:sldId id="368" r:id="rId35"/>
    <p:sldId id="294" r:id="rId36"/>
    <p:sldId id="315" r:id="rId37"/>
    <p:sldId id="370" r:id="rId38"/>
    <p:sldId id="401" r:id="rId39"/>
    <p:sldId id="371" r:id="rId40"/>
    <p:sldId id="402" r:id="rId41"/>
    <p:sldId id="389" r:id="rId42"/>
    <p:sldId id="372" r:id="rId43"/>
    <p:sldId id="373" r:id="rId44"/>
    <p:sldId id="376" r:id="rId45"/>
    <p:sldId id="377" r:id="rId46"/>
    <p:sldId id="378" r:id="rId47"/>
    <p:sldId id="380" r:id="rId48"/>
    <p:sldId id="381" r:id="rId49"/>
    <p:sldId id="383" r:id="rId50"/>
    <p:sldId id="390" r:id="rId51"/>
    <p:sldId id="384" r:id="rId52"/>
    <p:sldId id="385" r:id="rId53"/>
    <p:sldId id="386" r:id="rId54"/>
    <p:sldId id="387" r:id="rId55"/>
    <p:sldId id="403" r:id="rId56"/>
    <p:sldId id="404" r:id="rId57"/>
    <p:sldId id="291" r:id="rId58"/>
    <p:sldId id="391" r:id="rId59"/>
    <p:sldId id="393" r:id="rId60"/>
    <p:sldId id="269" r:id="rId61"/>
    <p:sldId id="274" r:id="rId62"/>
    <p:sldId id="272" r:id="rId63"/>
    <p:sldId id="273" r:id="rId64"/>
    <p:sldId id="277" r:id="rId65"/>
    <p:sldId id="324" r:id="rId66"/>
    <p:sldId id="325" r:id="rId67"/>
    <p:sldId id="295" r:id="rId68"/>
    <p:sldId id="316" r:id="rId6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gata"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4269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82" autoAdjust="0"/>
  </p:normalViewPr>
  <p:slideViewPr>
    <p:cSldViewPr>
      <p:cViewPr varScale="1">
        <p:scale>
          <a:sx n="62" d="100"/>
          <a:sy n="62" d="100"/>
        </p:scale>
        <p:origin x="-151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9-10-26T16:41:57.567" idx="2">
    <p:pos x="5445" y="1008"/>
    <p:text>a</p:text>
  </p:cm>
</p:cmLst>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C40F91-AFCB-4B01-8FC3-5747BB253B08}" type="doc">
      <dgm:prSet loTypeId="urn:microsoft.com/office/officeart/2005/8/layout/chevron2" loCatId="list" qsTypeId="urn:microsoft.com/office/officeart/2005/8/quickstyle/simple1" qsCatId="simple" csTypeId="urn:microsoft.com/office/officeart/2005/8/colors/accent6_1" csCatId="accent6" phldr="1"/>
      <dgm:spPr/>
      <dgm:t>
        <a:bodyPr/>
        <a:lstStyle/>
        <a:p>
          <a:endParaRPr lang="it-IT"/>
        </a:p>
      </dgm:t>
    </dgm:pt>
    <dgm:pt modelId="{C66DDB7B-10EC-400E-9571-4738A460EF4C}">
      <dgm:prSet phldrT="[Testo]"/>
      <dgm:spPr>
        <a:solidFill>
          <a:srgbClr val="FF0000"/>
        </a:solidFill>
      </dgm:spPr>
      <dgm:t>
        <a:bodyPr/>
        <a:lstStyle/>
        <a:p>
          <a:r>
            <a:rPr lang="it-IT" b="1" dirty="0" smtClean="0"/>
            <a:t>1992</a:t>
          </a:r>
          <a:endParaRPr lang="it-IT" b="1" dirty="0"/>
        </a:p>
      </dgm:t>
    </dgm:pt>
    <dgm:pt modelId="{9D12D3A2-3BE8-4D76-8007-6C3D86727477}" type="parTrans" cxnId="{E0DC670A-6594-4DFD-9ED1-114C2CC0D55B}">
      <dgm:prSet/>
      <dgm:spPr/>
      <dgm:t>
        <a:bodyPr/>
        <a:lstStyle/>
        <a:p>
          <a:endParaRPr lang="it-IT"/>
        </a:p>
      </dgm:t>
    </dgm:pt>
    <dgm:pt modelId="{30BC6B04-C7F6-4BC2-BB5B-A48DC18FD25C}" type="sibTrans" cxnId="{E0DC670A-6594-4DFD-9ED1-114C2CC0D55B}">
      <dgm:prSet/>
      <dgm:spPr/>
      <dgm:t>
        <a:bodyPr/>
        <a:lstStyle/>
        <a:p>
          <a:endParaRPr lang="it-IT"/>
        </a:p>
      </dgm:t>
    </dgm:pt>
    <dgm:pt modelId="{BD555551-37D8-4175-9D74-3CCF34F9068C}">
      <dgm:prSet phldrT="[Testo]"/>
      <dgm:spPr/>
      <dgm:t>
        <a:bodyPr/>
        <a:lstStyle/>
        <a:p>
          <a:r>
            <a:rPr lang="it-IT" dirty="0" smtClean="0"/>
            <a:t>53%</a:t>
          </a:r>
          <a:endParaRPr lang="it-IT" dirty="0"/>
        </a:p>
      </dgm:t>
    </dgm:pt>
    <dgm:pt modelId="{BE970EC9-A0AB-40C0-8612-AC46F2D9CE6F}" type="parTrans" cxnId="{F2F45C64-A0DC-42F8-8A22-B0621451FB47}">
      <dgm:prSet/>
      <dgm:spPr/>
      <dgm:t>
        <a:bodyPr/>
        <a:lstStyle/>
        <a:p>
          <a:endParaRPr lang="it-IT"/>
        </a:p>
      </dgm:t>
    </dgm:pt>
    <dgm:pt modelId="{69693216-8487-4853-9A10-FACDF228058C}" type="sibTrans" cxnId="{F2F45C64-A0DC-42F8-8A22-B0621451FB47}">
      <dgm:prSet/>
      <dgm:spPr/>
      <dgm:t>
        <a:bodyPr/>
        <a:lstStyle/>
        <a:p>
          <a:endParaRPr lang="it-IT"/>
        </a:p>
      </dgm:t>
    </dgm:pt>
    <dgm:pt modelId="{71AF6513-1C4A-428F-A5D4-070CEB1E943A}">
      <dgm:prSet phldrT="[Testo]"/>
      <dgm:spPr>
        <a:solidFill>
          <a:srgbClr val="FF0000"/>
        </a:solidFill>
      </dgm:spPr>
      <dgm:t>
        <a:bodyPr/>
        <a:lstStyle/>
        <a:p>
          <a:r>
            <a:rPr lang="it-IT" b="1" dirty="0" smtClean="0"/>
            <a:t>1999</a:t>
          </a:r>
          <a:endParaRPr lang="it-IT" b="1" dirty="0"/>
        </a:p>
      </dgm:t>
    </dgm:pt>
    <dgm:pt modelId="{19A7A2EE-95A7-4642-A87C-DFD1CC5C1934}" type="parTrans" cxnId="{0B53E6E0-DAAE-43A8-8221-99A4F89FAC4B}">
      <dgm:prSet/>
      <dgm:spPr/>
      <dgm:t>
        <a:bodyPr/>
        <a:lstStyle/>
        <a:p>
          <a:endParaRPr lang="it-IT"/>
        </a:p>
      </dgm:t>
    </dgm:pt>
    <dgm:pt modelId="{618203B8-05ED-44A9-8DC4-A8CD4253C2EE}" type="sibTrans" cxnId="{0B53E6E0-DAAE-43A8-8221-99A4F89FAC4B}">
      <dgm:prSet/>
      <dgm:spPr/>
      <dgm:t>
        <a:bodyPr/>
        <a:lstStyle/>
        <a:p>
          <a:endParaRPr lang="it-IT"/>
        </a:p>
      </dgm:t>
    </dgm:pt>
    <dgm:pt modelId="{F529D898-4327-4C47-90F4-375645F9440E}">
      <dgm:prSet phldrT="[Testo]"/>
      <dgm:spPr/>
      <dgm:t>
        <a:bodyPr/>
        <a:lstStyle/>
        <a:p>
          <a:r>
            <a:rPr lang="it-IT" dirty="0" smtClean="0"/>
            <a:t>55%</a:t>
          </a:r>
          <a:endParaRPr lang="it-IT" dirty="0"/>
        </a:p>
      </dgm:t>
    </dgm:pt>
    <dgm:pt modelId="{4D3721FF-AA23-4E27-B538-094BEA4A779F}" type="parTrans" cxnId="{D314DF88-9E70-45FC-9400-7F4E51B4F1B1}">
      <dgm:prSet/>
      <dgm:spPr/>
      <dgm:t>
        <a:bodyPr/>
        <a:lstStyle/>
        <a:p>
          <a:endParaRPr lang="it-IT"/>
        </a:p>
      </dgm:t>
    </dgm:pt>
    <dgm:pt modelId="{4477DEAB-2EDF-4694-AD4D-0B68B743D726}" type="sibTrans" cxnId="{D314DF88-9E70-45FC-9400-7F4E51B4F1B1}">
      <dgm:prSet/>
      <dgm:spPr/>
      <dgm:t>
        <a:bodyPr/>
        <a:lstStyle/>
        <a:p>
          <a:endParaRPr lang="it-IT"/>
        </a:p>
      </dgm:t>
    </dgm:pt>
    <dgm:pt modelId="{8441E38B-6823-4A23-BDD4-4A09B7D9F7B3}">
      <dgm:prSet phldrT="[Testo]"/>
      <dgm:spPr>
        <a:solidFill>
          <a:srgbClr val="FF0000"/>
        </a:solidFill>
      </dgm:spPr>
      <dgm:t>
        <a:bodyPr/>
        <a:lstStyle/>
        <a:p>
          <a:r>
            <a:rPr lang="it-IT" b="1" dirty="0" smtClean="0"/>
            <a:t>2004</a:t>
          </a:r>
          <a:endParaRPr lang="it-IT" b="1" dirty="0"/>
        </a:p>
      </dgm:t>
    </dgm:pt>
    <dgm:pt modelId="{2C5048C4-1E21-4071-9496-0FBC1E70C96F}" type="parTrans" cxnId="{A2C9E486-AB6D-43A2-9706-0346DFDB3023}">
      <dgm:prSet/>
      <dgm:spPr/>
      <dgm:t>
        <a:bodyPr/>
        <a:lstStyle/>
        <a:p>
          <a:endParaRPr lang="it-IT"/>
        </a:p>
      </dgm:t>
    </dgm:pt>
    <dgm:pt modelId="{330D8B18-9C54-431E-A983-F02109147BFA}" type="sibTrans" cxnId="{A2C9E486-AB6D-43A2-9706-0346DFDB3023}">
      <dgm:prSet/>
      <dgm:spPr/>
      <dgm:t>
        <a:bodyPr/>
        <a:lstStyle/>
        <a:p>
          <a:endParaRPr lang="it-IT"/>
        </a:p>
      </dgm:t>
    </dgm:pt>
    <dgm:pt modelId="{44FA522A-E168-483A-977C-591C5056AAA0}">
      <dgm:prSet phldrT="[Testo]"/>
      <dgm:spPr/>
      <dgm:t>
        <a:bodyPr/>
        <a:lstStyle/>
        <a:p>
          <a:r>
            <a:rPr lang="it-IT" dirty="0" smtClean="0"/>
            <a:t>40%</a:t>
          </a:r>
          <a:endParaRPr lang="it-IT" dirty="0"/>
        </a:p>
      </dgm:t>
    </dgm:pt>
    <dgm:pt modelId="{A94F89A2-5FFC-4B72-9469-79030F29F2DD}" type="parTrans" cxnId="{5B099DE6-BC20-4BA2-8DCF-ED77CD5DC7FB}">
      <dgm:prSet/>
      <dgm:spPr/>
      <dgm:t>
        <a:bodyPr/>
        <a:lstStyle/>
        <a:p>
          <a:endParaRPr lang="it-IT"/>
        </a:p>
      </dgm:t>
    </dgm:pt>
    <dgm:pt modelId="{E716B979-AE3D-44A3-86B9-8B2372A9DB4F}" type="sibTrans" cxnId="{5B099DE6-BC20-4BA2-8DCF-ED77CD5DC7FB}">
      <dgm:prSet/>
      <dgm:spPr/>
      <dgm:t>
        <a:bodyPr/>
        <a:lstStyle/>
        <a:p>
          <a:endParaRPr lang="it-IT"/>
        </a:p>
      </dgm:t>
    </dgm:pt>
    <dgm:pt modelId="{2C877B8F-83F5-48CB-8D53-38B7CEA7F421}">
      <dgm:prSet phldrT="[Testo]"/>
      <dgm:spPr>
        <a:solidFill>
          <a:srgbClr val="FF0000"/>
        </a:solidFill>
      </dgm:spPr>
      <dgm:t>
        <a:bodyPr/>
        <a:lstStyle/>
        <a:p>
          <a:r>
            <a:rPr lang="it-IT" b="1" dirty="0" smtClean="0"/>
            <a:t>2010</a:t>
          </a:r>
          <a:endParaRPr lang="it-IT" b="1" dirty="0"/>
        </a:p>
      </dgm:t>
    </dgm:pt>
    <dgm:pt modelId="{08549658-1562-4B32-9F5A-A166F7ED8643}" type="parTrans" cxnId="{BE4A2BB9-176B-4389-9D9E-A3181D05174E}">
      <dgm:prSet/>
      <dgm:spPr/>
      <dgm:t>
        <a:bodyPr/>
        <a:lstStyle/>
        <a:p>
          <a:endParaRPr lang="it-IT"/>
        </a:p>
      </dgm:t>
    </dgm:pt>
    <dgm:pt modelId="{F6551907-BBEC-4BC9-99AB-5ECB7FF90283}" type="sibTrans" cxnId="{BE4A2BB9-176B-4389-9D9E-A3181D05174E}">
      <dgm:prSet/>
      <dgm:spPr/>
      <dgm:t>
        <a:bodyPr/>
        <a:lstStyle/>
        <a:p>
          <a:endParaRPr lang="it-IT"/>
        </a:p>
      </dgm:t>
    </dgm:pt>
    <dgm:pt modelId="{0D7D1213-FE29-4196-B1E1-CAE69514E427}">
      <dgm:prSet phldrT="[Testo]"/>
      <dgm:spPr/>
      <dgm:t>
        <a:bodyPr/>
        <a:lstStyle/>
        <a:p>
          <a:r>
            <a:rPr lang="it-IT" dirty="0" smtClean="0"/>
            <a:t>33%</a:t>
          </a:r>
          <a:endParaRPr lang="it-IT" dirty="0"/>
        </a:p>
      </dgm:t>
    </dgm:pt>
    <dgm:pt modelId="{2F18F861-6D07-49D5-A31F-C6E9B31C0346}" type="parTrans" cxnId="{5946DDDD-1827-4955-93A7-D2B473AF7762}">
      <dgm:prSet/>
      <dgm:spPr/>
      <dgm:t>
        <a:bodyPr/>
        <a:lstStyle/>
        <a:p>
          <a:endParaRPr lang="it-IT"/>
        </a:p>
      </dgm:t>
    </dgm:pt>
    <dgm:pt modelId="{85F4CA1C-561F-4881-B553-BEF68C093321}" type="sibTrans" cxnId="{5946DDDD-1827-4955-93A7-D2B473AF7762}">
      <dgm:prSet/>
      <dgm:spPr/>
      <dgm:t>
        <a:bodyPr/>
        <a:lstStyle/>
        <a:p>
          <a:endParaRPr lang="it-IT"/>
        </a:p>
      </dgm:t>
    </dgm:pt>
    <dgm:pt modelId="{F21C35C4-14E5-4F4D-B1C3-348385B3F99B}" type="pres">
      <dgm:prSet presAssocID="{3DC40F91-AFCB-4B01-8FC3-5747BB253B08}" presName="linearFlow" presStyleCnt="0">
        <dgm:presLayoutVars>
          <dgm:dir/>
          <dgm:animLvl val="lvl"/>
          <dgm:resizeHandles val="exact"/>
        </dgm:presLayoutVars>
      </dgm:prSet>
      <dgm:spPr/>
      <dgm:t>
        <a:bodyPr/>
        <a:lstStyle/>
        <a:p>
          <a:endParaRPr lang="it-IT"/>
        </a:p>
      </dgm:t>
    </dgm:pt>
    <dgm:pt modelId="{792CF9C4-E490-4232-BB83-76856AC8D400}" type="pres">
      <dgm:prSet presAssocID="{C66DDB7B-10EC-400E-9571-4738A460EF4C}" presName="composite" presStyleCnt="0"/>
      <dgm:spPr/>
    </dgm:pt>
    <dgm:pt modelId="{B6F15253-23E8-43D4-A854-3B6DEC6E491C}" type="pres">
      <dgm:prSet presAssocID="{C66DDB7B-10EC-400E-9571-4738A460EF4C}" presName="parentText" presStyleLbl="alignNode1" presStyleIdx="0" presStyleCnt="4">
        <dgm:presLayoutVars>
          <dgm:chMax val="1"/>
          <dgm:bulletEnabled val="1"/>
        </dgm:presLayoutVars>
      </dgm:prSet>
      <dgm:spPr/>
      <dgm:t>
        <a:bodyPr/>
        <a:lstStyle/>
        <a:p>
          <a:endParaRPr lang="it-IT"/>
        </a:p>
      </dgm:t>
    </dgm:pt>
    <dgm:pt modelId="{A55CC275-2186-4A71-BBBE-01E1644059E9}" type="pres">
      <dgm:prSet presAssocID="{C66DDB7B-10EC-400E-9571-4738A460EF4C}" presName="descendantText" presStyleLbl="alignAcc1" presStyleIdx="0" presStyleCnt="4">
        <dgm:presLayoutVars>
          <dgm:bulletEnabled val="1"/>
        </dgm:presLayoutVars>
      </dgm:prSet>
      <dgm:spPr/>
      <dgm:t>
        <a:bodyPr/>
        <a:lstStyle/>
        <a:p>
          <a:endParaRPr lang="it-IT"/>
        </a:p>
      </dgm:t>
    </dgm:pt>
    <dgm:pt modelId="{D8174172-1725-4380-B54E-217E8A09D2A1}" type="pres">
      <dgm:prSet presAssocID="{30BC6B04-C7F6-4BC2-BB5B-A48DC18FD25C}" presName="sp" presStyleCnt="0"/>
      <dgm:spPr/>
    </dgm:pt>
    <dgm:pt modelId="{9A3D45C3-09D3-4C02-B811-5C4D44253F21}" type="pres">
      <dgm:prSet presAssocID="{71AF6513-1C4A-428F-A5D4-070CEB1E943A}" presName="composite" presStyleCnt="0"/>
      <dgm:spPr/>
    </dgm:pt>
    <dgm:pt modelId="{BE865D97-D4FF-4218-8F09-4703A579584B}" type="pres">
      <dgm:prSet presAssocID="{71AF6513-1C4A-428F-A5D4-070CEB1E943A}" presName="parentText" presStyleLbl="alignNode1" presStyleIdx="1" presStyleCnt="4">
        <dgm:presLayoutVars>
          <dgm:chMax val="1"/>
          <dgm:bulletEnabled val="1"/>
        </dgm:presLayoutVars>
      </dgm:prSet>
      <dgm:spPr/>
      <dgm:t>
        <a:bodyPr/>
        <a:lstStyle/>
        <a:p>
          <a:endParaRPr lang="it-IT"/>
        </a:p>
      </dgm:t>
    </dgm:pt>
    <dgm:pt modelId="{C9477CA0-CC61-4454-A2F9-2EB08F8EEC88}" type="pres">
      <dgm:prSet presAssocID="{71AF6513-1C4A-428F-A5D4-070CEB1E943A}" presName="descendantText" presStyleLbl="alignAcc1" presStyleIdx="1" presStyleCnt="4">
        <dgm:presLayoutVars>
          <dgm:bulletEnabled val="1"/>
        </dgm:presLayoutVars>
      </dgm:prSet>
      <dgm:spPr/>
      <dgm:t>
        <a:bodyPr/>
        <a:lstStyle/>
        <a:p>
          <a:endParaRPr lang="it-IT"/>
        </a:p>
      </dgm:t>
    </dgm:pt>
    <dgm:pt modelId="{D8E3B180-B21C-4024-BB50-0EAE45036C70}" type="pres">
      <dgm:prSet presAssocID="{618203B8-05ED-44A9-8DC4-A8CD4253C2EE}" presName="sp" presStyleCnt="0"/>
      <dgm:spPr/>
    </dgm:pt>
    <dgm:pt modelId="{C7990453-F9BA-4620-A17F-B2B37074DB5E}" type="pres">
      <dgm:prSet presAssocID="{8441E38B-6823-4A23-BDD4-4A09B7D9F7B3}" presName="composite" presStyleCnt="0"/>
      <dgm:spPr/>
    </dgm:pt>
    <dgm:pt modelId="{26633CB9-0D66-4B9A-9054-2F75D3A2BC2B}" type="pres">
      <dgm:prSet presAssocID="{8441E38B-6823-4A23-BDD4-4A09B7D9F7B3}" presName="parentText" presStyleLbl="alignNode1" presStyleIdx="2" presStyleCnt="4">
        <dgm:presLayoutVars>
          <dgm:chMax val="1"/>
          <dgm:bulletEnabled val="1"/>
        </dgm:presLayoutVars>
      </dgm:prSet>
      <dgm:spPr/>
      <dgm:t>
        <a:bodyPr/>
        <a:lstStyle/>
        <a:p>
          <a:endParaRPr lang="it-IT"/>
        </a:p>
      </dgm:t>
    </dgm:pt>
    <dgm:pt modelId="{3F4E2B68-96E3-4BE2-B8F5-053907FC83B5}" type="pres">
      <dgm:prSet presAssocID="{8441E38B-6823-4A23-BDD4-4A09B7D9F7B3}" presName="descendantText" presStyleLbl="alignAcc1" presStyleIdx="2" presStyleCnt="4">
        <dgm:presLayoutVars>
          <dgm:bulletEnabled val="1"/>
        </dgm:presLayoutVars>
      </dgm:prSet>
      <dgm:spPr/>
      <dgm:t>
        <a:bodyPr/>
        <a:lstStyle/>
        <a:p>
          <a:endParaRPr lang="it-IT"/>
        </a:p>
      </dgm:t>
    </dgm:pt>
    <dgm:pt modelId="{671AC626-E4BD-4F12-AF1F-106DA5DFE6D8}" type="pres">
      <dgm:prSet presAssocID="{330D8B18-9C54-431E-A983-F02109147BFA}" presName="sp" presStyleCnt="0"/>
      <dgm:spPr/>
    </dgm:pt>
    <dgm:pt modelId="{5C018787-E25C-4D12-876F-02D5FED16715}" type="pres">
      <dgm:prSet presAssocID="{2C877B8F-83F5-48CB-8D53-38B7CEA7F421}" presName="composite" presStyleCnt="0"/>
      <dgm:spPr/>
    </dgm:pt>
    <dgm:pt modelId="{EED6DE5A-15C7-45FA-8B2E-FDEA4890C841}" type="pres">
      <dgm:prSet presAssocID="{2C877B8F-83F5-48CB-8D53-38B7CEA7F421}" presName="parentText" presStyleLbl="alignNode1" presStyleIdx="3" presStyleCnt="4">
        <dgm:presLayoutVars>
          <dgm:chMax val="1"/>
          <dgm:bulletEnabled val="1"/>
        </dgm:presLayoutVars>
      </dgm:prSet>
      <dgm:spPr/>
      <dgm:t>
        <a:bodyPr/>
        <a:lstStyle/>
        <a:p>
          <a:endParaRPr lang="it-IT"/>
        </a:p>
      </dgm:t>
    </dgm:pt>
    <dgm:pt modelId="{EA261CB7-5B50-497E-84D2-0962BE4261CE}" type="pres">
      <dgm:prSet presAssocID="{2C877B8F-83F5-48CB-8D53-38B7CEA7F421}" presName="descendantText" presStyleLbl="alignAcc1" presStyleIdx="3" presStyleCnt="4">
        <dgm:presLayoutVars>
          <dgm:bulletEnabled val="1"/>
        </dgm:presLayoutVars>
      </dgm:prSet>
      <dgm:spPr/>
      <dgm:t>
        <a:bodyPr/>
        <a:lstStyle/>
        <a:p>
          <a:endParaRPr lang="it-IT"/>
        </a:p>
      </dgm:t>
    </dgm:pt>
  </dgm:ptLst>
  <dgm:cxnLst>
    <dgm:cxn modelId="{A2C9E486-AB6D-43A2-9706-0346DFDB3023}" srcId="{3DC40F91-AFCB-4B01-8FC3-5747BB253B08}" destId="{8441E38B-6823-4A23-BDD4-4A09B7D9F7B3}" srcOrd="2" destOrd="0" parTransId="{2C5048C4-1E21-4071-9496-0FBC1E70C96F}" sibTransId="{330D8B18-9C54-431E-A983-F02109147BFA}"/>
    <dgm:cxn modelId="{96620EEF-67D9-422A-BC51-E8B28B0E3A3B}" type="presOf" srcId="{2C877B8F-83F5-48CB-8D53-38B7CEA7F421}" destId="{EED6DE5A-15C7-45FA-8B2E-FDEA4890C841}" srcOrd="0" destOrd="0" presId="urn:microsoft.com/office/officeart/2005/8/layout/chevron2"/>
    <dgm:cxn modelId="{0B53E6E0-DAAE-43A8-8221-99A4F89FAC4B}" srcId="{3DC40F91-AFCB-4B01-8FC3-5747BB253B08}" destId="{71AF6513-1C4A-428F-A5D4-070CEB1E943A}" srcOrd="1" destOrd="0" parTransId="{19A7A2EE-95A7-4642-A87C-DFD1CC5C1934}" sibTransId="{618203B8-05ED-44A9-8DC4-A8CD4253C2EE}"/>
    <dgm:cxn modelId="{E0DC670A-6594-4DFD-9ED1-114C2CC0D55B}" srcId="{3DC40F91-AFCB-4B01-8FC3-5747BB253B08}" destId="{C66DDB7B-10EC-400E-9571-4738A460EF4C}" srcOrd="0" destOrd="0" parTransId="{9D12D3A2-3BE8-4D76-8007-6C3D86727477}" sibTransId="{30BC6B04-C7F6-4BC2-BB5B-A48DC18FD25C}"/>
    <dgm:cxn modelId="{FE7607D1-82E3-4CE7-AAE6-0D38FCFAE539}" type="presOf" srcId="{44FA522A-E168-483A-977C-591C5056AAA0}" destId="{3F4E2B68-96E3-4BE2-B8F5-053907FC83B5}" srcOrd="0" destOrd="0" presId="urn:microsoft.com/office/officeart/2005/8/layout/chevron2"/>
    <dgm:cxn modelId="{18A2D8A2-8E52-447D-B5BE-BE8F1720E394}" type="presOf" srcId="{8441E38B-6823-4A23-BDD4-4A09B7D9F7B3}" destId="{26633CB9-0D66-4B9A-9054-2F75D3A2BC2B}" srcOrd="0" destOrd="0" presId="urn:microsoft.com/office/officeart/2005/8/layout/chevron2"/>
    <dgm:cxn modelId="{D314DF88-9E70-45FC-9400-7F4E51B4F1B1}" srcId="{71AF6513-1C4A-428F-A5D4-070CEB1E943A}" destId="{F529D898-4327-4C47-90F4-375645F9440E}" srcOrd="0" destOrd="0" parTransId="{4D3721FF-AA23-4E27-B538-094BEA4A779F}" sibTransId="{4477DEAB-2EDF-4694-AD4D-0B68B743D726}"/>
    <dgm:cxn modelId="{10DF2AC6-6FD3-4DA9-A199-7CD09FEC7F94}" type="presOf" srcId="{C66DDB7B-10EC-400E-9571-4738A460EF4C}" destId="{B6F15253-23E8-43D4-A854-3B6DEC6E491C}" srcOrd="0" destOrd="0" presId="urn:microsoft.com/office/officeart/2005/8/layout/chevron2"/>
    <dgm:cxn modelId="{D78C8346-0F40-46BC-BCDD-E641AFCAE8DE}" type="presOf" srcId="{71AF6513-1C4A-428F-A5D4-070CEB1E943A}" destId="{BE865D97-D4FF-4218-8F09-4703A579584B}" srcOrd="0" destOrd="0" presId="urn:microsoft.com/office/officeart/2005/8/layout/chevron2"/>
    <dgm:cxn modelId="{DD62B65E-E976-4E17-8B6B-F61E6FAA4C51}" type="presOf" srcId="{0D7D1213-FE29-4196-B1E1-CAE69514E427}" destId="{EA261CB7-5B50-497E-84D2-0962BE4261CE}" srcOrd="0" destOrd="0" presId="urn:microsoft.com/office/officeart/2005/8/layout/chevron2"/>
    <dgm:cxn modelId="{F2F45C64-A0DC-42F8-8A22-B0621451FB47}" srcId="{C66DDB7B-10EC-400E-9571-4738A460EF4C}" destId="{BD555551-37D8-4175-9D74-3CCF34F9068C}" srcOrd="0" destOrd="0" parTransId="{BE970EC9-A0AB-40C0-8612-AC46F2D9CE6F}" sibTransId="{69693216-8487-4853-9A10-FACDF228058C}"/>
    <dgm:cxn modelId="{5946DDDD-1827-4955-93A7-D2B473AF7762}" srcId="{2C877B8F-83F5-48CB-8D53-38B7CEA7F421}" destId="{0D7D1213-FE29-4196-B1E1-CAE69514E427}" srcOrd="0" destOrd="0" parTransId="{2F18F861-6D07-49D5-A31F-C6E9B31C0346}" sibTransId="{85F4CA1C-561F-4881-B553-BEF68C093321}"/>
    <dgm:cxn modelId="{2DA62FD5-5BEE-4D49-8D5C-A3C033DD144D}" type="presOf" srcId="{F529D898-4327-4C47-90F4-375645F9440E}" destId="{C9477CA0-CC61-4454-A2F9-2EB08F8EEC88}" srcOrd="0" destOrd="0" presId="urn:microsoft.com/office/officeart/2005/8/layout/chevron2"/>
    <dgm:cxn modelId="{BE4A2BB9-176B-4389-9D9E-A3181D05174E}" srcId="{3DC40F91-AFCB-4B01-8FC3-5747BB253B08}" destId="{2C877B8F-83F5-48CB-8D53-38B7CEA7F421}" srcOrd="3" destOrd="0" parTransId="{08549658-1562-4B32-9F5A-A166F7ED8643}" sibTransId="{F6551907-BBEC-4BC9-99AB-5ECB7FF90283}"/>
    <dgm:cxn modelId="{5B099DE6-BC20-4BA2-8DCF-ED77CD5DC7FB}" srcId="{8441E38B-6823-4A23-BDD4-4A09B7D9F7B3}" destId="{44FA522A-E168-483A-977C-591C5056AAA0}" srcOrd="0" destOrd="0" parTransId="{A94F89A2-5FFC-4B72-9469-79030F29F2DD}" sibTransId="{E716B979-AE3D-44A3-86B9-8B2372A9DB4F}"/>
    <dgm:cxn modelId="{C7B6308D-A8F9-4FF7-BFEA-0B08617D995F}" type="presOf" srcId="{3DC40F91-AFCB-4B01-8FC3-5747BB253B08}" destId="{F21C35C4-14E5-4F4D-B1C3-348385B3F99B}" srcOrd="0" destOrd="0" presId="urn:microsoft.com/office/officeart/2005/8/layout/chevron2"/>
    <dgm:cxn modelId="{E2A1FF7D-03FE-4F43-A17C-05D8B879526B}" type="presOf" srcId="{BD555551-37D8-4175-9D74-3CCF34F9068C}" destId="{A55CC275-2186-4A71-BBBE-01E1644059E9}" srcOrd="0" destOrd="0" presId="urn:microsoft.com/office/officeart/2005/8/layout/chevron2"/>
    <dgm:cxn modelId="{2BE63BC5-0CCE-4EFB-BA19-8AFCEA9A28D6}" type="presParOf" srcId="{F21C35C4-14E5-4F4D-B1C3-348385B3F99B}" destId="{792CF9C4-E490-4232-BB83-76856AC8D400}" srcOrd="0" destOrd="0" presId="urn:microsoft.com/office/officeart/2005/8/layout/chevron2"/>
    <dgm:cxn modelId="{2AD730D5-F15F-4072-8830-1FB4FD9C44DB}" type="presParOf" srcId="{792CF9C4-E490-4232-BB83-76856AC8D400}" destId="{B6F15253-23E8-43D4-A854-3B6DEC6E491C}" srcOrd="0" destOrd="0" presId="urn:microsoft.com/office/officeart/2005/8/layout/chevron2"/>
    <dgm:cxn modelId="{6064DA60-5847-456F-8510-809541065C0F}" type="presParOf" srcId="{792CF9C4-E490-4232-BB83-76856AC8D400}" destId="{A55CC275-2186-4A71-BBBE-01E1644059E9}" srcOrd="1" destOrd="0" presId="urn:microsoft.com/office/officeart/2005/8/layout/chevron2"/>
    <dgm:cxn modelId="{90B321F0-7123-42A7-8070-74D53F28355E}" type="presParOf" srcId="{F21C35C4-14E5-4F4D-B1C3-348385B3F99B}" destId="{D8174172-1725-4380-B54E-217E8A09D2A1}" srcOrd="1" destOrd="0" presId="urn:microsoft.com/office/officeart/2005/8/layout/chevron2"/>
    <dgm:cxn modelId="{FE08F8EC-31C9-4A99-91BD-B366DA3CB8BB}" type="presParOf" srcId="{F21C35C4-14E5-4F4D-B1C3-348385B3F99B}" destId="{9A3D45C3-09D3-4C02-B811-5C4D44253F21}" srcOrd="2" destOrd="0" presId="urn:microsoft.com/office/officeart/2005/8/layout/chevron2"/>
    <dgm:cxn modelId="{F5597DF1-F990-442D-993B-5613DC6A2348}" type="presParOf" srcId="{9A3D45C3-09D3-4C02-B811-5C4D44253F21}" destId="{BE865D97-D4FF-4218-8F09-4703A579584B}" srcOrd="0" destOrd="0" presId="urn:microsoft.com/office/officeart/2005/8/layout/chevron2"/>
    <dgm:cxn modelId="{448484FB-A3E3-4DEE-B93D-B1DCE30BF910}" type="presParOf" srcId="{9A3D45C3-09D3-4C02-B811-5C4D44253F21}" destId="{C9477CA0-CC61-4454-A2F9-2EB08F8EEC88}" srcOrd="1" destOrd="0" presId="urn:microsoft.com/office/officeart/2005/8/layout/chevron2"/>
    <dgm:cxn modelId="{C9F8F51C-1BE3-4D72-BE78-3BA8AA86F8AE}" type="presParOf" srcId="{F21C35C4-14E5-4F4D-B1C3-348385B3F99B}" destId="{D8E3B180-B21C-4024-BB50-0EAE45036C70}" srcOrd="3" destOrd="0" presId="urn:microsoft.com/office/officeart/2005/8/layout/chevron2"/>
    <dgm:cxn modelId="{7A3EBD67-E504-4E11-B952-7A6FD037E548}" type="presParOf" srcId="{F21C35C4-14E5-4F4D-B1C3-348385B3F99B}" destId="{C7990453-F9BA-4620-A17F-B2B37074DB5E}" srcOrd="4" destOrd="0" presId="urn:microsoft.com/office/officeart/2005/8/layout/chevron2"/>
    <dgm:cxn modelId="{7631B6F8-3D64-403F-A713-24B24ECB2B6C}" type="presParOf" srcId="{C7990453-F9BA-4620-A17F-B2B37074DB5E}" destId="{26633CB9-0D66-4B9A-9054-2F75D3A2BC2B}" srcOrd="0" destOrd="0" presId="urn:microsoft.com/office/officeart/2005/8/layout/chevron2"/>
    <dgm:cxn modelId="{5885D96A-F567-4F6E-A5DE-280529986ADB}" type="presParOf" srcId="{C7990453-F9BA-4620-A17F-B2B37074DB5E}" destId="{3F4E2B68-96E3-4BE2-B8F5-053907FC83B5}" srcOrd="1" destOrd="0" presId="urn:microsoft.com/office/officeart/2005/8/layout/chevron2"/>
    <dgm:cxn modelId="{2DF55649-3826-4FFD-8C6E-8C9518B797E5}" type="presParOf" srcId="{F21C35C4-14E5-4F4D-B1C3-348385B3F99B}" destId="{671AC626-E4BD-4F12-AF1F-106DA5DFE6D8}" srcOrd="5" destOrd="0" presId="urn:microsoft.com/office/officeart/2005/8/layout/chevron2"/>
    <dgm:cxn modelId="{E1AE76C8-3994-4315-B287-4E035D3D69B8}" type="presParOf" srcId="{F21C35C4-14E5-4F4D-B1C3-348385B3F99B}" destId="{5C018787-E25C-4D12-876F-02D5FED16715}" srcOrd="6" destOrd="0" presId="urn:microsoft.com/office/officeart/2005/8/layout/chevron2"/>
    <dgm:cxn modelId="{EF41632D-5849-436E-BD00-5E6DFAAEC202}" type="presParOf" srcId="{5C018787-E25C-4D12-876F-02D5FED16715}" destId="{EED6DE5A-15C7-45FA-8B2E-FDEA4890C841}" srcOrd="0" destOrd="0" presId="urn:microsoft.com/office/officeart/2005/8/layout/chevron2"/>
    <dgm:cxn modelId="{CBBFD79B-6EF1-453F-A076-558C89EACDF5}" type="presParOf" srcId="{5C018787-E25C-4D12-876F-02D5FED16715}" destId="{EA261CB7-5B50-497E-84D2-0962BE4261C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F28D86-33F0-4230-9F4B-B233D9DBDE57}" type="doc">
      <dgm:prSet loTypeId="urn:microsoft.com/office/officeart/2005/8/layout/arrow2" loCatId="process" qsTypeId="urn:microsoft.com/office/officeart/2005/8/quickstyle/simple1" qsCatId="simple" csTypeId="urn:microsoft.com/office/officeart/2005/8/colors/accent1_2" csCatId="accent1" phldr="1"/>
      <dgm:spPr/>
    </dgm:pt>
    <dgm:pt modelId="{B9614295-701A-4341-9532-E55B1F5F2237}">
      <dgm:prSet phldrT="[Testo]"/>
      <dgm:spPr/>
      <dgm:t>
        <a:bodyPr/>
        <a:lstStyle/>
        <a:p>
          <a:endParaRPr lang="it-IT" dirty="0">
            <a:solidFill>
              <a:srgbClr val="FFFF00"/>
            </a:solidFill>
          </a:endParaRPr>
        </a:p>
      </dgm:t>
    </dgm:pt>
    <dgm:pt modelId="{E84DDCE8-BB89-4C14-99D1-B7BAF66D0D38}" type="parTrans" cxnId="{7C99BAC6-18AD-4CE0-9385-2EE4932D3093}">
      <dgm:prSet/>
      <dgm:spPr/>
      <dgm:t>
        <a:bodyPr/>
        <a:lstStyle/>
        <a:p>
          <a:endParaRPr lang="it-IT"/>
        </a:p>
      </dgm:t>
    </dgm:pt>
    <dgm:pt modelId="{0E01FD9D-3B27-4000-A85C-065D6B40C3D8}" type="sibTrans" cxnId="{7C99BAC6-18AD-4CE0-9385-2EE4932D3093}">
      <dgm:prSet/>
      <dgm:spPr/>
      <dgm:t>
        <a:bodyPr/>
        <a:lstStyle/>
        <a:p>
          <a:endParaRPr lang="it-IT"/>
        </a:p>
      </dgm:t>
    </dgm:pt>
    <dgm:pt modelId="{A5FA2A52-09BF-48DC-AD03-5983D5DC1509}">
      <dgm:prSet phldrT="[Testo]"/>
      <dgm:spPr/>
      <dgm:t>
        <a:bodyPr/>
        <a:lstStyle/>
        <a:p>
          <a:endParaRPr lang="it-IT" dirty="0">
            <a:solidFill>
              <a:srgbClr val="FFFF00"/>
            </a:solidFill>
          </a:endParaRPr>
        </a:p>
      </dgm:t>
    </dgm:pt>
    <dgm:pt modelId="{31D1D743-9BCB-4EA7-9D35-88D2E6BCB9F5}" type="parTrans" cxnId="{2896C181-0AF5-4E57-A282-972FDF8DCA9D}">
      <dgm:prSet/>
      <dgm:spPr/>
      <dgm:t>
        <a:bodyPr/>
        <a:lstStyle/>
        <a:p>
          <a:endParaRPr lang="it-IT"/>
        </a:p>
      </dgm:t>
    </dgm:pt>
    <dgm:pt modelId="{14DC4862-21F4-46DC-A82F-2602925DD120}" type="sibTrans" cxnId="{2896C181-0AF5-4E57-A282-972FDF8DCA9D}">
      <dgm:prSet/>
      <dgm:spPr/>
      <dgm:t>
        <a:bodyPr/>
        <a:lstStyle/>
        <a:p>
          <a:endParaRPr lang="it-IT"/>
        </a:p>
      </dgm:t>
    </dgm:pt>
    <dgm:pt modelId="{7B3D2EFF-EDB5-4F2F-899E-B37A9170A411}">
      <dgm:prSet phldrT="[Testo]"/>
      <dgm:spPr/>
      <dgm:t>
        <a:bodyPr/>
        <a:lstStyle/>
        <a:p>
          <a:r>
            <a:rPr lang="it-IT" dirty="0" smtClean="0">
              <a:solidFill>
                <a:schemeClr val="bg1"/>
              </a:solidFill>
            </a:rPr>
            <a:t>2010</a:t>
          </a:r>
          <a:r>
            <a:rPr lang="it-IT" dirty="0" smtClean="0">
              <a:solidFill>
                <a:srgbClr val="FFFF00"/>
              </a:solidFill>
            </a:rPr>
            <a:t> 36%</a:t>
          </a:r>
          <a:endParaRPr lang="it-IT" dirty="0">
            <a:solidFill>
              <a:srgbClr val="FFFF00"/>
            </a:solidFill>
          </a:endParaRPr>
        </a:p>
      </dgm:t>
    </dgm:pt>
    <dgm:pt modelId="{696F16DA-51BF-41DD-8C4F-003D52819B6E}" type="parTrans" cxnId="{02B28476-7EEB-4324-8C6B-856830B649C0}">
      <dgm:prSet/>
      <dgm:spPr/>
      <dgm:t>
        <a:bodyPr/>
        <a:lstStyle/>
        <a:p>
          <a:endParaRPr lang="it-IT"/>
        </a:p>
      </dgm:t>
    </dgm:pt>
    <dgm:pt modelId="{994D9840-B4A1-4E05-AEE8-DC21D85751F3}" type="sibTrans" cxnId="{02B28476-7EEB-4324-8C6B-856830B649C0}">
      <dgm:prSet/>
      <dgm:spPr/>
      <dgm:t>
        <a:bodyPr/>
        <a:lstStyle/>
        <a:p>
          <a:endParaRPr lang="it-IT"/>
        </a:p>
      </dgm:t>
    </dgm:pt>
    <dgm:pt modelId="{68B52AF6-2FAF-4DEF-8DB1-6A95AAE8B84B}">
      <dgm:prSet phldrT="[Testo]"/>
      <dgm:spPr/>
      <dgm:t>
        <a:bodyPr/>
        <a:lstStyle/>
        <a:p>
          <a:r>
            <a:rPr lang="it-IT" dirty="0" smtClean="0">
              <a:solidFill>
                <a:schemeClr val="bg1"/>
              </a:solidFill>
            </a:rPr>
            <a:t>2002</a:t>
          </a:r>
          <a:r>
            <a:rPr lang="it-IT" dirty="0" smtClean="0">
              <a:solidFill>
                <a:srgbClr val="FFFF00"/>
              </a:solidFill>
            </a:rPr>
            <a:t> 18.5%</a:t>
          </a:r>
          <a:endParaRPr lang="it-IT" dirty="0">
            <a:solidFill>
              <a:srgbClr val="FFFF00"/>
            </a:solidFill>
          </a:endParaRPr>
        </a:p>
      </dgm:t>
    </dgm:pt>
    <dgm:pt modelId="{6FA614C9-F7B3-429E-8863-D6886AD6D565}" type="parTrans" cxnId="{228F2D85-1927-4651-A27A-7EDB5075910C}">
      <dgm:prSet/>
      <dgm:spPr/>
      <dgm:t>
        <a:bodyPr/>
        <a:lstStyle/>
        <a:p>
          <a:endParaRPr lang="it-IT"/>
        </a:p>
      </dgm:t>
    </dgm:pt>
    <dgm:pt modelId="{CBA1B379-6613-4E90-872E-B0DE2A1C7DB3}" type="sibTrans" cxnId="{228F2D85-1927-4651-A27A-7EDB5075910C}">
      <dgm:prSet/>
      <dgm:spPr/>
      <dgm:t>
        <a:bodyPr/>
        <a:lstStyle/>
        <a:p>
          <a:endParaRPr lang="it-IT"/>
        </a:p>
      </dgm:t>
    </dgm:pt>
    <dgm:pt modelId="{25373552-69A7-4243-A122-0F3AF336F7CC}" type="pres">
      <dgm:prSet presAssocID="{6BF28D86-33F0-4230-9F4B-B233D9DBDE57}" presName="arrowDiagram" presStyleCnt="0">
        <dgm:presLayoutVars>
          <dgm:chMax val="5"/>
          <dgm:dir/>
          <dgm:resizeHandles val="exact"/>
        </dgm:presLayoutVars>
      </dgm:prSet>
      <dgm:spPr/>
    </dgm:pt>
    <dgm:pt modelId="{57A83C51-E0B1-4474-979A-41A652C7710A}" type="pres">
      <dgm:prSet presAssocID="{6BF28D86-33F0-4230-9F4B-B233D9DBDE57}" presName="arrow" presStyleLbl="bgShp" presStyleIdx="0" presStyleCnt="1"/>
      <dgm:spPr>
        <a:solidFill>
          <a:srgbClr val="FF0000"/>
        </a:solidFill>
      </dgm:spPr>
    </dgm:pt>
    <dgm:pt modelId="{0C2DE32D-6A0D-44DB-93FF-09FA4636928B}" type="pres">
      <dgm:prSet presAssocID="{6BF28D86-33F0-4230-9F4B-B233D9DBDE57}" presName="arrowDiagram4" presStyleCnt="0"/>
      <dgm:spPr/>
    </dgm:pt>
    <dgm:pt modelId="{504F2425-7FC2-4EBA-A52E-169C154F9D58}" type="pres">
      <dgm:prSet presAssocID="{68B52AF6-2FAF-4DEF-8DB1-6A95AAE8B84B}" presName="bullet4a" presStyleLbl="node1" presStyleIdx="0" presStyleCnt="4"/>
      <dgm:spPr/>
    </dgm:pt>
    <dgm:pt modelId="{77AF764E-926A-4381-83B8-48B3509FBB90}" type="pres">
      <dgm:prSet presAssocID="{68B52AF6-2FAF-4DEF-8DB1-6A95AAE8B84B}" presName="textBox4a" presStyleLbl="revTx" presStyleIdx="0" presStyleCnt="4">
        <dgm:presLayoutVars>
          <dgm:bulletEnabled val="1"/>
        </dgm:presLayoutVars>
      </dgm:prSet>
      <dgm:spPr/>
      <dgm:t>
        <a:bodyPr/>
        <a:lstStyle/>
        <a:p>
          <a:endParaRPr lang="it-IT"/>
        </a:p>
      </dgm:t>
    </dgm:pt>
    <dgm:pt modelId="{4AE10522-1983-4AE3-9DDE-357D59759E18}" type="pres">
      <dgm:prSet presAssocID="{B9614295-701A-4341-9532-E55B1F5F2237}" presName="bullet4b" presStyleLbl="node1" presStyleIdx="1" presStyleCnt="4"/>
      <dgm:spPr/>
    </dgm:pt>
    <dgm:pt modelId="{F559447C-3713-405C-91AD-285E1C414DCA}" type="pres">
      <dgm:prSet presAssocID="{B9614295-701A-4341-9532-E55B1F5F2237}" presName="textBox4b" presStyleLbl="revTx" presStyleIdx="1" presStyleCnt="4">
        <dgm:presLayoutVars>
          <dgm:bulletEnabled val="1"/>
        </dgm:presLayoutVars>
      </dgm:prSet>
      <dgm:spPr/>
      <dgm:t>
        <a:bodyPr/>
        <a:lstStyle/>
        <a:p>
          <a:endParaRPr lang="it-IT"/>
        </a:p>
      </dgm:t>
    </dgm:pt>
    <dgm:pt modelId="{44EC21BA-3DC4-46BB-B7DA-1A07515AD2EB}" type="pres">
      <dgm:prSet presAssocID="{A5FA2A52-09BF-48DC-AD03-5983D5DC1509}" presName="bullet4c" presStyleLbl="node1" presStyleIdx="2" presStyleCnt="4"/>
      <dgm:spPr/>
    </dgm:pt>
    <dgm:pt modelId="{020EF781-8A64-4163-A3F9-19DA8B4AE45D}" type="pres">
      <dgm:prSet presAssocID="{A5FA2A52-09BF-48DC-AD03-5983D5DC1509}" presName="textBox4c" presStyleLbl="revTx" presStyleIdx="2" presStyleCnt="4">
        <dgm:presLayoutVars>
          <dgm:bulletEnabled val="1"/>
        </dgm:presLayoutVars>
      </dgm:prSet>
      <dgm:spPr/>
      <dgm:t>
        <a:bodyPr/>
        <a:lstStyle/>
        <a:p>
          <a:endParaRPr lang="it-IT"/>
        </a:p>
      </dgm:t>
    </dgm:pt>
    <dgm:pt modelId="{CDC8C4E5-3B5B-4C60-9DDA-35AE5DD339B5}" type="pres">
      <dgm:prSet presAssocID="{7B3D2EFF-EDB5-4F2F-899E-B37A9170A411}" presName="bullet4d" presStyleLbl="node1" presStyleIdx="3" presStyleCnt="4"/>
      <dgm:spPr/>
    </dgm:pt>
    <dgm:pt modelId="{9A855113-EFEA-448D-8353-E314106E9426}" type="pres">
      <dgm:prSet presAssocID="{7B3D2EFF-EDB5-4F2F-899E-B37A9170A411}" presName="textBox4d" presStyleLbl="revTx" presStyleIdx="3" presStyleCnt="4" custLinFactNeighborX="-22247" custLinFactNeighborY="16771">
        <dgm:presLayoutVars>
          <dgm:bulletEnabled val="1"/>
        </dgm:presLayoutVars>
      </dgm:prSet>
      <dgm:spPr/>
      <dgm:t>
        <a:bodyPr/>
        <a:lstStyle/>
        <a:p>
          <a:endParaRPr lang="it-IT"/>
        </a:p>
      </dgm:t>
    </dgm:pt>
  </dgm:ptLst>
  <dgm:cxnLst>
    <dgm:cxn modelId="{7C99BAC6-18AD-4CE0-9385-2EE4932D3093}" srcId="{6BF28D86-33F0-4230-9F4B-B233D9DBDE57}" destId="{B9614295-701A-4341-9532-E55B1F5F2237}" srcOrd="1" destOrd="0" parTransId="{E84DDCE8-BB89-4C14-99D1-B7BAF66D0D38}" sibTransId="{0E01FD9D-3B27-4000-A85C-065D6B40C3D8}"/>
    <dgm:cxn modelId="{045CA1FF-D50F-44EB-9B8F-CF7D39DF3B99}" type="presOf" srcId="{B9614295-701A-4341-9532-E55B1F5F2237}" destId="{F559447C-3713-405C-91AD-285E1C414DCA}" srcOrd="0" destOrd="0" presId="urn:microsoft.com/office/officeart/2005/8/layout/arrow2"/>
    <dgm:cxn modelId="{6A414100-FA6F-45B3-9D6F-DD28F77A72C6}" type="presOf" srcId="{6BF28D86-33F0-4230-9F4B-B233D9DBDE57}" destId="{25373552-69A7-4243-A122-0F3AF336F7CC}" srcOrd="0" destOrd="0" presId="urn:microsoft.com/office/officeart/2005/8/layout/arrow2"/>
    <dgm:cxn modelId="{9B9789F4-0373-461F-9201-7188E9DF11BE}" type="presOf" srcId="{A5FA2A52-09BF-48DC-AD03-5983D5DC1509}" destId="{020EF781-8A64-4163-A3F9-19DA8B4AE45D}" srcOrd="0" destOrd="0" presId="urn:microsoft.com/office/officeart/2005/8/layout/arrow2"/>
    <dgm:cxn modelId="{2896C181-0AF5-4E57-A282-972FDF8DCA9D}" srcId="{6BF28D86-33F0-4230-9F4B-B233D9DBDE57}" destId="{A5FA2A52-09BF-48DC-AD03-5983D5DC1509}" srcOrd="2" destOrd="0" parTransId="{31D1D743-9BCB-4EA7-9D35-88D2E6BCB9F5}" sibTransId="{14DC4862-21F4-46DC-A82F-2602925DD120}"/>
    <dgm:cxn modelId="{02B28476-7EEB-4324-8C6B-856830B649C0}" srcId="{6BF28D86-33F0-4230-9F4B-B233D9DBDE57}" destId="{7B3D2EFF-EDB5-4F2F-899E-B37A9170A411}" srcOrd="3" destOrd="0" parTransId="{696F16DA-51BF-41DD-8C4F-003D52819B6E}" sibTransId="{994D9840-B4A1-4E05-AEE8-DC21D85751F3}"/>
    <dgm:cxn modelId="{0E7F00F1-8417-4467-A4F6-70EDCEEF07E8}" type="presOf" srcId="{68B52AF6-2FAF-4DEF-8DB1-6A95AAE8B84B}" destId="{77AF764E-926A-4381-83B8-48B3509FBB90}" srcOrd="0" destOrd="0" presId="urn:microsoft.com/office/officeart/2005/8/layout/arrow2"/>
    <dgm:cxn modelId="{005AD209-76FB-4C83-824F-D1CB3B8B4858}" type="presOf" srcId="{7B3D2EFF-EDB5-4F2F-899E-B37A9170A411}" destId="{9A855113-EFEA-448D-8353-E314106E9426}" srcOrd="0" destOrd="0" presId="urn:microsoft.com/office/officeart/2005/8/layout/arrow2"/>
    <dgm:cxn modelId="{228F2D85-1927-4651-A27A-7EDB5075910C}" srcId="{6BF28D86-33F0-4230-9F4B-B233D9DBDE57}" destId="{68B52AF6-2FAF-4DEF-8DB1-6A95AAE8B84B}" srcOrd="0" destOrd="0" parTransId="{6FA614C9-F7B3-429E-8863-D6886AD6D565}" sibTransId="{CBA1B379-6613-4E90-872E-B0DE2A1C7DB3}"/>
    <dgm:cxn modelId="{9441E7FB-5567-4B17-9BFA-670EBA6E2209}" type="presParOf" srcId="{25373552-69A7-4243-A122-0F3AF336F7CC}" destId="{57A83C51-E0B1-4474-979A-41A652C7710A}" srcOrd="0" destOrd="0" presId="urn:microsoft.com/office/officeart/2005/8/layout/arrow2"/>
    <dgm:cxn modelId="{8486FAC0-B33A-4C0F-8FED-1DCEEED50DC9}" type="presParOf" srcId="{25373552-69A7-4243-A122-0F3AF336F7CC}" destId="{0C2DE32D-6A0D-44DB-93FF-09FA4636928B}" srcOrd="1" destOrd="0" presId="urn:microsoft.com/office/officeart/2005/8/layout/arrow2"/>
    <dgm:cxn modelId="{D31D7739-CBD8-48C5-8466-B381CB3334B7}" type="presParOf" srcId="{0C2DE32D-6A0D-44DB-93FF-09FA4636928B}" destId="{504F2425-7FC2-4EBA-A52E-169C154F9D58}" srcOrd="0" destOrd="0" presId="urn:microsoft.com/office/officeart/2005/8/layout/arrow2"/>
    <dgm:cxn modelId="{E3FDFB1C-09F0-461F-BE56-87D92DE47663}" type="presParOf" srcId="{0C2DE32D-6A0D-44DB-93FF-09FA4636928B}" destId="{77AF764E-926A-4381-83B8-48B3509FBB90}" srcOrd="1" destOrd="0" presId="urn:microsoft.com/office/officeart/2005/8/layout/arrow2"/>
    <dgm:cxn modelId="{2AE26711-DCDD-49BF-A6C0-E3E84ABAB594}" type="presParOf" srcId="{0C2DE32D-6A0D-44DB-93FF-09FA4636928B}" destId="{4AE10522-1983-4AE3-9DDE-357D59759E18}" srcOrd="2" destOrd="0" presId="urn:microsoft.com/office/officeart/2005/8/layout/arrow2"/>
    <dgm:cxn modelId="{26E0B6F2-9ECC-4991-A502-6CC8176B7AEC}" type="presParOf" srcId="{0C2DE32D-6A0D-44DB-93FF-09FA4636928B}" destId="{F559447C-3713-405C-91AD-285E1C414DCA}" srcOrd="3" destOrd="0" presId="urn:microsoft.com/office/officeart/2005/8/layout/arrow2"/>
    <dgm:cxn modelId="{A871C24E-C250-487D-8003-17182244D751}" type="presParOf" srcId="{0C2DE32D-6A0D-44DB-93FF-09FA4636928B}" destId="{44EC21BA-3DC4-46BB-B7DA-1A07515AD2EB}" srcOrd="4" destOrd="0" presId="urn:microsoft.com/office/officeart/2005/8/layout/arrow2"/>
    <dgm:cxn modelId="{BF961F3A-4B0A-4B13-93B8-79E600208374}" type="presParOf" srcId="{0C2DE32D-6A0D-44DB-93FF-09FA4636928B}" destId="{020EF781-8A64-4163-A3F9-19DA8B4AE45D}" srcOrd="5" destOrd="0" presId="urn:microsoft.com/office/officeart/2005/8/layout/arrow2"/>
    <dgm:cxn modelId="{3327D973-2BC9-46D9-98A0-E26B5AF94D77}" type="presParOf" srcId="{0C2DE32D-6A0D-44DB-93FF-09FA4636928B}" destId="{CDC8C4E5-3B5B-4C60-9DDA-35AE5DD339B5}" srcOrd="6" destOrd="0" presId="urn:microsoft.com/office/officeart/2005/8/layout/arrow2"/>
    <dgm:cxn modelId="{2311A7A5-B056-4F05-9B99-E4327E5EDBC4}" type="presParOf" srcId="{0C2DE32D-6A0D-44DB-93FF-09FA4636928B}" destId="{9A855113-EFEA-448D-8353-E314106E9426}"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15253-23E8-43D4-A854-3B6DEC6E491C}">
      <dsp:nvSpPr>
        <dsp:cNvPr id="0" name=""/>
        <dsp:cNvSpPr/>
      </dsp:nvSpPr>
      <dsp:spPr>
        <a:xfrm rot="5400000">
          <a:off x="-169068" y="169670"/>
          <a:ext cx="1127124" cy="788987"/>
        </a:xfrm>
        <a:prstGeom prst="chevron">
          <a:avLst/>
        </a:prstGeom>
        <a:solidFill>
          <a:srgbClr val="FF000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it-IT" sz="2200" b="1" kern="1200" dirty="0" smtClean="0"/>
            <a:t>1992</a:t>
          </a:r>
          <a:endParaRPr lang="it-IT" sz="2200" b="1" kern="1200" dirty="0"/>
        </a:p>
      </dsp:txBody>
      <dsp:txXfrm rot="-5400000">
        <a:off x="1" y="395096"/>
        <a:ext cx="788987" cy="338137"/>
      </dsp:txXfrm>
    </dsp:sp>
    <dsp:sp modelId="{A55CC275-2186-4A71-BBBE-01E1644059E9}">
      <dsp:nvSpPr>
        <dsp:cNvPr id="0" name=""/>
        <dsp:cNvSpPr/>
      </dsp:nvSpPr>
      <dsp:spPr>
        <a:xfrm rot="5400000">
          <a:off x="2008398" y="-1218809"/>
          <a:ext cx="732631" cy="3171452"/>
        </a:xfrm>
        <a:prstGeom prst="round2Same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5816" tIns="27305" rIns="27305" bIns="27305" numCol="1" spcCol="1270" anchor="ctr" anchorCtr="0">
          <a:noAutofit/>
        </a:bodyPr>
        <a:lstStyle/>
        <a:p>
          <a:pPr marL="285750" lvl="1" indent="-285750" algn="l" defTabSz="1911350">
            <a:lnSpc>
              <a:spcPct val="90000"/>
            </a:lnSpc>
            <a:spcBef>
              <a:spcPct val="0"/>
            </a:spcBef>
            <a:spcAft>
              <a:spcPct val="15000"/>
            </a:spcAft>
            <a:buChar char="••"/>
          </a:pPr>
          <a:r>
            <a:rPr lang="it-IT" sz="4300" kern="1200" dirty="0" smtClean="0"/>
            <a:t>53%</a:t>
          </a:r>
          <a:endParaRPr lang="it-IT" sz="4300" kern="1200" dirty="0"/>
        </a:p>
      </dsp:txBody>
      <dsp:txXfrm rot="-5400000">
        <a:off x="788988" y="36365"/>
        <a:ext cx="3135688" cy="661103"/>
      </dsp:txXfrm>
    </dsp:sp>
    <dsp:sp modelId="{BE865D97-D4FF-4218-8F09-4703A579584B}">
      <dsp:nvSpPr>
        <dsp:cNvPr id="0" name=""/>
        <dsp:cNvSpPr/>
      </dsp:nvSpPr>
      <dsp:spPr>
        <a:xfrm rot="5400000">
          <a:off x="-169068" y="1148227"/>
          <a:ext cx="1127124" cy="788987"/>
        </a:xfrm>
        <a:prstGeom prst="chevron">
          <a:avLst/>
        </a:prstGeom>
        <a:solidFill>
          <a:srgbClr val="FF000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it-IT" sz="2200" b="1" kern="1200" dirty="0" smtClean="0"/>
            <a:t>1999</a:t>
          </a:r>
          <a:endParaRPr lang="it-IT" sz="2200" b="1" kern="1200" dirty="0"/>
        </a:p>
      </dsp:txBody>
      <dsp:txXfrm rot="-5400000">
        <a:off x="1" y="1373653"/>
        <a:ext cx="788987" cy="338137"/>
      </dsp:txXfrm>
    </dsp:sp>
    <dsp:sp modelId="{C9477CA0-CC61-4454-A2F9-2EB08F8EEC88}">
      <dsp:nvSpPr>
        <dsp:cNvPr id="0" name=""/>
        <dsp:cNvSpPr/>
      </dsp:nvSpPr>
      <dsp:spPr>
        <a:xfrm rot="5400000">
          <a:off x="2008398" y="-240251"/>
          <a:ext cx="732631" cy="3171452"/>
        </a:xfrm>
        <a:prstGeom prst="round2Same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5816" tIns="27305" rIns="27305" bIns="27305" numCol="1" spcCol="1270" anchor="ctr" anchorCtr="0">
          <a:noAutofit/>
        </a:bodyPr>
        <a:lstStyle/>
        <a:p>
          <a:pPr marL="285750" lvl="1" indent="-285750" algn="l" defTabSz="1911350">
            <a:lnSpc>
              <a:spcPct val="90000"/>
            </a:lnSpc>
            <a:spcBef>
              <a:spcPct val="0"/>
            </a:spcBef>
            <a:spcAft>
              <a:spcPct val="15000"/>
            </a:spcAft>
            <a:buChar char="••"/>
          </a:pPr>
          <a:r>
            <a:rPr lang="it-IT" sz="4300" kern="1200" dirty="0" smtClean="0"/>
            <a:t>55%</a:t>
          </a:r>
          <a:endParaRPr lang="it-IT" sz="4300" kern="1200" dirty="0"/>
        </a:p>
      </dsp:txBody>
      <dsp:txXfrm rot="-5400000">
        <a:off x="788988" y="1014923"/>
        <a:ext cx="3135688" cy="661103"/>
      </dsp:txXfrm>
    </dsp:sp>
    <dsp:sp modelId="{26633CB9-0D66-4B9A-9054-2F75D3A2BC2B}">
      <dsp:nvSpPr>
        <dsp:cNvPr id="0" name=""/>
        <dsp:cNvSpPr/>
      </dsp:nvSpPr>
      <dsp:spPr>
        <a:xfrm rot="5400000">
          <a:off x="-169068" y="2126784"/>
          <a:ext cx="1127124" cy="788987"/>
        </a:xfrm>
        <a:prstGeom prst="chevron">
          <a:avLst/>
        </a:prstGeom>
        <a:solidFill>
          <a:srgbClr val="FF000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it-IT" sz="2200" b="1" kern="1200" dirty="0" smtClean="0"/>
            <a:t>2004</a:t>
          </a:r>
          <a:endParaRPr lang="it-IT" sz="2200" b="1" kern="1200" dirty="0"/>
        </a:p>
      </dsp:txBody>
      <dsp:txXfrm rot="-5400000">
        <a:off x="1" y="2352210"/>
        <a:ext cx="788987" cy="338137"/>
      </dsp:txXfrm>
    </dsp:sp>
    <dsp:sp modelId="{3F4E2B68-96E3-4BE2-B8F5-053907FC83B5}">
      <dsp:nvSpPr>
        <dsp:cNvPr id="0" name=""/>
        <dsp:cNvSpPr/>
      </dsp:nvSpPr>
      <dsp:spPr>
        <a:xfrm rot="5400000">
          <a:off x="2008398" y="738305"/>
          <a:ext cx="732631" cy="3171452"/>
        </a:xfrm>
        <a:prstGeom prst="round2Same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5816" tIns="27305" rIns="27305" bIns="27305" numCol="1" spcCol="1270" anchor="ctr" anchorCtr="0">
          <a:noAutofit/>
        </a:bodyPr>
        <a:lstStyle/>
        <a:p>
          <a:pPr marL="285750" lvl="1" indent="-285750" algn="l" defTabSz="1911350">
            <a:lnSpc>
              <a:spcPct val="90000"/>
            </a:lnSpc>
            <a:spcBef>
              <a:spcPct val="0"/>
            </a:spcBef>
            <a:spcAft>
              <a:spcPct val="15000"/>
            </a:spcAft>
            <a:buChar char="••"/>
          </a:pPr>
          <a:r>
            <a:rPr lang="it-IT" sz="4300" kern="1200" dirty="0" smtClean="0"/>
            <a:t>40%</a:t>
          </a:r>
          <a:endParaRPr lang="it-IT" sz="4300" kern="1200" dirty="0"/>
        </a:p>
      </dsp:txBody>
      <dsp:txXfrm rot="-5400000">
        <a:off x="788988" y="1993479"/>
        <a:ext cx="3135688" cy="661103"/>
      </dsp:txXfrm>
    </dsp:sp>
    <dsp:sp modelId="{EED6DE5A-15C7-45FA-8B2E-FDEA4890C841}">
      <dsp:nvSpPr>
        <dsp:cNvPr id="0" name=""/>
        <dsp:cNvSpPr/>
      </dsp:nvSpPr>
      <dsp:spPr>
        <a:xfrm rot="5400000">
          <a:off x="-169068" y="3105342"/>
          <a:ext cx="1127124" cy="788987"/>
        </a:xfrm>
        <a:prstGeom prst="chevron">
          <a:avLst/>
        </a:prstGeom>
        <a:solidFill>
          <a:srgbClr val="FF000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it-IT" sz="2200" b="1" kern="1200" dirty="0" smtClean="0"/>
            <a:t>2010</a:t>
          </a:r>
          <a:endParaRPr lang="it-IT" sz="2200" b="1" kern="1200" dirty="0"/>
        </a:p>
      </dsp:txBody>
      <dsp:txXfrm rot="-5400000">
        <a:off x="1" y="3330768"/>
        <a:ext cx="788987" cy="338137"/>
      </dsp:txXfrm>
    </dsp:sp>
    <dsp:sp modelId="{EA261CB7-5B50-497E-84D2-0962BE4261CE}">
      <dsp:nvSpPr>
        <dsp:cNvPr id="0" name=""/>
        <dsp:cNvSpPr/>
      </dsp:nvSpPr>
      <dsp:spPr>
        <a:xfrm rot="5400000">
          <a:off x="2008398" y="1716863"/>
          <a:ext cx="732631" cy="3171452"/>
        </a:xfrm>
        <a:prstGeom prst="round2Same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5816" tIns="27305" rIns="27305" bIns="27305" numCol="1" spcCol="1270" anchor="ctr" anchorCtr="0">
          <a:noAutofit/>
        </a:bodyPr>
        <a:lstStyle/>
        <a:p>
          <a:pPr marL="285750" lvl="1" indent="-285750" algn="l" defTabSz="1911350">
            <a:lnSpc>
              <a:spcPct val="90000"/>
            </a:lnSpc>
            <a:spcBef>
              <a:spcPct val="0"/>
            </a:spcBef>
            <a:spcAft>
              <a:spcPct val="15000"/>
            </a:spcAft>
            <a:buChar char="••"/>
          </a:pPr>
          <a:r>
            <a:rPr lang="it-IT" sz="4300" kern="1200" dirty="0" smtClean="0"/>
            <a:t>33%</a:t>
          </a:r>
          <a:endParaRPr lang="it-IT" sz="4300" kern="1200" dirty="0"/>
        </a:p>
      </dsp:txBody>
      <dsp:txXfrm rot="-5400000">
        <a:off x="788988" y="2972037"/>
        <a:ext cx="3135688" cy="661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83C51-E0B1-4474-979A-41A652C7710A}">
      <dsp:nvSpPr>
        <dsp:cNvPr id="0" name=""/>
        <dsp:cNvSpPr/>
      </dsp:nvSpPr>
      <dsp:spPr>
        <a:xfrm>
          <a:off x="0" y="387536"/>
          <a:ext cx="7080448" cy="4425279"/>
        </a:xfrm>
        <a:prstGeom prst="swooshArrow">
          <a:avLst>
            <a:gd name="adj1" fmla="val 25000"/>
            <a:gd name="adj2" fmla="val 25000"/>
          </a:avLst>
        </a:prstGeom>
        <a:solidFill>
          <a:srgbClr val="FF0000"/>
        </a:solidFill>
        <a:ln>
          <a:noFill/>
        </a:ln>
        <a:effectLst/>
      </dsp:spPr>
      <dsp:style>
        <a:lnRef idx="0">
          <a:scrgbClr r="0" g="0" b="0"/>
        </a:lnRef>
        <a:fillRef idx="1">
          <a:scrgbClr r="0" g="0" b="0"/>
        </a:fillRef>
        <a:effectRef idx="0">
          <a:scrgbClr r="0" g="0" b="0"/>
        </a:effectRef>
        <a:fontRef idx="minor"/>
      </dsp:style>
    </dsp:sp>
    <dsp:sp modelId="{504F2425-7FC2-4EBA-A52E-169C154F9D58}">
      <dsp:nvSpPr>
        <dsp:cNvPr id="0" name=""/>
        <dsp:cNvSpPr/>
      </dsp:nvSpPr>
      <dsp:spPr>
        <a:xfrm>
          <a:off x="697424" y="3678174"/>
          <a:ext cx="162850" cy="1628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AF764E-926A-4381-83B8-48B3509FBB90}">
      <dsp:nvSpPr>
        <dsp:cNvPr id="0" name=""/>
        <dsp:cNvSpPr/>
      </dsp:nvSpPr>
      <dsp:spPr>
        <a:xfrm>
          <a:off x="778849" y="3759599"/>
          <a:ext cx="1210756" cy="1053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91" tIns="0" rIns="0" bIns="0" numCol="1" spcCol="1270" anchor="t" anchorCtr="0">
          <a:noAutofit/>
        </a:bodyPr>
        <a:lstStyle/>
        <a:p>
          <a:pPr lvl="0" algn="l" defTabSz="1555750">
            <a:lnSpc>
              <a:spcPct val="90000"/>
            </a:lnSpc>
            <a:spcBef>
              <a:spcPct val="0"/>
            </a:spcBef>
            <a:spcAft>
              <a:spcPct val="35000"/>
            </a:spcAft>
          </a:pPr>
          <a:r>
            <a:rPr lang="it-IT" sz="3500" kern="1200" dirty="0" smtClean="0">
              <a:solidFill>
                <a:schemeClr val="bg1"/>
              </a:solidFill>
            </a:rPr>
            <a:t>2002</a:t>
          </a:r>
          <a:r>
            <a:rPr lang="it-IT" sz="3500" kern="1200" dirty="0" smtClean="0">
              <a:solidFill>
                <a:srgbClr val="FFFF00"/>
              </a:solidFill>
            </a:rPr>
            <a:t> 18.5%</a:t>
          </a:r>
          <a:endParaRPr lang="it-IT" sz="3500" kern="1200" dirty="0">
            <a:solidFill>
              <a:srgbClr val="FFFF00"/>
            </a:solidFill>
          </a:endParaRPr>
        </a:p>
      </dsp:txBody>
      <dsp:txXfrm>
        <a:off x="778849" y="3759599"/>
        <a:ext cx="1210756" cy="1053216"/>
      </dsp:txXfrm>
    </dsp:sp>
    <dsp:sp modelId="{4AE10522-1983-4AE3-9DDE-357D59759E18}">
      <dsp:nvSpPr>
        <dsp:cNvPr id="0" name=""/>
        <dsp:cNvSpPr/>
      </dsp:nvSpPr>
      <dsp:spPr>
        <a:xfrm>
          <a:off x="1847996" y="2648854"/>
          <a:ext cx="283217" cy="2832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9447C-3713-405C-91AD-285E1C414DCA}">
      <dsp:nvSpPr>
        <dsp:cNvPr id="0" name=""/>
        <dsp:cNvSpPr/>
      </dsp:nvSpPr>
      <dsp:spPr>
        <a:xfrm>
          <a:off x="1989605" y="2790463"/>
          <a:ext cx="1486894" cy="2022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71" tIns="0" rIns="0" bIns="0" numCol="1" spcCol="1270" anchor="t" anchorCtr="0">
          <a:noAutofit/>
        </a:bodyPr>
        <a:lstStyle/>
        <a:p>
          <a:pPr lvl="0" algn="l" defTabSz="1555750">
            <a:lnSpc>
              <a:spcPct val="90000"/>
            </a:lnSpc>
            <a:spcBef>
              <a:spcPct val="0"/>
            </a:spcBef>
            <a:spcAft>
              <a:spcPct val="35000"/>
            </a:spcAft>
          </a:pPr>
          <a:endParaRPr lang="it-IT" sz="3500" kern="1200" dirty="0">
            <a:solidFill>
              <a:srgbClr val="FFFF00"/>
            </a:solidFill>
          </a:endParaRPr>
        </a:p>
      </dsp:txBody>
      <dsp:txXfrm>
        <a:off x="1989605" y="2790463"/>
        <a:ext cx="1486894" cy="2022352"/>
      </dsp:txXfrm>
    </dsp:sp>
    <dsp:sp modelId="{44EC21BA-3DC4-46BB-B7DA-1A07515AD2EB}">
      <dsp:nvSpPr>
        <dsp:cNvPr id="0" name=""/>
        <dsp:cNvSpPr/>
      </dsp:nvSpPr>
      <dsp:spPr>
        <a:xfrm>
          <a:off x="3317189" y="1890361"/>
          <a:ext cx="375263" cy="3752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0EF781-8A64-4163-A3F9-19DA8B4AE45D}">
      <dsp:nvSpPr>
        <dsp:cNvPr id="0" name=""/>
        <dsp:cNvSpPr/>
      </dsp:nvSpPr>
      <dsp:spPr>
        <a:xfrm>
          <a:off x="3504821" y="2077992"/>
          <a:ext cx="1486894" cy="2734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44" tIns="0" rIns="0" bIns="0" numCol="1" spcCol="1270" anchor="t" anchorCtr="0">
          <a:noAutofit/>
        </a:bodyPr>
        <a:lstStyle/>
        <a:p>
          <a:pPr lvl="0" algn="l" defTabSz="1555750">
            <a:lnSpc>
              <a:spcPct val="90000"/>
            </a:lnSpc>
            <a:spcBef>
              <a:spcPct val="0"/>
            </a:spcBef>
            <a:spcAft>
              <a:spcPct val="35000"/>
            </a:spcAft>
          </a:pPr>
          <a:endParaRPr lang="it-IT" sz="3500" kern="1200" dirty="0">
            <a:solidFill>
              <a:srgbClr val="FFFF00"/>
            </a:solidFill>
          </a:endParaRPr>
        </a:p>
      </dsp:txBody>
      <dsp:txXfrm>
        <a:off x="3504821" y="2077992"/>
        <a:ext cx="1486894" cy="2734823"/>
      </dsp:txXfrm>
    </dsp:sp>
    <dsp:sp modelId="{CDC8C4E5-3B5B-4C60-9DDA-35AE5DD339B5}">
      <dsp:nvSpPr>
        <dsp:cNvPr id="0" name=""/>
        <dsp:cNvSpPr/>
      </dsp:nvSpPr>
      <dsp:spPr>
        <a:xfrm>
          <a:off x="4917371" y="1388534"/>
          <a:ext cx="502711" cy="5027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855113-EFEA-448D-8353-E314106E9426}">
      <dsp:nvSpPr>
        <dsp:cNvPr id="0" name=""/>
        <dsp:cNvSpPr/>
      </dsp:nvSpPr>
      <dsp:spPr>
        <a:xfrm>
          <a:off x="4837937" y="2027426"/>
          <a:ext cx="1486894" cy="3172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377" tIns="0" rIns="0" bIns="0" numCol="1" spcCol="1270" anchor="t" anchorCtr="0">
          <a:noAutofit/>
        </a:bodyPr>
        <a:lstStyle/>
        <a:p>
          <a:pPr lvl="0" algn="l" defTabSz="1555750">
            <a:lnSpc>
              <a:spcPct val="90000"/>
            </a:lnSpc>
            <a:spcBef>
              <a:spcPct val="0"/>
            </a:spcBef>
            <a:spcAft>
              <a:spcPct val="35000"/>
            </a:spcAft>
          </a:pPr>
          <a:r>
            <a:rPr lang="it-IT" sz="3500" kern="1200" dirty="0" smtClean="0">
              <a:solidFill>
                <a:schemeClr val="bg1"/>
              </a:solidFill>
            </a:rPr>
            <a:t>2010</a:t>
          </a:r>
          <a:r>
            <a:rPr lang="it-IT" sz="3500" kern="1200" dirty="0" smtClean="0">
              <a:solidFill>
                <a:srgbClr val="FFFF00"/>
              </a:solidFill>
            </a:rPr>
            <a:t> 36%</a:t>
          </a:r>
          <a:endParaRPr lang="it-IT" sz="3500" kern="1200" dirty="0">
            <a:solidFill>
              <a:srgbClr val="FFFF00"/>
            </a:solidFill>
          </a:endParaRPr>
        </a:p>
      </dsp:txBody>
      <dsp:txXfrm>
        <a:off x="4837937" y="2027426"/>
        <a:ext cx="1486894" cy="31729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73386B-F5F2-4FFF-897C-23EC3A143CA6}" type="datetimeFigureOut">
              <a:rPr lang="it-IT" smtClean="0"/>
              <a:pPr/>
              <a:t>03/12/2011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19B0D2-FA99-4640-94D3-B963DA267C45}" type="slidenum">
              <a:rPr lang="it-IT" smtClean="0"/>
              <a:pPr/>
              <a:t>‹N›</a:t>
            </a:fld>
            <a:endParaRPr lang="it-IT"/>
          </a:p>
        </p:txBody>
      </p:sp>
    </p:spTree>
    <p:extLst>
      <p:ext uri="{BB962C8B-B14F-4D97-AF65-F5344CB8AC3E}">
        <p14:creationId xmlns:p14="http://schemas.microsoft.com/office/powerpoint/2010/main" val="2768977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p:cNvSpPr>
            <a:spLocks noGrp="1" noRot="1" noChangeAspect="1" noTextEdit="1"/>
          </p:cNvSpPr>
          <p:nvPr>
            <p:ph type="sldImg"/>
          </p:nvPr>
        </p:nvSpPr>
        <p:spPr>
          <a:ln/>
        </p:spPr>
      </p:sp>
      <p:sp>
        <p:nvSpPr>
          <p:cNvPr id="37891" name="Segnaposto note 2"/>
          <p:cNvSpPr>
            <a:spLocks noGrp="1"/>
          </p:cNvSpPr>
          <p:nvPr>
            <p:ph type="body" idx="1"/>
          </p:nvPr>
        </p:nvSpPr>
        <p:spPr>
          <a:noFill/>
          <a:ln/>
        </p:spPr>
        <p:txBody>
          <a:bodyPr/>
          <a:lstStyle/>
          <a:p>
            <a:endParaRPr lang="it-IT" dirty="0" smtClean="0">
              <a:latin typeface="Times New Roman" pitchFamily="18" charset="0"/>
            </a:endParaRPr>
          </a:p>
        </p:txBody>
      </p:sp>
      <p:sp>
        <p:nvSpPr>
          <p:cNvPr id="37892" name="Segnaposto numero diapositiva 3"/>
          <p:cNvSpPr>
            <a:spLocks noGrp="1"/>
          </p:cNvSpPr>
          <p:nvPr>
            <p:ph type="sldNum" sz="quarter" idx="5"/>
          </p:nvPr>
        </p:nvSpPr>
        <p:spPr>
          <a:noFill/>
        </p:spPr>
        <p:txBody>
          <a:bodyPr/>
          <a:lstStyle/>
          <a:p>
            <a:fld id="{33D9BB17-5C15-4BEE-92E5-CF752E91B024}" type="slidenum">
              <a:rPr lang="it-IT" smtClean="0"/>
              <a:pPr/>
              <a:t>1</a:t>
            </a:fld>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00FD2BF-4FB0-424F-BA07-920A487D0BAC}" type="slidenum">
              <a:rPr lang="it-IT" sz="1200"/>
              <a:pPr algn="r"/>
              <a:t>34</a:t>
            </a:fld>
            <a:endParaRPr lang="it-IT" sz="1200"/>
          </a:p>
        </p:txBody>
      </p:sp>
      <p:sp>
        <p:nvSpPr>
          <p:cNvPr id="19459"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19460" name="Rectangle 3"/>
          <p:cNvSpPr>
            <a:spLocks noGrp="1" noChangeArrowheads="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defTabSz="762000" eaLnBrk="1" hangingPunct="1">
              <a:spcBef>
                <a:spcPct val="0"/>
              </a:spcBef>
            </a:pPr>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E19B0D2-FA99-4640-94D3-B963DA267C45}" type="slidenum">
              <a:rPr lang="it-IT" smtClean="0"/>
              <a:pPr/>
              <a:t>35</a:t>
            </a:fld>
            <a:endParaRPr lang="it-IT"/>
          </a:p>
        </p:txBody>
      </p:sp>
    </p:spTree>
    <p:extLst>
      <p:ext uri="{BB962C8B-B14F-4D97-AF65-F5344CB8AC3E}">
        <p14:creationId xmlns:p14="http://schemas.microsoft.com/office/powerpoint/2010/main" val="2284819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048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2048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FFBBA7-1500-4F61-B63B-3BD6D717B781}" type="slidenum">
              <a:rPr lang="en-US" smtClean="0"/>
              <a:pPr/>
              <a:t>37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5CDA1DF5-8BDB-4513-A650-E85C7BB39D77}" type="slidenum">
              <a:rPr lang="en-US" smtClean="0"/>
              <a:pPr>
                <a:defRPr/>
              </a:pPr>
              <a:t>41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E19B0D2-FA99-4640-94D3-B963DA267C45}" type="slidenum">
              <a:rPr lang="it-IT" smtClean="0"/>
              <a:pPr/>
              <a:t>42</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1"/>
          <p:cNvSpPr>
            <a:spLocks noGrp="1" noChangeArrowheads="1"/>
          </p:cNvSpPr>
          <p:nvPr>
            <p:ph type="sldNum" sz="quarter" idx="5"/>
          </p:nvPr>
        </p:nvSpPr>
        <p:spPr>
          <a:noFill/>
        </p:spPr>
        <p:txBody>
          <a:bodyPr/>
          <a:lstStyle/>
          <a:p>
            <a:fld id="{7CD6BA02-1F68-4858-878D-F02F200D63F8}" type="slidenum">
              <a:rPr lang="it-IT">
                <a:latin typeface="Arial" pitchFamily="34" charset="0"/>
              </a:rPr>
              <a:pPr/>
              <a:t>49</a:t>
            </a:fld>
            <a:endParaRPr lang="it-IT">
              <a:latin typeface="Arial" pitchFamily="34" charset="0"/>
            </a:endParaRPr>
          </a:p>
        </p:txBody>
      </p:sp>
      <p:sp>
        <p:nvSpPr>
          <p:cNvPr id="18435" name="Rectangle 1026"/>
          <p:cNvSpPr>
            <a:spLocks noGrp="1" noRot="1" noChangeAspect="1" noChangeArrowheads="1" noTextEdit="1"/>
          </p:cNvSpPr>
          <p:nvPr>
            <p:ph type="sldImg"/>
          </p:nvPr>
        </p:nvSpPr>
        <p:spPr>
          <a:xfrm>
            <a:off x="1144588" y="687388"/>
            <a:ext cx="4568825" cy="3425825"/>
          </a:xfrm>
          <a:ln w="12700"/>
        </p:spPr>
      </p:sp>
      <p:sp>
        <p:nvSpPr>
          <p:cNvPr id="18436" name="Rectangle 1027"/>
          <p:cNvSpPr>
            <a:spLocks noGrp="1" noChangeArrowheads="1"/>
          </p:cNvSpPr>
          <p:nvPr>
            <p:ph type="body" idx="1"/>
          </p:nvPr>
        </p:nvSpPr>
        <p:spPr>
          <a:noFill/>
          <a:ln/>
        </p:spPr>
        <p:txBody>
          <a:bodyPr lIns="92075" tIns="46038" rIns="92075" bIns="46038"/>
          <a:lstStyle/>
          <a:p>
            <a:pPr defTabSz="762000" eaLnBrk="1" hangingPunct="1"/>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0E61ACC0-EC83-4413-8679-768B094976D6}" type="slidenum">
              <a:rPr lang="en-US">
                <a:latin typeface="Arial" pitchFamily="34" charset="0"/>
              </a:rPr>
              <a:pPr/>
              <a:t>53</a:t>
            </a:fld>
            <a:endParaRPr lang="en-US">
              <a:latin typeface="Arial" pitchFamily="34"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r>
              <a:rPr lang="en-US" dirty="0" smtClean="0">
                <a:latin typeface="Arial" pitchFamily="34" charset="0"/>
              </a:rPr>
              <a:t>While wrinkles can occur naturally with age, the aging process is accelerated markedly by sun exposure during youth. Did you know that we get approximately 80% of our lifetime sun exposure before we even reach 18 years of age? The sun exposure we are getting today causes permanent damage that will largely dictate how our skin will look and feel throughout the rest of our lives.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4EBAD9F-7655-44CA-A844-5521786C8010}" type="slidenum">
              <a:rPr lang="en-AU"/>
              <a:pPr/>
              <a:t>54</a:t>
            </a:fld>
            <a:endParaRPr lang="en-AU"/>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lnSpc>
                <a:spcPct val="120000"/>
              </a:lnSpc>
            </a:pPr>
            <a:r>
              <a:rPr lang="en-AU" sz="900" b="1" dirty="0" smtClean="0">
                <a:latin typeface="Arial" charset="0"/>
              </a:rPr>
              <a:t>Primary Students Dixon H, Borland R &amp;  Hill D (1998)</a:t>
            </a:r>
            <a:endParaRPr lang="en-AU" sz="900" b="1" i="1" dirty="0" smtClean="0">
              <a:latin typeface="Arial" charset="0"/>
            </a:endParaRPr>
          </a:p>
          <a:p>
            <a:pPr eaLnBrk="1" hangingPunct="1">
              <a:lnSpc>
                <a:spcPct val="120000"/>
              </a:lnSpc>
            </a:pPr>
            <a:r>
              <a:rPr lang="en-AU" sz="800" b="1" dirty="0" smtClean="0">
                <a:latin typeface="Arial" charset="0"/>
              </a:rPr>
              <a:t>Children’s sun protection attitudes &amp; behaviours are generally positive in primary school but by mid primary wide-brimmed hats become less popular.</a:t>
            </a:r>
          </a:p>
          <a:p>
            <a:pPr eaLnBrk="1" hangingPunct="1">
              <a:lnSpc>
                <a:spcPct val="120000"/>
              </a:lnSpc>
            </a:pPr>
            <a:r>
              <a:rPr lang="en-AU" sz="800" b="1" dirty="0" smtClean="0">
                <a:latin typeface="Arial" charset="0"/>
              </a:rPr>
              <a:t>Tan motivation &amp; sun burn increase with age.</a:t>
            </a:r>
          </a:p>
          <a:p>
            <a:pPr eaLnBrk="1" hangingPunct="1">
              <a:lnSpc>
                <a:spcPct val="120000"/>
              </a:lnSpc>
            </a:pPr>
            <a:r>
              <a:rPr lang="en-AU" sz="900" b="1" dirty="0" smtClean="0">
                <a:latin typeface="Arial" charset="0"/>
              </a:rPr>
              <a:t>Secondary Students Livingston P/ </a:t>
            </a:r>
            <a:r>
              <a:rPr lang="en-AU" sz="900" b="1" dirty="0" err="1" smtClean="0">
                <a:latin typeface="Arial" charset="0"/>
              </a:rPr>
              <a:t>Broadstock</a:t>
            </a:r>
            <a:r>
              <a:rPr lang="en-AU" sz="900" b="1" dirty="0" smtClean="0">
                <a:latin typeface="Arial" charset="0"/>
              </a:rPr>
              <a:t> </a:t>
            </a:r>
          </a:p>
          <a:p>
            <a:pPr eaLnBrk="1" hangingPunct="1">
              <a:lnSpc>
                <a:spcPct val="120000"/>
              </a:lnSpc>
            </a:pPr>
            <a:r>
              <a:rPr lang="en-AU" sz="800" b="1" dirty="0" smtClean="0">
                <a:latin typeface="Arial" charset="0"/>
              </a:rPr>
              <a:t>Livingston found 50% of students report they usually wear a hat on summer sunny days</a:t>
            </a:r>
            <a:r>
              <a:rPr lang="en-AU" sz="900" b="1" dirty="0" smtClean="0">
                <a:latin typeface="Arial" charset="0"/>
              </a:rPr>
              <a:t>.</a:t>
            </a:r>
          </a:p>
          <a:p>
            <a:pPr eaLnBrk="1" hangingPunct="1">
              <a:lnSpc>
                <a:spcPct val="120000"/>
              </a:lnSpc>
            </a:pPr>
            <a:r>
              <a:rPr lang="en-AU" sz="900" b="1" dirty="0" err="1" smtClean="0">
                <a:latin typeface="Arial" charset="0"/>
              </a:rPr>
              <a:t>Broadstock</a:t>
            </a:r>
            <a:r>
              <a:rPr lang="en-AU" sz="900" b="1" dirty="0" smtClean="0">
                <a:latin typeface="Arial" charset="0"/>
              </a:rPr>
              <a:t> found while attitudes to sun protection were generally positive so were attitudes to suntans</a:t>
            </a:r>
          </a:p>
          <a:p>
            <a:pPr eaLnBrk="1" hangingPunct="1">
              <a:lnSpc>
                <a:spcPct val="120000"/>
              </a:lnSpc>
            </a:pPr>
            <a:r>
              <a:rPr lang="en-AU" sz="900" b="1" dirty="0" smtClean="0">
                <a:latin typeface="Arial" charset="0"/>
              </a:rPr>
              <a:t>Transition to adulthood Schofield, Freeman et al</a:t>
            </a:r>
          </a:p>
          <a:p>
            <a:pPr eaLnBrk="1" hangingPunct="1">
              <a:lnSpc>
                <a:spcPct val="120000"/>
              </a:lnSpc>
            </a:pPr>
            <a:r>
              <a:rPr lang="en-AU" sz="800" b="1" dirty="0" smtClean="0">
                <a:latin typeface="Arial" charset="0"/>
              </a:rPr>
              <a:t>Some sun protection  behaviour improves by early adulthood .</a:t>
            </a:r>
          </a:p>
          <a:p>
            <a:pPr eaLnBrk="1" hangingPunct="1">
              <a:lnSpc>
                <a:spcPct val="120000"/>
              </a:lnSpc>
            </a:pPr>
            <a:r>
              <a:rPr lang="en-AU" sz="800" b="1" dirty="0" smtClean="0">
                <a:latin typeface="Arial" charset="0"/>
              </a:rPr>
              <a:t>Males were more tanned, less likely to wear sunscreen &amp; more likely to spend time outside.</a:t>
            </a:r>
            <a:endParaRPr lang="en-AU" sz="900" b="1" dirty="0" smtClean="0">
              <a:latin typeface="Arial" charset="0"/>
            </a:endParaRPr>
          </a:p>
          <a:p>
            <a:pPr eaLnBrk="1" hangingPunct="1"/>
            <a:endParaRPr lang="en-AU"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D0FCE1AE-CB77-4A4F-8E93-A4E2C163EDB9}" type="slidenum">
              <a:rPr lang="en-US"/>
              <a:pPr/>
              <a:t>55</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smtClean="0"/>
              <a:t>These are data from a 2004 symposium organized by the FDA, the American Academy of Dermatology and the American Society for Photobiology.  Tanning salon use by those ages 25 and under has increased dramatically.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E19B0D2-FA99-4640-94D3-B963DA267C45}" type="slidenum">
              <a:rPr lang="it-IT" smtClean="0"/>
              <a:pPr/>
              <a:t>56</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53251" name="Rectangle 3"/>
          <p:cNvSpPr>
            <a:spLocks noGrp="1" noChangeArrowheads="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E19B0D2-FA99-4640-94D3-B963DA267C45}" type="slidenum">
              <a:rPr lang="it-IT" smtClean="0"/>
              <a:pPr/>
              <a:t>57</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E19B0D2-FA99-4640-94D3-B963DA267C45}" type="slidenum">
              <a:rPr lang="it-IT" smtClean="0"/>
              <a:pPr/>
              <a:t>59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54275" name="Rectangle 3"/>
          <p:cNvSpPr>
            <a:spLocks noGrp="1" noChangeArrowheads="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a:ln/>
        </p:spPr>
      </p:sp>
      <p:sp>
        <p:nvSpPr>
          <p:cNvPr id="31747" name="Segnaposto note 2"/>
          <p:cNvSpPr>
            <a:spLocks noGrp="1"/>
          </p:cNvSpPr>
          <p:nvPr>
            <p:ph type="body" idx="1"/>
          </p:nvPr>
        </p:nvSpPr>
        <p:spPr>
          <a:noFill/>
          <a:ln/>
        </p:spPr>
        <p:txBody>
          <a:bodyPr/>
          <a:lstStyle/>
          <a:p>
            <a:r>
              <a:rPr lang="it-IT" dirty="0" smtClean="0"/>
              <a:t>Domanda 5 B  </a:t>
            </a:r>
            <a:r>
              <a:rPr lang="it-IT" b="1" dirty="0" smtClean="0"/>
              <a:t>Considerando proprio i dati della nostra regione abbiamo 4 decessi l’anno ogni 100000 abitanti. In particolare 150 decessi anno di cui il 60% del sesso maschile.</a:t>
            </a:r>
          </a:p>
        </p:txBody>
      </p:sp>
      <p:sp>
        <p:nvSpPr>
          <p:cNvPr id="31748" name="Segnaposto numero diapositiva 3"/>
          <p:cNvSpPr>
            <a:spLocks noGrp="1"/>
          </p:cNvSpPr>
          <p:nvPr>
            <p:ph type="sldNum" sz="quarter" idx="5"/>
          </p:nvPr>
        </p:nvSpPr>
        <p:spPr>
          <a:noFill/>
        </p:spPr>
        <p:txBody>
          <a:bodyPr/>
          <a:lstStyle/>
          <a:p>
            <a:fld id="{26369BBE-D4E4-43B9-A382-F668CE87FDEF}" type="slidenum">
              <a:rPr lang="it-IT" smtClean="0">
                <a:solidFill>
                  <a:prstClr val="black"/>
                </a:solidFill>
              </a:rPr>
              <a:pPr/>
              <a:t>6</a:t>
            </a:fld>
            <a:endParaRPr lang="it-IT"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39939" name="Rectangle 3"/>
          <p:cNvSpPr>
            <a:spLocks noGrp="1" noChangeArrowheads="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eaLnBrk="1" hangingPunct="1"/>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55299" name="Rectangle 3"/>
          <p:cNvSpPr>
            <a:spLocks noGrp="1" noChangeArrowheads="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65E1431-7820-4C49-B7E4-E9F46A93B5C6}" type="slidenum">
              <a:rPr lang="it-IT" smtClean="0"/>
              <a:pPr/>
              <a:t>31</a:t>
            </a:fld>
            <a:endParaRPr lang="it-IT" smtClean="0"/>
          </a:p>
        </p:txBody>
      </p:sp>
      <p:sp>
        <p:nvSpPr>
          <p:cNvPr id="18435"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18436" name="Rectangle 3"/>
          <p:cNvSpPr>
            <a:spLocks noGrp="1" noChangeArrowheads="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defTabSz="762000" eaLnBrk="1" hangingPunct="1">
              <a:spcBef>
                <a:spcPct val="0"/>
              </a:spcBef>
            </a:pPr>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5366EC-494D-48D9-A1E5-0CF6EDE5CE7C}" type="slidenum">
              <a:rPr lang="it-IT">
                <a:solidFill>
                  <a:prstClr val="black"/>
                </a:solidFill>
              </a:rPr>
              <a:pPr eaLnBrk="1" hangingPunct="1"/>
              <a:t>32</a:t>
            </a:fld>
            <a:endParaRPr lang="it-IT">
              <a:solidFill>
                <a:prstClr val="black"/>
              </a:solidFill>
            </a:endParaRPr>
          </a:p>
        </p:txBody>
      </p:sp>
      <p:sp>
        <p:nvSpPr>
          <p:cNvPr id="95235" name="Rectangle 2"/>
          <p:cNvSpPr>
            <a:spLocks noGrp="1" noRot="1" noChangeAspect="1" noChangeArrowheads="1" noTextEdit="1"/>
          </p:cNvSpPr>
          <p:nvPr>
            <p:ph type="sldImg"/>
          </p:nvPr>
        </p:nvSpPr>
        <p:spPr>
          <a:xfrm>
            <a:off x="1144588" y="685800"/>
            <a:ext cx="4570412" cy="3427413"/>
          </a:xfrm>
          <a:solidFill>
            <a:srgbClr val="FFFFFF"/>
          </a:solidFill>
          <a:ln cap="flat"/>
        </p:spPr>
      </p:sp>
      <p:sp>
        <p:nvSpPr>
          <p:cNvPr id="95236" name="Rectangle 3"/>
          <p:cNvSpPr>
            <a:spLocks noGrp="1" noChangeArrowheads="1"/>
          </p:cNvSpPr>
          <p:nvPr>
            <p:ph type="body" idx="1"/>
          </p:nvPr>
        </p:nvSpPr>
        <p:spPr>
          <a:xfrm>
            <a:off x="912813" y="4341813"/>
            <a:ext cx="5030787"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38" tIns="42863" rIns="84138" bIns="42863" anchor="ctr"/>
          <a:lstStyle/>
          <a:p>
            <a:pPr defTabSz="768350" eaLnBrk="1" hangingPunct="1"/>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65E1431-7820-4C49-B7E4-E9F46A93B5C6}" type="slidenum">
              <a:rPr lang="it-IT" smtClean="0"/>
              <a:pPr/>
              <a:t>33</a:t>
            </a:fld>
            <a:endParaRPr lang="it-IT" smtClean="0"/>
          </a:p>
        </p:txBody>
      </p:sp>
      <p:sp>
        <p:nvSpPr>
          <p:cNvPr id="18435"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18436" name="Rectangle 3"/>
          <p:cNvSpPr>
            <a:spLocks noGrp="1" noChangeArrowheads="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defTabSz="762000" eaLnBrk="1" hangingPunct="1">
              <a:spcBef>
                <a:spcPct val="0"/>
              </a:spcBef>
            </a:pPr>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505561A-2BD1-4D01-8BD7-4255E7079B5A}" type="datetimeFigureOut">
              <a:rPr lang="it-IT" smtClean="0"/>
              <a:pPr/>
              <a:t>03/12/2011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EEFAF1-CFE1-4A63-8F59-388D98D0298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505561A-2BD1-4D01-8BD7-4255E7079B5A}" type="datetimeFigureOut">
              <a:rPr lang="it-IT" smtClean="0"/>
              <a:pPr/>
              <a:t>03/12/2011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EEFAF1-CFE1-4A63-8F59-388D98D0298F}" type="slidenum">
              <a:rPr lang="it-IT" smtClean="0"/>
              <a:pPr/>
              <a:t>‹N›</a:t>
            </a:fld>
            <a:endParaRPr lang="it-IT"/>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E67A12-7B29-41B7-A006-7B201B9258D7}"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5612480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16E24C-8CFB-47ED-8CAF-D7F711324630}"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405393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92100"/>
            <a:ext cx="2057400" cy="57277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92100"/>
            <a:ext cx="6019800" cy="57277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3B0BF3-9FB0-43DA-8473-C69E8DDD000B}"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8253807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92100"/>
            <a:ext cx="8229600" cy="13843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905000"/>
            <a:ext cx="82296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0765B-B640-4E1E-BFE1-89A09776D1E7}"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3074254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57200" y="292100"/>
            <a:ext cx="8229600" cy="13843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905000"/>
            <a:ext cx="40386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905000"/>
            <a:ext cx="4038600" cy="4114800"/>
          </a:xfrm>
        </p:spPr>
        <p:txBody>
          <a:bodyPr/>
          <a:lstStyle/>
          <a:p>
            <a:pPr lvl="0"/>
            <a:endParaRPr lang="it-IT" noProof="0"/>
          </a:p>
        </p:txBody>
      </p:sp>
      <p:sp>
        <p:nvSpPr>
          <p:cNvPr id="5" name="Segnaposto data 4"/>
          <p:cNvSpPr>
            <a:spLocks noGrp="1"/>
          </p:cNvSpPr>
          <p:nvPr>
            <p:ph type="dt" sz="half" idx="10"/>
          </p:nvPr>
        </p:nvSpPr>
        <p:spPr/>
        <p:txBody>
          <a:bodyPr/>
          <a:lstStyle>
            <a:lvl1pPr>
              <a:defRPr/>
            </a:lvl1pPr>
          </a:lstStyle>
          <a:p>
            <a:pPr>
              <a:defRPr/>
            </a:pPr>
            <a:endParaRPr 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pPr>
              <a:defRPr/>
            </a:pPr>
            <a:endParaRPr 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pPr>
              <a:defRPr/>
            </a:pPr>
            <a:fld id="{1CB5E5E2-DE11-473B-A66D-DA3E43348D18}"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13173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505561A-2BD1-4D01-8BD7-4255E7079B5A}" type="datetimeFigureOut">
              <a:rPr lang="it-IT" smtClean="0"/>
              <a:pPr/>
              <a:t>03/12/2011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EEFAF1-CFE1-4A63-8F59-388D98D0298F}"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olo e contenuto sopra tes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92100"/>
            <a:ext cx="8229600" cy="13843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905000"/>
            <a:ext cx="82296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4038600"/>
            <a:ext cx="82296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E5BC96-DA76-418A-AFF9-3A0741240499}" type="slidenum">
              <a:rPr lang="en-US"/>
              <a:pPr>
                <a:defRPr/>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E711E1A-B95F-4813-A388-7ECA8F41A9CD}" type="slidenum">
              <a:rPr lang="it-IT"/>
              <a:pPr>
                <a:defRPr/>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E3F01CE-C5B4-4ED2-AFA6-B108A292B316}" type="slidenum">
              <a:rPr lang="it-IT"/>
              <a:pPr>
                <a:defRPr/>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93DBFF3-9438-40EF-86E9-6F2B73125873}" type="slidenum">
              <a:rPr lang="it-IT"/>
              <a:pPr>
                <a:defRPr/>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43A5573-D81B-44E0-A6B4-99F8DEFC994E}" type="slidenum">
              <a:rPr lang="it-IT"/>
              <a:pPr>
                <a:defRPr/>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5D762D1E-589F-4B2A-AE47-01D7C7987519}" type="slidenum">
              <a:rPr lang="it-IT"/>
              <a:pPr>
                <a:defRPr/>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6333219E-0CDD-4889-8DDD-9DAFC17A0CD3}" type="slidenum">
              <a:rPr lang="it-IT"/>
              <a:pPr>
                <a:defRPr/>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ACBAED23-6D1D-472A-B057-96F2BB517C25}"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505561A-2BD1-4D01-8BD7-4255E7079B5A}" type="datetimeFigureOut">
              <a:rPr lang="it-IT" smtClean="0"/>
              <a:pPr/>
              <a:t>03/12/2011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EEFAF1-CFE1-4A63-8F59-388D98D0298F}"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0E5B799-F825-4941-9354-AB630EF86A4A}" type="slidenum">
              <a:rPr lang="it-IT"/>
              <a:pPr>
                <a:defRPr/>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C5BBE60-6EFE-4396-A07E-8C9E678FCD23}" type="slidenum">
              <a:rPr lang="it-IT"/>
              <a:pPr>
                <a:defRPr/>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0FE871D-E12B-4526-983E-8152882F451D}" type="slidenum">
              <a:rPr lang="it-IT"/>
              <a:pPr>
                <a:defRPr/>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BEA64AA-059F-4A9F-8E1F-469BE0DA23DE}" type="slidenum">
              <a:rPr lang="it-IT"/>
              <a:pPr>
                <a:defRPr/>
              </a:pPr>
              <a:t>‹N›</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it-IT"/>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it-IT"/>
          </a:p>
        </p:txBody>
      </p:sp>
      <p:sp>
        <p:nvSpPr>
          <p:cNvPr id="4" name="Symbol zastępczy daty 3"/>
          <p:cNvSpPr>
            <a:spLocks noGrp="1"/>
          </p:cNvSpPr>
          <p:nvPr>
            <p:ph type="dt" sz="half" idx="10"/>
          </p:nvPr>
        </p:nvSpPr>
        <p:spPr/>
        <p:txBody>
          <a:bodyPr/>
          <a:lstStyle>
            <a:lvl1pPr>
              <a:defRPr/>
            </a:lvl1pPr>
          </a:lstStyle>
          <a:p>
            <a:pPr>
              <a:defRPr/>
            </a:pPr>
            <a:fld id="{351F1ED0-4F2D-4C5D-97FC-3580DE0F2670}" type="datetimeFigureOut">
              <a:rPr lang="it-IT"/>
              <a:pPr>
                <a:defRPr/>
              </a:pPr>
              <a:t>03/12/2011</a:t>
            </a:fld>
            <a:endParaRPr lang="it-IT"/>
          </a:p>
        </p:txBody>
      </p:sp>
      <p:sp>
        <p:nvSpPr>
          <p:cNvPr id="5" name="Symbol zastępczy stopki 4"/>
          <p:cNvSpPr>
            <a:spLocks noGrp="1"/>
          </p:cNvSpPr>
          <p:nvPr>
            <p:ph type="ftr" sz="quarter" idx="11"/>
          </p:nvPr>
        </p:nvSpPr>
        <p:spPr/>
        <p:txBody>
          <a:bodyPr/>
          <a:lstStyle>
            <a:lvl1pPr>
              <a:defRPr/>
            </a:lvl1pPr>
          </a:lstStyle>
          <a:p>
            <a:pPr>
              <a:defRPr/>
            </a:pPr>
            <a:endParaRPr lang="it-IT"/>
          </a:p>
        </p:txBody>
      </p:sp>
      <p:sp>
        <p:nvSpPr>
          <p:cNvPr id="6" name="Symbol zastępczy numeru slajdu 5"/>
          <p:cNvSpPr>
            <a:spLocks noGrp="1"/>
          </p:cNvSpPr>
          <p:nvPr>
            <p:ph type="sldNum" sz="quarter" idx="12"/>
          </p:nvPr>
        </p:nvSpPr>
        <p:spPr/>
        <p:txBody>
          <a:bodyPr/>
          <a:lstStyle>
            <a:lvl1pPr>
              <a:defRPr/>
            </a:lvl1pPr>
          </a:lstStyle>
          <a:p>
            <a:pPr>
              <a:defRPr/>
            </a:pPr>
            <a:fld id="{8156543E-A963-4A6F-9A19-CEA7CB1A00FB}" type="slidenum">
              <a:rPr lang="it-IT"/>
              <a:pPr>
                <a:defRPr/>
              </a:pPr>
              <a:t>‹N›</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it-IT"/>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it-IT"/>
          </a:p>
        </p:txBody>
      </p:sp>
      <p:sp>
        <p:nvSpPr>
          <p:cNvPr id="4" name="Symbol zastępczy daty 3"/>
          <p:cNvSpPr>
            <a:spLocks noGrp="1"/>
          </p:cNvSpPr>
          <p:nvPr>
            <p:ph type="dt" sz="half" idx="10"/>
          </p:nvPr>
        </p:nvSpPr>
        <p:spPr/>
        <p:txBody>
          <a:bodyPr/>
          <a:lstStyle>
            <a:lvl1pPr>
              <a:defRPr/>
            </a:lvl1pPr>
          </a:lstStyle>
          <a:p>
            <a:pPr>
              <a:defRPr/>
            </a:pPr>
            <a:fld id="{6DFFF62C-D9BA-48A9-8F7F-6A2C037770D3}" type="datetimeFigureOut">
              <a:rPr lang="it-IT"/>
              <a:pPr>
                <a:defRPr/>
              </a:pPr>
              <a:t>03/12/2011</a:t>
            </a:fld>
            <a:endParaRPr lang="it-IT"/>
          </a:p>
        </p:txBody>
      </p:sp>
      <p:sp>
        <p:nvSpPr>
          <p:cNvPr id="5" name="Symbol zastępczy stopki 4"/>
          <p:cNvSpPr>
            <a:spLocks noGrp="1"/>
          </p:cNvSpPr>
          <p:nvPr>
            <p:ph type="ftr" sz="quarter" idx="11"/>
          </p:nvPr>
        </p:nvSpPr>
        <p:spPr/>
        <p:txBody>
          <a:bodyPr/>
          <a:lstStyle>
            <a:lvl1pPr>
              <a:defRPr/>
            </a:lvl1pPr>
          </a:lstStyle>
          <a:p>
            <a:pPr>
              <a:defRPr/>
            </a:pPr>
            <a:endParaRPr lang="it-IT"/>
          </a:p>
        </p:txBody>
      </p:sp>
      <p:sp>
        <p:nvSpPr>
          <p:cNvPr id="6" name="Symbol zastępczy numeru slajdu 5"/>
          <p:cNvSpPr>
            <a:spLocks noGrp="1"/>
          </p:cNvSpPr>
          <p:nvPr>
            <p:ph type="sldNum" sz="quarter" idx="12"/>
          </p:nvPr>
        </p:nvSpPr>
        <p:spPr/>
        <p:txBody>
          <a:bodyPr/>
          <a:lstStyle>
            <a:lvl1pPr>
              <a:defRPr/>
            </a:lvl1pPr>
          </a:lstStyle>
          <a:p>
            <a:pPr>
              <a:defRPr/>
            </a:pPr>
            <a:fld id="{0F31B404-4C0E-429E-AAC9-D0164E0A4518}" type="slidenum">
              <a:rPr lang="it-IT"/>
              <a:pPr>
                <a:defRPr/>
              </a:pPr>
              <a:t>‹N›</a:t>
            </a:fld>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it-IT"/>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50905C59-5954-4CEF-8460-A5519EAC59B1}" type="datetimeFigureOut">
              <a:rPr lang="it-IT"/>
              <a:pPr>
                <a:defRPr/>
              </a:pPr>
              <a:t>03/12/2011</a:t>
            </a:fld>
            <a:endParaRPr lang="it-IT"/>
          </a:p>
        </p:txBody>
      </p:sp>
      <p:sp>
        <p:nvSpPr>
          <p:cNvPr id="5" name="Symbol zastępczy stopki 4"/>
          <p:cNvSpPr>
            <a:spLocks noGrp="1"/>
          </p:cNvSpPr>
          <p:nvPr>
            <p:ph type="ftr" sz="quarter" idx="11"/>
          </p:nvPr>
        </p:nvSpPr>
        <p:spPr/>
        <p:txBody>
          <a:bodyPr/>
          <a:lstStyle>
            <a:lvl1pPr>
              <a:defRPr/>
            </a:lvl1pPr>
          </a:lstStyle>
          <a:p>
            <a:pPr>
              <a:defRPr/>
            </a:pPr>
            <a:endParaRPr lang="it-IT"/>
          </a:p>
        </p:txBody>
      </p:sp>
      <p:sp>
        <p:nvSpPr>
          <p:cNvPr id="6" name="Symbol zastępczy numeru slajdu 5"/>
          <p:cNvSpPr>
            <a:spLocks noGrp="1"/>
          </p:cNvSpPr>
          <p:nvPr>
            <p:ph type="sldNum" sz="quarter" idx="12"/>
          </p:nvPr>
        </p:nvSpPr>
        <p:spPr/>
        <p:txBody>
          <a:bodyPr/>
          <a:lstStyle>
            <a:lvl1pPr>
              <a:defRPr/>
            </a:lvl1pPr>
          </a:lstStyle>
          <a:p>
            <a:pPr>
              <a:defRPr/>
            </a:pPr>
            <a:fld id="{AADC5313-B2DF-44DA-8228-22DA51C51C93}" type="slidenum">
              <a:rPr lang="it-IT"/>
              <a:pPr>
                <a:defRPr/>
              </a:pPr>
              <a:t>‹N›</a:t>
            </a:fld>
            <a:endParaRPr 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it-IT"/>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it-IT"/>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it-IT"/>
          </a:p>
        </p:txBody>
      </p:sp>
      <p:sp>
        <p:nvSpPr>
          <p:cNvPr id="5" name="Symbol zastępczy daty 3"/>
          <p:cNvSpPr>
            <a:spLocks noGrp="1"/>
          </p:cNvSpPr>
          <p:nvPr>
            <p:ph type="dt" sz="half" idx="10"/>
          </p:nvPr>
        </p:nvSpPr>
        <p:spPr/>
        <p:txBody>
          <a:bodyPr/>
          <a:lstStyle>
            <a:lvl1pPr>
              <a:defRPr/>
            </a:lvl1pPr>
          </a:lstStyle>
          <a:p>
            <a:pPr>
              <a:defRPr/>
            </a:pPr>
            <a:fld id="{55BFAAEF-B965-4036-A146-6400A1FDC180}" type="datetimeFigureOut">
              <a:rPr lang="it-IT"/>
              <a:pPr>
                <a:defRPr/>
              </a:pPr>
              <a:t>03/12/2011</a:t>
            </a:fld>
            <a:endParaRPr lang="it-IT"/>
          </a:p>
        </p:txBody>
      </p:sp>
      <p:sp>
        <p:nvSpPr>
          <p:cNvPr id="6" name="Symbol zastępczy stopki 4"/>
          <p:cNvSpPr>
            <a:spLocks noGrp="1"/>
          </p:cNvSpPr>
          <p:nvPr>
            <p:ph type="ftr" sz="quarter" idx="11"/>
          </p:nvPr>
        </p:nvSpPr>
        <p:spPr/>
        <p:txBody>
          <a:bodyPr/>
          <a:lstStyle>
            <a:lvl1pPr>
              <a:defRPr/>
            </a:lvl1pPr>
          </a:lstStyle>
          <a:p>
            <a:pPr>
              <a:defRPr/>
            </a:pPr>
            <a:endParaRPr lang="it-IT"/>
          </a:p>
        </p:txBody>
      </p:sp>
      <p:sp>
        <p:nvSpPr>
          <p:cNvPr id="7" name="Symbol zastępczy numeru slajdu 5"/>
          <p:cNvSpPr>
            <a:spLocks noGrp="1"/>
          </p:cNvSpPr>
          <p:nvPr>
            <p:ph type="sldNum" sz="quarter" idx="12"/>
          </p:nvPr>
        </p:nvSpPr>
        <p:spPr/>
        <p:txBody>
          <a:bodyPr/>
          <a:lstStyle>
            <a:lvl1pPr>
              <a:defRPr/>
            </a:lvl1pPr>
          </a:lstStyle>
          <a:p>
            <a:pPr>
              <a:defRPr/>
            </a:pPr>
            <a:fld id="{F9C053D9-61FE-4AAF-B3D3-F957788389CB}" type="slidenum">
              <a:rPr lang="it-IT"/>
              <a:pPr>
                <a:defRPr/>
              </a:pPr>
              <a:t>‹N›</a:t>
            </a:fld>
            <a:endParaRPr lang="it-I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it-IT"/>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it-IT"/>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it-IT"/>
          </a:p>
        </p:txBody>
      </p:sp>
      <p:sp>
        <p:nvSpPr>
          <p:cNvPr id="7" name="Symbol zastępczy daty 3"/>
          <p:cNvSpPr>
            <a:spLocks noGrp="1"/>
          </p:cNvSpPr>
          <p:nvPr>
            <p:ph type="dt" sz="half" idx="10"/>
          </p:nvPr>
        </p:nvSpPr>
        <p:spPr/>
        <p:txBody>
          <a:bodyPr/>
          <a:lstStyle>
            <a:lvl1pPr>
              <a:defRPr/>
            </a:lvl1pPr>
          </a:lstStyle>
          <a:p>
            <a:pPr>
              <a:defRPr/>
            </a:pPr>
            <a:fld id="{C8A34C92-04AB-4391-9ABE-C185D86AC3C5}" type="datetimeFigureOut">
              <a:rPr lang="it-IT"/>
              <a:pPr>
                <a:defRPr/>
              </a:pPr>
              <a:t>03/12/2011</a:t>
            </a:fld>
            <a:endParaRPr lang="it-IT"/>
          </a:p>
        </p:txBody>
      </p:sp>
      <p:sp>
        <p:nvSpPr>
          <p:cNvPr id="8" name="Symbol zastępczy stopki 4"/>
          <p:cNvSpPr>
            <a:spLocks noGrp="1"/>
          </p:cNvSpPr>
          <p:nvPr>
            <p:ph type="ftr" sz="quarter" idx="11"/>
          </p:nvPr>
        </p:nvSpPr>
        <p:spPr/>
        <p:txBody>
          <a:bodyPr/>
          <a:lstStyle>
            <a:lvl1pPr>
              <a:defRPr/>
            </a:lvl1pPr>
          </a:lstStyle>
          <a:p>
            <a:pPr>
              <a:defRPr/>
            </a:pPr>
            <a:endParaRPr lang="it-IT"/>
          </a:p>
        </p:txBody>
      </p:sp>
      <p:sp>
        <p:nvSpPr>
          <p:cNvPr id="9" name="Symbol zastępczy numeru slajdu 5"/>
          <p:cNvSpPr>
            <a:spLocks noGrp="1"/>
          </p:cNvSpPr>
          <p:nvPr>
            <p:ph type="sldNum" sz="quarter" idx="12"/>
          </p:nvPr>
        </p:nvSpPr>
        <p:spPr/>
        <p:txBody>
          <a:bodyPr/>
          <a:lstStyle>
            <a:lvl1pPr>
              <a:defRPr/>
            </a:lvl1pPr>
          </a:lstStyle>
          <a:p>
            <a:pPr>
              <a:defRPr/>
            </a:pPr>
            <a:fld id="{A9917EF0-8E6F-4243-BE87-EB1ADC8C2A64}" type="slidenum">
              <a:rPr lang="it-IT"/>
              <a:pPr>
                <a:defRPr/>
              </a:pPr>
              <a:t>‹N›</a:t>
            </a:fld>
            <a:endParaRPr lang="it-I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it-IT"/>
          </a:p>
        </p:txBody>
      </p:sp>
      <p:sp>
        <p:nvSpPr>
          <p:cNvPr id="3" name="Symbol zastępczy daty 3"/>
          <p:cNvSpPr>
            <a:spLocks noGrp="1"/>
          </p:cNvSpPr>
          <p:nvPr>
            <p:ph type="dt" sz="half" idx="10"/>
          </p:nvPr>
        </p:nvSpPr>
        <p:spPr/>
        <p:txBody>
          <a:bodyPr/>
          <a:lstStyle>
            <a:lvl1pPr>
              <a:defRPr/>
            </a:lvl1pPr>
          </a:lstStyle>
          <a:p>
            <a:pPr>
              <a:defRPr/>
            </a:pPr>
            <a:fld id="{AFE52323-1A7E-4373-BC53-D48B6BE83B56}" type="datetimeFigureOut">
              <a:rPr lang="it-IT"/>
              <a:pPr>
                <a:defRPr/>
              </a:pPr>
              <a:t>03/12/2011</a:t>
            </a:fld>
            <a:endParaRPr lang="it-IT"/>
          </a:p>
        </p:txBody>
      </p:sp>
      <p:sp>
        <p:nvSpPr>
          <p:cNvPr id="4" name="Symbol zastępczy stopki 4"/>
          <p:cNvSpPr>
            <a:spLocks noGrp="1"/>
          </p:cNvSpPr>
          <p:nvPr>
            <p:ph type="ftr" sz="quarter" idx="11"/>
          </p:nvPr>
        </p:nvSpPr>
        <p:spPr/>
        <p:txBody>
          <a:bodyPr/>
          <a:lstStyle>
            <a:lvl1pPr>
              <a:defRPr/>
            </a:lvl1pPr>
          </a:lstStyle>
          <a:p>
            <a:pPr>
              <a:defRPr/>
            </a:pPr>
            <a:endParaRPr lang="it-IT"/>
          </a:p>
        </p:txBody>
      </p:sp>
      <p:sp>
        <p:nvSpPr>
          <p:cNvPr id="5" name="Symbol zastępczy numeru slajdu 5"/>
          <p:cNvSpPr>
            <a:spLocks noGrp="1"/>
          </p:cNvSpPr>
          <p:nvPr>
            <p:ph type="sldNum" sz="quarter" idx="12"/>
          </p:nvPr>
        </p:nvSpPr>
        <p:spPr/>
        <p:txBody>
          <a:bodyPr/>
          <a:lstStyle>
            <a:lvl1pPr>
              <a:defRPr/>
            </a:lvl1pPr>
          </a:lstStyle>
          <a:p>
            <a:pPr>
              <a:defRPr/>
            </a:pPr>
            <a:fld id="{81EC2BF2-5FB3-4D55-A180-964CC21D5ED4}"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505561A-2BD1-4D01-8BD7-4255E7079B5A}" type="datetimeFigureOut">
              <a:rPr lang="it-IT" smtClean="0"/>
              <a:pPr/>
              <a:t>03/12/2011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EEFAF1-CFE1-4A63-8F59-388D98D0298F}" type="slidenum">
              <a:rPr lang="it-IT" smtClean="0"/>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886D8B8B-6207-41C2-85A1-D4C9F92B6823}" type="datetimeFigureOut">
              <a:rPr lang="it-IT"/>
              <a:pPr>
                <a:defRPr/>
              </a:pPr>
              <a:t>03/12/2011</a:t>
            </a:fld>
            <a:endParaRPr lang="it-IT"/>
          </a:p>
        </p:txBody>
      </p:sp>
      <p:sp>
        <p:nvSpPr>
          <p:cNvPr id="3" name="Symbol zastępczy stopki 4"/>
          <p:cNvSpPr>
            <a:spLocks noGrp="1"/>
          </p:cNvSpPr>
          <p:nvPr>
            <p:ph type="ftr" sz="quarter" idx="11"/>
          </p:nvPr>
        </p:nvSpPr>
        <p:spPr/>
        <p:txBody>
          <a:bodyPr/>
          <a:lstStyle>
            <a:lvl1pPr>
              <a:defRPr/>
            </a:lvl1pPr>
          </a:lstStyle>
          <a:p>
            <a:pPr>
              <a:defRPr/>
            </a:pPr>
            <a:endParaRPr lang="it-IT"/>
          </a:p>
        </p:txBody>
      </p:sp>
      <p:sp>
        <p:nvSpPr>
          <p:cNvPr id="4" name="Symbol zastępczy numeru slajdu 5"/>
          <p:cNvSpPr>
            <a:spLocks noGrp="1"/>
          </p:cNvSpPr>
          <p:nvPr>
            <p:ph type="sldNum" sz="quarter" idx="12"/>
          </p:nvPr>
        </p:nvSpPr>
        <p:spPr/>
        <p:txBody>
          <a:bodyPr/>
          <a:lstStyle>
            <a:lvl1pPr>
              <a:defRPr/>
            </a:lvl1pPr>
          </a:lstStyle>
          <a:p>
            <a:pPr>
              <a:defRPr/>
            </a:pPr>
            <a:fld id="{89A5E34B-ED95-430F-A0E3-97761F83C7BC}" type="slidenum">
              <a:rPr lang="it-IT"/>
              <a:pPr>
                <a:defRPr/>
              </a:pPr>
              <a:t>‹N›</a:t>
            </a:fld>
            <a:endParaRPr lang="it-I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it-IT"/>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it-IT"/>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19646632-6334-4EB1-9EF5-BE342A200C0E}" type="datetimeFigureOut">
              <a:rPr lang="it-IT"/>
              <a:pPr>
                <a:defRPr/>
              </a:pPr>
              <a:t>03/12/2011</a:t>
            </a:fld>
            <a:endParaRPr lang="it-IT"/>
          </a:p>
        </p:txBody>
      </p:sp>
      <p:sp>
        <p:nvSpPr>
          <p:cNvPr id="6" name="Symbol zastępczy stopki 4"/>
          <p:cNvSpPr>
            <a:spLocks noGrp="1"/>
          </p:cNvSpPr>
          <p:nvPr>
            <p:ph type="ftr" sz="quarter" idx="11"/>
          </p:nvPr>
        </p:nvSpPr>
        <p:spPr/>
        <p:txBody>
          <a:bodyPr/>
          <a:lstStyle>
            <a:lvl1pPr>
              <a:defRPr/>
            </a:lvl1pPr>
          </a:lstStyle>
          <a:p>
            <a:pPr>
              <a:defRPr/>
            </a:pPr>
            <a:endParaRPr lang="it-IT"/>
          </a:p>
        </p:txBody>
      </p:sp>
      <p:sp>
        <p:nvSpPr>
          <p:cNvPr id="7" name="Symbol zastępczy numeru slajdu 5"/>
          <p:cNvSpPr>
            <a:spLocks noGrp="1"/>
          </p:cNvSpPr>
          <p:nvPr>
            <p:ph type="sldNum" sz="quarter" idx="12"/>
          </p:nvPr>
        </p:nvSpPr>
        <p:spPr/>
        <p:txBody>
          <a:bodyPr/>
          <a:lstStyle>
            <a:lvl1pPr>
              <a:defRPr/>
            </a:lvl1pPr>
          </a:lstStyle>
          <a:p>
            <a:pPr>
              <a:defRPr/>
            </a:pPr>
            <a:fld id="{C2B9F624-4C22-4C2F-9DA8-C5FADE6F440F}" type="slidenum">
              <a:rPr lang="it-IT"/>
              <a:pPr>
                <a:defRPr/>
              </a:pPr>
              <a:t>‹N›</a:t>
            </a:fld>
            <a:endParaRPr lang="it-IT"/>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it-IT"/>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E08B9564-3912-497E-8EC8-928B629DB574}" type="datetimeFigureOut">
              <a:rPr lang="it-IT"/>
              <a:pPr>
                <a:defRPr/>
              </a:pPr>
              <a:t>03/12/2011</a:t>
            </a:fld>
            <a:endParaRPr lang="it-IT"/>
          </a:p>
        </p:txBody>
      </p:sp>
      <p:sp>
        <p:nvSpPr>
          <p:cNvPr id="6" name="Symbol zastępczy stopki 4"/>
          <p:cNvSpPr>
            <a:spLocks noGrp="1"/>
          </p:cNvSpPr>
          <p:nvPr>
            <p:ph type="ftr" sz="quarter" idx="11"/>
          </p:nvPr>
        </p:nvSpPr>
        <p:spPr/>
        <p:txBody>
          <a:bodyPr/>
          <a:lstStyle>
            <a:lvl1pPr>
              <a:defRPr/>
            </a:lvl1pPr>
          </a:lstStyle>
          <a:p>
            <a:pPr>
              <a:defRPr/>
            </a:pPr>
            <a:endParaRPr lang="it-IT"/>
          </a:p>
        </p:txBody>
      </p:sp>
      <p:sp>
        <p:nvSpPr>
          <p:cNvPr id="7" name="Symbol zastępczy numeru slajdu 5"/>
          <p:cNvSpPr>
            <a:spLocks noGrp="1"/>
          </p:cNvSpPr>
          <p:nvPr>
            <p:ph type="sldNum" sz="quarter" idx="12"/>
          </p:nvPr>
        </p:nvSpPr>
        <p:spPr/>
        <p:txBody>
          <a:bodyPr/>
          <a:lstStyle>
            <a:lvl1pPr>
              <a:defRPr/>
            </a:lvl1pPr>
          </a:lstStyle>
          <a:p>
            <a:pPr>
              <a:defRPr/>
            </a:pPr>
            <a:fld id="{4465917A-865A-4C42-99C4-FAD0475235E1}" type="slidenum">
              <a:rPr lang="it-IT"/>
              <a:pPr>
                <a:defRPr/>
              </a:pPr>
              <a:t>‹N›</a:t>
            </a:fld>
            <a:endParaRPr lang="it-I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it-IT"/>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it-IT"/>
          </a:p>
        </p:txBody>
      </p:sp>
      <p:sp>
        <p:nvSpPr>
          <p:cNvPr id="4" name="Symbol zastępczy daty 3"/>
          <p:cNvSpPr>
            <a:spLocks noGrp="1"/>
          </p:cNvSpPr>
          <p:nvPr>
            <p:ph type="dt" sz="half" idx="10"/>
          </p:nvPr>
        </p:nvSpPr>
        <p:spPr/>
        <p:txBody>
          <a:bodyPr/>
          <a:lstStyle>
            <a:lvl1pPr>
              <a:defRPr/>
            </a:lvl1pPr>
          </a:lstStyle>
          <a:p>
            <a:pPr>
              <a:defRPr/>
            </a:pPr>
            <a:fld id="{50DDED7C-8448-47A1-AE43-E1E5ED3553F2}" type="datetimeFigureOut">
              <a:rPr lang="it-IT"/>
              <a:pPr>
                <a:defRPr/>
              </a:pPr>
              <a:t>03/12/2011</a:t>
            </a:fld>
            <a:endParaRPr lang="it-IT"/>
          </a:p>
        </p:txBody>
      </p:sp>
      <p:sp>
        <p:nvSpPr>
          <p:cNvPr id="5" name="Symbol zastępczy stopki 4"/>
          <p:cNvSpPr>
            <a:spLocks noGrp="1"/>
          </p:cNvSpPr>
          <p:nvPr>
            <p:ph type="ftr" sz="quarter" idx="11"/>
          </p:nvPr>
        </p:nvSpPr>
        <p:spPr/>
        <p:txBody>
          <a:bodyPr/>
          <a:lstStyle>
            <a:lvl1pPr>
              <a:defRPr/>
            </a:lvl1pPr>
          </a:lstStyle>
          <a:p>
            <a:pPr>
              <a:defRPr/>
            </a:pPr>
            <a:endParaRPr lang="it-IT"/>
          </a:p>
        </p:txBody>
      </p:sp>
      <p:sp>
        <p:nvSpPr>
          <p:cNvPr id="6" name="Symbol zastępczy numeru slajdu 5"/>
          <p:cNvSpPr>
            <a:spLocks noGrp="1"/>
          </p:cNvSpPr>
          <p:nvPr>
            <p:ph type="sldNum" sz="quarter" idx="12"/>
          </p:nvPr>
        </p:nvSpPr>
        <p:spPr/>
        <p:txBody>
          <a:bodyPr/>
          <a:lstStyle>
            <a:lvl1pPr>
              <a:defRPr/>
            </a:lvl1pPr>
          </a:lstStyle>
          <a:p>
            <a:pPr>
              <a:defRPr/>
            </a:pPr>
            <a:fld id="{3C79EA59-90B1-4220-955C-6301C00CA114}" type="slidenum">
              <a:rPr lang="it-IT"/>
              <a:pPr>
                <a:defRPr/>
              </a:pPr>
              <a:t>‹N›</a:t>
            </a:fld>
            <a:endParaRPr lang="it-IT"/>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it-IT"/>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it-IT"/>
          </a:p>
        </p:txBody>
      </p:sp>
      <p:sp>
        <p:nvSpPr>
          <p:cNvPr id="4" name="Symbol zastępczy daty 3"/>
          <p:cNvSpPr>
            <a:spLocks noGrp="1"/>
          </p:cNvSpPr>
          <p:nvPr>
            <p:ph type="dt" sz="half" idx="10"/>
          </p:nvPr>
        </p:nvSpPr>
        <p:spPr/>
        <p:txBody>
          <a:bodyPr/>
          <a:lstStyle>
            <a:lvl1pPr>
              <a:defRPr/>
            </a:lvl1pPr>
          </a:lstStyle>
          <a:p>
            <a:pPr>
              <a:defRPr/>
            </a:pPr>
            <a:fld id="{368A7063-8818-4268-BE71-005F936D468A}" type="datetimeFigureOut">
              <a:rPr lang="it-IT"/>
              <a:pPr>
                <a:defRPr/>
              </a:pPr>
              <a:t>03/12/2011</a:t>
            </a:fld>
            <a:endParaRPr lang="it-IT"/>
          </a:p>
        </p:txBody>
      </p:sp>
      <p:sp>
        <p:nvSpPr>
          <p:cNvPr id="5" name="Symbol zastępczy stopki 4"/>
          <p:cNvSpPr>
            <a:spLocks noGrp="1"/>
          </p:cNvSpPr>
          <p:nvPr>
            <p:ph type="ftr" sz="quarter" idx="11"/>
          </p:nvPr>
        </p:nvSpPr>
        <p:spPr/>
        <p:txBody>
          <a:bodyPr/>
          <a:lstStyle>
            <a:lvl1pPr>
              <a:defRPr/>
            </a:lvl1pPr>
          </a:lstStyle>
          <a:p>
            <a:pPr>
              <a:defRPr/>
            </a:pPr>
            <a:endParaRPr lang="it-IT"/>
          </a:p>
        </p:txBody>
      </p:sp>
      <p:sp>
        <p:nvSpPr>
          <p:cNvPr id="6" name="Symbol zastępczy numeru slajdu 5"/>
          <p:cNvSpPr>
            <a:spLocks noGrp="1"/>
          </p:cNvSpPr>
          <p:nvPr>
            <p:ph type="sldNum" sz="quarter" idx="12"/>
          </p:nvPr>
        </p:nvSpPr>
        <p:spPr/>
        <p:txBody>
          <a:bodyPr/>
          <a:lstStyle>
            <a:lvl1pPr>
              <a:defRPr/>
            </a:lvl1pPr>
          </a:lstStyle>
          <a:p>
            <a:pPr>
              <a:defRPr/>
            </a:pPr>
            <a:fld id="{48F573B6-43FC-4514-8962-9B88306329D0}" type="slidenum">
              <a:rPr lang="it-IT"/>
              <a:pPr>
                <a:defRPr/>
              </a:pPr>
              <a:t>‹N›</a:t>
            </a:fld>
            <a:endParaRPr lang="it-IT"/>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1FFFA47-9673-4DE0-837F-99D3D424936B}" type="slidenum">
              <a:rPr lang="it-IT"/>
              <a:pPr>
                <a:defRPr/>
              </a:pPr>
              <a:t>‹N›</a:t>
            </a:fld>
            <a:endParaRPr lang="it-IT"/>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FFA7A55-9668-4009-8235-9A95DBC50FB2}" type="slidenum">
              <a:rPr lang="it-IT"/>
              <a:pPr>
                <a:defRPr/>
              </a:pPr>
              <a:t>‹N›</a:t>
            </a:fld>
            <a:endParaRPr lang="it-IT"/>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E90896C-DFFA-4DB7-8B3E-DA280A108AE1}" type="slidenum">
              <a:rPr lang="it-IT"/>
              <a:pPr>
                <a:defRPr/>
              </a:pPr>
              <a:t>‹N›</a:t>
            </a:fld>
            <a:endParaRPr lang="it-IT"/>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9B9B7AB-3828-4898-990B-6789AE0BE464}" type="slidenum">
              <a:rPr lang="it-IT"/>
              <a:pPr>
                <a:defRPr/>
              </a:pPr>
              <a:t>‹N›</a:t>
            </a:fld>
            <a:endParaRPr lang="it-IT"/>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5F6EF45C-A786-4D1C-B496-42F6F479850C}"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505561A-2BD1-4D01-8BD7-4255E7079B5A}" type="datetimeFigureOut">
              <a:rPr lang="it-IT" smtClean="0"/>
              <a:pPr/>
              <a:t>03/12/2011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EEEFAF1-CFE1-4A63-8F59-388D98D0298F}" type="slidenum">
              <a:rPr lang="it-IT" smtClean="0"/>
              <a:pPr/>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76D8B70F-F576-4979-B965-572B74E41357}" type="slidenum">
              <a:rPr lang="it-IT"/>
              <a:pPr>
                <a:defRPr/>
              </a:pPr>
              <a:t>‹N›</a:t>
            </a:fld>
            <a:endParaRPr lang="it-IT"/>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4981C7C7-D486-4700-A562-B3EAD5FCF84A}" type="slidenum">
              <a:rPr lang="it-IT"/>
              <a:pPr>
                <a:defRPr/>
              </a:pPr>
              <a:t>‹N›</a:t>
            </a:fld>
            <a:endParaRPr lang="it-IT"/>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E1CC30B8-BF04-4AC6-BE96-83CE600A7764}" type="slidenum">
              <a:rPr lang="it-IT"/>
              <a:pPr>
                <a:defRPr/>
              </a:pPr>
              <a:t>‹N›</a:t>
            </a:fld>
            <a:endParaRPr lang="it-IT"/>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C359D6C4-DB81-4CD6-872D-DB37D958863B}" type="slidenum">
              <a:rPr lang="it-IT"/>
              <a:pPr>
                <a:defRPr/>
              </a:pPr>
              <a:t>‹N›</a:t>
            </a:fld>
            <a:endParaRPr lang="it-IT"/>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B2AB3AE-541F-4598-8512-C60DA73B53CB}" type="slidenum">
              <a:rPr lang="it-IT"/>
              <a:pPr>
                <a:defRPr/>
              </a:pPr>
              <a:t>‹N›</a:t>
            </a:fld>
            <a:endParaRPr lang="it-IT"/>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A47F8D3-611D-4673-B896-9467A2F1B751}" type="slidenum">
              <a:rPr lang="it-IT"/>
              <a:pPr>
                <a:defRPr/>
              </a:pPr>
              <a:t>‹N›</a:t>
            </a:fld>
            <a:endParaRPr lang="it-IT"/>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331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it-IT" sz="2400" b="0">
                <a:latin typeface="Times New Roman" pitchFamily="18" charset="0"/>
              </a:endParaRPr>
            </a:p>
          </p:txBody>
        </p:sp>
        <p:sp>
          <p:nvSpPr>
            <p:cNvPr id="1331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it-IT" sz="2400" b="0">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1331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it-IT" sz="2400" b="0">
                  <a:latin typeface="Times New Roman" pitchFamily="18" charset="0"/>
                </a:endParaRPr>
              </a:p>
            </p:txBody>
          </p:sp>
          <p:sp>
            <p:nvSpPr>
              <p:cNvPr id="1331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it-IT" sz="2400" b="0">
                  <a:latin typeface="Times New Roman" pitchFamily="18" charset="0"/>
                </a:endParaRPr>
              </a:p>
            </p:txBody>
          </p:sp>
          <p:sp>
            <p:nvSpPr>
              <p:cNvPr id="1332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it-IT" sz="2400" b="0">
                  <a:latin typeface="Times New Roman" pitchFamily="18" charset="0"/>
                </a:endParaRPr>
              </a:p>
            </p:txBody>
          </p:sp>
          <p:sp>
            <p:nvSpPr>
              <p:cNvPr id="1332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it-IT" sz="2400" b="0">
                  <a:latin typeface="Times New Roman" pitchFamily="18" charset="0"/>
                </a:endParaRPr>
              </a:p>
            </p:txBody>
          </p:sp>
          <p:sp>
            <p:nvSpPr>
              <p:cNvPr id="1332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it-IT" sz="2400" b="0">
                  <a:latin typeface="Times New Roman" pitchFamily="18" charset="0"/>
                </a:endParaRPr>
              </a:p>
            </p:txBody>
          </p:sp>
          <p:sp>
            <p:nvSpPr>
              <p:cNvPr id="1332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it-IT" sz="2400" b="0">
                  <a:latin typeface="Times New Roman" pitchFamily="18" charset="0"/>
                </a:endParaRPr>
              </a:p>
            </p:txBody>
          </p:sp>
          <p:sp>
            <p:nvSpPr>
              <p:cNvPr id="1332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it-IT" sz="2400" b="0">
                  <a:latin typeface="Times New Roman" pitchFamily="18" charset="0"/>
                </a:endParaRPr>
              </a:p>
            </p:txBody>
          </p:sp>
          <p:sp>
            <p:nvSpPr>
              <p:cNvPr id="1332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it-IT" sz="2400" b="0">
                  <a:latin typeface="Times New Roman" pitchFamily="18" charset="0"/>
                </a:endParaRPr>
              </a:p>
            </p:txBody>
          </p:sp>
          <p:sp>
            <p:nvSpPr>
              <p:cNvPr id="1332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it-IT" sz="2400" b="0">
                  <a:latin typeface="Times New Roman" pitchFamily="18" charset="0"/>
                </a:endParaRPr>
              </a:p>
            </p:txBody>
          </p:sp>
          <p:sp>
            <p:nvSpPr>
              <p:cNvPr id="1332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it-IT" sz="2400" b="0">
                  <a:latin typeface="Times New Roman" pitchFamily="18" charset="0"/>
                </a:endParaRPr>
              </a:p>
            </p:txBody>
          </p:sp>
        </p:grpSp>
      </p:grpSp>
      <p:sp>
        <p:nvSpPr>
          <p:cNvPr id="13328" name="Rectangle 16"/>
          <p:cNvSpPr>
            <a:spLocks noGrp="1" noChangeArrowheads="1"/>
          </p:cNvSpPr>
          <p:nvPr>
            <p:ph type="dt" sz="half" idx="2"/>
          </p:nvPr>
        </p:nvSpPr>
        <p:spPr>
          <a:xfrm>
            <a:off x="457200" y="6248400"/>
            <a:ext cx="2133600" cy="457200"/>
          </a:xfrm>
        </p:spPr>
        <p:txBody>
          <a:bodyPr/>
          <a:lstStyle>
            <a:lvl1pPr>
              <a:defRPr/>
            </a:lvl1pPr>
          </a:lstStyle>
          <a:p>
            <a:endParaRPr lang="it-IT"/>
          </a:p>
        </p:txBody>
      </p:sp>
      <p:sp>
        <p:nvSpPr>
          <p:cNvPr id="13329" name="Rectangle 17"/>
          <p:cNvSpPr>
            <a:spLocks noGrp="1" noChangeArrowheads="1"/>
          </p:cNvSpPr>
          <p:nvPr>
            <p:ph type="ftr" sz="quarter" idx="3"/>
          </p:nvPr>
        </p:nvSpPr>
        <p:spPr/>
        <p:txBody>
          <a:bodyPr/>
          <a:lstStyle>
            <a:lvl1pPr>
              <a:defRPr/>
            </a:lvl1pPr>
          </a:lstStyle>
          <a:p>
            <a:endParaRPr lang="it-IT"/>
          </a:p>
        </p:txBody>
      </p:sp>
      <p:sp>
        <p:nvSpPr>
          <p:cNvPr id="13330" name="Rectangle 18"/>
          <p:cNvSpPr>
            <a:spLocks noGrp="1" noChangeArrowheads="1"/>
          </p:cNvSpPr>
          <p:nvPr>
            <p:ph type="sldNum" sz="quarter" idx="4"/>
          </p:nvPr>
        </p:nvSpPr>
        <p:spPr/>
        <p:txBody>
          <a:bodyPr/>
          <a:lstStyle>
            <a:lvl1pPr>
              <a:defRPr/>
            </a:lvl1pPr>
          </a:lstStyle>
          <a:p>
            <a:fld id="{43D0EBC2-83A7-4B9F-BE9F-E629E494014A}" type="slidenum">
              <a:rPr lang="it-IT"/>
              <a:pPr/>
              <a:t>‹N›</a:t>
            </a:fld>
            <a:endParaRPr lang="it-IT"/>
          </a:p>
        </p:txBody>
      </p:sp>
      <p:sp>
        <p:nvSpPr>
          <p:cNvPr id="1333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it-IT"/>
              <a:t>Fare clic per modificare lo stile del titolo</a:t>
            </a:r>
          </a:p>
        </p:txBody>
      </p:sp>
      <p:sp>
        <p:nvSpPr>
          <p:cNvPr id="1333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it-IT"/>
              <a:t>Fare clic per modificare lo stile del sottotitolo dello schema</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endParaRPr lang="it-IT"/>
          </a:p>
        </p:txBody>
      </p:sp>
      <p:sp>
        <p:nvSpPr>
          <p:cNvPr id="5" name="Segnaposto numero diapositiva 4"/>
          <p:cNvSpPr>
            <a:spLocks noGrp="1"/>
          </p:cNvSpPr>
          <p:nvPr>
            <p:ph type="sldNum" sz="quarter" idx="11"/>
          </p:nvPr>
        </p:nvSpPr>
        <p:spPr/>
        <p:txBody>
          <a:bodyPr/>
          <a:lstStyle>
            <a:lvl1pPr>
              <a:defRPr/>
            </a:lvl1pPr>
          </a:lstStyle>
          <a:p>
            <a:fld id="{000CFBBB-59B6-43AA-8FB1-AB0180F08D77}" type="slidenum">
              <a:rPr lang="it-IT"/>
              <a:pPr/>
              <a:t>‹N›</a:t>
            </a:fld>
            <a:endParaRPr lang="it-IT"/>
          </a:p>
        </p:txBody>
      </p:sp>
      <p:sp>
        <p:nvSpPr>
          <p:cNvPr id="6" name="Segnaposto data 5"/>
          <p:cNvSpPr>
            <a:spLocks noGrp="1"/>
          </p:cNvSpPr>
          <p:nvPr>
            <p:ph type="dt" sz="half" idx="12"/>
          </p:nvPr>
        </p:nvSpPr>
        <p:spPr/>
        <p:txBody>
          <a:bodyPr/>
          <a:lstStyle>
            <a:lvl1pPr>
              <a:defRPr/>
            </a:lvl1pPr>
          </a:lstStyle>
          <a:p>
            <a:endParaRPr lang="it-IT"/>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piè di pagina 3"/>
          <p:cNvSpPr>
            <a:spLocks noGrp="1"/>
          </p:cNvSpPr>
          <p:nvPr>
            <p:ph type="ftr" sz="quarter" idx="10"/>
          </p:nvPr>
        </p:nvSpPr>
        <p:spPr/>
        <p:txBody>
          <a:bodyPr/>
          <a:lstStyle>
            <a:lvl1pPr>
              <a:defRPr/>
            </a:lvl1pPr>
          </a:lstStyle>
          <a:p>
            <a:endParaRPr lang="it-IT"/>
          </a:p>
        </p:txBody>
      </p:sp>
      <p:sp>
        <p:nvSpPr>
          <p:cNvPr id="5" name="Segnaposto numero diapositiva 4"/>
          <p:cNvSpPr>
            <a:spLocks noGrp="1"/>
          </p:cNvSpPr>
          <p:nvPr>
            <p:ph type="sldNum" sz="quarter" idx="11"/>
          </p:nvPr>
        </p:nvSpPr>
        <p:spPr/>
        <p:txBody>
          <a:bodyPr/>
          <a:lstStyle>
            <a:lvl1pPr>
              <a:defRPr/>
            </a:lvl1pPr>
          </a:lstStyle>
          <a:p>
            <a:fld id="{8F0DE232-894A-40B7-A9DA-CB24F8971546}" type="slidenum">
              <a:rPr lang="it-IT"/>
              <a:pPr/>
              <a:t>‹N›</a:t>
            </a:fld>
            <a:endParaRPr lang="it-IT"/>
          </a:p>
        </p:txBody>
      </p:sp>
      <p:sp>
        <p:nvSpPr>
          <p:cNvPr id="6" name="Segnaposto data 5"/>
          <p:cNvSpPr>
            <a:spLocks noGrp="1"/>
          </p:cNvSpPr>
          <p:nvPr>
            <p:ph type="dt" sz="half" idx="12"/>
          </p:nvPr>
        </p:nvSpPr>
        <p:spPr/>
        <p:txBody>
          <a:bodyPr/>
          <a:lstStyle>
            <a:lvl1pPr>
              <a:defRPr/>
            </a:lvl1pPr>
          </a:lstStyle>
          <a:p>
            <a:endParaRPr lang="it-IT"/>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10"/>
          </p:nvPr>
        </p:nvSpPr>
        <p:spPr/>
        <p:txBody>
          <a:bodyPr/>
          <a:lstStyle>
            <a:lvl1pPr>
              <a:defRPr/>
            </a:lvl1pPr>
          </a:lstStyle>
          <a:p>
            <a:endParaRPr lang="it-IT"/>
          </a:p>
        </p:txBody>
      </p:sp>
      <p:sp>
        <p:nvSpPr>
          <p:cNvPr id="6" name="Segnaposto numero diapositiva 5"/>
          <p:cNvSpPr>
            <a:spLocks noGrp="1"/>
          </p:cNvSpPr>
          <p:nvPr>
            <p:ph type="sldNum" sz="quarter" idx="11"/>
          </p:nvPr>
        </p:nvSpPr>
        <p:spPr/>
        <p:txBody>
          <a:bodyPr/>
          <a:lstStyle>
            <a:lvl1pPr>
              <a:defRPr/>
            </a:lvl1pPr>
          </a:lstStyle>
          <a:p>
            <a:fld id="{367624B4-64AB-493E-A039-E7D1F2F02051}" type="slidenum">
              <a:rPr lang="it-IT"/>
              <a:pPr/>
              <a:t>‹N›</a:t>
            </a:fld>
            <a:endParaRPr lang="it-IT"/>
          </a:p>
        </p:txBody>
      </p:sp>
      <p:sp>
        <p:nvSpPr>
          <p:cNvPr id="7" name="Segnaposto data 6"/>
          <p:cNvSpPr>
            <a:spLocks noGrp="1"/>
          </p:cNvSpPr>
          <p:nvPr>
            <p:ph type="dt" sz="half" idx="12"/>
          </p:nvPr>
        </p:nvSpPr>
        <p:spPr/>
        <p:txBody>
          <a:bodyPr/>
          <a:lstStyle>
            <a:lvl1pPr>
              <a:defRPr/>
            </a:lvl1pPr>
          </a:lstStyle>
          <a:p>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505561A-2BD1-4D01-8BD7-4255E7079B5A}" type="datetimeFigureOut">
              <a:rPr lang="it-IT" smtClean="0"/>
              <a:pPr/>
              <a:t>03/12/2011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EEEFAF1-CFE1-4A63-8F59-388D98D0298F}" type="slidenum">
              <a:rPr lang="it-IT" smtClean="0"/>
              <a:pPr/>
              <a:t>‹N›</a:t>
            </a:fld>
            <a:endParaRPr lang="it-I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piè di pagina 6"/>
          <p:cNvSpPr>
            <a:spLocks noGrp="1"/>
          </p:cNvSpPr>
          <p:nvPr>
            <p:ph type="ftr" sz="quarter" idx="10"/>
          </p:nvPr>
        </p:nvSpPr>
        <p:spPr/>
        <p:txBody>
          <a:bodyPr/>
          <a:lstStyle>
            <a:lvl1pPr>
              <a:defRPr/>
            </a:lvl1pPr>
          </a:lstStyle>
          <a:p>
            <a:endParaRPr lang="it-IT"/>
          </a:p>
        </p:txBody>
      </p:sp>
      <p:sp>
        <p:nvSpPr>
          <p:cNvPr id="8" name="Segnaposto numero diapositiva 7"/>
          <p:cNvSpPr>
            <a:spLocks noGrp="1"/>
          </p:cNvSpPr>
          <p:nvPr>
            <p:ph type="sldNum" sz="quarter" idx="11"/>
          </p:nvPr>
        </p:nvSpPr>
        <p:spPr/>
        <p:txBody>
          <a:bodyPr/>
          <a:lstStyle>
            <a:lvl1pPr>
              <a:defRPr/>
            </a:lvl1pPr>
          </a:lstStyle>
          <a:p>
            <a:fld id="{19A58DB0-F784-4CF0-9B9F-52882B0DAD08}" type="slidenum">
              <a:rPr lang="it-IT"/>
              <a:pPr/>
              <a:t>‹N›</a:t>
            </a:fld>
            <a:endParaRPr lang="it-IT"/>
          </a:p>
        </p:txBody>
      </p:sp>
      <p:sp>
        <p:nvSpPr>
          <p:cNvPr id="9" name="Segnaposto data 8"/>
          <p:cNvSpPr>
            <a:spLocks noGrp="1"/>
          </p:cNvSpPr>
          <p:nvPr>
            <p:ph type="dt" sz="half" idx="12"/>
          </p:nvPr>
        </p:nvSpPr>
        <p:spPr/>
        <p:txBody>
          <a:bodyPr/>
          <a:lstStyle>
            <a:lvl1pPr>
              <a:defRPr/>
            </a:lvl1pPr>
          </a:lstStyle>
          <a:p>
            <a:endParaRPr lang="it-IT"/>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piè di pagina 2"/>
          <p:cNvSpPr>
            <a:spLocks noGrp="1"/>
          </p:cNvSpPr>
          <p:nvPr>
            <p:ph type="ftr" sz="quarter" idx="10"/>
          </p:nvPr>
        </p:nvSpPr>
        <p:spPr/>
        <p:txBody>
          <a:bodyPr/>
          <a:lstStyle>
            <a:lvl1pPr>
              <a:defRPr/>
            </a:lvl1pPr>
          </a:lstStyle>
          <a:p>
            <a:endParaRPr lang="it-IT"/>
          </a:p>
        </p:txBody>
      </p:sp>
      <p:sp>
        <p:nvSpPr>
          <p:cNvPr id="4" name="Segnaposto numero diapositiva 3"/>
          <p:cNvSpPr>
            <a:spLocks noGrp="1"/>
          </p:cNvSpPr>
          <p:nvPr>
            <p:ph type="sldNum" sz="quarter" idx="11"/>
          </p:nvPr>
        </p:nvSpPr>
        <p:spPr/>
        <p:txBody>
          <a:bodyPr/>
          <a:lstStyle>
            <a:lvl1pPr>
              <a:defRPr/>
            </a:lvl1pPr>
          </a:lstStyle>
          <a:p>
            <a:fld id="{19568C2C-5351-4786-94F5-5A147F0020E8}" type="slidenum">
              <a:rPr lang="it-IT"/>
              <a:pPr/>
              <a:t>‹N›</a:t>
            </a:fld>
            <a:endParaRPr lang="it-IT"/>
          </a:p>
        </p:txBody>
      </p:sp>
      <p:sp>
        <p:nvSpPr>
          <p:cNvPr id="5" name="Segnaposto data 4"/>
          <p:cNvSpPr>
            <a:spLocks noGrp="1"/>
          </p:cNvSpPr>
          <p:nvPr>
            <p:ph type="dt" sz="half" idx="12"/>
          </p:nvPr>
        </p:nvSpPr>
        <p:spPr/>
        <p:txBody>
          <a:bodyPr/>
          <a:lstStyle>
            <a:lvl1pPr>
              <a:defRPr/>
            </a:lvl1pPr>
          </a:lstStyle>
          <a:p>
            <a:endParaRPr lang="it-IT"/>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lvl1pPr>
              <a:defRPr/>
            </a:lvl1pPr>
          </a:lstStyle>
          <a:p>
            <a:endParaRPr lang="it-IT"/>
          </a:p>
        </p:txBody>
      </p:sp>
      <p:sp>
        <p:nvSpPr>
          <p:cNvPr id="3" name="Segnaposto numero diapositiva 2"/>
          <p:cNvSpPr>
            <a:spLocks noGrp="1"/>
          </p:cNvSpPr>
          <p:nvPr>
            <p:ph type="sldNum" sz="quarter" idx="11"/>
          </p:nvPr>
        </p:nvSpPr>
        <p:spPr/>
        <p:txBody>
          <a:bodyPr/>
          <a:lstStyle>
            <a:lvl1pPr>
              <a:defRPr/>
            </a:lvl1pPr>
          </a:lstStyle>
          <a:p>
            <a:fld id="{71B480BB-690A-436A-A7CD-24DC3A82296D}" type="slidenum">
              <a:rPr lang="it-IT"/>
              <a:pPr/>
              <a:t>‹N›</a:t>
            </a:fld>
            <a:endParaRPr lang="it-IT"/>
          </a:p>
        </p:txBody>
      </p:sp>
      <p:sp>
        <p:nvSpPr>
          <p:cNvPr id="4" name="Segnaposto data 3"/>
          <p:cNvSpPr>
            <a:spLocks noGrp="1"/>
          </p:cNvSpPr>
          <p:nvPr>
            <p:ph type="dt" sz="half" idx="12"/>
          </p:nvPr>
        </p:nvSpPr>
        <p:spPr/>
        <p:txBody>
          <a:bodyPr/>
          <a:lstStyle>
            <a:lvl1pPr>
              <a:defRPr/>
            </a:lvl1pPr>
          </a:lstStyle>
          <a:p>
            <a:endParaRPr lang="it-IT"/>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piè di pagina 4"/>
          <p:cNvSpPr>
            <a:spLocks noGrp="1"/>
          </p:cNvSpPr>
          <p:nvPr>
            <p:ph type="ftr" sz="quarter" idx="10"/>
          </p:nvPr>
        </p:nvSpPr>
        <p:spPr/>
        <p:txBody>
          <a:bodyPr/>
          <a:lstStyle>
            <a:lvl1pPr>
              <a:defRPr/>
            </a:lvl1pPr>
          </a:lstStyle>
          <a:p>
            <a:endParaRPr lang="it-IT"/>
          </a:p>
        </p:txBody>
      </p:sp>
      <p:sp>
        <p:nvSpPr>
          <p:cNvPr id="6" name="Segnaposto numero diapositiva 5"/>
          <p:cNvSpPr>
            <a:spLocks noGrp="1"/>
          </p:cNvSpPr>
          <p:nvPr>
            <p:ph type="sldNum" sz="quarter" idx="11"/>
          </p:nvPr>
        </p:nvSpPr>
        <p:spPr/>
        <p:txBody>
          <a:bodyPr/>
          <a:lstStyle>
            <a:lvl1pPr>
              <a:defRPr/>
            </a:lvl1pPr>
          </a:lstStyle>
          <a:p>
            <a:fld id="{D27A8AC8-BA82-4F7A-BA37-AF63F74E4730}" type="slidenum">
              <a:rPr lang="it-IT"/>
              <a:pPr/>
              <a:t>‹N›</a:t>
            </a:fld>
            <a:endParaRPr lang="it-IT"/>
          </a:p>
        </p:txBody>
      </p:sp>
      <p:sp>
        <p:nvSpPr>
          <p:cNvPr id="7" name="Segnaposto data 6"/>
          <p:cNvSpPr>
            <a:spLocks noGrp="1"/>
          </p:cNvSpPr>
          <p:nvPr>
            <p:ph type="dt" sz="half" idx="12"/>
          </p:nvPr>
        </p:nvSpPr>
        <p:spPr/>
        <p:txBody>
          <a:bodyPr/>
          <a:lstStyle>
            <a:lvl1pPr>
              <a:defRPr/>
            </a:lvl1pPr>
          </a:lstStyle>
          <a:p>
            <a:endParaRPr lang="it-IT"/>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piè di pagina 4"/>
          <p:cNvSpPr>
            <a:spLocks noGrp="1"/>
          </p:cNvSpPr>
          <p:nvPr>
            <p:ph type="ftr" sz="quarter" idx="10"/>
          </p:nvPr>
        </p:nvSpPr>
        <p:spPr/>
        <p:txBody>
          <a:bodyPr/>
          <a:lstStyle>
            <a:lvl1pPr>
              <a:defRPr/>
            </a:lvl1pPr>
          </a:lstStyle>
          <a:p>
            <a:endParaRPr lang="it-IT"/>
          </a:p>
        </p:txBody>
      </p:sp>
      <p:sp>
        <p:nvSpPr>
          <p:cNvPr id="6" name="Segnaposto numero diapositiva 5"/>
          <p:cNvSpPr>
            <a:spLocks noGrp="1"/>
          </p:cNvSpPr>
          <p:nvPr>
            <p:ph type="sldNum" sz="quarter" idx="11"/>
          </p:nvPr>
        </p:nvSpPr>
        <p:spPr/>
        <p:txBody>
          <a:bodyPr/>
          <a:lstStyle>
            <a:lvl1pPr>
              <a:defRPr/>
            </a:lvl1pPr>
          </a:lstStyle>
          <a:p>
            <a:fld id="{28F62821-033A-48BE-832B-72325039FC39}" type="slidenum">
              <a:rPr lang="it-IT"/>
              <a:pPr/>
              <a:t>‹N›</a:t>
            </a:fld>
            <a:endParaRPr lang="it-IT"/>
          </a:p>
        </p:txBody>
      </p:sp>
      <p:sp>
        <p:nvSpPr>
          <p:cNvPr id="7" name="Segnaposto data 6"/>
          <p:cNvSpPr>
            <a:spLocks noGrp="1"/>
          </p:cNvSpPr>
          <p:nvPr>
            <p:ph type="dt" sz="half" idx="12"/>
          </p:nvPr>
        </p:nvSpPr>
        <p:spPr/>
        <p:txBody>
          <a:bodyPr/>
          <a:lstStyle>
            <a:lvl1pPr>
              <a:defRPr/>
            </a:lvl1pPr>
          </a:lstStyle>
          <a:p>
            <a:endParaRPr lang="it-IT"/>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endParaRPr lang="it-IT"/>
          </a:p>
        </p:txBody>
      </p:sp>
      <p:sp>
        <p:nvSpPr>
          <p:cNvPr id="5" name="Segnaposto numero diapositiva 4"/>
          <p:cNvSpPr>
            <a:spLocks noGrp="1"/>
          </p:cNvSpPr>
          <p:nvPr>
            <p:ph type="sldNum" sz="quarter" idx="11"/>
          </p:nvPr>
        </p:nvSpPr>
        <p:spPr/>
        <p:txBody>
          <a:bodyPr/>
          <a:lstStyle>
            <a:lvl1pPr>
              <a:defRPr/>
            </a:lvl1pPr>
          </a:lstStyle>
          <a:p>
            <a:fld id="{47F9F347-C06B-4548-9653-469CFBCD90FB}" type="slidenum">
              <a:rPr lang="it-IT"/>
              <a:pPr/>
              <a:t>‹N›</a:t>
            </a:fld>
            <a:endParaRPr lang="it-IT"/>
          </a:p>
        </p:txBody>
      </p:sp>
      <p:sp>
        <p:nvSpPr>
          <p:cNvPr id="6" name="Segnaposto data 5"/>
          <p:cNvSpPr>
            <a:spLocks noGrp="1"/>
          </p:cNvSpPr>
          <p:nvPr>
            <p:ph type="dt" sz="half" idx="12"/>
          </p:nvPr>
        </p:nvSpPr>
        <p:spPr/>
        <p:txBody>
          <a:bodyPr/>
          <a:lstStyle>
            <a:lvl1pPr>
              <a:defRPr/>
            </a:lvl1pPr>
          </a:lstStyle>
          <a:p>
            <a:endParaRPr lang="it-IT"/>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457200"/>
            <a:ext cx="2057400" cy="54102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457200"/>
            <a:ext cx="6019800" cy="54102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endParaRPr lang="it-IT"/>
          </a:p>
        </p:txBody>
      </p:sp>
      <p:sp>
        <p:nvSpPr>
          <p:cNvPr id="5" name="Segnaposto numero diapositiva 4"/>
          <p:cNvSpPr>
            <a:spLocks noGrp="1"/>
          </p:cNvSpPr>
          <p:nvPr>
            <p:ph type="sldNum" sz="quarter" idx="11"/>
          </p:nvPr>
        </p:nvSpPr>
        <p:spPr/>
        <p:txBody>
          <a:bodyPr/>
          <a:lstStyle>
            <a:lvl1pPr>
              <a:defRPr/>
            </a:lvl1pPr>
          </a:lstStyle>
          <a:p>
            <a:fld id="{47EC8F50-BAB2-464F-B6AB-BD5F4A4E920B}" type="slidenum">
              <a:rPr lang="it-IT"/>
              <a:pPr/>
              <a:t>‹N›</a:t>
            </a:fld>
            <a:endParaRPr lang="it-IT"/>
          </a:p>
        </p:txBody>
      </p:sp>
      <p:sp>
        <p:nvSpPr>
          <p:cNvPr id="6" name="Segnaposto data 5"/>
          <p:cNvSpPr>
            <a:spLocks noGrp="1"/>
          </p:cNvSpPr>
          <p:nvPr>
            <p:ph type="dt" sz="half" idx="12"/>
          </p:nvPr>
        </p:nvSpPr>
        <p:spPr/>
        <p:txBody>
          <a:bodyPr/>
          <a:lstStyle>
            <a:lvl1pPr>
              <a:defRPr/>
            </a:lvl1pPr>
          </a:lstStyle>
          <a:p>
            <a:endParaRPr lang="it-IT"/>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690C3F-46CC-4DE7-AB65-EA6891DB7D5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1211481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3CDC9-8EA6-465B-B187-D735D4FBF78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6581399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E57A76-1F8C-48A4-ADC0-5E7751F734C1}"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22864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505561A-2BD1-4D01-8BD7-4255E7079B5A}" type="datetimeFigureOut">
              <a:rPr lang="it-IT" smtClean="0"/>
              <a:pPr/>
              <a:t>03/12/2011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EEEFAF1-CFE1-4A63-8F59-388D98D0298F}" type="slidenum">
              <a:rPr lang="it-IT" smtClean="0"/>
              <a:pPr/>
              <a:t>‹N›</a:t>
            </a:fld>
            <a:endParaRPr lang="it-I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A2C4BA-7064-4942-B5FD-D0C5BABA30D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0772101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79D08-991A-4BE6-91B1-3110B96A7BE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4396317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D03B152-C2FD-49D1-8F72-CA62C0367731}"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5080923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4A706C6-5A13-430B-91CF-1BC696F9005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5962071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741864-4B98-4BE4-A708-00CE4A02992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8615198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E20569-7CF2-4B43-B7DF-B54752638BD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6121330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D2C31D-8516-464C-8145-773972A2924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8885027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A88A2E-08A5-4791-B182-E46CB7E05C3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1989605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4F5461-4B1C-4C9D-9919-DD7EC35DC5F4}"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0099288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6DC587-5708-47CC-BD7B-901F8768D15D}"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76680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505561A-2BD1-4D01-8BD7-4255E7079B5A}" type="datetimeFigureOut">
              <a:rPr lang="it-IT" smtClean="0"/>
              <a:pPr/>
              <a:t>03/12/2011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EEEFAF1-CFE1-4A63-8F59-388D98D0298F}" type="slidenum">
              <a:rPr lang="it-IT" smtClean="0"/>
              <a:pPr/>
              <a:t>‹N›</a:t>
            </a:fld>
            <a:endParaRPr lang="it-I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885FF0-09EB-4029-864D-B7FB84204EEE}"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0644691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2CAD19-58A5-4EE9-AFD4-217218E30DF9}"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5239410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9E19AA-E4EE-4973-8825-BF8D5E0A357C}"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8803066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5581C6F-7157-47E7-BC96-88FEC951A01B}"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9833490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E9DC7BA-BFE2-4E5F-96E4-578F68152E78}"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6898636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616DA5-BEB9-469E-9F28-F08A3AD7999C}"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5724924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2AA521-E4EE-4054-A4AB-56BC61EA83A5}"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5379236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F6F4B6-C68B-4ABF-908E-9748EB617ED7}"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9233023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10519F-1700-4585-AECF-253D1AE0CF2A}"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9573794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2CBC52-F55C-4AA2-9A23-945B1639906B}"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599220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505561A-2BD1-4D01-8BD7-4255E7079B5A}" type="datetimeFigureOut">
              <a:rPr lang="it-IT" smtClean="0"/>
              <a:pPr/>
              <a:t>03/12/2011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EEEFAF1-CFE1-4A63-8F59-388D98D0298F}" type="slidenum">
              <a:rPr lang="it-IT" smtClean="0"/>
              <a:pPr/>
              <a:t>‹N›</a:t>
            </a:fld>
            <a:endParaRPr lang="it-IT"/>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60DE17-83FE-4BF5-9D64-7A54F1167799}"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0328995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711E1A-B95F-4813-A388-7ECA8F41A9C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6878488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3F01CE-C5B4-4ED2-AFA6-B108A292B31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1744288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3DBFF3-9438-40EF-86E9-6F2B7312587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888638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3A5573-D81B-44E0-A6B4-99F8DEFC994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81539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D762D1E-589F-4B2A-AE47-01D7C798751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5072226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33219E-0CDD-4889-8DDD-9DAFC17A0CD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8870520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CBAED23-6D1D-472A-B057-96F2BB517C2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5281240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E5B799-F825-4941-9354-AB630EF86A4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0306074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5BBE60-6EFE-4396-A07E-8C9E678FCD2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54822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505561A-2BD1-4D01-8BD7-4255E7079B5A}" type="datetimeFigureOut">
              <a:rPr lang="it-IT" smtClean="0"/>
              <a:pPr/>
              <a:t>03/12/2011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EEEFAF1-CFE1-4A63-8F59-388D98D0298F}" type="slidenum">
              <a:rPr lang="it-IT" smtClean="0"/>
              <a:pPr/>
              <a:t>‹N›</a:t>
            </a:fld>
            <a:endParaRPr lang="it-IT"/>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FE871D-E12B-4526-983E-8152882F451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3124587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EA64AA-059F-4A9F-8E1F-469BE0DA23D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2354786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fontAlgn="base">
              <a:spcBef>
                <a:spcPct val="0"/>
              </a:spcBef>
              <a:spcAft>
                <a:spcPct val="0"/>
              </a:spcAft>
              <a:defRPr/>
            </a:pPr>
            <a:endParaRPr lang="it-IT">
              <a:solidFill>
                <a:srgbClr val="FFFFFF"/>
              </a:solidFill>
              <a:latin typeface="Arial" charset="0"/>
            </a:endParaRPr>
          </a:p>
        </p:txBody>
      </p:sp>
      <p:sp>
        <p:nvSpPr>
          <p:cNvPr id="717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it-IT"/>
              <a:t>Fare clic per modificare lo stile del titolo</a:t>
            </a:r>
          </a:p>
        </p:txBody>
      </p:sp>
      <p:sp>
        <p:nvSpPr>
          <p:cNvPr id="717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it-IT"/>
              <a:t>Fare clic per modificare lo stile del sottotitolo dello schema</a:t>
            </a:r>
          </a:p>
        </p:txBody>
      </p:sp>
      <p:sp>
        <p:nvSpPr>
          <p:cNvPr id="5" name="Rectangle 5"/>
          <p:cNvSpPr>
            <a:spLocks noGrp="1" noChangeArrowheads="1"/>
          </p:cNvSpPr>
          <p:nvPr>
            <p:ph type="ftr" sz="quarter" idx="10"/>
          </p:nvPr>
        </p:nvSpPr>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77835481-9557-404B-89DF-8F3800AF4EF8}" type="slidenum">
              <a:rPr lang="it-IT">
                <a:solidFill>
                  <a:srgbClr val="FFFFFF"/>
                </a:solidFill>
              </a:rPr>
              <a:pPr>
                <a:defRPr/>
              </a:pPr>
              <a:t>‹N›</a:t>
            </a:fld>
            <a:endParaRPr lang="it-IT">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10042232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05CFF6-8E0C-4AD5-9644-C55B0623043A}"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2194221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762924-38DB-41DC-93ED-DEA5AA1B9DD2}"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3529761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4200E9-B7CA-4FB6-BF6E-C6A488B00916}"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0674881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31547BF-CABE-46F5-AED0-CEBE03FA811C}"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40714267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3C38A07-412D-469D-85A2-91B47D08DAA3}"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1139611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0485C83-6888-4856-9836-B405514069DF}"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8873811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441D83-8E77-45B6-A2F3-39B0929FC92C}"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541239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5561A-2BD1-4D01-8BD7-4255E7079B5A}" type="datetimeFigureOut">
              <a:rPr lang="it-IT" smtClean="0"/>
              <a:pPr/>
              <a:t>03/12/2011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EFAF1-CFE1-4A63-8F59-388D98D0298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94CE42BB-E0CC-4133-AF02-04636AC1A94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it-IT" smtClean="0"/>
          </a:p>
        </p:txBody>
      </p:sp>
      <p:sp>
        <p:nvSpPr>
          <p:cNvPr id="10243"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it-IT" smtClean="0"/>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8C10E726-F600-4860-BB6E-0FDBFD0AD37E}" type="datetimeFigureOut">
              <a:rPr lang="it-IT"/>
              <a:pPr>
                <a:defRPr/>
              </a:pPr>
              <a:t>03/12/2011</a:t>
            </a:fld>
            <a:endParaRPr lang="it-IT"/>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it-IT"/>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F39470E3-57E1-4155-A972-CF6F9F83281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it-IT" smtClean="0"/>
              <a:t>Fare clic per modificare lo stile del titolo dello schema</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Times New Roman" pitchFamily="18" charset="0"/>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Times New Roman" pitchFamily="18" charset="0"/>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Times New Roman" pitchFamily="18" charset="0"/>
              </a:defRPr>
            </a:lvl1pPr>
          </a:lstStyle>
          <a:p>
            <a:pPr>
              <a:defRPr/>
            </a:pPr>
            <a:fld id="{63AFC8F2-E469-4744-9BFB-7E5D952E2B5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New Roman" pitchFamily="18" charset="0"/>
        </a:defRPr>
      </a:lvl2pPr>
      <a:lvl3pPr algn="ctr" defTabSz="762000" rtl="0" eaLnBrk="0" fontAlgn="base" hangingPunct="0">
        <a:spcBef>
          <a:spcPct val="0"/>
        </a:spcBef>
        <a:spcAft>
          <a:spcPct val="0"/>
        </a:spcAft>
        <a:defRPr sz="4400">
          <a:solidFill>
            <a:schemeClr val="tx2"/>
          </a:solidFill>
          <a:latin typeface="Times New Roman" pitchFamily="18" charset="0"/>
        </a:defRPr>
      </a:lvl3pPr>
      <a:lvl4pPr algn="ctr" defTabSz="762000" rtl="0" eaLnBrk="0" fontAlgn="base" hangingPunct="0">
        <a:spcBef>
          <a:spcPct val="0"/>
        </a:spcBef>
        <a:spcAft>
          <a:spcPct val="0"/>
        </a:spcAft>
        <a:defRPr sz="4400">
          <a:solidFill>
            <a:schemeClr val="tx2"/>
          </a:solidFill>
          <a:latin typeface="Times New Roman" pitchFamily="18" charset="0"/>
        </a:defRPr>
      </a:lvl4pPr>
      <a:lvl5pPr algn="ctr" defTabSz="762000" rtl="0" eaLnBrk="0" fontAlgn="base" hangingPunct="0">
        <a:spcBef>
          <a:spcPct val="0"/>
        </a:spcBef>
        <a:spcAft>
          <a:spcPct val="0"/>
        </a:spcAft>
        <a:defRPr sz="4400">
          <a:solidFill>
            <a:schemeClr val="tx2"/>
          </a:solidFill>
          <a:latin typeface="Times New Roman" pitchFamily="18" charset="0"/>
        </a:defRPr>
      </a:lvl5pPr>
      <a:lvl6pPr marL="457200" algn="ctr" defTabSz="762000" rtl="0" eaLnBrk="0" fontAlgn="base" hangingPunct="0">
        <a:spcBef>
          <a:spcPct val="0"/>
        </a:spcBef>
        <a:spcAft>
          <a:spcPct val="0"/>
        </a:spcAft>
        <a:defRPr sz="4400">
          <a:solidFill>
            <a:schemeClr val="tx2"/>
          </a:solidFill>
          <a:latin typeface="Times New Roman" pitchFamily="18" charset="0"/>
        </a:defRPr>
      </a:lvl6pPr>
      <a:lvl7pPr marL="914400" algn="ctr" defTabSz="762000" rtl="0" eaLnBrk="0" fontAlgn="base" hangingPunct="0">
        <a:spcBef>
          <a:spcPct val="0"/>
        </a:spcBef>
        <a:spcAft>
          <a:spcPct val="0"/>
        </a:spcAft>
        <a:defRPr sz="4400">
          <a:solidFill>
            <a:schemeClr val="tx2"/>
          </a:solidFill>
          <a:latin typeface="Times New Roman" pitchFamily="18" charset="0"/>
        </a:defRPr>
      </a:lvl7pPr>
      <a:lvl8pPr marL="1371600" algn="ctr" defTabSz="762000" rtl="0" eaLnBrk="0" fontAlgn="base" hangingPunct="0">
        <a:spcBef>
          <a:spcPct val="0"/>
        </a:spcBef>
        <a:spcAft>
          <a:spcPct val="0"/>
        </a:spcAft>
        <a:defRPr sz="4400">
          <a:solidFill>
            <a:schemeClr val="tx2"/>
          </a:solidFill>
          <a:latin typeface="Times New Roman" pitchFamily="18" charset="0"/>
        </a:defRPr>
      </a:lvl8pPr>
      <a:lvl9pPr marL="1828800" algn="ctr" defTabSz="762000"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defTabSz="762000"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sz="2800">
          <a:solidFill>
            <a:schemeClr val="tx1"/>
          </a:solidFill>
          <a:latin typeface="+mn-lt"/>
        </a:defRPr>
      </a:lvl2pPr>
      <a:lvl3pPr marL="1143000" indent="-228600" algn="l" defTabSz="762000" rtl="0" eaLnBrk="0" fontAlgn="base" hangingPunct="0">
        <a:spcBef>
          <a:spcPct val="20000"/>
        </a:spcBef>
        <a:spcAft>
          <a:spcPct val="0"/>
        </a:spcAft>
        <a:buChar char="•"/>
        <a:defRPr sz="2400">
          <a:solidFill>
            <a:schemeClr val="tx1"/>
          </a:solidFill>
          <a:latin typeface="+mn-lt"/>
        </a:defRPr>
      </a:lvl3pPr>
      <a:lvl4pPr marL="1600200" indent="-228600" algn="l" defTabSz="762000" rtl="0" eaLnBrk="0" fontAlgn="base" hangingPunct="0">
        <a:spcBef>
          <a:spcPct val="20000"/>
        </a:spcBef>
        <a:spcAft>
          <a:spcPct val="0"/>
        </a:spcAft>
        <a:buChar char="–"/>
        <a:defRPr sz="2000">
          <a:solidFill>
            <a:schemeClr val="tx1"/>
          </a:solidFill>
          <a:latin typeface="+mn-lt"/>
        </a:defRPr>
      </a:lvl4pPr>
      <a:lvl5pPr marL="2057400" indent="-228600" algn="l" defTabSz="762000" rtl="0" eaLnBrk="0" fontAlgn="base" hangingPunct="0">
        <a:spcBef>
          <a:spcPct val="20000"/>
        </a:spcBef>
        <a:spcAft>
          <a:spcPct val="0"/>
        </a:spcAft>
        <a:buChar char="•"/>
        <a:defRPr sz="2000">
          <a:solidFill>
            <a:schemeClr val="tx1"/>
          </a:solidFill>
          <a:latin typeface="+mn-lt"/>
        </a:defRPr>
      </a:lvl5pPr>
      <a:lvl6pPr marL="2514600" indent="-228600" algn="l" defTabSz="762000" rtl="0" eaLnBrk="0" fontAlgn="base" hangingPunct="0">
        <a:spcBef>
          <a:spcPct val="20000"/>
        </a:spcBef>
        <a:spcAft>
          <a:spcPct val="0"/>
        </a:spcAft>
        <a:buChar char="•"/>
        <a:defRPr sz="2000">
          <a:solidFill>
            <a:schemeClr val="tx1"/>
          </a:solidFill>
          <a:latin typeface="+mn-lt"/>
        </a:defRPr>
      </a:lvl6pPr>
      <a:lvl7pPr marL="2971800" indent="-228600" algn="l" defTabSz="762000" rtl="0" eaLnBrk="0" fontAlgn="base" hangingPunct="0">
        <a:spcBef>
          <a:spcPct val="20000"/>
        </a:spcBef>
        <a:spcAft>
          <a:spcPct val="0"/>
        </a:spcAft>
        <a:buChar char="•"/>
        <a:defRPr sz="2000">
          <a:solidFill>
            <a:schemeClr val="tx1"/>
          </a:solidFill>
          <a:latin typeface="+mn-lt"/>
        </a:defRPr>
      </a:lvl7pPr>
      <a:lvl8pPr marL="3429000" indent="-228600" algn="l" defTabSz="762000" rtl="0" eaLnBrk="0" fontAlgn="base" hangingPunct="0">
        <a:spcBef>
          <a:spcPct val="20000"/>
        </a:spcBef>
        <a:spcAft>
          <a:spcPct val="0"/>
        </a:spcAft>
        <a:buChar char="•"/>
        <a:defRPr sz="2000">
          <a:solidFill>
            <a:schemeClr val="tx1"/>
          </a:solidFill>
          <a:latin typeface="+mn-lt"/>
        </a:defRPr>
      </a:lvl8pPr>
      <a:lvl9pPr marL="3886200" indent="-228600" algn="l" defTabSz="762000"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vl1pPr>
          </a:lstStyle>
          <a:p>
            <a:endParaRPr lang="it-IT"/>
          </a:p>
        </p:txBody>
      </p:sp>
      <p:sp>
        <p:nvSpPr>
          <p:cNvPr id="122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fld id="{47EF389E-DEAE-43D6-AED0-BDF8BB7380FA}" type="slidenum">
              <a:rPr lang="it-IT"/>
              <a:pPr/>
              <a:t>‹N›</a:t>
            </a:fld>
            <a:endParaRPr lang="it-IT"/>
          </a:p>
        </p:txBody>
      </p:sp>
      <p:grpSp>
        <p:nvGrpSpPr>
          <p:cNvPr id="2" name="Group 4"/>
          <p:cNvGrpSpPr>
            <a:grpSpLocks/>
          </p:cNvGrpSpPr>
          <p:nvPr/>
        </p:nvGrpSpPr>
        <p:grpSpPr bwMode="auto">
          <a:xfrm>
            <a:off x="0" y="0"/>
            <a:ext cx="9144000" cy="546100"/>
            <a:chOff x="0" y="0"/>
            <a:chExt cx="5760" cy="344"/>
          </a:xfrm>
        </p:grpSpPr>
        <p:sp>
          <p:nvSpPr>
            <p:cNvPr id="122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it-IT" sz="2400" b="0">
                <a:latin typeface="Times New Roman" pitchFamily="18" charset="0"/>
              </a:endParaRPr>
            </a:p>
          </p:txBody>
        </p:sp>
        <p:sp>
          <p:nvSpPr>
            <p:cNvPr id="122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it-IT" sz="2400" b="0">
                <a:latin typeface="Times New Roman" pitchFamily="18" charset="0"/>
              </a:endParaRPr>
            </a:p>
          </p:txBody>
        </p:sp>
        <p:sp>
          <p:nvSpPr>
            <p:cNvPr id="1229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it-IT" b="0">
                <a:solidFill>
                  <a:schemeClr val="hlink"/>
                </a:solidFill>
              </a:endParaRPr>
            </a:p>
          </p:txBody>
        </p:sp>
        <p:sp>
          <p:nvSpPr>
            <p:cNvPr id="1229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it-IT" b="0">
                <a:solidFill>
                  <a:schemeClr val="hlink"/>
                </a:solidFill>
              </a:endParaRPr>
            </a:p>
          </p:txBody>
        </p:sp>
        <p:sp>
          <p:nvSpPr>
            <p:cNvPr id="1229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it-IT" b="0">
                <a:solidFill>
                  <a:schemeClr val="accent2"/>
                </a:solidFill>
              </a:endParaRPr>
            </a:p>
          </p:txBody>
        </p:sp>
        <p:sp>
          <p:nvSpPr>
            <p:cNvPr id="1229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it-IT" b="0">
                <a:solidFill>
                  <a:schemeClr val="hlink"/>
                </a:solidFill>
              </a:endParaRPr>
            </a:p>
          </p:txBody>
        </p:sp>
        <p:sp>
          <p:nvSpPr>
            <p:cNvPr id="1229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it-IT" sz="2400" b="0">
                <a:latin typeface="Times New Roman" pitchFamily="18" charset="0"/>
              </a:endParaRPr>
            </a:p>
          </p:txBody>
        </p:sp>
        <p:sp>
          <p:nvSpPr>
            <p:cNvPr id="1230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it-IT" b="0">
                <a:solidFill>
                  <a:schemeClr val="accent2"/>
                </a:solidFill>
              </a:endParaRPr>
            </a:p>
          </p:txBody>
        </p:sp>
        <p:sp>
          <p:nvSpPr>
            <p:cNvPr id="1230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it-IT" b="0">
                <a:solidFill>
                  <a:schemeClr val="accent2"/>
                </a:solidFill>
              </a:endParaRPr>
            </a:p>
          </p:txBody>
        </p:sp>
      </p:grpSp>
      <p:sp>
        <p:nvSpPr>
          <p:cNvPr id="12302"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2303"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230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it-IT"/>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Narrow" pitchFamily="34" charset="0"/>
        </a:defRPr>
      </a:lvl2pPr>
      <a:lvl3pPr algn="l" rtl="0" fontAlgn="base">
        <a:spcBef>
          <a:spcPct val="0"/>
        </a:spcBef>
        <a:spcAft>
          <a:spcPct val="0"/>
        </a:spcAft>
        <a:defRPr sz="4400">
          <a:solidFill>
            <a:schemeClr val="tx1"/>
          </a:solidFill>
          <a:latin typeface="Arial Narrow" pitchFamily="34" charset="0"/>
        </a:defRPr>
      </a:lvl3pPr>
      <a:lvl4pPr algn="l" rtl="0" fontAlgn="base">
        <a:spcBef>
          <a:spcPct val="0"/>
        </a:spcBef>
        <a:spcAft>
          <a:spcPct val="0"/>
        </a:spcAft>
        <a:defRPr sz="4400">
          <a:solidFill>
            <a:schemeClr val="tx1"/>
          </a:solidFill>
          <a:latin typeface="Arial Narrow" pitchFamily="34" charset="0"/>
        </a:defRPr>
      </a:lvl4pPr>
      <a:lvl5pPr algn="l" rtl="0" fontAlgn="base">
        <a:spcBef>
          <a:spcPct val="0"/>
        </a:spcBef>
        <a:spcAft>
          <a:spcPct val="0"/>
        </a:spcAft>
        <a:defRPr sz="4400">
          <a:solidFill>
            <a:schemeClr val="tx1"/>
          </a:solidFill>
          <a:latin typeface="Arial Narrow" pitchFamily="34" charset="0"/>
        </a:defRPr>
      </a:lvl5pPr>
      <a:lvl6pPr marL="457200" algn="l" rtl="0" fontAlgn="base">
        <a:spcBef>
          <a:spcPct val="0"/>
        </a:spcBef>
        <a:spcAft>
          <a:spcPct val="0"/>
        </a:spcAft>
        <a:defRPr sz="4400">
          <a:solidFill>
            <a:schemeClr val="tx1"/>
          </a:solidFill>
          <a:latin typeface="Arial Narrow" pitchFamily="34" charset="0"/>
        </a:defRPr>
      </a:lvl6pPr>
      <a:lvl7pPr marL="914400" algn="l" rtl="0" fontAlgn="base">
        <a:spcBef>
          <a:spcPct val="0"/>
        </a:spcBef>
        <a:spcAft>
          <a:spcPct val="0"/>
        </a:spcAft>
        <a:defRPr sz="4400">
          <a:solidFill>
            <a:schemeClr val="tx1"/>
          </a:solidFill>
          <a:latin typeface="Arial Narrow" pitchFamily="34" charset="0"/>
        </a:defRPr>
      </a:lvl7pPr>
      <a:lvl8pPr marL="1371600" algn="l" rtl="0" fontAlgn="base">
        <a:spcBef>
          <a:spcPct val="0"/>
        </a:spcBef>
        <a:spcAft>
          <a:spcPct val="0"/>
        </a:spcAft>
        <a:defRPr sz="4400">
          <a:solidFill>
            <a:schemeClr val="tx1"/>
          </a:solidFill>
          <a:latin typeface="Arial Narrow" pitchFamily="34" charset="0"/>
        </a:defRPr>
      </a:lvl8pPr>
      <a:lvl9pPr marL="1828800" algn="l" rtl="0" fontAlgn="base">
        <a:spcBef>
          <a:spcPct val="0"/>
        </a:spcBef>
        <a:spcAft>
          <a:spcPct val="0"/>
        </a:spcAft>
        <a:defRPr sz="4400">
          <a:solidFill>
            <a:schemeClr val="tx1"/>
          </a:solidFill>
          <a:latin typeface="Arial Narrow" pitchFamily="34"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it-IT" smtClean="0"/>
              <a:t>Fare clic per modificare lo stile del titolo dello schema</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Times New Roman" pitchFamily="18" charset="0"/>
              </a:defRPr>
            </a:lvl1pPr>
          </a:lstStyle>
          <a:p>
            <a:pPr>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Times New Roman" pitchFamily="18" charset="0"/>
              </a:defRPr>
            </a:lvl1pPr>
          </a:lstStyle>
          <a:p>
            <a:pPr>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Times New Roman" pitchFamily="18" charset="0"/>
              </a:defRPr>
            </a:lvl1pPr>
          </a:lstStyle>
          <a:p>
            <a:pPr>
              <a:defRPr/>
            </a:pPr>
            <a:fld id="{32D8EC85-0F9C-452E-BB53-7862ACEFF63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91242420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New Roman" pitchFamily="18" charset="0"/>
        </a:defRPr>
      </a:lvl2pPr>
      <a:lvl3pPr algn="ctr" defTabSz="762000" rtl="0" eaLnBrk="0" fontAlgn="base" hangingPunct="0">
        <a:spcBef>
          <a:spcPct val="0"/>
        </a:spcBef>
        <a:spcAft>
          <a:spcPct val="0"/>
        </a:spcAft>
        <a:defRPr sz="4400">
          <a:solidFill>
            <a:schemeClr val="tx2"/>
          </a:solidFill>
          <a:latin typeface="Times New Roman" pitchFamily="18" charset="0"/>
        </a:defRPr>
      </a:lvl3pPr>
      <a:lvl4pPr algn="ctr" defTabSz="762000" rtl="0" eaLnBrk="0" fontAlgn="base" hangingPunct="0">
        <a:spcBef>
          <a:spcPct val="0"/>
        </a:spcBef>
        <a:spcAft>
          <a:spcPct val="0"/>
        </a:spcAft>
        <a:defRPr sz="4400">
          <a:solidFill>
            <a:schemeClr val="tx2"/>
          </a:solidFill>
          <a:latin typeface="Times New Roman" pitchFamily="18" charset="0"/>
        </a:defRPr>
      </a:lvl4pPr>
      <a:lvl5pPr algn="ctr" defTabSz="762000" rtl="0" eaLnBrk="0" fontAlgn="base" hangingPunct="0">
        <a:spcBef>
          <a:spcPct val="0"/>
        </a:spcBef>
        <a:spcAft>
          <a:spcPct val="0"/>
        </a:spcAft>
        <a:defRPr sz="4400">
          <a:solidFill>
            <a:schemeClr val="tx2"/>
          </a:solidFill>
          <a:latin typeface="Times New Roman" pitchFamily="18" charset="0"/>
        </a:defRPr>
      </a:lvl5pPr>
      <a:lvl6pPr marL="457200" algn="ctr" defTabSz="762000" rtl="0" eaLnBrk="0" fontAlgn="base" hangingPunct="0">
        <a:spcBef>
          <a:spcPct val="0"/>
        </a:spcBef>
        <a:spcAft>
          <a:spcPct val="0"/>
        </a:spcAft>
        <a:defRPr sz="4400">
          <a:solidFill>
            <a:schemeClr val="tx2"/>
          </a:solidFill>
          <a:latin typeface="Times New Roman" pitchFamily="18" charset="0"/>
        </a:defRPr>
      </a:lvl6pPr>
      <a:lvl7pPr marL="914400" algn="ctr" defTabSz="762000" rtl="0" eaLnBrk="0" fontAlgn="base" hangingPunct="0">
        <a:spcBef>
          <a:spcPct val="0"/>
        </a:spcBef>
        <a:spcAft>
          <a:spcPct val="0"/>
        </a:spcAft>
        <a:defRPr sz="4400">
          <a:solidFill>
            <a:schemeClr val="tx2"/>
          </a:solidFill>
          <a:latin typeface="Times New Roman" pitchFamily="18" charset="0"/>
        </a:defRPr>
      </a:lvl7pPr>
      <a:lvl8pPr marL="1371600" algn="ctr" defTabSz="762000" rtl="0" eaLnBrk="0" fontAlgn="base" hangingPunct="0">
        <a:spcBef>
          <a:spcPct val="0"/>
        </a:spcBef>
        <a:spcAft>
          <a:spcPct val="0"/>
        </a:spcAft>
        <a:defRPr sz="4400">
          <a:solidFill>
            <a:schemeClr val="tx2"/>
          </a:solidFill>
          <a:latin typeface="Times New Roman" pitchFamily="18" charset="0"/>
        </a:defRPr>
      </a:lvl8pPr>
      <a:lvl9pPr marL="1828800" algn="ctr" defTabSz="762000"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defTabSz="762000"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sz="2800">
          <a:solidFill>
            <a:schemeClr val="tx1"/>
          </a:solidFill>
          <a:latin typeface="+mn-lt"/>
        </a:defRPr>
      </a:lvl2pPr>
      <a:lvl3pPr marL="1143000" indent="-228600" algn="l" defTabSz="762000" rtl="0" eaLnBrk="0" fontAlgn="base" hangingPunct="0">
        <a:spcBef>
          <a:spcPct val="20000"/>
        </a:spcBef>
        <a:spcAft>
          <a:spcPct val="0"/>
        </a:spcAft>
        <a:buChar char="•"/>
        <a:defRPr sz="2400">
          <a:solidFill>
            <a:schemeClr val="tx1"/>
          </a:solidFill>
          <a:latin typeface="+mn-lt"/>
        </a:defRPr>
      </a:lvl3pPr>
      <a:lvl4pPr marL="1600200" indent="-228600" algn="l" defTabSz="762000" rtl="0" eaLnBrk="0" fontAlgn="base" hangingPunct="0">
        <a:spcBef>
          <a:spcPct val="20000"/>
        </a:spcBef>
        <a:spcAft>
          <a:spcPct val="0"/>
        </a:spcAft>
        <a:buChar char="–"/>
        <a:defRPr sz="2000">
          <a:solidFill>
            <a:schemeClr val="tx1"/>
          </a:solidFill>
          <a:latin typeface="+mn-lt"/>
        </a:defRPr>
      </a:lvl4pPr>
      <a:lvl5pPr marL="2057400" indent="-228600" algn="l" defTabSz="762000" rtl="0" eaLnBrk="0" fontAlgn="base" hangingPunct="0">
        <a:spcBef>
          <a:spcPct val="20000"/>
        </a:spcBef>
        <a:spcAft>
          <a:spcPct val="0"/>
        </a:spcAft>
        <a:buChar char="•"/>
        <a:defRPr sz="2000">
          <a:solidFill>
            <a:schemeClr val="tx1"/>
          </a:solidFill>
          <a:latin typeface="+mn-lt"/>
        </a:defRPr>
      </a:lvl5pPr>
      <a:lvl6pPr marL="2514600" indent="-228600" algn="l" defTabSz="762000" rtl="0" eaLnBrk="0" fontAlgn="base" hangingPunct="0">
        <a:spcBef>
          <a:spcPct val="20000"/>
        </a:spcBef>
        <a:spcAft>
          <a:spcPct val="0"/>
        </a:spcAft>
        <a:buChar char="•"/>
        <a:defRPr sz="2000">
          <a:solidFill>
            <a:schemeClr val="tx1"/>
          </a:solidFill>
          <a:latin typeface="+mn-lt"/>
        </a:defRPr>
      </a:lvl6pPr>
      <a:lvl7pPr marL="2971800" indent="-228600" algn="l" defTabSz="762000" rtl="0" eaLnBrk="0" fontAlgn="base" hangingPunct="0">
        <a:spcBef>
          <a:spcPct val="20000"/>
        </a:spcBef>
        <a:spcAft>
          <a:spcPct val="0"/>
        </a:spcAft>
        <a:buChar char="•"/>
        <a:defRPr sz="2000">
          <a:solidFill>
            <a:schemeClr val="tx1"/>
          </a:solidFill>
          <a:latin typeface="+mn-lt"/>
        </a:defRPr>
      </a:lvl7pPr>
      <a:lvl8pPr marL="3429000" indent="-228600" algn="l" defTabSz="762000" rtl="0" eaLnBrk="0" fontAlgn="base" hangingPunct="0">
        <a:spcBef>
          <a:spcPct val="20000"/>
        </a:spcBef>
        <a:spcAft>
          <a:spcPct val="0"/>
        </a:spcAft>
        <a:buChar char="•"/>
        <a:defRPr sz="2000">
          <a:solidFill>
            <a:schemeClr val="tx1"/>
          </a:solidFill>
          <a:latin typeface="+mn-lt"/>
        </a:defRPr>
      </a:lvl8pPr>
      <a:lvl9pPr marL="3886200" indent="-228600" algn="l" defTabSz="762000"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Fare clic per modificare lo stile del titolo dello schema</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latin typeface="Arial" charset="0"/>
              </a:defRPr>
            </a:lvl1pPr>
          </a:lstStyle>
          <a:p>
            <a:pPr>
              <a:defRPr/>
            </a:pPr>
            <a:fld id="{992637CB-A63D-4353-9D3B-60DE96971E20}"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87999855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94CE42BB-E0CC-4133-AF02-04636AC1A94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06158891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614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10199"/>
                  </a:outerShdw>
                </a:effectLst>
                <a:latin typeface="Arial" charset="0"/>
              </a:defRPr>
            </a:lvl1pPr>
          </a:lstStyle>
          <a:p>
            <a:pPr fontAlgn="base">
              <a:spcBef>
                <a:spcPct val="0"/>
              </a:spcBef>
              <a:spcAft>
                <a:spcPct val="0"/>
              </a:spcAft>
              <a:defRPr/>
            </a:pPr>
            <a:endParaRPr lang="it-IT">
              <a:solidFill>
                <a:srgbClr val="FFFFFF"/>
              </a:solidFill>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10199"/>
                  </a:outerShdw>
                </a:effectLst>
                <a:latin typeface="Arial" charset="0"/>
              </a:defRPr>
            </a:lvl1pPr>
          </a:lstStyle>
          <a:p>
            <a:pPr fontAlgn="base">
              <a:spcBef>
                <a:spcPct val="0"/>
              </a:spcBef>
              <a:spcAft>
                <a:spcPct val="0"/>
              </a:spcAft>
              <a:defRPr/>
            </a:pPr>
            <a:endParaRPr lang="it-IT">
              <a:solidFill>
                <a:srgbClr val="FFFFFF"/>
              </a:solidFill>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10199"/>
                  </a:outerShdw>
                </a:effectLst>
                <a:latin typeface="Arial" charset="0"/>
              </a:defRPr>
            </a:lvl1pPr>
          </a:lstStyle>
          <a:p>
            <a:pPr fontAlgn="base">
              <a:spcBef>
                <a:spcPct val="0"/>
              </a:spcBef>
              <a:spcAft>
                <a:spcPct val="0"/>
              </a:spcAft>
              <a:defRPr/>
            </a:pPr>
            <a:fld id="{E092BC70-EE07-482A-9FB4-C173BC2C47A9}" type="slidenum">
              <a:rPr lang="it-IT">
                <a:solidFill>
                  <a:srgbClr val="FFFFFF"/>
                </a:solidFill>
              </a:rPr>
              <a:pPr fontAlgn="base">
                <a:spcBef>
                  <a:spcPct val="0"/>
                </a:spcBef>
                <a:spcAft>
                  <a:spcPct val="0"/>
                </a:spcAft>
                <a:defRPr/>
              </a:pPr>
              <a:t>‹N›</a:t>
            </a:fld>
            <a:endParaRPr lang="it-IT">
              <a:solidFill>
                <a:srgbClr val="FFFFFF"/>
              </a:solidFill>
            </a:endParaRPr>
          </a:p>
        </p:txBody>
      </p:sp>
    </p:spTree>
    <p:extLst>
      <p:ext uri="{BB962C8B-B14F-4D97-AF65-F5344CB8AC3E}">
        <p14:creationId xmlns:p14="http://schemas.microsoft.com/office/powerpoint/2010/main" val="1497733693"/>
      </p:ext>
    </p:extLst>
  </p:cSld>
  <p:clrMap bg1="dk2" tx1="lt1" bg2="dk1"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10199"/>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10199"/>
            </a:outerShdw>
          </a:effectLst>
          <a:latin typeface="Tahoma" charset="0"/>
        </a:defRPr>
      </a:lvl2pPr>
      <a:lvl3pPr algn="l" rtl="0" eaLnBrk="0" fontAlgn="base" hangingPunct="0">
        <a:spcBef>
          <a:spcPct val="0"/>
        </a:spcBef>
        <a:spcAft>
          <a:spcPct val="0"/>
        </a:spcAft>
        <a:defRPr sz="4400">
          <a:solidFill>
            <a:schemeClr val="tx2"/>
          </a:solidFill>
          <a:effectLst>
            <a:outerShdw blurRad="38100" dist="38100" dir="2700000" algn="tl">
              <a:srgbClr val="010199"/>
            </a:outerShdw>
          </a:effectLst>
          <a:latin typeface="Tahoma" charset="0"/>
        </a:defRPr>
      </a:lvl3pPr>
      <a:lvl4pPr algn="l" rtl="0" eaLnBrk="0" fontAlgn="base" hangingPunct="0">
        <a:spcBef>
          <a:spcPct val="0"/>
        </a:spcBef>
        <a:spcAft>
          <a:spcPct val="0"/>
        </a:spcAft>
        <a:defRPr sz="4400">
          <a:solidFill>
            <a:schemeClr val="tx2"/>
          </a:solidFill>
          <a:effectLst>
            <a:outerShdw blurRad="38100" dist="38100" dir="2700000" algn="tl">
              <a:srgbClr val="010199"/>
            </a:outerShdw>
          </a:effectLst>
          <a:latin typeface="Tahoma" charset="0"/>
        </a:defRPr>
      </a:lvl4pPr>
      <a:lvl5pPr algn="l" rtl="0" eaLnBrk="0" fontAlgn="base" hangingPunct="0">
        <a:spcBef>
          <a:spcPct val="0"/>
        </a:spcBef>
        <a:spcAft>
          <a:spcPct val="0"/>
        </a:spcAft>
        <a:defRPr sz="4400">
          <a:solidFill>
            <a:schemeClr val="tx2"/>
          </a:solidFill>
          <a:effectLst>
            <a:outerShdw blurRad="38100" dist="38100" dir="2700000" algn="tl">
              <a:srgbClr val="010199"/>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10199"/>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10199"/>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10199"/>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10199"/>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10199"/>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wmf"/><Relationship Id="rId2" Type="http://schemas.openxmlformats.org/officeDocument/2006/relationships/slideLayout" Target="../slideLayouts/slideLayout41.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1.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1.xml"/><Relationship Id="rId1" Type="http://schemas.openxmlformats.org/officeDocument/2006/relationships/vmlDrawing" Target="../drawings/vmlDrawing5.vml"/><Relationship Id="rId5" Type="http://schemas.openxmlformats.org/officeDocument/2006/relationships/image" Target="../media/image5.wmf"/><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oleObject" Target="../embeddings/Foglio_di_lavoro_di_Microsoft_Excel_97-20031.xls"/><Relationship Id="rId2" Type="http://schemas.openxmlformats.org/officeDocument/2006/relationships/slideLayout" Target="../slideLayouts/slideLayout25.xml"/><Relationship Id="rId1" Type="http://schemas.openxmlformats.org/officeDocument/2006/relationships/vmlDrawing" Target="../drawings/vmlDrawing1.vml"/><Relationship Id="rId5" Type="http://schemas.openxmlformats.org/officeDocument/2006/relationships/comments" Target="../comments/commen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xml"/><Relationship Id="rId1" Type="http://schemas.openxmlformats.org/officeDocument/2006/relationships/slideLayout" Target="../slideLayouts/slideLayout93.xml"/></Relationships>
</file>

<file path=ppt/slides/_rels/slide33.xml.rels><?xml version="1.0" encoding="UTF-8" standalone="yes"?>
<Relationships xmlns="http://schemas.openxmlformats.org/package/2006/relationships"><Relationship Id="rId3" Type="http://schemas.openxmlformats.org/officeDocument/2006/relationships/hyperlink" Target="http://www.ncbi.nlm.nih.gov.libproxy.temple.edu/pubmed/19095149"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vmlDrawing" Target="../drawings/vmlDrawing6.vml"/><Relationship Id="rId5" Type="http://schemas.openxmlformats.org/officeDocument/2006/relationships/image" Target="../media/image28.emf"/><Relationship Id="rId4" Type="http://schemas.openxmlformats.org/officeDocument/2006/relationships/oleObject" Target="../embeddings/oleObject7.bin"/></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5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wmf"/><Relationship Id="rId2" Type="http://schemas.openxmlformats.org/officeDocument/2006/relationships/slideLayout" Target="../slideLayouts/slideLayout4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413125" y="1412875"/>
            <a:ext cx="2682875" cy="457200"/>
          </a:xfrm>
          <a:prstGeom prst="rect">
            <a:avLst/>
          </a:prstGeom>
          <a:noFill/>
          <a:ln w="9525">
            <a:noFill/>
            <a:miter lim="800000"/>
            <a:headEnd/>
            <a:tailEnd/>
          </a:ln>
        </p:spPr>
        <p:txBody>
          <a:bodyPr>
            <a:spAutoFit/>
          </a:bodyPr>
          <a:lstStyle/>
          <a:p>
            <a:endParaRPr lang="en-GB" sz="2400">
              <a:latin typeface="Times New Roman" pitchFamily="18" charset="0"/>
            </a:endParaRPr>
          </a:p>
        </p:txBody>
      </p:sp>
      <p:sp>
        <p:nvSpPr>
          <p:cNvPr id="3075" name="Text Box 4"/>
          <p:cNvSpPr txBox="1">
            <a:spLocks noChangeArrowheads="1"/>
          </p:cNvSpPr>
          <p:nvPr/>
        </p:nvSpPr>
        <p:spPr bwMode="auto">
          <a:xfrm>
            <a:off x="3565525" y="2174875"/>
            <a:ext cx="2911475" cy="457200"/>
          </a:xfrm>
          <a:prstGeom prst="rect">
            <a:avLst/>
          </a:prstGeom>
          <a:noFill/>
          <a:ln w="9525">
            <a:noFill/>
            <a:miter lim="800000"/>
            <a:headEnd/>
            <a:tailEnd/>
          </a:ln>
        </p:spPr>
        <p:txBody>
          <a:bodyPr>
            <a:spAutoFit/>
          </a:bodyPr>
          <a:lstStyle/>
          <a:p>
            <a:endParaRPr lang="en-GB" sz="2400">
              <a:latin typeface="Times New Roman" pitchFamily="18" charset="0"/>
            </a:endParaRPr>
          </a:p>
        </p:txBody>
      </p:sp>
      <p:sp>
        <p:nvSpPr>
          <p:cNvPr id="3076" name="Text Box 5"/>
          <p:cNvSpPr txBox="1">
            <a:spLocks noChangeArrowheads="1"/>
          </p:cNvSpPr>
          <p:nvPr/>
        </p:nvSpPr>
        <p:spPr bwMode="auto">
          <a:xfrm>
            <a:off x="2346325" y="2327275"/>
            <a:ext cx="3597275" cy="457200"/>
          </a:xfrm>
          <a:prstGeom prst="rect">
            <a:avLst/>
          </a:prstGeom>
          <a:noFill/>
          <a:ln w="9525">
            <a:noFill/>
            <a:miter lim="800000"/>
            <a:headEnd/>
            <a:tailEnd/>
          </a:ln>
        </p:spPr>
        <p:txBody>
          <a:bodyPr>
            <a:spAutoFit/>
          </a:bodyPr>
          <a:lstStyle/>
          <a:p>
            <a:endParaRPr lang="en-GB" sz="2400">
              <a:latin typeface="Times New Roman" pitchFamily="18" charset="0"/>
            </a:endParaRPr>
          </a:p>
        </p:txBody>
      </p:sp>
      <p:sp>
        <p:nvSpPr>
          <p:cNvPr id="3077" name="Text Box 6"/>
          <p:cNvSpPr txBox="1">
            <a:spLocks noChangeArrowheads="1"/>
          </p:cNvSpPr>
          <p:nvPr/>
        </p:nvSpPr>
        <p:spPr bwMode="auto">
          <a:xfrm>
            <a:off x="214282" y="4500570"/>
            <a:ext cx="8786812" cy="2382191"/>
          </a:xfrm>
          <a:prstGeom prst="rect">
            <a:avLst/>
          </a:prstGeom>
          <a:noFill/>
          <a:ln w="9525">
            <a:noFill/>
            <a:miter lim="800000"/>
            <a:headEnd/>
            <a:tailEnd/>
          </a:ln>
        </p:spPr>
        <p:txBody>
          <a:bodyPr wrap="square">
            <a:spAutoFit/>
          </a:bodyPr>
          <a:lstStyle/>
          <a:p>
            <a:pPr algn="ctr">
              <a:spcBef>
                <a:spcPct val="20000"/>
              </a:spcBef>
            </a:pPr>
            <a:r>
              <a:rPr lang="it-IT" sz="2400" b="1" dirty="0" smtClean="0">
                <a:solidFill>
                  <a:schemeClr val="bg1"/>
                </a:solidFill>
                <a:latin typeface="Verdana" pitchFamily="34" charset="0"/>
              </a:rPr>
              <a:t>Vincenzo </a:t>
            </a:r>
            <a:r>
              <a:rPr lang="it-IT" sz="2400" b="1" dirty="0">
                <a:solidFill>
                  <a:schemeClr val="bg1"/>
                </a:solidFill>
                <a:latin typeface="Verdana" pitchFamily="34" charset="0"/>
              </a:rPr>
              <a:t>De </a:t>
            </a:r>
            <a:r>
              <a:rPr lang="it-IT" sz="2400" b="1" dirty="0" smtClean="0">
                <a:solidFill>
                  <a:schemeClr val="bg1"/>
                </a:solidFill>
                <a:latin typeface="Verdana" pitchFamily="34" charset="0"/>
              </a:rPr>
              <a:t>Giorgi</a:t>
            </a:r>
          </a:p>
          <a:p>
            <a:pPr algn="ctr">
              <a:spcBef>
                <a:spcPct val="20000"/>
              </a:spcBef>
            </a:pPr>
            <a:endParaRPr lang="it-IT" sz="2400" dirty="0">
              <a:solidFill>
                <a:schemeClr val="bg1"/>
              </a:solidFill>
              <a:latin typeface="Verdana" pitchFamily="34" charset="0"/>
            </a:endParaRPr>
          </a:p>
          <a:p>
            <a:pPr lvl="0" algn="ctr" fontAlgn="base">
              <a:spcBef>
                <a:spcPct val="20000"/>
              </a:spcBef>
              <a:spcAft>
                <a:spcPct val="0"/>
              </a:spcAft>
              <a:buClr>
                <a:srgbClr val="FFCC00"/>
              </a:buClr>
              <a:buSzPct val="120000"/>
              <a:defRPr/>
            </a:pPr>
            <a:r>
              <a:rPr lang="it-IT" sz="2400" dirty="0" smtClean="0">
                <a:solidFill>
                  <a:schemeClr val="bg1"/>
                </a:solidFill>
                <a:latin typeface="Verdana" pitchFamily="34" charset="0"/>
              </a:rPr>
              <a:t>  </a:t>
            </a:r>
            <a:r>
              <a:rPr lang="it-IT" sz="2800" kern="0" dirty="0" smtClean="0">
                <a:solidFill>
                  <a:srgbClr val="FFFFFF"/>
                </a:solidFill>
                <a:effectLst>
                  <a:outerShdw blurRad="38100" dist="38100" dir="2700000" algn="tl">
                    <a:srgbClr val="010199"/>
                  </a:outerShdw>
                </a:effectLst>
                <a:latin typeface="Tahoma"/>
              </a:rPr>
              <a:t>Dipartimento di Scienze Dermatologiche </a:t>
            </a:r>
          </a:p>
          <a:p>
            <a:pPr lvl="0" algn="ctr" fontAlgn="base">
              <a:spcBef>
                <a:spcPct val="20000"/>
              </a:spcBef>
              <a:spcAft>
                <a:spcPct val="0"/>
              </a:spcAft>
              <a:buClr>
                <a:srgbClr val="FFCC00"/>
              </a:buClr>
              <a:buSzPct val="120000"/>
              <a:defRPr/>
            </a:pPr>
            <a:r>
              <a:rPr lang="it-IT" sz="2800" kern="0" dirty="0" smtClean="0">
                <a:solidFill>
                  <a:srgbClr val="FFFFFF"/>
                </a:solidFill>
                <a:effectLst>
                  <a:outerShdw blurRad="38100" dist="38100" dir="2700000" algn="tl">
                    <a:srgbClr val="010199"/>
                  </a:outerShdw>
                </a:effectLst>
                <a:latin typeface="Tahoma"/>
              </a:rPr>
              <a:t>Università degli Studi di Firenze</a:t>
            </a:r>
          </a:p>
          <a:p>
            <a:pPr>
              <a:spcBef>
                <a:spcPct val="20000"/>
              </a:spcBef>
            </a:pPr>
            <a:endParaRPr lang="it-IT" sz="2400" dirty="0">
              <a:solidFill>
                <a:schemeClr val="bg1"/>
              </a:solidFill>
              <a:latin typeface="Verdana" pitchFamily="34" charset="0"/>
            </a:endParaRPr>
          </a:p>
        </p:txBody>
      </p:sp>
      <p:sp>
        <p:nvSpPr>
          <p:cNvPr id="3078" name="CasellaDiTesto 7"/>
          <p:cNvSpPr txBox="1">
            <a:spLocks noChangeArrowheads="1"/>
          </p:cNvSpPr>
          <p:nvPr/>
        </p:nvSpPr>
        <p:spPr bwMode="auto">
          <a:xfrm>
            <a:off x="0" y="2214554"/>
            <a:ext cx="9001094" cy="1754326"/>
          </a:xfrm>
          <a:prstGeom prst="rect">
            <a:avLst/>
          </a:prstGeom>
          <a:noFill/>
          <a:ln w="9525">
            <a:noFill/>
            <a:miter lim="800000"/>
            <a:headEnd/>
            <a:tailEnd/>
          </a:ln>
        </p:spPr>
        <p:txBody>
          <a:bodyPr wrap="square">
            <a:spAutoFit/>
          </a:bodyPr>
          <a:lstStyle/>
          <a:p>
            <a:pPr algn="ctr"/>
            <a:r>
              <a:rPr lang="it-IT" sz="3600" i="1" dirty="0">
                <a:solidFill>
                  <a:schemeClr val="bg1"/>
                </a:solidFill>
                <a:latin typeface="Verdana"/>
              </a:rPr>
              <a:t>Diagnosi precoce e </a:t>
            </a:r>
            <a:r>
              <a:rPr lang="it-IT" sz="3600" i="1" dirty="0" smtClean="0">
                <a:solidFill>
                  <a:schemeClr val="bg1"/>
                </a:solidFill>
                <a:latin typeface="Verdana"/>
              </a:rPr>
              <a:t>campagne</a:t>
            </a:r>
          </a:p>
          <a:p>
            <a:pPr algn="ctr"/>
            <a:r>
              <a:rPr lang="it-IT" sz="3600" i="1" dirty="0" smtClean="0">
                <a:solidFill>
                  <a:schemeClr val="bg1"/>
                </a:solidFill>
                <a:latin typeface="Verdana"/>
              </a:rPr>
              <a:t> </a:t>
            </a:r>
          </a:p>
          <a:p>
            <a:pPr algn="ctr"/>
            <a:r>
              <a:rPr lang="it-IT" sz="3600" i="1" dirty="0" smtClean="0">
                <a:solidFill>
                  <a:schemeClr val="bg1"/>
                </a:solidFill>
                <a:latin typeface="Verdana"/>
              </a:rPr>
              <a:t>di  prevenzione </a:t>
            </a:r>
            <a:r>
              <a:rPr lang="it-IT" sz="3600" i="1" dirty="0">
                <a:solidFill>
                  <a:schemeClr val="bg1"/>
                </a:solidFill>
                <a:latin typeface="Verdana"/>
              </a:rPr>
              <a:t>nel melanoma </a:t>
            </a:r>
            <a:endParaRPr lang="it-IT" sz="3600" i="1" dirty="0">
              <a:solidFill>
                <a:schemeClr val="bg1"/>
              </a:solidFill>
              <a:latin typeface="Verdana" pitchFamily="34" charset="0"/>
            </a:endParaRPr>
          </a:p>
        </p:txBody>
      </p:sp>
      <p:pic>
        <p:nvPicPr>
          <p:cNvPr id="7" name="Picture 2" descr="logo"/>
          <p:cNvPicPr>
            <a:picLocks noChangeAspect="1" noChangeArrowheads="1"/>
          </p:cNvPicPr>
          <p:nvPr/>
        </p:nvPicPr>
        <p:blipFill>
          <a:blip r:embed="rId3">
            <a:clrChange>
              <a:clrFrom>
                <a:srgbClr val="000000"/>
              </a:clrFrom>
              <a:clrTo>
                <a:srgbClr val="000000">
                  <a:alpha val="0"/>
                </a:srgbClr>
              </a:clrTo>
            </a:clrChange>
            <a:lum bright="-20000" contrast="-20000"/>
          </a:blip>
          <a:srcRect/>
          <a:stretch>
            <a:fillRect/>
          </a:stretch>
        </p:blipFill>
        <p:spPr bwMode="auto">
          <a:xfrm>
            <a:off x="3357563" y="0"/>
            <a:ext cx="2232025" cy="216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3" name="Rectangle 2"/>
          <p:cNvSpPr>
            <a:spLocks noChangeArrowheads="1"/>
          </p:cNvSpPr>
          <p:nvPr/>
        </p:nvSpPr>
        <p:spPr bwMode="auto">
          <a:xfrm>
            <a:off x="774700" y="427038"/>
            <a:ext cx="3462338" cy="585787"/>
          </a:xfrm>
          <a:prstGeom prst="rect">
            <a:avLst/>
          </a:prstGeom>
          <a:noFill/>
          <a:ln w="9525">
            <a:noFill/>
            <a:miter lim="800000"/>
            <a:headEnd/>
            <a:tailEnd/>
          </a:ln>
        </p:spPr>
        <p:txBody>
          <a:bodyPr wrap="none" lIns="92075" tIns="46038" rIns="92075" bIns="46038">
            <a:spAutoFit/>
          </a:bodyPr>
          <a:lstStyle/>
          <a:p>
            <a:pPr defTabSz="762000"/>
            <a:r>
              <a:rPr lang="it-IT" sz="3200" b="1">
                <a:solidFill>
                  <a:srgbClr val="FFFF00"/>
                </a:solidFill>
              </a:rPr>
              <a:t>Regione toscana</a:t>
            </a:r>
          </a:p>
        </p:txBody>
      </p:sp>
      <p:sp>
        <p:nvSpPr>
          <p:cNvPr id="2054" name="Rectangle 3"/>
          <p:cNvSpPr>
            <a:spLocks noChangeArrowheads="1"/>
          </p:cNvSpPr>
          <p:nvPr/>
        </p:nvSpPr>
        <p:spPr bwMode="auto">
          <a:xfrm>
            <a:off x="669925" y="1874838"/>
            <a:ext cx="6454775" cy="4402137"/>
          </a:xfrm>
          <a:prstGeom prst="rect">
            <a:avLst/>
          </a:prstGeom>
          <a:noFill/>
          <a:ln w="9525">
            <a:noFill/>
            <a:miter lim="800000"/>
            <a:headEnd/>
            <a:tailEnd/>
          </a:ln>
        </p:spPr>
        <p:txBody>
          <a:bodyPr wrap="none" lIns="92075" tIns="46038" rIns="92075" bIns="46038">
            <a:spAutoFit/>
          </a:bodyPr>
          <a:lstStyle/>
          <a:p>
            <a:pPr defTabSz="762000"/>
            <a:r>
              <a:rPr lang="it-IT" sz="2800" b="1">
                <a:solidFill>
                  <a:schemeClr val="bg1"/>
                </a:solidFill>
              </a:rPr>
              <a:t>- incremento circa 7% annuo</a:t>
            </a:r>
          </a:p>
          <a:p>
            <a:pPr defTabSz="762000"/>
            <a:endParaRPr lang="it-IT" sz="2800" b="1">
              <a:solidFill>
                <a:schemeClr val="bg1"/>
              </a:solidFill>
            </a:endParaRPr>
          </a:p>
          <a:p>
            <a:pPr defTabSz="762000"/>
            <a:r>
              <a:rPr lang="it-IT" sz="2800" b="1">
                <a:solidFill>
                  <a:schemeClr val="bg1"/>
                </a:solidFill>
              </a:rPr>
              <a:t>- analisi per classi di spessore:</a:t>
            </a:r>
            <a:r>
              <a:rPr lang="it-IT" b="1"/>
              <a:t>: </a:t>
            </a:r>
          </a:p>
          <a:p>
            <a:pPr defTabSz="762000"/>
            <a:endParaRPr lang="it-IT" sz="2800" b="1">
              <a:solidFill>
                <a:srgbClr val="FFFF00"/>
              </a:solidFill>
            </a:endParaRPr>
          </a:p>
          <a:p>
            <a:pPr defTabSz="762000"/>
            <a:r>
              <a:rPr lang="it-IT" sz="2800" b="1">
                <a:solidFill>
                  <a:srgbClr val="FFFF00"/>
                </a:solidFill>
              </a:rPr>
              <a:t>incremento limitato a lesioni “sottili”</a:t>
            </a:r>
          </a:p>
          <a:p>
            <a:pPr defTabSz="762000"/>
            <a:r>
              <a:rPr lang="it-IT" sz="2800" b="1">
                <a:solidFill>
                  <a:srgbClr val="FFFF00"/>
                </a:solidFill>
              </a:rPr>
              <a:t>( &lt; 0.75 - 1.00 mm)</a:t>
            </a:r>
          </a:p>
          <a:p>
            <a:pPr defTabSz="762000"/>
            <a:endParaRPr lang="it-IT" sz="2800" b="1"/>
          </a:p>
          <a:p>
            <a:pPr defTabSz="762000"/>
            <a:r>
              <a:rPr lang="it-IT" sz="2800" b="1"/>
              <a:t>- </a:t>
            </a:r>
            <a:r>
              <a:rPr lang="it-IT" sz="2800" b="1">
                <a:solidFill>
                  <a:srgbClr val="FFFF00"/>
                </a:solidFill>
              </a:rPr>
              <a:t>tassi incidenza lesioni “spesse” : </a:t>
            </a:r>
          </a:p>
          <a:p>
            <a:pPr defTabSz="762000"/>
            <a:r>
              <a:rPr lang="it-IT" sz="2800" b="1">
                <a:solidFill>
                  <a:srgbClr val="FFFF00"/>
                </a:solidFill>
              </a:rPr>
              <a:t>  costanti nel tempo</a:t>
            </a:r>
          </a:p>
          <a:p>
            <a:pPr defTabSz="762000"/>
            <a:r>
              <a:rPr lang="it-IT" sz="2800" b="1"/>
              <a:t> (obiettivo: riduzione)</a:t>
            </a:r>
          </a:p>
        </p:txBody>
      </p:sp>
      <p:graphicFrame>
        <p:nvGraphicFramePr>
          <p:cNvPr id="2050" name="Object 2"/>
          <p:cNvGraphicFramePr>
            <a:graphicFrameLocks/>
          </p:cNvGraphicFramePr>
          <p:nvPr/>
        </p:nvGraphicFramePr>
        <p:xfrm>
          <a:off x="7435850" y="5257800"/>
          <a:ext cx="889000" cy="1411288"/>
        </p:xfrm>
        <a:graphic>
          <a:graphicData uri="http://schemas.openxmlformats.org/presentationml/2006/ole">
            <mc:AlternateContent xmlns:mc="http://schemas.openxmlformats.org/markup-compatibility/2006">
              <mc:Choice xmlns:v="urn:schemas-microsoft-com:vml" Requires="v">
                <p:oleObj spid="_x0000_s325656" name="ClipArt" r:id="rId4" imgW="888840" imgH="1411200" progId="">
                  <p:embed/>
                </p:oleObj>
              </mc:Choice>
              <mc:Fallback>
                <p:oleObj name="ClipArt" r:id="rId4" imgW="888840" imgH="1411200" progId="">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5850" y="5257800"/>
                        <a:ext cx="889000" cy="141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Line 5"/>
          <p:cNvSpPr>
            <a:spLocks noChangeShapeType="1"/>
          </p:cNvSpPr>
          <p:nvPr/>
        </p:nvSpPr>
        <p:spPr bwMode="auto">
          <a:xfrm>
            <a:off x="541338" y="3429000"/>
            <a:ext cx="0" cy="3048000"/>
          </a:xfrm>
          <a:prstGeom prst="line">
            <a:avLst/>
          </a:prstGeom>
          <a:noFill/>
          <a:ln w="12700">
            <a:solidFill>
              <a:srgbClr val="FFFF00"/>
            </a:solidFill>
            <a:round/>
            <a:headEnd type="none" w="sm" len="sm"/>
            <a:tailEnd type="none" w="sm" len="sm"/>
          </a:ln>
        </p:spPr>
        <p:txBody>
          <a:bodyPr/>
          <a:lstStyle/>
          <a:p>
            <a:endParaRPr lang="it-IT"/>
          </a:p>
        </p:txBody>
      </p:sp>
      <p:sp>
        <p:nvSpPr>
          <p:cNvPr id="2056" name="Line 6"/>
          <p:cNvSpPr>
            <a:spLocks noChangeShapeType="1"/>
          </p:cNvSpPr>
          <p:nvPr/>
        </p:nvSpPr>
        <p:spPr bwMode="auto">
          <a:xfrm>
            <a:off x="541338" y="6400800"/>
            <a:ext cx="6705600" cy="0"/>
          </a:xfrm>
          <a:prstGeom prst="line">
            <a:avLst/>
          </a:prstGeom>
          <a:noFill/>
          <a:ln w="12700">
            <a:solidFill>
              <a:srgbClr val="FFFF00"/>
            </a:solidFill>
            <a:round/>
            <a:headEnd type="none" w="sm" len="sm"/>
            <a:tailEnd type="none" w="sm" len="sm"/>
          </a:ln>
        </p:spPr>
        <p:txBody>
          <a:bodyPr/>
          <a:lstStyle/>
          <a:p>
            <a:endParaRPr lang="it-IT"/>
          </a:p>
        </p:txBody>
      </p:sp>
      <p:sp>
        <p:nvSpPr>
          <p:cNvPr id="2057" name="Line 7"/>
          <p:cNvSpPr>
            <a:spLocks noChangeShapeType="1"/>
          </p:cNvSpPr>
          <p:nvPr/>
        </p:nvSpPr>
        <p:spPr bwMode="auto">
          <a:xfrm flipV="1">
            <a:off x="7246938" y="3352800"/>
            <a:ext cx="0" cy="3048000"/>
          </a:xfrm>
          <a:prstGeom prst="line">
            <a:avLst/>
          </a:prstGeom>
          <a:noFill/>
          <a:ln w="12700">
            <a:solidFill>
              <a:srgbClr val="FFFF00"/>
            </a:solidFill>
            <a:round/>
            <a:headEnd type="none" w="sm" len="sm"/>
            <a:tailEnd type="none" w="sm" len="sm"/>
          </a:ln>
        </p:spPr>
        <p:txBody>
          <a:bodyPr/>
          <a:lstStyle/>
          <a:p>
            <a:endParaRPr lang="it-IT"/>
          </a:p>
        </p:txBody>
      </p:sp>
      <p:sp>
        <p:nvSpPr>
          <p:cNvPr id="2058" name="Line 8"/>
          <p:cNvSpPr>
            <a:spLocks noChangeShapeType="1"/>
          </p:cNvSpPr>
          <p:nvPr/>
        </p:nvSpPr>
        <p:spPr bwMode="auto">
          <a:xfrm>
            <a:off x="541338" y="3429000"/>
            <a:ext cx="6705600" cy="0"/>
          </a:xfrm>
          <a:prstGeom prst="line">
            <a:avLst/>
          </a:prstGeom>
          <a:noFill/>
          <a:ln w="12700">
            <a:solidFill>
              <a:srgbClr val="FFFF00"/>
            </a:solidFill>
            <a:round/>
            <a:headEnd type="none" w="sm" len="sm"/>
            <a:tailEnd type="none" w="sm" len="sm"/>
          </a:ln>
        </p:spPr>
        <p:txBody>
          <a:bodyPr/>
          <a:lstStyle/>
          <a:p>
            <a:endParaRPr lang="it-IT"/>
          </a:p>
        </p:txBody>
      </p:sp>
      <p:graphicFrame>
        <p:nvGraphicFramePr>
          <p:cNvPr id="2051" name="Object 3"/>
          <p:cNvGraphicFramePr>
            <a:graphicFrameLocks/>
          </p:cNvGraphicFramePr>
          <p:nvPr/>
        </p:nvGraphicFramePr>
        <p:xfrm>
          <a:off x="6829425" y="3263900"/>
          <a:ext cx="1674813" cy="1816100"/>
        </p:xfrm>
        <a:graphic>
          <a:graphicData uri="http://schemas.openxmlformats.org/presentationml/2006/ole">
            <mc:AlternateContent xmlns:mc="http://schemas.openxmlformats.org/markup-compatibility/2006">
              <mc:Choice xmlns:v="urn:schemas-microsoft-com:vml" Requires="v">
                <p:oleObj spid="_x0000_s325657" name="ClipArt" r:id="rId6" imgW="1674720" imgH="1815840" progId="">
                  <p:embed/>
                </p:oleObj>
              </mc:Choice>
              <mc:Fallback>
                <p:oleObj name="ClipArt" r:id="rId6" imgW="1674720" imgH="1815840" progId="">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9425" y="3263900"/>
                        <a:ext cx="1674813"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1219200"/>
          <a:ext cx="7620000" cy="4630738"/>
        </p:xfrm>
        <a:graphic>
          <a:graphicData uri="http://schemas.openxmlformats.org/presentationml/2006/ole">
            <mc:AlternateContent xmlns:mc="http://schemas.openxmlformats.org/markup-compatibility/2006">
              <mc:Choice xmlns:v="urn:schemas-microsoft-com:vml" Requires="v">
                <p:oleObj spid="_x0000_s323597" name="Grafico" r:id="rId3" imgW="6580080" imgH="3384360" progId="MSGraph.Chart.8">
                  <p:embed/>
                </p:oleObj>
              </mc:Choice>
              <mc:Fallback>
                <p:oleObj name="Grafico" r:id="rId3" imgW="6580080" imgH="3384360" progId="MSGraph.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r="15178"/>
                      <a:stretch>
                        <a:fillRect/>
                      </a:stretch>
                    </p:blipFill>
                    <p:spPr bwMode="auto">
                      <a:xfrm>
                        <a:off x="0" y="1219200"/>
                        <a:ext cx="7620000" cy="4630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 Box 3"/>
          <p:cNvSpPr txBox="1">
            <a:spLocks noChangeArrowheads="1"/>
          </p:cNvSpPr>
          <p:nvPr/>
        </p:nvSpPr>
        <p:spPr bwMode="auto">
          <a:xfrm>
            <a:off x="2057400" y="228600"/>
            <a:ext cx="5562600" cy="1168400"/>
          </a:xfrm>
          <a:prstGeom prst="rect">
            <a:avLst/>
          </a:prstGeom>
          <a:noFill/>
          <a:ln w="9525">
            <a:solidFill>
              <a:schemeClr val="accent2"/>
            </a:solidFill>
            <a:miter lim="800000"/>
            <a:headEnd/>
            <a:tailEnd/>
          </a:ln>
        </p:spPr>
        <p:txBody>
          <a:bodyPr>
            <a:spAutoFit/>
          </a:bodyPr>
          <a:lstStyle/>
          <a:p>
            <a:pPr>
              <a:spcBef>
                <a:spcPct val="50000"/>
              </a:spcBef>
            </a:pPr>
            <a:r>
              <a:rPr lang="en-US" sz="2000" b="1">
                <a:latin typeface="Times New Roman" pitchFamily="18" charset="0"/>
              </a:rPr>
              <a:t>Crocetti E, Eur. J. Epidem. 2004</a:t>
            </a:r>
          </a:p>
          <a:p>
            <a:pPr lvl="1">
              <a:spcBef>
                <a:spcPct val="50000"/>
              </a:spcBef>
            </a:pPr>
            <a:r>
              <a:rPr lang="it-IT" sz="2000" b="1">
                <a:latin typeface="Times New Roman" pitchFamily="18" charset="0"/>
              </a:rPr>
              <a:t>Only superficial spreading melanoma is causing the melanoma epidemics ?</a:t>
            </a:r>
            <a:endParaRPr lang="en-US" sz="2000">
              <a:latin typeface="Times New Roman" pitchFamily="18" charset="0"/>
            </a:endParaRPr>
          </a:p>
        </p:txBody>
      </p:sp>
      <p:sp>
        <p:nvSpPr>
          <p:cNvPr id="3077" name="Text Box 4"/>
          <p:cNvSpPr txBox="1">
            <a:spLocks noChangeArrowheads="1"/>
          </p:cNvSpPr>
          <p:nvPr/>
        </p:nvSpPr>
        <p:spPr bwMode="auto">
          <a:xfrm>
            <a:off x="0" y="6019800"/>
            <a:ext cx="9144000" cy="336550"/>
          </a:xfrm>
          <a:prstGeom prst="rect">
            <a:avLst/>
          </a:prstGeom>
          <a:noFill/>
          <a:ln w="9525">
            <a:noFill/>
            <a:miter lim="800000"/>
            <a:headEnd/>
            <a:tailEnd/>
          </a:ln>
        </p:spPr>
        <p:txBody>
          <a:bodyPr>
            <a:spAutoFit/>
          </a:bodyPr>
          <a:lstStyle/>
          <a:p>
            <a:pPr>
              <a:lnSpc>
                <a:spcPct val="80000"/>
              </a:lnSpc>
              <a:spcBef>
                <a:spcPct val="50000"/>
              </a:spcBef>
            </a:pPr>
            <a:r>
              <a:rPr lang="en-US" sz="2000" b="1">
                <a:solidFill>
                  <a:schemeClr val="accent2"/>
                </a:solidFill>
                <a:latin typeface="Times New Roman" pitchFamily="18" charset="0"/>
              </a:rPr>
              <a:t>Tuscany Cancer Registry (Italy): incidence trends by histologic type 1985-1999</a:t>
            </a:r>
          </a:p>
        </p:txBody>
      </p:sp>
      <p:sp>
        <p:nvSpPr>
          <p:cNvPr id="3078" name="Text Box 5"/>
          <p:cNvSpPr txBox="1">
            <a:spLocks noChangeArrowheads="1"/>
          </p:cNvSpPr>
          <p:nvPr/>
        </p:nvSpPr>
        <p:spPr bwMode="auto">
          <a:xfrm>
            <a:off x="7604125" y="2098675"/>
            <a:ext cx="760413" cy="457200"/>
          </a:xfrm>
          <a:prstGeom prst="rect">
            <a:avLst/>
          </a:prstGeom>
          <a:noFill/>
          <a:ln w="9525">
            <a:noFill/>
            <a:miter lim="800000"/>
            <a:headEnd/>
            <a:tailEnd/>
          </a:ln>
        </p:spPr>
        <p:txBody>
          <a:bodyPr wrap="none">
            <a:spAutoFit/>
          </a:bodyPr>
          <a:lstStyle/>
          <a:p>
            <a:r>
              <a:rPr lang="it-IT" sz="2400">
                <a:latin typeface="Times New Roman" pitchFamily="18" charset="0"/>
              </a:rPr>
              <a:t>n.o.s</a:t>
            </a:r>
          </a:p>
        </p:txBody>
      </p:sp>
      <p:sp>
        <p:nvSpPr>
          <p:cNvPr id="3079" name="Text Box 6"/>
          <p:cNvSpPr txBox="1">
            <a:spLocks noChangeArrowheads="1"/>
          </p:cNvSpPr>
          <p:nvPr/>
        </p:nvSpPr>
        <p:spPr bwMode="auto">
          <a:xfrm>
            <a:off x="7543800" y="2514600"/>
            <a:ext cx="1114425" cy="457200"/>
          </a:xfrm>
          <a:prstGeom prst="rect">
            <a:avLst/>
          </a:prstGeom>
          <a:noFill/>
          <a:ln w="9525">
            <a:noFill/>
            <a:miter lim="800000"/>
            <a:headEnd/>
            <a:tailEnd/>
          </a:ln>
        </p:spPr>
        <p:txBody>
          <a:bodyPr wrap="none">
            <a:spAutoFit/>
          </a:bodyPr>
          <a:lstStyle/>
          <a:p>
            <a:r>
              <a:rPr lang="it-IT" sz="2400">
                <a:latin typeface="Times New Roman" pitchFamily="18" charset="0"/>
              </a:rPr>
              <a:t>nodular</a:t>
            </a:r>
          </a:p>
        </p:txBody>
      </p:sp>
      <p:sp>
        <p:nvSpPr>
          <p:cNvPr id="3080" name="Text Box 7"/>
          <p:cNvSpPr txBox="1">
            <a:spLocks noChangeArrowheads="1"/>
          </p:cNvSpPr>
          <p:nvPr/>
        </p:nvSpPr>
        <p:spPr bwMode="auto">
          <a:xfrm>
            <a:off x="7620000" y="2895600"/>
            <a:ext cx="1028700" cy="457200"/>
          </a:xfrm>
          <a:prstGeom prst="rect">
            <a:avLst/>
          </a:prstGeom>
          <a:noFill/>
          <a:ln w="9525">
            <a:noFill/>
            <a:miter lim="800000"/>
            <a:headEnd/>
            <a:tailEnd/>
          </a:ln>
        </p:spPr>
        <p:txBody>
          <a:bodyPr wrap="none">
            <a:spAutoFit/>
          </a:bodyPr>
          <a:lstStyle/>
          <a:p>
            <a:r>
              <a:rPr lang="it-IT" sz="2400">
                <a:latin typeface="Times New Roman" pitchFamily="18" charset="0"/>
              </a:rPr>
              <a:t>lentigo</a:t>
            </a:r>
          </a:p>
        </p:txBody>
      </p:sp>
      <p:sp>
        <p:nvSpPr>
          <p:cNvPr id="3081" name="Text Box 8"/>
          <p:cNvSpPr txBox="1">
            <a:spLocks noChangeArrowheads="1"/>
          </p:cNvSpPr>
          <p:nvPr/>
        </p:nvSpPr>
        <p:spPr bwMode="auto">
          <a:xfrm>
            <a:off x="7620000" y="3276600"/>
            <a:ext cx="658813" cy="457200"/>
          </a:xfrm>
          <a:prstGeom prst="rect">
            <a:avLst/>
          </a:prstGeom>
          <a:noFill/>
          <a:ln w="9525">
            <a:noFill/>
            <a:miter lim="800000"/>
            <a:headEnd/>
            <a:tailEnd/>
          </a:ln>
        </p:spPr>
        <p:txBody>
          <a:bodyPr wrap="none">
            <a:spAutoFit/>
          </a:bodyPr>
          <a:lstStyle/>
          <a:p>
            <a:r>
              <a:rPr lang="it-IT" sz="2400">
                <a:latin typeface="Times New Roman" pitchFamily="18" charset="0"/>
              </a:rPr>
              <a:t>ssm</a:t>
            </a:r>
          </a:p>
        </p:txBody>
      </p:sp>
      <p:sp>
        <p:nvSpPr>
          <p:cNvPr id="3082" name="Text Box 9"/>
          <p:cNvSpPr txBox="1">
            <a:spLocks noChangeArrowheads="1"/>
          </p:cNvSpPr>
          <p:nvPr/>
        </p:nvSpPr>
        <p:spPr bwMode="auto">
          <a:xfrm>
            <a:off x="7467600" y="3657600"/>
            <a:ext cx="1400175" cy="457200"/>
          </a:xfrm>
          <a:prstGeom prst="rect">
            <a:avLst/>
          </a:prstGeom>
          <a:noFill/>
          <a:ln w="9525">
            <a:noFill/>
            <a:miter lim="800000"/>
            <a:headEnd/>
            <a:tailEnd/>
          </a:ln>
        </p:spPr>
        <p:txBody>
          <a:bodyPr>
            <a:spAutoFit/>
          </a:bodyPr>
          <a:lstStyle/>
          <a:p>
            <a:r>
              <a:rPr lang="it-IT" sz="2400">
                <a:latin typeface="Times New Roman" pitchFamily="18" charset="0"/>
              </a:rPr>
              <a:t> acral l.m.</a:t>
            </a:r>
          </a:p>
        </p:txBody>
      </p:sp>
      <p:sp>
        <p:nvSpPr>
          <p:cNvPr id="3083" name="Text Box 10"/>
          <p:cNvSpPr txBox="1">
            <a:spLocks noChangeArrowheads="1"/>
          </p:cNvSpPr>
          <p:nvPr/>
        </p:nvSpPr>
        <p:spPr bwMode="auto">
          <a:xfrm>
            <a:off x="7620000" y="4038600"/>
            <a:ext cx="928688" cy="457200"/>
          </a:xfrm>
          <a:prstGeom prst="rect">
            <a:avLst/>
          </a:prstGeom>
          <a:noFill/>
          <a:ln w="9525">
            <a:noFill/>
            <a:miter lim="800000"/>
            <a:headEnd/>
            <a:tailEnd/>
          </a:ln>
        </p:spPr>
        <p:txBody>
          <a:bodyPr wrap="none">
            <a:spAutoFit/>
          </a:bodyPr>
          <a:lstStyle/>
          <a:p>
            <a:r>
              <a:rPr lang="it-IT" sz="2400">
                <a:latin typeface="Times New Roman" pitchFamily="18" charset="0"/>
              </a:rPr>
              <a:t>others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ext uri="{D42A27DB-BD31-4B8C-83A1-F6EECF244321}">
                <p14:modId xmlns:p14="http://schemas.microsoft.com/office/powerpoint/2010/main" val="3574982004"/>
              </p:ext>
            </p:extLst>
          </p:nvPr>
        </p:nvGraphicFramePr>
        <p:xfrm>
          <a:off x="0" y="1219200"/>
          <a:ext cx="7620000" cy="4630738"/>
        </p:xfrm>
        <a:graphic>
          <a:graphicData uri="http://schemas.openxmlformats.org/presentationml/2006/ole">
            <mc:AlternateContent xmlns:mc="http://schemas.openxmlformats.org/markup-compatibility/2006">
              <mc:Choice xmlns:v="urn:schemas-microsoft-com:vml" Requires="v">
                <p:oleObj spid="_x0000_s328716" name="Grafico" r:id="rId3" imgW="6580080" imgH="3384360" progId="MSGraph.Chart.8">
                  <p:embed/>
                </p:oleObj>
              </mc:Choice>
              <mc:Fallback>
                <p:oleObj name="Grafico" r:id="rId3" imgW="6580080" imgH="3384360"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15178"/>
                      <a:stretch>
                        <a:fillRect/>
                      </a:stretch>
                    </p:blipFill>
                    <p:spPr bwMode="auto">
                      <a:xfrm>
                        <a:off x="0" y="1219200"/>
                        <a:ext cx="7620000" cy="4630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 Box 3"/>
          <p:cNvSpPr txBox="1">
            <a:spLocks noChangeArrowheads="1"/>
          </p:cNvSpPr>
          <p:nvPr/>
        </p:nvSpPr>
        <p:spPr bwMode="auto">
          <a:xfrm>
            <a:off x="3489078" y="116632"/>
            <a:ext cx="5562600" cy="861774"/>
          </a:xfrm>
          <a:prstGeom prst="rect">
            <a:avLst/>
          </a:prstGeom>
          <a:noFill/>
          <a:ln w="9525">
            <a:solidFill>
              <a:schemeClr val="accent2"/>
            </a:solidFill>
            <a:miter lim="800000"/>
            <a:headEnd/>
            <a:tailEnd/>
          </a:ln>
        </p:spPr>
        <p:txBody>
          <a:bodyPr>
            <a:spAutoFit/>
          </a:bodyPr>
          <a:lstStyle/>
          <a:p>
            <a:pPr>
              <a:spcBef>
                <a:spcPct val="50000"/>
              </a:spcBef>
            </a:pPr>
            <a:r>
              <a:rPr lang="en-US" sz="2000" b="1" dirty="0" smtClean="0">
                <a:latin typeface="Times New Roman" pitchFamily="18" charset="0"/>
              </a:rPr>
              <a:t>                                                             </a:t>
            </a:r>
            <a:r>
              <a:rPr lang="en-US" sz="2000" b="1" dirty="0" err="1" smtClean="0">
                <a:latin typeface="Times New Roman" pitchFamily="18" charset="0"/>
              </a:rPr>
              <a:t>Crocetti</a:t>
            </a:r>
            <a:r>
              <a:rPr lang="en-US" sz="2000" b="1" dirty="0" smtClean="0">
                <a:latin typeface="Times New Roman" pitchFamily="18" charset="0"/>
              </a:rPr>
              <a:t> </a:t>
            </a:r>
            <a:r>
              <a:rPr lang="en-US" sz="2000" b="1" dirty="0">
                <a:latin typeface="Times New Roman" pitchFamily="18" charset="0"/>
              </a:rPr>
              <a:t>E</a:t>
            </a:r>
            <a:r>
              <a:rPr lang="en-US" sz="2000" b="1" dirty="0" smtClean="0">
                <a:latin typeface="Times New Roman" pitchFamily="18" charset="0"/>
              </a:rPr>
              <a:t>,</a:t>
            </a:r>
          </a:p>
          <a:p>
            <a:pPr>
              <a:spcBef>
                <a:spcPct val="50000"/>
              </a:spcBef>
            </a:pPr>
            <a:r>
              <a:rPr lang="en-US" sz="2000" b="1" dirty="0" smtClean="0">
                <a:latin typeface="Times New Roman" pitchFamily="18" charset="0"/>
              </a:rPr>
              <a:t>                                                 Eur</a:t>
            </a:r>
            <a:r>
              <a:rPr lang="en-US" sz="2000" b="1" dirty="0">
                <a:latin typeface="Times New Roman" pitchFamily="18" charset="0"/>
              </a:rPr>
              <a:t>. J. </a:t>
            </a:r>
            <a:r>
              <a:rPr lang="en-US" sz="2000" b="1" dirty="0" err="1">
                <a:latin typeface="Times New Roman" pitchFamily="18" charset="0"/>
              </a:rPr>
              <a:t>Epidem</a:t>
            </a:r>
            <a:r>
              <a:rPr lang="en-US" sz="2000" b="1" dirty="0">
                <a:latin typeface="Times New Roman" pitchFamily="18" charset="0"/>
              </a:rPr>
              <a:t>. </a:t>
            </a:r>
            <a:r>
              <a:rPr lang="en-US" sz="2000" b="1" dirty="0" smtClean="0">
                <a:latin typeface="Times New Roman" pitchFamily="18" charset="0"/>
              </a:rPr>
              <a:t>2004</a:t>
            </a:r>
            <a:endParaRPr lang="en-US" sz="2000" b="1" dirty="0">
              <a:latin typeface="Times New Roman" pitchFamily="18" charset="0"/>
            </a:endParaRPr>
          </a:p>
        </p:txBody>
      </p:sp>
      <p:sp>
        <p:nvSpPr>
          <p:cNvPr id="3077" name="Text Box 4"/>
          <p:cNvSpPr txBox="1">
            <a:spLocks noChangeArrowheads="1"/>
          </p:cNvSpPr>
          <p:nvPr/>
        </p:nvSpPr>
        <p:spPr bwMode="auto">
          <a:xfrm>
            <a:off x="0" y="6019800"/>
            <a:ext cx="9144000" cy="336550"/>
          </a:xfrm>
          <a:prstGeom prst="rect">
            <a:avLst/>
          </a:prstGeom>
          <a:noFill/>
          <a:ln w="9525">
            <a:noFill/>
            <a:miter lim="800000"/>
            <a:headEnd/>
            <a:tailEnd/>
          </a:ln>
        </p:spPr>
        <p:txBody>
          <a:bodyPr>
            <a:spAutoFit/>
          </a:bodyPr>
          <a:lstStyle/>
          <a:p>
            <a:pPr>
              <a:lnSpc>
                <a:spcPct val="80000"/>
              </a:lnSpc>
              <a:spcBef>
                <a:spcPct val="50000"/>
              </a:spcBef>
            </a:pPr>
            <a:r>
              <a:rPr lang="en-US" sz="2000" b="1">
                <a:solidFill>
                  <a:schemeClr val="accent2"/>
                </a:solidFill>
                <a:latin typeface="Times New Roman" pitchFamily="18" charset="0"/>
              </a:rPr>
              <a:t>Tuscany Cancer Registry (Italy): incidence trends by histologic type 1985-1999</a:t>
            </a:r>
          </a:p>
        </p:txBody>
      </p:sp>
      <p:sp>
        <p:nvSpPr>
          <p:cNvPr id="3078" name="Text Box 5"/>
          <p:cNvSpPr txBox="1">
            <a:spLocks noChangeArrowheads="1"/>
          </p:cNvSpPr>
          <p:nvPr/>
        </p:nvSpPr>
        <p:spPr bwMode="auto">
          <a:xfrm>
            <a:off x="7604125" y="2098675"/>
            <a:ext cx="760413" cy="457200"/>
          </a:xfrm>
          <a:prstGeom prst="rect">
            <a:avLst/>
          </a:prstGeom>
          <a:noFill/>
          <a:ln w="9525">
            <a:noFill/>
            <a:miter lim="800000"/>
            <a:headEnd/>
            <a:tailEnd/>
          </a:ln>
        </p:spPr>
        <p:txBody>
          <a:bodyPr wrap="none">
            <a:spAutoFit/>
          </a:bodyPr>
          <a:lstStyle/>
          <a:p>
            <a:r>
              <a:rPr lang="it-IT" sz="2400">
                <a:latin typeface="Times New Roman" pitchFamily="18" charset="0"/>
              </a:rPr>
              <a:t>n.o.s</a:t>
            </a:r>
          </a:p>
        </p:txBody>
      </p:sp>
      <p:sp>
        <p:nvSpPr>
          <p:cNvPr id="3079" name="Text Box 6"/>
          <p:cNvSpPr txBox="1">
            <a:spLocks noChangeArrowheads="1"/>
          </p:cNvSpPr>
          <p:nvPr/>
        </p:nvSpPr>
        <p:spPr bwMode="auto">
          <a:xfrm>
            <a:off x="7543800" y="2514600"/>
            <a:ext cx="1114425" cy="457200"/>
          </a:xfrm>
          <a:prstGeom prst="rect">
            <a:avLst/>
          </a:prstGeom>
          <a:noFill/>
          <a:ln w="9525">
            <a:noFill/>
            <a:miter lim="800000"/>
            <a:headEnd/>
            <a:tailEnd/>
          </a:ln>
        </p:spPr>
        <p:txBody>
          <a:bodyPr wrap="none">
            <a:spAutoFit/>
          </a:bodyPr>
          <a:lstStyle/>
          <a:p>
            <a:r>
              <a:rPr lang="it-IT" sz="2400">
                <a:latin typeface="Times New Roman" pitchFamily="18" charset="0"/>
              </a:rPr>
              <a:t>nodular</a:t>
            </a:r>
          </a:p>
        </p:txBody>
      </p:sp>
      <p:sp>
        <p:nvSpPr>
          <p:cNvPr id="3080" name="Text Box 7"/>
          <p:cNvSpPr txBox="1">
            <a:spLocks noChangeArrowheads="1"/>
          </p:cNvSpPr>
          <p:nvPr/>
        </p:nvSpPr>
        <p:spPr bwMode="auto">
          <a:xfrm>
            <a:off x="7620000" y="2895600"/>
            <a:ext cx="1028700" cy="457200"/>
          </a:xfrm>
          <a:prstGeom prst="rect">
            <a:avLst/>
          </a:prstGeom>
          <a:noFill/>
          <a:ln w="9525">
            <a:noFill/>
            <a:miter lim="800000"/>
            <a:headEnd/>
            <a:tailEnd/>
          </a:ln>
        </p:spPr>
        <p:txBody>
          <a:bodyPr wrap="none">
            <a:spAutoFit/>
          </a:bodyPr>
          <a:lstStyle/>
          <a:p>
            <a:r>
              <a:rPr lang="it-IT" sz="2400">
                <a:latin typeface="Times New Roman" pitchFamily="18" charset="0"/>
              </a:rPr>
              <a:t>lentigo</a:t>
            </a:r>
          </a:p>
        </p:txBody>
      </p:sp>
      <p:sp>
        <p:nvSpPr>
          <p:cNvPr id="3081" name="Text Box 8"/>
          <p:cNvSpPr txBox="1">
            <a:spLocks noChangeArrowheads="1"/>
          </p:cNvSpPr>
          <p:nvPr/>
        </p:nvSpPr>
        <p:spPr bwMode="auto">
          <a:xfrm>
            <a:off x="7620000" y="3276600"/>
            <a:ext cx="658813" cy="457200"/>
          </a:xfrm>
          <a:prstGeom prst="rect">
            <a:avLst/>
          </a:prstGeom>
          <a:noFill/>
          <a:ln w="9525">
            <a:noFill/>
            <a:miter lim="800000"/>
            <a:headEnd/>
            <a:tailEnd/>
          </a:ln>
        </p:spPr>
        <p:txBody>
          <a:bodyPr wrap="none">
            <a:spAutoFit/>
          </a:bodyPr>
          <a:lstStyle/>
          <a:p>
            <a:r>
              <a:rPr lang="it-IT" sz="2400">
                <a:latin typeface="Times New Roman" pitchFamily="18" charset="0"/>
              </a:rPr>
              <a:t>ssm</a:t>
            </a:r>
          </a:p>
        </p:txBody>
      </p:sp>
      <p:sp>
        <p:nvSpPr>
          <p:cNvPr id="3082" name="Text Box 9"/>
          <p:cNvSpPr txBox="1">
            <a:spLocks noChangeArrowheads="1"/>
          </p:cNvSpPr>
          <p:nvPr/>
        </p:nvSpPr>
        <p:spPr bwMode="auto">
          <a:xfrm>
            <a:off x="7467600" y="3657600"/>
            <a:ext cx="1400175" cy="457200"/>
          </a:xfrm>
          <a:prstGeom prst="rect">
            <a:avLst/>
          </a:prstGeom>
          <a:noFill/>
          <a:ln w="9525">
            <a:noFill/>
            <a:miter lim="800000"/>
            <a:headEnd/>
            <a:tailEnd/>
          </a:ln>
        </p:spPr>
        <p:txBody>
          <a:bodyPr>
            <a:spAutoFit/>
          </a:bodyPr>
          <a:lstStyle/>
          <a:p>
            <a:r>
              <a:rPr lang="it-IT" sz="2400">
                <a:latin typeface="Times New Roman" pitchFamily="18" charset="0"/>
              </a:rPr>
              <a:t> acral l.m.</a:t>
            </a:r>
          </a:p>
        </p:txBody>
      </p:sp>
      <p:sp>
        <p:nvSpPr>
          <p:cNvPr id="3083" name="Text Box 10"/>
          <p:cNvSpPr txBox="1">
            <a:spLocks noChangeArrowheads="1"/>
          </p:cNvSpPr>
          <p:nvPr/>
        </p:nvSpPr>
        <p:spPr bwMode="auto">
          <a:xfrm>
            <a:off x="7620000" y="4038600"/>
            <a:ext cx="928688" cy="457200"/>
          </a:xfrm>
          <a:prstGeom prst="rect">
            <a:avLst/>
          </a:prstGeom>
          <a:noFill/>
          <a:ln w="9525">
            <a:noFill/>
            <a:miter lim="800000"/>
            <a:headEnd/>
            <a:tailEnd/>
          </a:ln>
        </p:spPr>
        <p:txBody>
          <a:bodyPr wrap="none">
            <a:spAutoFit/>
          </a:bodyPr>
          <a:lstStyle/>
          <a:p>
            <a:r>
              <a:rPr lang="it-IT" sz="2400">
                <a:latin typeface="Times New Roman" pitchFamily="18" charset="0"/>
              </a:rPr>
              <a:t>others</a:t>
            </a:r>
          </a:p>
        </p:txBody>
      </p:sp>
      <p:pic>
        <p:nvPicPr>
          <p:cNvPr id="11" name="Picture 4"/>
          <p:cNvPicPr>
            <a:picLocks noChangeAspect="1" noChangeArrowheads="1"/>
          </p:cNvPicPr>
          <p:nvPr/>
        </p:nvPicPr>
        <p:blipFill>
          <a:blip r:embed="rId5"/>
          <a:srcRect/>
          <a:stretch>
            <a:fillRect/>
          </a:stretch>
        </p:blipFill>
        <p:spPr bwMode="auto">
          <a:xfrm>
            <a:off x="0" y="-1"/>
            <a:ext cx="4709436" cy="2555875"/>
          </a:xfrm>
          <a:prstGeom prst="rect">
            <a:avLst/>
          </a:prstGeom>
          <a:noFill/>
          <a:ln w="9525">
            <a:noFill/>
            <a:miter lim="800000"/>
            <a:headEnd/>
            <a:tailEnd/>
          </a:ln>
        </p:spPr>
      </p:pic>
    </p:spTree>
    <p:extLst>
      <p:ext uri="{BB962C8B-B14F-4D97-AF65-F5344CB8AC3E}">
        <p14:creationId xmlns:p14="http://schemas.microsoft.com/office/powerpoint/2010/main" val="2348259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85786" y="714356"/>
            <a:ext cx="7643866" cy="2055947"/>
          </a:xfrm>
          <a:prstGeom prst="rect">
            <a:avLst/>
          </a:prstGeom>
        </p:spPr>
        <p:txBody>
          <a:bodyPr wrap="square">
            <a:spAutoFit/>
          </a:bodyPr>
          <a:lstStyle/>
          <a:p>
            <a:pPr marL="342900" indent="-342900" algn="ctr" eaLnBrk="0" hangingPunct="0">
              <a:lnSpc>
                <a:spcPct val="110000"/>
              </a:lnSpc>
              <a:buClr>
                <a:schemeClr val="hlink"/>
              </a:buClr>
              <a:buSzPct val="110000"/>
              <a:buFont typeface="Wingdings" pitchFamily="2" charset="2"/>
              <a:buChar char="§"/>
            </a:pPr>
            <a:r>
              <a:rPr lang="it-IT" sz="2400" b="1" dirty="0" smtClean="0">
                <a:solidFill>
                  <a:schemeClr val="bg1"/>
                </a:solidFill>
              </a:rPr>
              <a:t> L’aumento dell’ incidenza del melanoma riguarda solo le lesioni “sottili” (&lt; 1 mm) e non si associa ad una diminuzione dell’incidenza delle lesioni “spesse”</a:t>
            </a:r>
          </a:p>
          <a:p>
            <a:pPr marL="342900" indent="-342900" algn="ctr" eaLnBrk="0" hangingPunct="0">
              <a:lnSpc>
                <a:spcPct val="110000"/>
              </a:lnSpc>
              <a:buClr>
                <a:schemeClr val="hlink"/>
              </a:buClr>
              <a:buSzPct val="110000"/>
              <a:buFont typeface="Wingdings" pitchFamily="2" charset="2"/>
              <a:buChar char="§"/>
            </a:pPr>
            <a:endParaRPr lang="it-IT" sz="2400" dirty="0" smtClean="0"/>
          </a:p>
          <a:p>
            <a:pPr marL="342900" indent="-342900" algn="ctr" eaLnBrk="0" hangingPunct="0">
              <a:lnSpc>
                <a:spcPct val="110000"/>
              </a:lnSpc>
              <a:buClr>
                <a:schemeClr val="hlink"/>
              </a:buClr>
              <a:buSzPct val="110000"/>
              <a:buFont typeface="Wingdings" pitchFamily="2" charset="2"/>
              <a:buNone/>
            </a:pPr>
            <a:r>
              <a:rPr lang="it-IT" sz="2000" dirty="0" smtClean="0">
                <a:solidFill>
                  <a:schemeClr val="hlink"/>
                </a:solidFill>
              </a:rPr>
              <a:t>Registro Toscano Tumori</a:t>
            </a:r>
            <a:endParaRPr lang="it-IT" sz="2000" dirty="0">
              <a:solidFill>
                <a:schemeClr val="hlink"/>
              </a:solidFill>
            </a:endParaRPr>
          </a:p>
        </p:txBody>
      </p:sp>
      <p:sp>
        <p:nvSpPr>
          <p:cNvPr id="4" name="Rettangolo 3"/>
          <p:cNvSpPr/>
          <p:nvPr/>
        </p:nvSpPr>
        <p:spPr>
          <a:xfrm>
            <a:off x="642910" y="500042"/>
            <a:ext cx="8143932" cy="2857520"/>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AutoShape 5"/>
          <p:cNvSpPr>
            <a:spLocks noChangeArrowheads="1"/>
          </p:cNvSpPr>
          <p:nvPr/>
        </p:nvSpPr>
        <p:spPr bwMode="auto">
          <a:xfrm>
            <a:off x="4357686" y="3571876"/>
            <a:ext cx="609600" cy="914400"/>
          </a:xfrm>
          <a:prstGeom prst="downArrow">
            <a:avLst>
              <a:gd name="adj1" fmla="val 50000"/>
              <a:gd name="adj2" fmla="val 37500"/>
            </a:avLst>
          </a:prstGeom>
          <a:solidFill>
            <a:srgbClr val="FFFF00"/>
          </a:solidFill>
          <a:ln w="9525">
            <a:solidFill>
              <a:schemeClr val="tx1"/>
            </a:solidFill>
            <a:miter lim="800000"/>
            <a:headEnd/>
            <a:tailEnd/>
          </a:ln>
          <a:effectLst/>
        </p:spPr>
        <p:txBody>
          <a:bodyPr wrap="none" anchor="ctr"/>
          <a:lstStyle/>
          <a:p>
            <a:endParaRPr lang="it-IT"/>
          </a:p>
        </p:txBody>
      </p:sp>
      <p:sp>
        <p:nvSpPr>
          <p:cNvPr id="6" name="Rettangolo 5"/>
          <p:cNvSpPr/>
          <p:nvPr/>
        </p:nvSpPr>
        <p:spPr>
          <a:xfrm>
            <a:off x="500034" y="4929198"/>
            <a:ext cx="8358246" cy="1077218"/>
          </a:xfrm>
          <a:prstGeom prst="rect">
            <a:avLst/>
          </a:prstGeom>
        </p:spPr>
        <p:txBody>
          <a:bodyPr wrap="square">
            <a:spAutoFit/>
          </a:bodyPr>
          <a:lstStyle/>
          <a:p>
            <a:pPr algn="ctr"/>
            <a:r>
              <a:rPr lang="it-IT" sz="3200" b="1" dirty="0" smtClean="0">
                <a:solidFill>
                  <a:schemeClr val="bg1"/>
                </a:solidFill>
              </a:rPr>
              <a:t>Identificazione “selettiva” dei soggetti</a:t>
            </a:r>
          </a:p>
          <a:p>
            <a:pPr algn="ctr"/>
            <a:r>
              <a:rPr lang="it-IT" sz="3200" b="1" dirty="0" smtClean="0">
                <a:solidFill>
                  <a:schemeClr val="bg1"/>
                </a:solidFill>
              </a:rPr>
              <a:t> ad alto rischio di melanoma “spesso” </a:t>
            </a:r>
            <a:endParaRPr lang="it-IT" sz="3200" b="1" dirty="0">
              <a:solidFill>
                <a:schemeClr val="bg1"/>
              </a:solidFill>
            </a:endParaRPr>
          </a:p>
        </p:txBody>
      </p:sp>
      <p:sp>
        <p:nvSpPr>
          <p:cNvPr id="8" name="Rettangolo 7"/>
          <p:cNvSpPr/>
          <p:nvPr/>
        </p:nvSpPr>
        <p:spPr>
          <a:xfrm>
            <a:off x="500034" y="4714884"/>
            <a:ext cx="8286808" cy="1500198"/>
          </a:xfrm>
          <a:prstGeom prst="rect">
            <a:avLst/>
          </a:prstGeom>
          <a:solidFill>
            <a:srgbClr val="FFFF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1472" y="428604"/>
            <a:ext cx="8358246" cy="3662541"/>
          </a:xfrm>
          <a:prstGeom prst="rect">
            <a:avLst/>
          </a:prstGeom>
        </p:spPr>
        <p:txBody>
          <a:bodyPr wrap="square">
            <a:spAutoFit/>
          </a:bodyPr>
          <a:lstStyle/>
          <a:p>
            <a:pPr algn="ctr"/>
            <a:r>
              <a:rPr lang="it-IT" sz="2000" b="1" dirty="0" smtClean="0">
                <a:solidFill>
                  <a:srgbClr val="FFFF00"/>
                </a:solidFill>
                <a:effectLst>
                  <a:outerShdw blurRad="38100" dist="38100" dir="2700000" algn="tl">
                    <a:srgbClr val="C0C0C0"/>
                  </a:outerShdw>
                </a:effectLst>
              </a:rPr>
              <a:t>Chamberlain AJ </a:t>
            </a:r>
            <a:r>
              <a:rPr lang="it-IT" sz="2000" b="1" dirty="0" err="1" smtClean="0">
                <a:solidFill>
                  <a:srgbClr val="FFFF00"/>
                </a:solidFill>
                <a:effectLst>
                  <a:outerShdw blurRad="38100" dist="38100" dir="2700000" algn="tl">
                    <a:srgbClr val="C0C0C0"/>
                  </a:outerShdw>
                </a:effectLst>
              </a:rPr>
              <a:t>et</a:t>
            </a:r>
            <a:r>
              <a:rPr lang="it-IT" sz="2000" b="1" dirty="0" smtClean="0">
                <a:solidFill>
                  <a:srgbClr val="FFFF00"/>
                </a:solidFill>
                <a:effectLst>
                  <a:outerShdw blurRad="38100" dist="38100" dir="2700000" algn="tl">
                    <a:srgbClr val="C0C0C0"/>
                  </a:outerShdw>
                </a:effectLst>
              </a:rPr>
              <a:t> al. </a:t>
            </a:r>
            <a:r>
              <a:rPr lang="it-IT" sz="2000" b="1" dirty="0" err="1" smtClean="0">
                <a:solidFill>
                  <a:srgbClr val="FFFF00"/>
                </a:solidFill>
                <a:effectLst>
                  <a:outerShdw blurRad="38100" dist="38100" dir="2700000" algn="tl">
                    <a:srgbClr val="C0C0C0"/>
                  </a:outerShdw>
                </a:effectLst>
              </a:rPr>
              <a:t>Arch</a:t>
            </a:r>
            <a:r>
              <a:rPr lang="it-IT" sz="2000" b="1" dirty="0" smtClean="0">
                <a:solidFill>
                  <a:srgbClr val="FFFF00"/>
                </a:solidFill>
                <a:effectLst>
                  <a:outerShdw blurRad="38100" dist="38100" dir="2700000" algn="tl">
                    <a:srgbClr val="C0C0C0"/>
                  </a:outerShdw>
                </a:effectLst>
              </a:rPr>
              <a:t> </a:t>
            </a:r>
            <a:r>
              <a:rPr lang="it-IT" sz="2000" b="1" dirty="0" err="1" smtClean="0">
                <a:solidFill>
                  <a:srgbClr val="FFFF00"/>
                </a:solidFill>
                <a:effectLst>
                  <a:outerShdw blurRad="38100" dist="38100" dir="2700000" algn="tl">
                    <a:srgbClr val="C0C0C0"/>
                  </a:outerShdw>
                </a:effectLst>
              </a:rPr>
              <a:t>Dermatol</a:t>
            </a:r>
            <a:r>
              <a:rPr lang="it-IT" sz="2000" b="1" dirty="0" smtClean="0">
                <a:solidFill>
                  <a:srgbClr val="FFFF00"/>
                </a:solidFill>
                <a:effectLst>
                  <a:outerShdw blurRad="38100" dist="38100" dir="2700000" algn="tl">
                    <a:srgbClr val="C0C0C0"/>
                  </a:outerShdw>
                </a:effectLst>
              </a:rPr>
              <a:t> 2002; 138: 609-14</a:t>
            </a:r>
          </a:p>
          <a:p>
            <a:pPr algn="ctr"/>
            <a:endParaRPr lang="it-IT" sz="2000" b="1" dirty="0" smtClean="0">
              <a:solidFill>
                <a:srgbClr val="FFFF00"/>
              </a:solidFill>
              <a:effectLst>
                <a:outerShdw blurRad="38100" dist="38100" dir="2700000" algn="tl">
                  <a:srgbClr val="C0C0C0"/>
                </a:outerShdw>
              </a:effectLst>
            </a:endParaRPr>
          </a:p>
          <a:p>
            <a:pPr algn="ctr"/>
            <a:endParaRPr lang="it-IT" sz="2000" b="1" dirty="0" smtClean="0">
              <a:solidFill>
                <a:srgbClr val="FFFF00"/>
              </a:solidFill>
              <a:effectLst>
                <a:outerShdw blurRad="38100" dist="38100" dir="2700000" algn="tl">
                  <a:srgbClr val="C0C0C0"/>
                </a:outerShdw>
              </a:effectLst>
            </a:endParaRPr>
          </a:p>
          <a:p>
            <a:pPr algn="ctr"/>
            <a:endParaRPr lang="it-IT" sz="3200" b="1" dirty="0" smtClean="0">
              <a:solidFill>
                <a:schemeClr val="bg1"/>
              </a:solidFill>
              <a:effectLst>
                <a:outerShdw blurRad="38100" dist="38100" dir="2700000" algn="tl">
                  <a:srgbClr val="C0C0C0"/>
                </a:outerShdw>
              </a:effectLst>
            </a:endParaRPr>
          </a:p>
          <a:p>
            <a:pPr algn="ctr"/>
            <a:endParaRPr lang="it-IT" sz="2800" b="1" dirty="0" smtClean="0">
              <a:solidFill>
                <a:schemeClr val="bg1"/>
              </a:solidFill>
              <a:effectLst>
                <a:outerShdw blurRad="38100" dist="38100" dir="2700000" algn="tl">
                  <a:srgbClr val="C0C0C0"/>
                </a:outerShdw>
              </a:effectLst>
            </a:endParaRPr>
          </a:p>
          <a:p>
            <a:pPr algn="ctr"/>
            <a:r>
              <a:rPr lang="it-IT" sz="2800" b="1" dirty="0" smtClean="0">
                <a:solidFill>
                  <a:schemeClr val="bg1"/>
                </a:solidFill>
                <a:effectLst>
                  <a:outerShdw blurRad="38100" dist="38100" dir="2700000" algn="tl">
                    <a:srgbClr val="C0C0C0"/>
                  </a:outerShdw>
                </a:effectLst>
              </a:rPr>
              <a:t>“ </a:t>
            </a:r>
            <a:r>
              <a:rPr lang="it-IT" sz="2800" b="1" dirty="0" err="1" smtClean="0">
                <a:solidFill>
                  <a:schemeClr val="bg1"/>
                </a:solidFill>
                <a:effectLst>
                  <a:outerShdw blurRad="38100" dist="38100" dir="2700000" algn="tl">
                    <a:srgbClr val="C0C0C0"/>
                  </a:outerShdw>
                </a:effectLst>
              </a:rPr>
              <a:t>Thick</a:t>
            </a:r>
            <a:r>
              <a:rPr lang="it-IT" sz="2800" b="1" dirty="0" smtClean="0">
                <a:solidFill>
                  <a:schemeClr val="bg1"/>
                </a:solidFill>
                <a:effectLst>
                  <a:outerShdw blurRad="38100" dist="38100" dir="2700000" algn="tl">
                    <a:srgbClr val="C0C0C0"/>
                  </a:outerShdw>
                </a:effectLst>
              </a:rPr>
              <a:t>  melanoma </a:t>
            </a:r>
            <a:r>
              <a:rPr lang="it-IT" sz="2800" b="1" dirty="0" err="1" smtClean="0">
                <a:solidFill>
                  <a:schemeClr val="bg1"/>
                </a:solidFill>
                <a:effectLst>
                  <a:outerShdw blurRad="38100" dist="38100" dir="2700000" algn="tl">
                    <a:srgbClr val="C0C0C0"/>
                  </a:outerShdw>
                </a:effectLst>
              </a:rPr>
              <a:t>was</a:t>
            </a:r>
            <a:r>
              <a:rPr lang="it-IT" sz="2800" b="1" dirty="0" smtClean="0">
                <a:solidFill>
                  <a:schemeClr val="bg1"/>
                </a:solidFill>
                <a:effectLst>
                  <a:outerShdw blurRad="38100" dist="38100" dir="2700000" algn="tl">
                    <a:srgbClr val="C0C0C0"/>
                  </a:outerShdw>
                </a:effectLst>
              </a:rPr>
              <a:t> </a:t>
            </a:r>
            <a:r>
              <a:rPr lang="it-IT" sz="2800" b="1" dirty="0" err="1" smtClean="0">
                <a:solidFill>
                  <a:schemeClr val="bg1"/>
                </a:solidFill>
                <a:effectLst>
                  <a:outerShdw blurRad="38100" dist="38100" dir="2700000" algn="tl">
                    <a:srgbClr val="C0C0C0"/>
                  </a:outerShdw>
                </a:effectLst>
              </a:rPr>
              <a:t>predominantly</a:t>
            </a:r>
            <a:r>
              <a:rPr lang="it-IT" sz="2800" b="1" dirty="0" smtClean="0">
                <a:solidFill>
                  <a:schemeClr val="bg1"/>
                </a:solidFill>
                <a:effectLst>
                  <a:outerShdw blurRad="38100" dist="38100" dir="2700000" algn="tl">
                    <a:srgbClr val="C0C0C0"/>
                  </a:outerShdw>
                </a:effectLst>
              </a:rPr>
              <a:t> </a:t>
            </a:r>
            <a:r>
              <a:rPr lang="it-IT" sz="2800" b="1" dirty="0" err="1" smtClean="0">
                <a:solidFill>
                  <a:schemeClr val="bg1"/>
                </a:solidFill>
                <a:effectLst>
                  <a:outerShdw blurRad="38100" dist="38100" dir="2700000" algn="tl">
                    <a:srgbClr val="C0C0C0"/>
                  </a:outerShdw>
                </a:effectLst>
              </a:rPr>
              <a:t>nodular</a:t>
            </a:r>
            <a:r>
              <a:rPr lang="it-IT" sz="2800" b="1" dirty="0" smtClean="0">
                <a:solidFill>
                  <a:schemeClr val="bg1"/>
                </a:solidFill>
                <a:effectLst>
                  <a:outerShdw blurRad="38100" dist="38100" dir="2700000" algn="tl">
                    <a:srgbClr val="C0C0C0"/>
                  </a:outerShdw>
                </a:effectLst>
              </a:rPr>
              <a:t>, </a:t>
            </a:r>
            <a:r>
              <a:rPr lang="it-IT" sz="2800" b="1" dirty="0" err="1" smtClean="0">
                <a:solidFill>
                  <a:schemeClr val="bg1"/>
                </a:solidFill>
                <a:effectLst>
                  <a:outerShdw blurRad="38100" dist="38100" dir="2700000" algn="tl">
                    <a:srgbClr val="C0C0C0"/>
                  </a:outerShdw>
                </a:effectLst>
              </a:rPr>
              <a:t>occuring</a:t>
            </a:r>
            <a:r>
              <a:rPr lang="it-IT" sz="2800" b="1" dirty="0" smtClean="0">
                <a:solidFill>
                  <a:schemeClr val="bg1"/>
                </a:solidFill>
                <a:effectLst>
                  <a:outerShdw blurRad="38100" dist="38100" dir="2700000" algn="tl">
                    <a:srgbClr val="C0C0C0"/>
                  </a:outerShdw>
                </a:effectLst>
              </a:rPr>
              <a:t> in </a:t>
            </a:r>
            <a:r>
              <a:rPr lang="it-IT" sz="2800" b="1" dirty="0" err="1" smtClean="0">
                <a:solidFill>
                  <a:schemeClr val="bg1"/>
                </a:solidFill>
                <a:effectLst>
                  <a:outerShdw blurRad="38100" dist="38100" dir="2700000" algn="tl">
                    <a:srgbClr val="C0C0C0"/>
                  </a:outerShdw>
                </a:effectLst>
              </a:rPr>
              <a:t>older</a:t>
            </a:r>
            <a:r>
              <a:rPr lang="it-IT" sz="2800" b="1" dirty="0" smtClean="0">
                <a:solidFill>
                  <a:schemeClr val="bg1"/>
                </a:solidFill>
                <a:effectLst>
                  <a:outerShdw blurRad="38100" dist="38100" dir="2700000" algn="tl">
                    <a:srgbClr val="C0C0C0"/>
                  </a:outerShdw>
                </a:effectLst>
              </a:rPr>
              <a:t> </a:t>
            </a:r>
            <a:r>
              <a:rPr lang="it-IT" sz="2800" b="1" dirty="0" err="1" smtClean="0">
                <a:solidFill>
                  <a:schemeClr val="bg1"/>
                </a:solidFill>
                <a:effectLst>
                  <a:outerShdw blurRad="38100" dist="38100" dir="2700000" algn="tl">
                    <a:srgbClr val="C0C0C0"/>
                  </a:outerShdw>
                </a:effectLst>
              </a:rPr>
              <a:t>men……</a:t>
            </a:r>
            <a:r>
              <a:rPr lang="it-IT" sz="2800" b="1" dirty="0" smtClean="0">
                <a:solidFill>
                  <a:schemeClr val="bg1"/>
                </a:solidFill>
                <a:effectLst>
                  <a:outerShdw blurRad="38100" dist="38100" dir="2700000" algn="tl">
                    <a:srgbClr val="C0C0C0"/>
                  </a:outerShdw>
                </a:effectLst>
              </a:rPr>
              <a:t>.</a:t>
            </a:r>
          </a:p>
          <a:p>
            <a:pPr algn="ctr"/>
            <a:endParaRPr lang="it-IT" sz="2800" b="1" dirty="0" smtClean="0">
              <a:solidFill>
                <a:schemeClr val="bg1"/>
              </a:solidFill>
              <a:effectLst>
                <a:outerShdw blurRad="38100" dist="38100" dir="2700000" algn="tl">
                  <a:srgbClr val="C0C0C0"/>
                </a:outerShdw>
              </a:effectLst>
            </a:endParaRPr>
          </a:p>
          <a:p>
            <a:pPr algn="ctr"/>
            <a:r>
              <a:rPr lang="it-IT" sz="2800" b="1" dirty="0" smtClean="0">
                <a:solidFill>
                  <a:schemeClr val="bg1"/>
                </a:solidFill>
                <a:effectLst>
                  <a:outerShdw blurRad="38100" dist="38100" dir="2700000" algn="tl">
                    <a:srgbClr val="C0C0C0"/>
                  </a:outerShdw>
                </a:effectLst>
              </a:rPr>
              <a:t>….. and </a:t>
            </a:r>
            <a:r>
              <a:rPr lang="it-IT" sz="2800" b="1" dirty="0" err="1" smtClean="0">
                <a:solidFill>
                  <a:schemeClr val="bg1"/>
                </a:solidFill>
                <a:effectLst>
                  <a:outerShdw blurRad="38100" dist="38100" dir="2700000" algn="tl">
                    <a:srgbClr val="C0C0C0"/>
                  </a:outerShdw>
                </a:effectLst>
              </a:rPr>
              <a:t>associated</a:t>
            </a:r>
            <a:r>
              <a:rPr lang="it-IT" sz="2800" b="1" dirty="0" smtClean="0">
                <a:solidFill>
                  <a:schemeClr val="bg1"/>
                </a:solidFill>
                <a:effectLst>
                  <a:outerShdw blurRad="38100" dist="38100" dir="2700000" algn="tl">
                    <a:srgbClr val="C0C0C0"/>
                  </a:outerShdw>
                </a:effectLst>
              </a:rPr>
              <a:t> </a:t>
            </a:r>
            <a:r>
              <a:rPr lang="it-IT" sz="2800" b="1" dirty="0" err="1" smtClean="0">
                <a:solidFill>
                  <a:schemeClr val="bg1"/>
                </a:solidFill>
                <a:effectLst>
                  <a:outerShdw blurRad="38100" dist="38100" dir="2700000" algn="tl">
                    <a:srgbClr val="C0C0C0"/>
                  </a:outerShdw>
                </a:effectLst>
              </a:rPr>
              <a:t>with</a:t>
            </a:r>
            <a:r>
              <a:rPr lang="it-IT" sz="2800" b="1" dirty="0" smtClean="0">
                <a:solidFill>
                  <a:schemeClr val="bg1"/>
                </a:solidFill>
                <a:effectLst>
                  <a:outerShdw blurRad="38100" dist="38100" dir="2700000" algn="tl">
                    <a:srgbClr val="C0C0C0"/>
                  </a:outerShdw>
                </a:effectLst>
              </a:rPr>
              <a:t> </a:t>
            </a:r>
            <a:r>
              <a:rPr lang="it-IT" sz="2800" b="1" dirty="0" err="1" smtClean="0">
                <a:solidFill>
                  <a:schemeClr val="bg1"/>
                </a:solidFill>
                <a:effectLst>
                  <a:outerShdw blurRad="38100" dist="38100" dir="2700000" algn="tl">
                    <a:srgbClr val="C0C0C0"/>
                  </a:outerShdw>
                </a:effectLst>
              </a:rPr>
              <a:t>fewer</a:t>
            </a:r>
            <a:r>
              <a:rPr lang="it-IT" sz="2800" b="1" dirty="0" smtClean="0">
                <a:solidFill>
                  <a:schemeClr val="bg1"/>
                </a:solidFill>
                <a:effectLst>
                  <a:outerShdw blurRad="38100" dist="38100" dir="2700000" algn="tl">
                    <a:srgbClr val="C0C0C0"/>
                  </a:outerShdw>
                </a:effectLst>
              </a:rPr>
              <a:t> nevi” </a:t>
            </a:r>
            <a:endParaRPr lang="it-IT" sz="2800" b="1" dirty="0">
              <a:solidFill>
                <a:schemeClr val="bg1"/>
              </a:solidFill>
              <a:effectLst>
                <a:outerShdw blurRad="38100" dist="38100" dir="2700000" algn="tl">
                  <a:srgbClr val="C0C0C0"/>
                </a:outerShdw>
              </a:effectLst>
            </a:endParaRPr>
          </a:p>
        </p:txBody>
      </p:sp>
      <p:sp>
        <p:nvSpPr>
          <p:cNvPr id="3" name="Rettangolo 2"/>
          <p:cNvSpPr/>
          <p:nvPr/>
        </p:nvSpPr>
        <p:spPr>
          <a:xfrm>
            <a:off x="357158" y="1500174"/>
            <a:ext cx="8643998" cy="3143272"/>
          </a:xfrm>
          <a:prstGeom prst="rect">
            <a:avLst/>
          </a:prstGeom>
          <a:noFill/>
          <a:ln w="85725" cmpd="sng">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1472" y="428604"/>
            <a:ext cx="8358246" cy="2308324"/>
          </a:xfrm>
          <a:prstGeom prst="rect">
            <a:avLst/>
          </a:prstGeom>
        </p:spPr>
        <p:txBody>
          <a:bodyPr wrap="square">
            <a:spAutoFit/>
          </a:bodyPr>
          <a:lstStyle/>
          <a:p>
            <a:pPr algn="ctr"/>
            <a:r>
              <a:rPr lang="it-IT" sz="2400" b="1" dirty="0" err="1" smtClean="0">
                <a:solidFill>
                  <a:srgbClr val="FFFF00"/>
                </a:solidFill>
              </a:rPr>
              <a:t>Nodular</a:t>
            </a:r>
            <a:r>
              <a:rPr lang="it-IT" sz="2400" b="1" dirty="0" smtClean="0">
                <a:solidFill>
                  <a:srgbClr val="FFFF00"/>
                </a:solidFill>
              </a:rPr>
              <a:t> melanoma: </a:t>
            </a:r>
            <a:r>
              <a:rPr lang="it-IT" sz="2400" b="1" dirty="0" err="1" smtClean="0">
                <a:solidFill>
                  <a:srgbClr val="FFFF00"/>
                </a:solidFill>
              </a:rPr>
              <a:t>patients</a:t>
            </a:r>
            <a:r>
              <a:rPr lang="it-IT" sz="2400" b="1" dirty="0" smtClean="0">
                <a:solidFill>
                  <a:srgbClr val="FFFF00"/>
                </a:solidFill>
              </a:rPr>
              <a:t>’ </a:t>
            </a:r>
            <a:r>
              <a:rPr lang="it-IT" sz="2400" b="1" dirty="0" err="1" smtClean="0">
                <a:solidFill>
                  <a:srgbClr val="FFFF00"/>
                </a:solidFill>
              </a:rPr>
              <a:t>perceptions</a:t>
            </a:r>
            <a:r>
              <a:rPr lang="it-IT" sz="2400" b="1" dirty="0" smtClean="0">
                <a:solidFill>
                  <a:srgbClr val="FFFF00"/>
                </a:solidFill>
              </a:rPr>
              <a:t> </a:t>
            </a:r>
            <a:r>
              <a:rPr lang="it-IT" sz="2400" b="1" dirty="0" err="1" smtClean="0">
                <a:solidFill>
                  <a:srgbClr val="FFFF00"/>
                </a:solidFill>
              </a:rPr>
              <a:t>of</a:t>
            </a:r>
            <a:r>
              <a:rPr lang="it-IT" sz="2400" b="1" dirty="0" smtClean="0">
                <a:solidFill>
                  <a:srgbClr val="FFFF00"/>
                </a:solidFill>
              </a:rPr>
              <a:t> </a:t>
            </a:r>
            <a:r>
              <a:rPr lang="it-IT" sz="2400" b="1" dirty="0" err="1" smtClean="0">
                <a:solidFill>
                  <a:srgbClr val="FFFF00"/>
                </a:solidFill>
              </a:rPr>
              <a:t>presenting</a:t>
            </a:r>
            <a:r>
              <a:rPr lang="it-IT" sz="2400" b="1" dirty="0" smtClean="0">
                <a:solidFill>
                  <a:srgbClr val="FFFF00"/>
                </a:solidFill>
              </a:rPr>
              <a:t> </a:t>
            </a:r>
            <a:r>
              <a:rPr lang="it-IT" sz="2400" b="1" dirty="0" err="1" smtClean="0">
                <a:solidFill>
                  <a:srgbClr val="FFFF00"/>
                </a:solidFill>
              </a:rPr>
              <a:t>features</a:t>
            </a:r>
            <a:r>
              <a:rPr lang="it-IT" sz="2400" b="1" dirty="0" smtClean="0">
                <a:solidFill>
                  <a:srgbClr val="FFFF00"/>
                </a:solidFill>
              </a:rPr>
              <a:t> and </a:t>
            </a:r>
            <a:r>
              <a:rPr lang="it-IT" sz="2400" b="1" dirty="0" err="1" smtClean="0">
                <a:solidFill>
                  <a:srgbClr val="FFFF00"/>
                </a:solidFill>
              </a:rPr>
              <a:t>implications</a:t>
            </a:r>
            <a:r>
              <a:rPr lang="it-IT" sz="2400" b="1" dirty="0" smtClean="0">
                <a:solidFill>
                  <a:srgbClr val="FFFF00"/>
                </a:solidFill>
              </a:rPr>
              <a:t> </a:t>
            </a:r>
            <a:r>
              <a:rPr lang="it-IT" sz="2400" b="1" dirty="0" err="1" smtClean="0">
                <a:solidFill>
                  <a:srgbClr val="FFFF00"/>
                </a:solidFill>
              </a:rPr>
              <a:t>for</a:t>
            </a:r>
            <a:r>
              <a:rPr lang="it-IT" sz="2400" b="1" dirty="0" smtClean="0">
                <a:solidFill>
                  <a:srgbClr val="FFFF00"/>
                </a:solidFill>
              </a:rPr>
              <a:t> </a:t>
            </a:r>
            <a:r>
              <a:rPr lang="it-IT" sz="2400" b="1" dirty="0" err="1" smtClean="0">
                <a:solidFill>
                  <a:srgbClr val="FFFF00"/>
                </a:solidFill>
              </a:rPr>
              <a:t>earlier</a:t>
            </a:r>
            <a:r>
              <a:rPr lang="it-IT" sz="2400" b="1" dirty="0" smtClean="0">
                <a:solidFill>
                  <a:srgbClr val="FFFF00"/>
                </a:solidFill>
              </a:rPr>
              <a:t> detection</a:t>
            </a:r>
          </a:p>
          <a:p>
            <a:pPr algn="ctr"/>
            <a:r>
              <a:rPr lang="it-IT" sz="2400" b="1" dirty="0" smtClean="0">
                <a:solidFill>
                  <a:srgbClr val="FFFF00"/>
                </a:solidFill>
              </a:rPr>
              <a:t>Chamberlain J </a:t>
            </a:r>
            <a:r>
              <a:rPr lang="it-IT" sz="2400" b="1" dirty="0" err="1" smtClean="0">
                <a:solidFill>
                  <a:srgbClr val="FFFF00"/>
                </a:solidFill>
              </a:rPr>
              <a:t>et</a:t>
            </a:r>
            <a:r>
              <a:rPr lang="it-IT" sz="2400" b="1" dirty="0" smtClean="0">
                <a:solidFill>
                  <a:srgbClr val="FFFF00"/>
                </a:solidFill>
              </a:rPr>
              <a:t> al JAAD 2003; 48:649-701</a:t>
            </a:r>
          </a:p>
          <a:p>
            <a:pPr algn="ctr"/>
            <a:endParaRPr lang="it-IT" sz="2000" b="1" dirty="0" smtClean="0">
              <a:solidFill>
                <a:srgbClr val="FFFF00"/>
              </a:solidFill>
              <a:effectLst>
                <a:outerShdw blurRad="38100" dist="38100" dir="2700000" algn="tl">
                  <a:srgbClr val="C0C0C0"/>
                </a:outerShdw>
              </a:effectLst>
            </a:endParaRPr>
          </a:p>
          <a:p>
            <a:pPr algn="ctr"/>
            <a:endParaRPr lang="it-IT" sz="2000" b="1" dirty="0" smtClean="0">
              <a:solidFill>
                <a:srgbClr val="FFFF00"/>
              </a:solidFill>
              <a:effectLst>
                <a:outerShdw blurRad="38100" dist="38100" dir="2700000" algn="tl">
                  <a:srgbClr val="C0C0C0"/>
                </a:outerShdw>
              </a:effectLst>
            </a:endParaRPr>
          </a:p>
          <a:p>
            <a:pPr algn="ctr"/>
            <a:endParaRPr lang="it-IT" sz="3200" b="1" dirty="0" smtClean="0">
              <a:solidFill>
                <a:schemeClr val="bg1"/>
              </a:solidFill>
              <a:effectLst>
                <a:outerShdw blurRad="38100" dist="38100" dir="2700000" algn="tl">
                  <a:srgbClr val="C0C0C0"/>
                </a:outerShdw>
              </a:effectLst>
            </a:endParaRPr>
          </a:p>
        </p:txBody>
      </p:sp>
      <p:sp>
        <p:nvSpPr>
          <p:cNvPr id="4" name="Rettangolo 3"/>
          <p:cNvSpPr/>
          <p:nvPr/>
        </p:nvSpPr>
        <p:spPr>
          <a:xfrm>
            <a:off x="857224" y="2643182"/>
            <a:ext cx="7215238" cy="1938992"/>
          </a:xfrm>
          <a:prstGeom prst="rect">
            <a:avLst/>
          </a:prstGeom>
        </p:spPr>
        <p:txBody>
          <a:bodyPr wrap="square">
            <a:spAutoFit/>
          </a:bodyPr>
          <a:lstStyle/>
          <a:p>
            <a:pPr algn="ctr">
              <a:buFont typeface="Wingdings" pitchFamily="2" charset="2"/>
              <a:buChar char="Ø"/>
            </a:pPr>
            <a:r>
              <a:rPr lang="it-IT" sz="2400" b="1" dirty="0" err="1" smtClean="0">
                <a:solidFill>
                  <a:schemeClr val="bg1"/>
                </a:solidFill>
                <a:effectLst>
                  <a:outerShdw blurRad="38100" dist="38100" dir="2700000" algn="tl">
                    <a:srgbClr val="C0C0C0"/>
                  </a:outerShdw>
                </a:effectLst>
              </a:rPr>
              <a:t>Compared</a:t>
            </a:r>
            <a:r>
              <a:rPr lang="it-IT" sz="2400" b="1" dirty="0" smtClean="0">
                <a:solidFill>
                  <a:schemeClr val="bg1"/>
                </a:solidFill>
                <a:effectLst>
                  <a:outerShdw blurRad="38100" dist="38100" dir="2700000" algn="tl">
                    <a:srgbClr val="C0C0C0"/>
                  </a:outerShdw>
                </a:effectLst>
              </a:rPr>
              <a:t> </a:t>
            </a:r>
            <a:r>
              <a:rPr lang="it-IT" sz="2400" b="1" dirty="0" err="1" smtClean="0">
                <a:solidFill>
                  <a:schemeClr val="bg1"/>
                </a:solidFill>
                <a:effectLst>
                  <a:outerShdw blurRad="38100" dist="38100" dir="2700000" algn="tl">
                    <a:srgbClr val="C0C0C0"/>
                  </a:outerShdw>
                </a:effectLst>
              </a:rPr>
              <a:t>to</a:t>
            </a:r>
            <a:r>
              <a:rPr lang="it-IT" sz="2400" b="1" dirty="0" smtClean="0">
                <a:solidFill>
                  <a:schemeClr val="bg1"/>
                </a:solidFill>
                <a:effectLst>
                  <a:outerShdw blurRad="38100" dist="38100" dir="2700000" algn="tl">
                    <a:srgbClr val="C0C0C0"/>
                  </a:outerShdw>
                </a:effectLst>
              </a:rPr>
              <a:t> SSM, </a:t>
            </a:r>
            <a:r>
              <a:rPr lang="it-IT" sz="2400" b="1" dirty="0" err="1" smtClean="0">
                <a:solidFill>
                  <a:schemeClr val="bg1"/>
                </a:solidFill>
                <a:effectLst>
                  <a:outerShdw blurRad="38100" dist="38100" dir="2700000" algn="tl">
                    <a:srgbClr val="C0C0C0"/>
                  </a:outerShdw>
                </a:effectLst>
              </a:rPr>
              <a:t>NMs</a:t>
            </a:r>
            <a:r>
              <a:rPr lang="it-IT" sz="2400" b="1" dirty="0" smtClean="0">
                <a:solidFill>
                  <a:schemeClr val="bg1"/>
                </a:solidFill>
                <a:effectLst>
                  <a:outerShdw blurRad="38100" dist="38100" dir="2700000" algn="tl">
                    <a:srgbClr val="C0C0C0"/>
                  </a:outerShdw>
                </a:effectLst>
              </a:rPr>
              <a:t> are more </a:t>
            </a:r>
            <a:r>
              <a:rPr lang="it-IT" sz="2400" b="1" dirty="0" err="1" smtClean="0">
                <a:solidFill>
                  <a:schemeClr val="bg1"/>
                </a:solidFill>
                <a:effectLst>
                  <a:outerShdw blurRad="38100" dist="38100" dir="2700000" algn="tl">
                    <a:srgbClr val="C0C0C0"/>
                  </a:outerShdw>
                </a:effectLst>
              </a:rPr>
              <a:t>often</a:t>
            </a:r>
            <a:r>
              <a:rPr lang="it-IT" sz="2400" b="1" dirty="0" smtClean="0">
                <a:solidFill>
                  <a:schemeClr val="bg1"/>
                </a:solidFill>
                <a:effectLst>
                  <a:outerShdw blurRad="38100" dist="38100" dir="2700000" algn="tl">
                    <a:srgbClr val="C0C0C0"/>
                  </a:outerShdw>
                </a:effectLst>
              </a:rPr>
              <a:t> </a:t>
            </a:r>
            <a:r>
              <a:rPr lang="it-IT" sz="2400" b="1" dirty="0" err="1" smtClean="0">
                <a:solidFill>
                  <a:schemeClr val="bg1"/>
                </a:solidFill>
                <a:effectLst>
                  <a:outerShdw blurRad="38100" dist="38100" dir="2700000" algn="tl">
                    <a:srgbClr val="C0C0C0"/>
                  </a:outerShdw>
                </a:effectLst>
              </a:rPr>
              <a:t>symmetric</a:t>
            </a:r>
            <a:r>
              <a:rPr lang="it-IT" sz="2400" b="1" dirty="0" smtClean="0">
                <a:solidFill>
                  <a:schemeClr val="bg1"/>
                </a:solidFill>
                <a:effectLst>
                  <a:outerShdw blurRad="38100" dist="38100" dir="2700000" algn="tl">
                    <a:srgbClr val="C0C0C0"/>
                  </a:outerShdw>
                </a:effectLst>
              </a:rPr>
              <a:t> (80%), </a:t>
            </a:r>
            <a:r>
              <a:rPr lang="it-IT" sz="2400" b="1" dirty="0" err="1" smtClean="0">
                <a:solidFill>
                  <a:schemeClr val="bg1"/>
                </a:solidFill>
                <a:effectLst>
                  <a:outerShdw blurRad="38100" dist="38100" dir="2700000" algn="tl">
                    <a:srgbClr val="C0C0C0"/>
                  </a:outerShdw>
                </a:effectLst>
              </a:rPr>
              <a:t>elevated</a:t>
            </a:r>
            <a:r>
              <a:rPr lang="it-IT" sz="2400" b="1" dirty="0" smtClean="0">
                <a:solidFill>
                  <a:schemeClr val="bg1"/>
                </a:solidFill>
                <a:effectLst>
                  <a:outerShdw blurRad="38100" dist="38100" dir="2700000" algn="tl">
                    <a:srgbClr val="C0C0C0"/>
                  </a:outerShdw>
                </a:effectLst>
              </a:rPr>
              <a:t> (90%), </a:t>
            </a:r>
            <a:r>
              <a:rPr lang="it-IT" sz="2400" b="1" dirty="0" err="1" smtClean="0">
                <a:solidFill>
                  <a:schemeClr val="bg1"/>
                </a:solidFill>
                <a:effectLst>
                  <a:outerShdw blurRad="38100" dist="38100" dir="2700000" algn="tl">
                    <a:srgbClr val="C0C0C0"/>
                  </a:outerShdw>
                </a:effectLst>
              </a:rPr>
              <a:t>uniform</a:t>
            </a:r>
            <a:r>
              <a:rPr lang="it-IT" sz="2400" b="1" dirty="0" smtClean="0">
                <a:solidFill>
                  <a:schemeClr val="bg1"/>
                </a:solidFill>
                <a:effectLst>
                  <a:outerShdw blurRad="38100" dist="38100" dir="2700000" algn="tl">
                    <a:srgbClr val="C0C0C0"/>
                  </a:outerShdw>
                </a:effectLst>
              </a:rPr>
              <a:t> in color (78.1%), and non </a:t>
            </a:r>
            <a:r>
              <a:rPr lang="it-IT" sz="2400" b="1" dirty="0" err="1" smtClean="0">
                <a:solidFill>
                  <a:schemeClr val="bg1"/>
                </a:solidFill>
                <a:effectLst>
                  <a:outerShdw blurRad="38100" dist="38100" dir="2700000" algn="tl">
                    <a:srgbClr val="C0C0C0"/>
                  </a:outerShdw>
                </a:effectLst>
              </a:rPr>
              <a:t>pigmented</a:t>
            </a:r>
            <a:r>
              <a:rPr lang="it-IT" sz="2400" b="1" dirty="0" smtClean="0">
                <a:solidFill>
                  <a:schemeClr val="bg1"/>
                </a:solidFill>
                <a:effectLst>
                  <a:outerShdw blurRad="38100" dist="38100" dir="2700000" algn="tl">
                    <a:srgbClr val="C0C0C0"/>
                  </a:outerShdw>
                </a:effectLst>
              </a:rPr>
              <a:t> (61%) </a:t>
            </a:r>
          </a:p>
          <a:p>
            <a:pPr algn="ctr">
              <a:buFont typeface="Wingdings" pitchFamily="2" charset="2"/>
              <a:buChar char="Ø"/>
            </a:pPr>
            <a:endParaRPr lang="it-IT" sz="2400" b="1" dirty="0" smtClean="0">
              <a:solidFill>
                <a:schemeClr val="bg1"/>
              </a:solidFill>
              <a:effectLst>
                <a:outerShdw blurRad="38100" dist="38100" dir="2700000" algn="tl">
                  <a:srgbClr val="C0C0C0"/>
                </a:outerShdw>
              </a:effectLst>
            </a:endParaRPr>
          </a:p>
          <a:p>
            <a:pPr algn="ctr">
              <a:buFont typeface="Wingdings" pitchFamily="2" charset="2"/>
              <a:buChar char="Ø"/>
            </a:pPr>
            <a:r>
              <a:rPr lang="it-IT" sz="2400" b="1" dirty="0" smtClean="0">
                <a:solidFill>
                  <a:schemeClr val="bg1"/>
                </a:solidFill>
                <a:effectLst>
                  <a:outerShdw blurRad="38100" dist="38100" dir="2700000" algn="tl">
                    <a:srgbClr val="C0C0C0"/>
                  </a:outerShdw>
                </a:effectLst>
              </a:rPr>
              <a:t> Color </a:t>
            </a:r>
            <a:r>
              <a:rPr lang="it-IT" sz="2400" b="1" dirty="0" err="1" smtClean="0">
                <a:solidFill>
                  <a:schemeClr val="bg1"/>
                </a:solidFill>
                <a:effectLst>
                  <a:outerShdw blurRad="38100" dist="38100" dir="2700000" algn="tl">
                    <a:srgbClr val="C0C0C0"/>
                  </a:outerShdw>
                </a:effectLst>
              </a:rPr>
              <a:t>change</a:t>
            </a:r>
            <a:r>
              <a:rPr lang="it-IT" sz="2400" b="1" dirty="0" smtClean="0">
                <a:solidFill>
                  <a:schemeClr val="bg1"/>
                </a:solidFill>
                <a:effectLst>
                  <a:outerShdw blurRad="38100" dist="38100" dir="2700000" algn="tl">
                    <a:srgbClr val="C0C0C0"/>
                  </a:outerShdw>
                </a:effectLst>
              </a:rPr>
              <a:t> </a:t>
            </a:r>
            <a:r>
              <a:rPr lang="it-IT" sz="2400" b="1" dirty="0" err="1" smtClean="0">
                <a:solidFill>
                  <a:schemeClr val="bg1"/>
                </a:solidFill>
                <a:effectLst>
                  <a:outerShdw blurRad="38100" dist="38100" dir="2700000" algn="tl">
                    <a:srgbClr val="C0C0C0"/>
                  </a:outerShdw>
                </a:effectLst>
              </a:rPr>
              <a:t>is</a:t>
            </a:r>
            <a:r>
              <a:rPr lang="it-IT" sz="2400" b="1" dirty="0" smtClean="0">
                <a:solidFill>
                  <a:schemeClr val="bg1"/>
                </a:solidFill>
                <a:effectLst>
                  <a:outerShdw blurRad="38100" dist="38100" dir="2700000" algn="tl">
                    <a:srgbClr val="C0C0C0"/>
                  </a:outerShdw>
                </a:effectLst>
              </a:rPr>
              <a:t> </a:t>
            </a:r>
            <a:r>
              <a:rPr lang="it-IT" sz="2400" b="1" dirty="0" err="1" smtClean="0">
                <a:solidFill>
                  <a:schemeClr val="bg1"/>
                </a:solidFill>
                <a:effectLst>
                  <a:outerShdw blurRad="38100" dist="38100" dir="2700000" algn="tl">
                    <a:srgbClr val="C0C0C0"/>
                  </a:outerShdw>
                </a:effectLst>
              </a:rPr>
              <a:t>uncommon</a:t>
            </a:r>
            <a:r>
              <a:rPr lang="it-IT" sz="2400" b="1" dirty="0" smtClean="0">
                <a:solidFill>
                  <a:schemeClr val="bg1"/>
                </a:solidFill>
                <a:effectLst>
                  <a:outerShdw blurRad="38100" dist="38100" dir="2700000" algn="tl">
                    <a:srgbClr val="C0C0C0"/>
                  </a:outerShdw>
                </a:effectLst>
              </a:rPr>
              <a:t> (29% vs. 57%, p&lt;0.05)</a:t>
            </a:r>
            <a:endParaRPr lang="it-IT" sz="2400" b="1" dirty="0">
              <a:solidFill>
                <a:schemeClr val="bg1"/>
              </a:solidFill>
              <a:effectLst>
                <a:outerShdw blurRad="38100" dist="38100" dir="2700000" algn="tl">
                  <a:srgbClr val="C0C0C0"/>
                </a:outerShdw>
              </a:effectLst>
            </a:endParaRPr>
          </a:p>
        </p:txBody>
      </p:sp>
      <p:sp>
        <p:nvSpPr>
          <p:cNvPr id="5" name="Rettangolo 4"/>
          <p:cNvSpPr/>
          <p:nvPr/>
        </p:nvSpPr>
        <p:spPr>
          <a:xfrm>
            <a:off x="571472" y="2357430"/>
            <a:ext cx="8143932" cy="2571768"/>
          </a:xfrm>
          <a:prstGeom prst="rect">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357158" y="5357826"/>
            <a:ext cx="8358246" cy="1200329"/>
          </a:xfrm>
          <a:prstGeom prst="rect">
            <a:avLst/>
          </a:prstGeom>
        </p:spPr>
        <p:txBody>
          <a:bodyPr wrap="square">
            <a:spAutoFit/>
          </a:bodyPr>
          <a:lstStyle/>
          <a:p>
            <a:pPr algn="ctr"/>
            <a:r>
              <a:rPr lang="it-IT" sz="3600" b="1" dirty="0" err="1" smtClean="0">
                <a:solidFill>
                  <a:schemeClr val="bg1"/>
                </a:solidFill>
                <a:latin typeface="Arial" pitchFamily="34" charset="0"/>
              </a:rPr>
              <a:t>Nodular</a:t>
            </a:r>
            <a:r>
              <a:rPr lang="it-IT" sz="3600" b="1" dirty="0" smtClean="0">
                <a:solidFill>
                  <a:schemeClr val="bg1"/>
                </a:solidFill>
                <a:latin typeface="Arial" pitchFamily="34" charset="0"/>
              </a:rPr>
              <a:t> melanoma  </a:t>
            </a:r>
            <a:r>
              <a:rPr lang="it-IT" sz="3600" b="1" dirty="0" err="1" smtClean="0">
                <a:solidFill>
                  <a:srgbClr val="FF0000"/>
                </a:solidFill>
                <a:latin typeface="Arial" pitchFamily="34" charset="0"/>
              </a:rPr>
              <a:t>often</a:t>
            </a:r>
            <a:r>
              <a:rPr lang="it-IT" sz="3600" b="1" dirty="0" smtClean="0">
                <a:solidFill>
                  <a:srgbClr val="FF0000"/>
                </a:solidFill>
                <a:latin typeface="Arial" pitchFamily="34" charset="0"/>
              </a:rPr>
              <a:t> </a:t>
            </a:r>
            <a:r>
              <a:rPr lang="it-IT" sz="3600" b="1" dirty="0" err="1" smtClean="0">
                <a:solidFill>
                  <a:srgbClr val="FF0000"/>
                </a:solidFill>
                <a:latin typeface="Arial" pitchFamily="34" charset="0"/>
              </a:rPr>
              <a:t>fails</a:t>
            </a:r>
            <a:r>
              <a:rPr lang="it-IT" sz="3600" b="1" dirty="0" smtClean="0">
                <a:solidFill>
                  <a:srgbClr val="FF0000"/>
                </a:solidFill>
                <a:latin typeface="Arial" pitchFamily="34" charset="0"/>
              </a:rPr>
              <a:t> </a:t>
            </a:r>
            <a:r>
              <a:rPr lang="it-IT" sz="3600" b="1" dirty="0" err="1" smtClean="0">
                <a:solidFill>
                  <a:schemeClr val="bg1"/>
                </a:solidFill>
                <a:latin typeface="Arial" pitchFamily="34" charset="0"/>
              </a:rPr>
              <a:t>to</a:t>
            </a:r>
            <a:r>
              <a:rPr lang="it-IT" sz="3600" b="1" dirty="0" smtClean="0">
                <a:solidFill>
                  <a:schemeClr val="bg1"/>
                </a:solidFill>
                <a:latin typeface="Arial" pitchFamily="34" charset="0"/>
              </a:rPr>
              <a:t> </a:t>
            </a:r>
            <a:r>
              <a:rPr lang="it-IT" sz="3600" b="1" dirty="0" err="1" smtClean="0">
                <a:solidFill>
                  <a:schemeClr val="bg1"/>
                </a:solidFill>
                <a:latin typeface="Arial" pitchFamily="34" charset="0"/>
              </a:rPr>
              <a:t>fulfill</a:t>
            </a:r>
            <a:r>
              <a:rPr lang="it-IT" sz="3600" b="1" dirty="0" smtClean="0">
                <a:solidFill>
                  <a:schemeClr val="bg1"/>
                </a:solidFill>
                <a:latin typeface="Arial" pitchFamily="34" charset="0"/>
              </a:rPr>
              <a:t>    the ABCD </a:t>
            </a:r>
            <a:r>
              <a:rPr lang="it-IT" sz="3600" b="1" dirty="0" err="1" smtClean="0">
                <a:solidFill>
                  <a:schemeClr val="bg1"/>
                </a:solidFill>
                <a:latin typeface="Arial" pitchFamily="34" charset="0"/>
              </a:rPr>
              <a:t>diagnostic</a:t>
            </a:r>
            <a:r>
              <a:rPr lang="it-IT" sz="3600" b="1" dirty="0" smtClean="0">
                <a:solidFill>
                  <a:schemeClr val="bg1"/>
                </a:solidFill>
                <a:latin typeface="Arial" pitchFamily="34" charset="0"/>
              </a:rPr>
              <a:t> </a:t>
            </a:r>
            <a:r>
              <a:rPr lang="it-IT" sz="3600" b="1" dirty="0" err="1" smtClean="0">
                <a:solidFill>
                  <a:schemeClr val="bg1"/>
                </a:solidFill>
                <a:latin typeface="Arial" pitchFamily="34" charset="0"/>
              </a:rPr>
              <a:t>criteria</a:t>
            </a:r>
            <a:r>
              <a:rPr lang="it-IT" sz="3600" b="1" dirty="0" smtClean="0">
                <a:solidFill>
                  <a:schemeClr val="bg1"/>
                </a:solidFill>
                <a:latin typeface="Arial" pitchFamily="34" charset="0"/>
              </a:rPr>
              <a:t>  </a:t>
            </a:r>
            <a:endParaRPr lang="it-IT" sz="3600" b="1" dirty="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714348" y="1000108"/>
            <a:ext cx="7913687" cy="1382713"/>
          </a:xfrm>
          <a:prstGeom prst="rect">
            <a:avLst/>
          </a:prstGeom>
          <a:noFill/>
          <a:ln w="9525">
            <a:solidFill>
              <a:schemeClr val="bg1"/>
            </a:solidFill>
            <a:miter lim="800000"/>
            <a:headEnd/>
            <a:tailEnd/>
          </a:ln>
          <a:effectLst/>
        </p:spPr>
        <p:txBody>
          <a:bodyPr>
            <a:spAutoFit/>
          </a:bodyPr>
          <a:lstStyle/>
          <a:p>
            <a:r>
              <a:rPr lang="en-GB" sz="2800" dirty="0">
                <a:solidFill>
                  <a:srgbClr val="FFFF00"/>
                </a:solidFill>
                <a:latin typeface="Arial" pitchFamily="34" charset="0"/>
                <a:cs typeface="Times New Roman" pitchFamily="18" charset="0"/>
              </a:rPr>
              <a:t>The excess of NMs detected  by the patient </a:t>
            </a:r>
          </a:p>
          <a:p>
            <a:r>
              <a:rPr lang="en-GB" sz="2800" dirty="0">
                <a:solidFill>
                  <a:srgbClr val="FFFF00"/>
                </a:solidFill>
                <a:latin typeface="Arial" pitchFamily="34" charset="0"/>
                <a:cs typeface="Times New Roman" pitchFamily="18" charset="0"/>
              </a:rPr>
              <a:t>disappeared after adjustment for lesion’s thickness</a:t>
            </a:r>
            <a:r>
              <a:rPr lang="it-IT" sz="2800" dirty="0">
                <a:solidFill>
                  <a:srgbClr val="FFFF00"/>
                </a:solidFill>
                <a:latin typeface="Arial" pitchFamily="34" charset="0"/>
              </a:rPr>
              <a:t> </a:t>
            </a:r>
          </a:p>
        </p:txBody>
      </p:sp>
      <p:sp>
        <p:nvSpPr>
          <p:cNvPr id="66563" name="Text Box 3"/>
          <p:cNvSpPr txBox="1">
            <a:spLocks noChangeArrowheads="1"/>
          </p:cNvSpPr>
          <p:nvPr/>
        </p:nvSpPr>
        <p:spPr bwMode="auto">
          <a:xfrm>
            <a:off x="428596" y="4071942"/>
            <a:ext cx="8064500" cy="1382713"/>
          </a:xfrm>
          <a:prstGeom prst="rect">
            <a:avLst/>
          </a:prstGeom>
          <a:noFill/>
          <a:ln w="9525">
            <a:solidFill>
              <a:schemeClr val="bg1"/>
            </a:solidFill>
            <a:miter lim="800000"/>
            <a:headEnd/>
            <a:tailEnd/>
          </a:ln>
          <a:effectLst/>
        </p:spPr>
        <p:txBody>
          <a:bodyPr>
            <a:spAutoFit/>
          </a:bodyPr>
          <a:lstStyle/>
          <a:p>
            <a:r>
              <a:rPr lang="en-GB" sz="2800" dirty="0">
                <a:solidFill>
                  <a:srgbClr val="FFFF00"/>
                </a:solidFill>
                <a:latin typeface="Arial" pitchFamily="34" charset="0"/>
                <a:cs typeface="Times New Roman" pitchFamily="18" charset="0"/>
              </a:rPr>
              <a:t>NMs are more likely detected by  the patient itself  only when associated with late diagnosis (bleeding </a:t>
            </a:r>
            <a:r>
              <a:rPr lang="en-GB" sz="2800" dirty="0" err="1">
                <a:solidFill>
                  <a:srgbClr val="FFFF00"/>
                </a:solidFill>
                <a:latin typeface="Arial" pitchFamily="34" charset="0"/>
                <a:cs typeface="Times New Roman" pitchFamily="18" charset="0"/>
              </a:rPr>
              <a:t>tumor</a:t>
            </a:r>
            <a:r>
              <a:rPr lang="en-GB" sz="2800" dirty="0">
                <a:solidFill>
                  <a:srgbClr val="FFFF00"/>
                </a:solidFill>
                <a:latin typeface="Arial" pitchFamily="34" charset="0"/>
                <a:cs typeface="Times New Roman" pitchFamily="18" charset="0"/>
              </a:rPr>
              <a:t>)</a:t>
            </a:r>
            <a:r>
              <a:rPr lang="it-IT" sz="2800" dirty="0">
                <a:solidFill>
                  <a:srgbClr val="FFFF00"/>
                </a:solidFill>
                <a:latin typeface="Arial" pitchFamily="34" charset="0"/>
                <a:cs typeface="Times New Roman" pitchFamily="18" charset="0"/>
              </a:rPr>
              <a:t> </a:t>
            </a:r>
            <a:r>
              <a:rPr lang="it-IT" sz="2800" dirty="0">
                <a:solidFill>
                  <a:srgbClr val="FFFF00"/>
                </a:solidFill>
                <a:latin typeface="Arial" pitchFamily="34" charset="0"/>
              </a:rPr>
              <a:t> </a:t>
            </a:r>
          </a:p>
        </p:txBody>
      </p:sp>
      <p:sp>
        <p:nvSpPr>
          <p:cNvPr id="66564" name="AutoShape 4"/>
          <p:cNvSpPr>
            <a:spLocks noChangeArrowheads="1"/>
          </p:cNvSpPr>
          <p:nvPr/>
        </p:nvSpPr>
        <p:spPr bwMode="auto">
          <a:xfrm>
            <a:off x="4214810" y="2786058"/>
            <a:ext cx="287337" cy="922337"/>
          </a:xfrm>
          <a:prstGeom prst="downArrow">
            <a:avLst>
              <a:gd name="adj1" fmla="val 50000"/>
              <a:gd name="adj2" fmla="val 80249"/>
            </a:avLst>
          </a:prstGeom>
          <a:solidFill>
            <a:schemeClr val="bg1"/>
          </a:solidFill>
          <a:ln w="9525">
            <a:solidFill>
              <a:schemeClr val="tx1"/>
            </a:solidFill>
            <a:miter lim="800000"/>
            <a:headEnd/>
            <a:tailEnd/>
          </a:ln>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b="1" dirty="0" smtClean="0">
                <a:solidFill>
                  <a:schemeClr val="bg1"/>
                </a:solidFill>
              </a:rPr>
              <a:t>CAMPAGNE </a:t>
            </a:r>
            <a:r>
              <a:rPr lang="it-IT" sz="4000" b="1" dirty="0" err="1" smtClean="0">
                <a:solidFill>
                  <a:schemeClr val="bg1"/>
                </a:solidFill>
              </a:rPr>
              <a:t>DI</a:t>
            </a:r>
            <a:r>
              <a:rPr lang="it-IT" sz="4000" b="1" dirty="0" smtClean="0">
                <a:solidFill>
                  <a:schemeClr val="bg1"/>
                </a:solidFill>
              </a:rPr>
              <a:t> PREVENZIONE </a:t>
            </a:r>
            <a:br>
              <a:rPr lang="it-IT" sz="4000" b="1" dirty="0" smtClean="0">
                <a:solidFill>
                  <a:schemeClr val="bg1"/>
                </a:solidFill>
              </a:rPr>
            </a:br>
            <a:r>
              <a:rPr lang="it-IT" sz="4000" b="1" dirty="0" smtClean="0">
                <a:solidFill>
                  <a:schemeClr val="bg1"/>
                </a:solidFill>
              </a:rPr>
              <a:t>MELANOMA  </a:t>
            </a:r>
            <a:endParaRPr lang="it-IT" sz="4000" b="1" dirty="0">
              <a:solidFill>
                <a:schemeClr val="bg1"/>
              </a:solidFill>
            </a:endParaRPr>
          </a:p>
        </p:txBody>
      </p:sp>
      <p:sp>
        <p:nvSpPr>
          <p:cNvPr id="3" name="Segnaposto contenuto 2"/>
          <p:cNvSpPr>
            <a:spLocks noGrp="1"/>
          </p:cNvSpPr>
          <p:nvPr>
            <p:ph sz="half" idx="1"/>
          </p:nvPr>
        </p:nvSpPr>
        <p:spPr>
          <a:xfrm>
            <a:off x="357158" y="928670"/>
            <a:ext cx="4138642" cy="4525963"/>
          </a:xfrm>
        </p:spPr>
        <p:txBody>
          <a:bodyPr>
            <a:normAutofit/>
          </a:bodyPr>
          <a:lstStyle/>
          <a:p>
            <a:endParaRPr lang="it-IT" b="1" dirty="0" smtClean="0">
              <a:solidFill>
                <a:srgbClr val="FFFF00"/>
              </a:solidFill>
            </a:endParaRPr>
          </a:p>
          <a:p>
            <a:endParaRPr lang="it-IT" b="1" dirty="0" smtClean="0">
              <a:solidFill>
                <a:srgbClr val="FFFF00"/>
              </a:solidFill>
            </a:endParaRPr>
          </a:p>
          <a:p>
            <a:pPr>
              <a:buNone/>
            </a:pPr>
            <a:endParaRPr lang="it-IT" sz="3200" b="1" dirty="0" smtClean="0">
              <a:solidFill>
                <a:srgbClr val="FFFF00"/>
              </a:solidFill>
            </a:endParaRPr>
          </a:p>
          <a:p>
            <a:pPr>
              <a:buNone/>
            </a:pPr>
            <a:r>
              <a:rPr lang="it-IT" sz="3200" b="1" dirty="0" smtClean="0">
                <a:solidFill>
                  <a:srgbClr val="FFFF00"/>
                </a:solidFill>
              </a:rPr>
              <a:t>SCREENING </a:t>
            </a:r>
            <a:r>
              <a:rPr lang="it-IT" sz="3200" b="1" dirty="0" err="1" smtClean="0">
                <a:solidFill>
                  <a:srgbClr val="FFFF00"/>
                </a:solidFill>
              </a:rPr>
              <a:t>DI</a:t>
            </a:r>
            <a:r>
              <a:rPr lang="it-IT" sz="3200" b="1" dirty="0" smtClean="0">
                <a:solidFill>
                  <a:srgbClr val="FFFF00"/>
                </a:solidFill>
              </a:rPr>
              <a:t> MASSA </a:t>
            </a:r>
            <a:endParaRPr lang="it-IT" sz="3200" b="1" dirty="0">
              <a:solidFill>
                <a:srgbClr val="FFFF00"/>
              </a:solidFill>
            </a:endParaRPr>
          </a:p>
        </p:txBody>
      </p:sp>
      <p:sp>
        <p:nvSpPr>
          <p:cNvPr id="4" name="Segnaposto contenuto 3"/>
          <p:cNvSpPr>
            <a:spLocks noGrp="1"/>
          </p:cNvSpPr>
          <p:nvPr>
            <p:ph sz="half" idx="2"/>
          </p:nvPr>
        </p:nvSpPr>
        <p:spPr/>
        <p:txBody>
          <a:bodyPr/>
          <a:lstStyle/>
          <a:p>
            <a:endParaRPr lang="it-IT" b="1" dirty="0" smtClean="0">
              <a:solidFill>
                <a:srgbClr val="FFC000"/>
              </a:solidFill>
            </a:endParaRPr>
          </a:p>
          <a:p>
            <a:pPr>
              <a:buNone/>
            </a:pPr>
            <a:r>
              <a:rPr lang="it-IT" sz="4400" b="1" dirty="0" smtClean="0">
                <a:solidFill>
                  <a:srgbClr val="FFC000"/>
                </a:solidFill>
              </a:rPr>
              <a:t>	ABCDE</a:t>
            </a:r>
            <a:r>
              <a:rPr lang="it-IT" b="1" dirty="0" smtClean="0">
                <a:solidFill>
                  <a:srgbClr val="FFC000"/>
                </a:solidFill>
              </a:rPr>
              <a:t>  E AUTOCONTROLLO</a:t>
            </a:r>
            <a:endParaRPr lang="it-IT" b="1" dirty="0">
              <a:solidFill>
                <a:srgbClr val="FFC000"/>
              </a:solidFill>
            </a:endParaRPr>
          </a:p>
        </p:txBody>
      </p:sp>
      <p:sp>
        <p:nvSpPr>
          <p:cNvPr id="5" name="Rettangolo 4"/>
          <p:cNvSpPr/>
          <p:nvPr/>
        </p:nvSpPr>
        <p:spPr>
          <a:xfrm>
            <a:off x="4714876" y="2000240"/>
            <a:ext cx="3714776" cy="1571636"/>
          </a:xfrm>
          <a:prstGeom prst="rect">
            <a:avLst/>
          </a:prstGeom>
          <a:solidFill>
            <a:schemeClr val="accent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285720" y="2000240"/>
            <a:ext cx="4214842" cy="1571636"/>
          </a:xfrm>
          <a:prstGeom prst="rect">
            <a:avLst/>
          </a:prstGeom>
          <a:solidFill>
            <a:schemeClr val="accent1">
              <a:alpha val="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2" descr="C:\Documents and Settings\Dermatologia\Documenti\Immagini\locandina 1.jpg"/>
          <p:cNvPicPr>
            <a:picLocks noChangeAspect="1" noChangeArrowheads="1"/>
          </p:cNvPicPr>
          <p:nvPr/>
        </p:nvPicPr>
        <p:blipFill>
          <a:blip r:embed="rId2" cstate="print"/>
          <a:srcRect/>
          <a:stretch>
            <a:fillRect/>
          </a:stretch>
        </p:blipFill>
        <p:spPr bwMode="auto">
          <a:xfrm>
            <a:off x="5316536" y="3857628"/>
            <a:ext cx="3065464" cy="2339971"/>
          </a:xfrm>
          <a:prstGeom prst="rect">
            <a:avLst/>
          </a:prstGeom>
          <a:noFill/>
          <a:ln w="9525">
            <a:solidFill>
              <a:schemeClr val="hlink"/>
            </a:solidFill>
            <a:miter lim="800000"/>
            <a:headEnd/>
            <a:tailEnd/>
          </a:ln>
        </p:spPr>
      </p:pic>
      <p:pic>
        <p:nvPicPr>
          <p:cNvPr id="328706" name="Picture 2" descr="http://www.pensalibero.it/public/foto/folla.jpg"/>
          <p:cNvPicPr>
            <a:picLocks noChangeAspect="1" noChangeArrowheads="1"/>
          </p:cNvPicPr>
          <p:nvPr/>
        </p:nvPicPr>
        <p:blipFill>
          <a:blip r:embed="rId3"/>
          <a:srcRect/>
          <a:stretch>
            <a:fillRect/>
          </a:stretch>
        </p:blipFill>
        <p:spPr bwMode="auto">
          <a:xfrm>
            <a:off x="500034" y="3786190"/>
            <a:ext cx="3743325" cy="257175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8596" y="1285860"/>
            <a:ext cx="8072494" cy="4031873"/>
          </a:xfrm>
          <a:prstGeom prst="rect">
            <a:avLst/>
          </a:prstGeom>
        </p:spPr>
        <p:txBody>
          <a:bodyPr wrap="square">
            <a:spAutoFit/>
          </a:bodyPr>
          <a:lstStyle/>
          <a:p>
            <a:r>
              <a:rPr lang="en-US" sz="3200" b="1" dirty="0" smtClean="0">
                <a:solidFill>
                  <a:schemeClr val="bg1"/>
                </a:solidFill>
              </a:rPr>
              <a:t>In a 3-year follow-up of almost</a:t>
            </a:r>
          </a:p>
          <a:p>
            <a:r>
              <a:rPr lang="en-US" sz="3200" b="1" dirty="0" smtClean="0">
                <a:solidFill>
                  <a:schemeClr val="bg1"/>
                </a:solidFill>
              </a:rPr>
              <a:t>250 000 persons in the United States </a:t>
            </a:r>
            <a:r>
              <a:rPr lang="en-US" sz="4000" b="1" dirty="0" smtClean="0">
                <a:solidFill>
                  <a:srgbClr val="FF0000"/>
                </a:solidFill>
              </a:rPr>
              <a:t>attending free </a:t>
            </a:r>
            <a:r>
              <a:rPr lang="en-US" sz="3200" b="1" dirty="0" smtClean="0">
                <a:solidFill>
                  <a:schemeClr val="bg1"/>
                </a:solidFill>
              </a:rPr>
              <a:t>skin cancer screenings by dermatologists, melanoma was diagnosed in 363</a:t>
            </a:r>
          </a:p>
          <a:p>
            <a:endParaRPr lang="en-US" sz="3200" b="1" dirty="0" smtClean="0">
              <a:solidFill>
                <a:schemeClr val="bg1"/>
              </a:solidFill>
            </a:endParaRPr>
          </a:p>
          <a:p>
            <a:r>
              <a:rPr lang="en-US" sz="3600" b="1" dirty="0" smtClean="0">
                <a:solidFill>
                  <a:srgbClr val="FF0000"/>
                </a:solidFill>
              </a:rPr>
              <a:t>1.5 cases per 1000 individuals screened</a:t>
            </a:r>
          </a:p>
          <a:p>
            <a:endParaRPr lang="en-US" sz="2000" dirty="0" smtClean="0">
              <a:solidFill>
                <a:schemeClr val="bg1"/>
              </a:solidFill>
            </a:endParaRPr>
          </a:p>
        </p:txBody>
      </p:sp>
      <p:sp>
        <p:nvSpPr>
          <p:cNvPr id="3" name="Rettangolo 2"/>
          <p:cNvSpPr/>
          <p:nvPr/>
        </p:nvSpPr>
        <p:spPr>
          <a:xfrm>
            <a:off x="500034" y="5000636"/>
            <a:ext cx="7786710" cy="1292662"/>
          </a:xfrm>
          <a:prstGeom prst="rect">
            <a:avLst/>
          </a:prstGeom>
        </p:spPr>
        <p:txBody>
          <a:bodyPr wrap="square">
            <a:spAutoFit/>
          </a:bodyPr>
          <a:lstStyle/>
          <a:p>
            <a:endParaRPr lang="it-IT" sz="2000" dirty="0" smtClean="0">
              <a:solidFill>
                <a:srgbClr val="FFFF00"/>
              </a:solidFill>
            </a:endParaRPr>
          </a:p>
          <a:p>
            <a:r>
              <a:rPr lang="it-IT" sz="2000" dirty="0" err="1" smtClean="0">
                <a:solidFill>
                  <a:srgbClr val="FFFF00"/>
                </a:solidFill>
              </a:rPr>
              <a:t>Geller</a:t>
            </a:r>
            <a:r>
              <a:rPr lang="it-IT" sz="2000" dirty="0" smtClean="0">
                <a:solidFill>
                  <a:srgbClr val="FFFF00"/>
                </a:solidFill>
              </a:rPr>
              <a:t> AC, </a:t>
            </a:r>
            <a:r>
              <a:rPr lang="it-IT" sz="2000" dirty="0" err="1" smtClean="0">
                <a:solidFill>
                  <a:srgbClr val="FFFF00"/>
                </a:solidFill>
              </a:rPr>
              <a:t>Sober</a:t>
            </a:r>
            <a:r>
              <a:rPr lang="it-IT" sz="2000" dirty="0" smtClean="0">
                <a:solidFill>
                  <a:srgbClr val="FFFF00"/>
                </a:solidFill>
              </a:rPr>
              <a:t> AJ, </a:t>
            </a:r>
            <a:r>
              <a:rPr lang="it-IT" sz="2000" dirty="0" err="1" smtClean="0">
                <a:solidFill>
                  <a:srgbClr val="FFFF00"/>
                </a:solidFill>
              </a:rPr>
              <a:t>Zhang</a:t>
            </a:r>
            <a:r>
              <a:rPr lang="it-IT" sz="2000" dirty="0" smtClean="0">
                <a:solidFill>
                  <a:srgbClr val="FFFF00"/>
                </a:solidFill>
              </a:rPr>
              <a:t> Z, </a:t>
            </a:r>
            <a:r>
              <a:rPr lang="it-IT" sz="2000" dirty="0" err="1" smtClean="0">
                <a:solidFill>
                  <a:srgbClr val="FFFF00"/>
                </a:solidFill>
              </a:rPr>
              <a:t>et</a:t>
            </a:r>
            <a:r>
              <a:rPr lang="it-IT" sz="2000" dirty="0" smtClean="0">
                <a:solidFill>
                  <a:srgbClr val="FFFF00"/>
                </a:solidFill>
              </a:rPr>
              <a:t> al.  T</a:t>
            </a:r>
            <a:r>
              <a:rPr lang="en-US" sz="2000" dirty="0" smtClean="0">
                <a:solidFill>
                  <a:srgbClr val="FFFF00"/>
                </a:solidFill>
              </a:rPr>
              <a:t>he American Academy  of Dermatological National Skin Cancer Screening Program. </a:t>
            </a:r>
            <a:r>
              <a:rPr lang="en-US" sz="2000" i="1" dirty="0" smtClean="0">
                <a:solidFill>
                  <a:srgbClr val="FFFF00"/>
                </a:solidFill>
              </a:rPr>
              <a:t>Cancer. 2002</a:t>
            </a:r>
            <a:r>
              <a:rPr lang="en-US" sz="2000" i="1" dirty="0" smtClean="0">
                <a:solidFill>
                  <a:schemeClr val="bg1"/>
                </a:solidFill>
              </a:rPr>
              <a:t>;</a:t>
            </a:r>
          </a:p>
          <a:p>
            <a:r>
              <a:rPr lang="it-IT" dirty="0" smtClean="0"/>
              <a:t>95:1554-1561.</a:t>
            </a:r>
          </a:p>
        </p:txBody>
      </p:sp>
      <p:sp>
        <p:nvSpPr>
          <p:cNvPr id="4" name="CasellaDiTesto 3"/>
          <p:cNvSpPr txBox="1"/>
          <p:nvPr/>
        </p:nvSpPr>
        <p:spPr>
          <a:xfrm>
            <a:off x="1428728" y="428604"/>
            <a:ext cx="5429288" cy="1200329"/>
          </a:xfrm>
          <a:prstGeom prst="rect">
            <a:avLst/>
          </a:prstGeom>
          <a:noFill/>
        </p:spPr>
        <p:txBody>
          <a:bodyPr wrap="square" rtlCol="0">
            <a:spAutoFit/>
          </a:bodyPr>
          <a:lstStyle/>
          <a:p>
            <a:pPr algn="ctr"/>
            <a:r>
              <a:rPr lang="it-IT" sz="3600" b="1" dirty="0" smtClean="0">
                <a:solidFill>
                  <a:srgbClr val="FF0000"/>
                </a:solidFill>
              </a:rPr>
              <a:t>SCREENING </a:t>
            </a:r>
            <a:r>
              <a:rPr lang="it-IT" sz="3600" b="1" dirty="0" err="1" smtClean="0">
                <a:solidFill>
                  <a:srgbClr val="FF0000"/>
                </a:solidFill>
              </a:rPr>
              <a:t>DI</a:t>
            </a:r>
            <a:r>
              <a:rPr lang="it-IT" sz="3600" b="1" dirty="0" smtClean="0">
                <a:solidFill>
                  <a:srgbClr val="FF0000"/>
                </a:solidFill>
              </a:rPr>
              <a:t> MASSA</a:t>
            </a:r>
          </a:p>
          <a:p>
            <a:pPr algn="ctr"/>
            <a:r>
              <a:rPr lang="it-IT" sz="3600" b="1" dirty="0" smtClean="0">
                <a:solidFill>
                  <a:srgbClr val="FF0000"/>
                </a:solidFill>
              </a:rPr>
              <a:t> </a:t>
            </a:r>
            <a:endParaRPr lang="it-IT" sz="3600"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071538" y="642918"/>
            <a:ext cx="7000924" cy="523220"/>
          </a:xfrm>
          <a:prstGeom prst="rect">
            <a:avLst/>
          </a:prstGeom>
          <a:noFill/>
          <a:ln w="9525">
            <a:solidFill>
              <a:srgbClr val="FFFF00"/>
            </a:solidFill>
            <a:miter lim="800000"/>
            <a:headEnd/>
            <a:tailEnd/>
          </a:ln>
          <a:effectLst/>
        </p:spPr>
        <p:txBody>
          <a:bodyPr wrap="square">
            <a:spAutoFit/>
          </a:bodyPr>
          <a:lstStyle/>
          <a:p>
            <a:pPr algn="ctr"/>
            <a:r>
              <a:rPr lang="it-IT" sz="2800" b="1" dirty="0" smtClean="0">
                <a:solidFill>
                  <a:srgbClr val="FFFF00"/>
                </a:solidFill>
              </a:rPr>
              <a:t>diagnosi </a:t>
            </a:r>
            <a:r>
              <a:rPr lang="it-IT" sz="2800" b="1" dirty="0">
                <a:solidFill>
                  <a:srgbClr val="FFFF00"/>
                </a:solidFill>
              </a:rPr>
              <a:t>precoce </a:t>
            </a:r>
            <a:r>
              <a:rPr lang="it-IT" sz="2800" b="1" dirty="0" smtClean="0">
                <a:solidFill>
                  <a:srgbClr val="FFFF00"/>
                </a:solidFill>
              </a:rPr>
              <a:t>del Melanoma </a:t>
            </a:r>
            <a:r>
              <a:rPr lang="it-IT" sz="2800" b="1" dirty="0">
                <a:solidFill>
                  <a:srgbClr val="FFFF00"/>
                </a:solidFill>
              </a:rPr>
              <a:t>in Italia </a:t>
            </a:r>
          </a:p>
        </p:txBody>
      </p:sp>
      <p:sp>
        <p:nvSpPr>
          <p:cNvPr id="7171" name="Text Box 3"/>
          <p:cNvSpPr txBox="1">
            <a:spLocks noChangeArrowheads="1"/>
          </p:cNvSpPr>
          <p:nvPr/>
        </p:nvSpPr>
        <p:spPr bwMode="auto">
          <a:xfrm>
            <a:off x="571472" y="1857364"/>
            <a:ext cx="8093434" cy="1815882"/>
          </a:xfrm>
          <a:prstGeom prst="rect">
            <a:avLst/>
          </a:prstGeom>
          <a:noFill/>
          <a:ln w="9525">
            <a:solidFill>
              <a:schemeClr val="bg1"/>
            </a:solidFill>
            <a:miter lim="800000"/>
            <a:headEnd/>
            <a:tailEnd/>
          </a:ln>
          <a:effectLst/>
        </p:spPr>
        <p:txBody>
          <a:bodyPr wrap="none">
            <a:spAutoFit/>
          </a:bodyPr>
          <a:lstStyle/>
          <a:p>
            <a:pPr algn="ctr"/>
            <a:r>
              <a:rPr lang="it-IT" sz="2400" b="1" dirty="0">
                <a:solidFill>
                  <a:schemeClr val="bg1"/>
                </a:solidFill>
              </a:rPr>
              <a:t>Anni 80-90 : campagne educazione/prevenzione</a:t>
            </a:r>
          </a:p>
          <a:p>
            <a:pPr algn="ctr"/>
            <a:r>
              <a:rPr lang="it-IT" sz="2400" b="1" dirty="0">
                <a:solidFill>
                  <a:schemeClr val="bg1"/>
                </a:solidFill>
              </a:rPr>
              <a:t> in  numerose aree geografiche </a:t>
            </a:r>
          </a:p>
          <a:p>
            <a:pPr algn="ctr"/>
            <a:r>
              <a:rPr lang="it-IT" sz="2400" b="1" dirty="0">
                <a:solidFill>
                  <a:schemeClr val="bg1"/>
                </a:solidFill>
              </a:rPr>
              <a:t> </a:t>
            </a:r>
            <a:r>
              <a:rPr lang="it-IT" sz="3200" b="1" dirty="0">
                <a:solidFill>
                  <a:schemeClr val="hlink"/>
                </a:solidFill>
              </a:rPr>
              <a:t>(Trento, Bergamo, Firenze, Roma, Modena,  </a:t>
            </a:r>
            <a:endParaRPr lang="it-IT" sz="3200" b="1" dirty="0" smtClean="0">
              <a:solidFill>
                <a:schemeClr val="hlink"/>
              </a:solidFill>
            </a:endParaRPr>
          </a:p>
          <a:p>
            <a:pPr algn="ctr"/>
            <a:r>
              <a:rPr lang="it-IT" sz="3200" b="1" dirty="0" smtClean="0">
                <a:solidFill>
                  <a:schemeClr val="hlink"/>
                </a:solidFill>
              </a:rPr>
              <a:t> </a:t>
            </a:r>
            <a:r>
              <a:rPr lang="it-IT" sz="3200" b="1" dirty="0">
                <a:solidFill>
                  <a:schemeClr val="hlink"/>
                </a:solidFill>
              </a:rPr>
              <a:t>Ancona</a:t>
            </a:r>
            <a:r>
              <a:rPr lang="it-IT" sz="3200" b="1" dirty="0" smtClean="0">
                <a:solidFill>
                  <a:schemeClr val="hlink"/>
                </a:solidFill>
              </a:rPr>
              <a:t>,   </a:t>
            </a:r>
            <a:r>
              <a:rPr lang="it-IT" sz="3200" b="1" dirty="0">
                <a:solidFill>
                  <a:schemeClr val="hlink"/>
                </a:solidFill>
              </a:rPr>
              <a:t>Viareggio, Bari  </a:t>
            </a:r>
            <a:r>
              <a:rPr lang="it-IT" sz="3200" b="1" dirty="0" err="1">
                <a:solidFill>
                  <a:schemeClr val="hlink"/>
                </a:solidFill>
              </a:rPr>
              <a:t>ecc………</a:t>
            </a:r>
            <a:r>
              <a:rPr lang="it-IT" sz="3200" b="1" dirty="0">
                <a:solidFill>
                  <a:schemeClr val="hlink"/>
                </a:solidFill>
              </a:rPr>
              <a:t>)</a:t>
            </a:r>
          </a:p>
        </p:txBody>
      </p:sp>
      <p:sp>
        <p:nvSpPr>
          <p:cNvPr id="5" name="Rettangolo 4"/>
          <p:cNvSpPr/>
          <p:nvPr/>
        </p:nvSpPr>
        <p:spPr>
          <a:xfrm>
            <a:off x="785786" y="5143512"/>
            <a:ext cx="7560468" cy="1015663"/>
          </a:xfrm>
          <a:prstGeom prst="rect">
            <a:avLst/>
          </a:prstGeom>
        </p:spPr>
        <p:txBody>
          <a:bodyPr wrap="none">
            <a:spAutoFit/>
          </a:bodyPr>
          <a:lstStyle/>
          <a:p>
            <a:r>
              <a:rPr lang="it-IT" sz="6000" dirty="0" smtClean="0">
                <a:solidFill>
                  <a:srgbClr val="FF0000"/>
                </a:solidFill>
                <a:latin typeface="Verdana" pitchFamily="34" charset="0"/>
              </a:rPr>
              <a:t>“</a:t>
            </a:r>
            <a:r>
              <a:rPr lang="it-IT" sz="6000" dirty="0" err="1" smtClean="0">
                <a:solidFill>
                  <a:srgbClr val="FF0000"/>
                </a:solidFill>
                <a:latin typeface="Verdana" pitchFamily="34" charset="0"/>
              </a:rPr>
              <a:t>Skin</a:t>
            </a:r>
            <a:r>
              <a:rPr lang="it-IT" sz="6000" dirty="0" smtClean="0">
                <a:solidFill>
                  <a:srgbClr val="FF0000"/>
                </a:solidFill>
                <a:latin typeface="Verdana" pitchFamily="34" charset="0"/>
              </a:rPr>
              <a:t> </a:t>
            </a:r>
            <a:r>
              <a:rPr lang="it-IT" sz="6000" dirty="0" err="1" smtClean="0">
                <a:solidFill>
                  <a:srgbClr val="FF0000"/>
                </a:solidFill>
                <a:latin typeface="Verdana" pitchFamily="34" charset="0"/>
              </a:rPr>
              <a:t>Cancer</a:t>
            </a:r>
            <a:r>
              <a:rPr lang="it-IT" sz="6000" dirty="0" smtClean="0">
                <a:solidFill>
                  <a:srgbClr val="FF0000"/>
                </a:solidFill>
                <a:latin typeface="Verdana" pitchFamily="34" charset="0"/>
              </a:rPr>
              <a:t> </a:t>
            </a:r>
            <a:r>
              <a:rPr lang="it-IT" sz="6000" dirty="0" err="1" smtClean="0">
                <a:solidFill>
                  <a:srgbClr val="FF0000"/>
                </a:solidFill>
                <a:latin typeface="Verdana" pitchFamily="34" charset="0"/>
              </a:rPr>
              <a:t>Day</a:t>
            </a:r>
            <a:r>
              <a:rPr lang="it-IT" sz="6000" dirty="0" smtClean="0">
                <a:solidFill>
                  <a:srgbClr val="FF0000"/>
                </a:solidFill>
                <a:latin typeface="Verdana" pitchFamily="34" charset="0"/>
              </a:rPr>
              <a:t>” </a:t>
            </a:r>
            <a:endParaRPr lang="it-IT" sz="6000" dirty="0"/>
          </a:p>
        </p:txBody>
      </p:sp>
      <p:sp>
        <p:nvSpPr>
          <p:cNvPr id="6" name="AutoShape 3"/>
          <p:cNvSpPr>
            <a:spLocks noChangeArrowheads="1"/>
          </p:cNvSpPr>
          <p:nvPr/>
        </p:nvSpPr>
        <p:spPr bwMode="auto">
          <a:xfrm>
            <a:off x="3643306" y="4214818"/>
            <a:ext cx="838200" cy="7620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ytuł 3"/>
          <p:cNvSpPr>
            <a:spLocks noGrp="1"/>
          </p:cNvSpPr>
          <p:nvPr>
            <p:ph type="title"/>
          </p:nvPr>
        </p:nvSpPr>
        <p:spPr/>
        <p:txBody>
          <a:bodyPr/>
          <a:lstStyle/>
          <a:p>
            <a:pPr eaLnBrk="1" hangingPunct="1"/>
            <a:r>
              <a:rPr lang="it-IT" sz="2000" b="1" dirty="0" smtClean="0">
                <a:solidFill>
                  <a:srgbClr val="00B050"/>
                </a:solidFill>
              </a:rPr>
              <a:t>Registro   Tumori della Regione </a:t>
            </a:r>
            <a:r>
              <a:rPr lang="it-IT" sz="2000" b="1" dirty="0" err="1" smtClean="0">
                <a:solidFill>
                  <a:srgbClr val="00B050"/>
                </a:solidFill>
              </a:rPr>
              <a:t>Toscana.Cambiamento</a:t>
            </a:r>
            <a:r>
              <a:rPr lang="it-IT" sz="2000" b="1" dirty="0" smtClean="0">
                <a:solidFill>
                  <a:srgbClr val="00B050"/>
                </a:solidFill>
              </a:rPr>
              <a:t>  percentuale </a:t>
            </a:r>
            <a:br>
              <a:rPr lang="it-IT" sz="2000" b="1" dirty="0" smtClean="0">
                <a:solidFill>
                  <a:srgbClr val="00B050"/>
                </a:solidFill>
              </a:rPr>
            </a:br>
            <a:r>
              <a:rPr lang="it-IT" sz="2000" b="1" dirty="0" smtClean="0">
                <a:solidFill>
                  <a:srgbClr val="00B050"/>
                </a:solidFill>
              </a:rPr>
              <a:t> dell’incidenza  2003-2005 rispetto al 1993 – 1995,per sesso e principali sedi tumorali</a:t>
            </a:r>
            <a:r>
              <a:rPr lang="it-IT" sz="1800" dirty="0" smtClean="0">
                <a:solidFill>
                  <a:srgbClr val="00B050"/>
                </a:solidFill>
              </a:rPr>
              <a:t>.</a:t>
            </a:r>
          </a:p>
        </p:txBody>
      </p:sp>
      <p:graphicFrame>
        <p:nvGraphicFramePr>
          <p:cNvPr id="1026" name="Symbol zastępczy zawartości 7"/>
          <p:cNvGraphicFramePr>
            <a:graphicFrameLocks noGrp="1"/>
          </p:cNvGraphicFramePr>
          <p:nvPr>
            <p:ph idx="1"/>
          </p:nvPr>
        </p:nvGraphicFramePr>
        <p:xfrm>
          <a:off x="928688" y="1600200"/>
          <a:ext cx="6786562" cy="4525963"/>
        </p:xfrm>
        <a:graphic>
          <a:graphicData uri="http://schemas.openxmlformats.org/presentationml/2006/ole">
            <mc:AlternateContent xmlns:mc="http://schemas.openxmlformats.org/markup-compatibility/2006">
              <mc:Choice xmlns:v="urn:schemas-microsoft-com:vml" Requires="v">
                <p:oleObj spid="_x0000_s180237" r:id="rId3" imgW="6791533" imgH="4523624" progId="Excel.Sheet.8">
                  <p:embed/>
                </p:oleObj>
              </mc:Choice>
              <mc:Fallback>
                <p:oleObj r:id="rId3" imgW="6791533" imgH="4523624" progId="Excel.Sheet.8">
                  <p:embed/>
                  <p:pic>
                    <p:nvPicPr>
                      <p:cNvPr id="0" name="Symbol zastępczy zawartości 7"/>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1600200"/>
                        <a:ext cx="6786562"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pole tekstowe 11"/>
          <p:cNvSpPr txBox="1">
            <a:spLocks noChangeArrowheads="1"/>
          </p:cNvSpPr>
          <p:nvPr/>
        </p:nvSpPr>
        <p:spPr bwMode="auto">
          <a:xfrm>
            <a:off x="8001000" y="3357563"/>
            <a:ext cx="879475" cy="646112"/>
          </a:xfrm>
          <a:prstGeom prst="rect">
            <a:avLst/>
          </a:prstGeom>
          <a:noFill/>
          <a:ln w="9525">
            <a:noFill/>
            <a:miter lim="800000"/>
            <a:headEnd/>
            <a:tailEnd/>
          </a:ln>
        </p:spPr>
        <p:txBody>
          <a:bodyPr>
            <a:spAutoFit/>
          </a:bodyPr>
          <a:lstStyle/>
          <a:p>
            <a:r>
              <a:rPr lang="it-IT">
                <a:solidFill>
                  <a:schemeClr val="accent2"/>
                </a:solidFill>
              </a:rPr>
              <a:t>Donne </a:t>
            </a:r>
            <a:endParaRPr lang="it-IT">
              <a:solidFill>
                <a:schemeClr val="accent1"/>
              </a:solidFill>
            </a:endParaRPr>
          </a:p>
          <a:p>
            <a:r>
              <a:rPr lang="it-IT">
                <a:solidFill>
                  <a:schemeClr val="accent1"/>
                </a:solidFill>
              </a:rPr>
              <a:t>Uomini</a:t>
            </a:r>
            <a:endParaRPr lang="it-IT">
              <a:solidFill>
                <a:schemeClr val="accent2"/>
              </a:solidFill>
            </a:endParaRPr>
          </a:p>
        </p:txBody>
      </p:sp>
      <p:sp>
        <p:nvSpPr>
          <p:cNvPr id="13" name="Prostokąt 12"/>
          <p:cNvSpPr/>
          <p:nvPr/>
        </p:nvSpPr>
        <p:spPr>
          <a:xfrm flipH="1">
            <a:off x="7929563" y="3714750"/>
            <a:ext cx="71437"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4" name="Prostokąt 13"/>
          <p:cNvSpPr/>
          <p:nvPr/>
        </p:nvSpPr>
        <p:spPr>
          <a:xfrm>
            <a:off x="7929563" y="3500438"/>
            <a:ext cx="71437" cy="1428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chemeClr val="accent2"/>
              </a:solidFill>
            </a:endParaRPr>
          </a:p>
        </p:txBody>
      </p:sp>
      <p:sp>
        <p:nvSpPr>
          <p:cNvPr id="17" name="pole tekstowe 16"/>
          <p:cNvSpPr txBox="1"/>
          <p:nvPr/>
        </p:nvSpPr>
        <p:spPr>
          <a:xfrm>
            <a:off x="0" y="1676400"/>
            <a:ext cx="1143000" cy="3894138"/>
          </a:xfrm>
          <a:prstGeom prst="rect">
            <a:avLst/>
          </a:prstGeom>
          <a:noFill/>
        </p:spPr>
        <p:txBody>
          <a:bodyPr>
            <a:spAutoFit/>
          </a:bodyPr>
          <a:lstStyle/>
          <a:p>
            <a:pPr>
              <a:defRPr/>
            </a:pPr>
            <a:r>
              <a:rPr lang="it-IT" sz="950" dirty="0">
                <a:latin typeface="Arial" charset="0"/>
              </a:rPr>
              <a:t>Stomaco</a:t>
            </a:r>
          </a:p>
          <a:p>
            <a:pPr>
              <a:defRPr/>
            </a:pPr>
            <a:r>
              <a:rPr lang="it-IT" sz="950" dirty="0">
                <a:latin typeface="Arial" charset="0"/>
              </a:rPr>
              <a:t>Laringe</a:t>
            </a:r>
          </a:p>
          <a:p>
            <a:pPr>
              <a:defRPr/>
            </a:pPr>
            <a:r>
              <a:rPr lang="it-IT" sz="950" dirty="0">
                <a:latin typeface="Arial" charset="0"/>
              </a:rPr>
              <a:t>Linfoma di Hodkin</a:t>
            </a:r>
          </a:p>
          <a:p>
            <a:pPr>
              <a:defRPr/>
            </a:pPr>
            <a:r>
              <a:rPr lang="it-IT" sz="950" dirty="0">
                <a:latin typeface="Arial" charset="0"/>
              </a:rPr>
              <a:t>Polmone</a:t>
            </a:r>
          </a:p>
          <a:p>
            <a:pPr>
              <a:defRPr/>
            </a:pPr>
            <a:r>
              <a:rPr lang="it-IT" sz="950" dirty="0">
                <a:latin typeface="Arial" charset="0"/>
              </a:rPr>
              <a:t>Leucemia</a:t>
            </a:r>
          </a:p>
          <a:p>
            <a:pPr>
              <a:defRPr/>
            </a:pPr>
            <a:r>
              <a:rPr lang="it-IT" sz="950" dirty="0">
                <a:latin typeface="Arial" charset="0"/>
              </a:rPr>
              <a:t>Esofago</a:t>
            </a:r>
          </a:p>
          <a:p>
            <a:pPr>
              <a:defRPr/>
            </a:pPr>
            <a:r>
              <a:rPr lang="it-IT" sz="950" dirty="0">
                <a:latin typeface="Arial" charset="0"/>
              </a:rPr>
              <a:t>Fegato</a:t>
            </a:r>
          </a:p>
          <a:p>
            <a:pPr>
              <a:defRPr/>
            </a:pPr>
            <a:r>
              <a:rPr lang="it-IT" sz="950" dirty="0">
                <a:latin typeface="Arial" charset="0"/>
              </a:rPr>
              <a:t>Cavita’ orale e faringe</a:t>
            </a:r>
          </a:p>
          <a:p>
            <a:pPr>
              <a:defRPr/>
            </a:pPr>
            <a:r>
              <a:rPr lang="it-IT" sz="950" dirty="0">
                <a:latin typeface="Arial" charset="0"/>
              </a:rPr>
              <a:t>Tutte le sedi</a:t>
            </a:r>
          </a:p>
          <a:p>
            <a:pPr>
              <a:defRPr/>
            </a:pPr>
            <a:r>
              <a:rPr lang="it-IT" sz="950" dirty="0">
                <a:latin typeface="Arial" charset="0"/>
              </a:rPr>
              <a:t>Colonretto</a:t>
            </a:r>
          </a:p>
          <a:p>
            <a:pPr>
              <a:defRPr/>
            </a:pPr>
            <a:r>
              <a:rPr lang="it-IT" sz="950" dirty="0">
                <a:latin typeface="Arial" charset="0"/>
              </a:rPr>
              <a:t>Mieloma</a:t>
            </a:r>
          </a:p>
          <a:p>
            <a:pPr>
              <a:defRPr/>
            </a:pPr>
            <a:r>
              <a:rPr lang="it-IT" sz="950" dirty="0">
                <a:latin typeface="Arial" charset="0"/>
              </a:rPr>
              <a:t>Ovaio</a:t>
            </a:r>
          </a:p>
          <a:p>
            <a:pPr>
              <a:defRPr/>
            </a:pPr>
            <a:r>
              <a:rPr lang="it-IT" sz="950" dirty="0">
                <a:latin typeface="Arial" charset="0"/>
              </a:rPr>
              <a:t>Utero,corpo</a:t>
            </a:r>
          </a:p>
          <a:p>
            <a:pPr>
              <a:defRPr/>
            </a:pPr>
            <a:r>
              <a:rPr lang="it-IT" sz="950" dirty="0">
                <a:latin typeface="Arial" charset="0"/>
              </a:rPr>
              <a:t>Cervice uterina</a:t>
            </a:r>
          </a:p>
          <a:p>
            <a:pPr>
              <a:defRPr/>
            </a:pPr>
            <a:r>
              <a:rPr lang="it-IT" sz="950" dirty="0">
                <a:latin typeface="Arial" charset="0"/>
              </a:rPr>
              <a:t>Mammella</a:t>
            </a:r>
          </a:p>
          <a:p>
            <a:pPr>
              <a:defRPr/>
            </a:pPr>
            <a:r>
              <a:rPr lang="it-IT" sz="950" dirty="0">
                <a:latin typeface="Arial" charset="0"/>
              </a:rPr>
              <a:t>Vescica</a:t>
            </a:r>
          </a:p>
          <a:p>
            <a:pPr>
              <a:defRPr/>
            </a:pPr>
            <a:r>
              <a:rPr lang="it-IT" sz="950" dirty="0">
                <a:latin typeface="Arial" charset="0"/>
              </a:rPr>
              <a:t>Pancreas</a:t>
            </a:r>
          </a:p>
          <a:p>
            <a:pPr>
              <a:defRPr/>
            </a:pPr>
            <a:r>
              <a:rPr lang="it-IT" sz="950" dirty="0">
                <a:latin typeface="Arial" charset="0"/>
              </a:rPr>
              <a:t>Vie biliari</a:t>
            </a:r>
          </a:p>
          <a:p>
            <a:pPr>
              <a:defRPr/>
            </a:pPr>
            <a:r>
              <a:rPr lang="it-IT" sz="950" dirty="0">
                <a:latin typeface="Arial" charset="0"/>
              </a:rPr>
              <a:t>Linfoma non</a:t>
            </a:r>
          </a:p>
          <a:p>
            <a:pPr>
              <a:defRPr/>
            </a:pPr>
            <a:r>
              <a:rPr lang="it-IT" sz="950" dirty="0">
                <a:latin typeface="Arial" charset="0"/>
              </a:rPr>
              <a:t>Rene</a:t>
            </a:r>
          </a:p>
          <a:p>
            <a:pPr>
              <a:defRPr/>
            </a:pPr>
            <a:r>
              <a:rPr lang="it-IT" sz="950" dirty="0">
                <a:latin typeface="Arial" charset="0"/>
              </a:rPr>
              <a:t>Cervello</a:t>
            </a:r>
          </a:p>
          <a:p>
            <a:pPr>
              <a:defRPr/>
            </a:pPr>
            <a:r>
              <a:rPr lang="it-IT" sz="950" dirty="0">
                <a:latin typeface="Arial" charset="0"/>
              </a:rPr>
              <a:t>Prostata</a:t>
            </a:r>
          </a:p>
          <a:p>
            <a:pPr>
              <a:defRPr/>
            </a:pPr>
            <a:r>
              <a:rPr lang="it-IT" sz="950" dirty="0">
                <a:latin typeface="Arial" charset="0"/>
              </a:rPr>
              <a:t>Tiroide</a:t>
            </a:r>
          </a:p>
          <a:p>
            <a:pPr>
              <a:defRPr/>
            </a:pPr>
            <a:r>
              <a:rPr lang="it-IT" sz="950" dirty="0">
                <a:latin typeface="Arial" charset="0"/>
              </a:rPr>
              <a:t> Melanoma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81000" y="1600200"/>
            <a:ext cx="4270721" cy="4216539"/>
          </a:xfrm>
          <a:prstGeom prst="rect">
            <a:avLst/>
          </a:prstGeom>
          <a:noFill/>
          <a:ln w="9525">
            <a:noFill/>
            <a:miter lim="800000"/>
            <a:headEnd/>
            <a:tailEnd/>
          </a:ln>
          <a:effectLst/>
        </p:spPr>
        <p:txBody>
          <a:bodyPr wrap="none">
            <a:spAutoFit/>
          </a:bodyPr>
          <a:lstStyle/>
          <a:p>
            <a:r>
              <a:rPr lang="it-IT" sz="2800" b="1" dirty="0" err="1">
                <a:solidFill>
                  <a:schemeClr val="bg1"/>
                </a:solidFill>
              </a:rPr>
              <a:t>Skin</a:t>
            </a:r>
            <a:r>
              <a:rPr lang="it-IT" sz="2800" b="1" dirty="0">
                <a:solidFill>
                  <a:schemeClr val="bg1"/>
                </a:solidFill>
              </a:rPr>
              <a:t> </a:t>
            </a:r>
            <a:r>
              <a:rPr lang="it-IT" sz="2800" b="1" dirty="0" err="1">
                <a:solidFill>
                  <a:schemeClr val="bg1"/>
                </a:solidFill>
              </a:rPr>
              <a:t>Cancer</a:t>
            </a:r>
            <a:r>
              <a:rPr lang="it-IT" sz="2800" b="1" dirty="0">
                <a:solidFill>
                  <a:schemeClr val="bg1"/>
                </a:solidFill>
              </a:rPr>
              <a:t> </a:t>
            </a:r>
            <a:r>
              <a:rPr lang="it-IT" sz="2800" b="1" dirty="0" err="1">
                <a:solidFill>
                  <a:schemeClr val="bg1"/>
                </a:solidFill>
              </a:rPr>
              <a:t>Day</a:t>
            </a:r>
            <a:r>
              <a:rPr lang="it-IT" sz="2800" b="1" dirty="0">
                <a:solidFill>
                  <a:schemeClr val="bg1"/>
                </a:solidFill>
              </a:rPr>
              <a:t> 2000</a:t>
            </a:r>
          </a:p>
          <a:p>
            <a:endParaRPr lang="it-IT" b="1" dirty="0">
              <a:solidFill>
                <a:schemeClr val="hlink"/>
              </a:solidFill>
            </a:endParaRPr>
          </a:p>
          <a:p>
            <a:endParaRPr lang="it-IT" b="1" dirty="0">
              <a:solidFill>
                <a:schemeClr val="hlink"/>
              </a:solidFill>
            </a:endParaRPr>
          </a:p>
          <a:p>
            <a:r>
              <a:rPr lang="it-IT" b="1" dirty="0">
                <a:solidFill>
                  <a:schemeClr val="hlink"/>
                </a:solidFill>
              </a:rPr>
              <a:t>			</a:t>
            </a:r>
            <a:endParaRPr lang="it-IT" b="1" dirty="0" smtClean="0">
              <a:solidFill>
                <a:schemeClr val="hlink"/>
              </a:solidFill>
            </a:endParaRPr>
          </a:p>
          <a:p>
            <a:r>
              <a:rPr lang="it-IT" b="1" dirty="0" smtClean="0">
                <a:solidFill>
                  <a:schemeClr val="hlink"/>
                </a:solidFill>
              </a:rPr>
              <a:t>			</a:t>
            </a:r>
          </a:p>
          <a:p>
            <a:r>
              <a:rPr lang="it-IT" b="1" dirty="0" smtClean="0">
                <a:solidFill>
                  <a:schemeClr val="hlink"/>
                </a:solidFill>
              </a:rPr>
              <a:t>			</a:t>
            </a:r>
            <a:r>
              <a:rPr lang="it-IT" sz="2400" b="1" dirty="0" smtClean="0">
                <a:solidFill>
                  <a:schemeClr val="bg1"/>
                </a:solidFill>
              </a:rPr>
              <a:t>2001</a:t>
            </a:r>
            <a:endParaRPr lang="it-IT" sz="2400" b="1" dirty="0">
              <a:solidFill>
                <a:schemeClr val="bg1"/>
              </a:solidFill>
            </a:endParaRPr>
          </a:p>
          <a:p>
            <a:endParaRPr lang="it-IT" sz="2400" b="1" dirty="0">
              <a:solidFill>
                <a:schemeClr val="bg1"/>
              </a:solidFill>
            </a:endParaRPr>
          </a:p>
          <a:p>
            <a:r>
              <a:rPr lang="it-IT" sz="2400" b="1" dirty="0">
                <a:solidFill>
                  <a:schemeClr val="bg1"/>
                </a:solidFill>
              </a:rPr>
              <a:t>			2002</a:t>
            </a:r>
          </a:p>
          <a:p>
            <a:endParaRPr lang="it-IT" sz="2400" b="1" dirty="0">
              <a:solidFill>
                <a:schemeClr val="bg1"/>
              </a:solidFill>
            </a:endParaRPr>
          </a:p>
          <a:p>
            <a:endParaRPr lang="it-IT" sz="2400" b="1" dirty="0">
              <a:solidFill>
                <a:schemeClr val="bg1"/>
              </a:solidFill>
            </a:endParaRPr>
          </a:p>
          <a:p>
            <a:r>
              <a:rPr lang="it-IT" sz="2400" b="1" dirty="0">
                <a:solidFill>
                  <a:schemeClr val="bg1"/>
                </a:solidFill>
              </a:rPr>
              <a:t>			</a:t>
            </a:r>
            <a:endParaRPr lang="it-IT" sz="2400" b="1" dirty="0" smtClean="0">
              <a:solidFill>
                <a:schemeClr val="bg1"/>
              </a:solidFill>
            </a:endParaRPr>
          </a:p>
          <a:p>
            <a:r>
              <a:rPr lang="it-IT" sz="2400" b="1" dirty="0" smtClean="0">
                <a:solidFill>
                  <a:schemeClr val="bg1"/>
                </a:solidFill>
              </a:rPr>
              <a:t>			2003/2008</a:t>
            </a:r>
            <a:endParaRPr lang="it-IT" sz="2400" b="1" dirty="0">
              <a:solidFill>
                <a:schemeClr val="bg1"/>
              </a:solidFill>
            </a:endParaRPr>
          </a:p>
        </p:txBody>
      </p:sp>
      <p:sp>
        <p:nvSpPr>
          <p:cNvPr id="3075" name="Text Box 3"/>
          <p:cNvSpPr txBox="1">
            <a:spLocks noChangeArrowheads="1"/>
          </p:cNvSpPr>
          <p:nvPr/>
        </p:nvSpPr>
        <p:spPr bwMode="auto">
          <a:xfrm>
            <a:off x="2643174" y="285728"/>
            <a:ext cx="4716035" cy="646331"/>
          </a:xfrm>
          <a:prstGeom prst="rect">
            <a:avLst/>
          </a:prstGeom>
          <a:noFill/>
          <a:ln w="9525">
            <a:solidFill>
              <a:schemeClr val="accent1"/>
            </a:solidFill>
            <a:miter lim="800000"/>
            <a:headEnd/>
            <a:tailEnd/>
          </a:ln>
          <a:effectLst/>
        </p:spPr>
        <p:txBody>
          <a:bodyPr wrap="none">
            <a:spAutoFit/>
          </a:bodyPr>
          <a:lstStyle/>
          <a:p>
            <a:r>
              <a:rPr lang="it-IT" sz="3600" b="1" dirty="0">
                <a:solidFill>
                  <a:srgbClr val="FF0000"/>
                </a:solidFill>
              </a:rPr>
              <a:t>SIDEV -   </a:t>
            </a:r>
            <a:r>
              <a:rPr lang="it-IT" sz="3600" b="1" dirty="0" err="1">
                <a:solidFill>
                  <a:srgbClr val="FF0000"/>
                </a:solidFill>
              </a:rPr>
              <a:t>FederDerma</a:t>
            </a:r>
            <a:endParaRPr lang="it-IT" sz="3600" b="1" dirty="0">
              <a:solidFill>
                <a:srgbClr val="FF0000"/>
              </a:solidFill>
            </a:endParaRPr>
          </a:p>
        </p:txBody>
      </p:sp>
      <p:sp>
        <p:nvSpPr>
          <p:cNvPr id="3076" name="Text Box 4"/>
          <p:cNvSpPr txBox="1">
            <a:spLocks noChangeArrowheads="1"/>
          </p:cNvSpPr>
          <p:nvPr/>
        </p:nvSpPr>
        <p:spPr bwMode="auto">
          <a:xfrm>
            <a:off x="4376738" y="1295400"/>
            <a:ext cx="3603872" cy="1384995"/>
          </a:xfrm>
          <a:prstGeom prst="rect">
            <a:avLst/>
          </a:prstGeom>
          <a:noFill/>
          <a:ln w="9525">
            <a:solidFill>
              <a:srgbClr val="FFFF00"/>
            </a:solidFill>
            <a:miter lim="800000"/>
            <a:headEnd/>
            <a:tailEnd/>
          </a:ln>
          <a:effectLst/>
        </p:spPr>
        <p:txBody>
          <a:bodyPr wrap="none">
            <a:spAutoFit/>
          </a:bodyPr>
          <a:lstStyle/>
          <a:p>
            <a:r>
              <a:rPr lang="it-IT" sz="2800" b="1" dirty="0">
                <a:solidFill>
                  <a:srgbClr val="FFFF00"/>
                </a:solidFill>
              </a:rPr>
              <a:t>“evento mediatico”</a:t>
            </a:r>
          </a:p>
          <a:p>
            <a:r>
              <a:rPr lang="it-IT" sz="2800" b="1" dirty="0">
                <a:solidFill>
                  <a:srgbClr val="FFFF00"/>
                </a:solidFill>
              </a:rPr>
              <a:t>accesso diretto: </a:t>
            </a:r>
          </a:p>
          <a:p>
            <a:r>
              <a:rPr lang="it-IT" sz="2800" b="1" dirty="0">
                <a:solidFill>
                  <a:srgbClr val="FFFF00"/>
                </a:solidFill>
              </a:rPr>
              <a:t>Inevitabile “</a:t>
            </a:r>
            <a:r>
              <a:rPr lang="it-IT" sz="2800" b="1" dirty="0" err="1">
                <a:solidFill>
                  <a:srgbClr val="FFFF00"/>
                </a:solidFill>
              </a:rPr>
              <a:t>overload</a:t>
            </a:r>
            <a:r>
              <a:rPr lang="it-IT" sz="2800" b="1" dirty="0">
                <a:solidFill>
                  <a:srgbClr val="FFFF00"/>
                </a:solidFill>
              </a:rPr>
              <a:t>”</a:t>
            </a:r>
          </a:p>
        </p:txBody>
      </p:sp>
      <p:sp>
        <p:nvSpPr>
          <p:cNvPr id="3077" name="Text Box 5"/>
          <p:cNvSpPr txBox="1">
            <a:spLocks noChangeArrowheads="1"/>
          </p:cNvSpPr>
          <p:nvPr/>
        </p:nvSpPr>
        <p:spPr bwMode="auto">
          <a:xfrm>
            <a:off x="4419600" y="3200400"/>
            <a:ext cx="2607830" cy="954107"/>
          </a:xfrm>
          <a:prstGeom prst="rect">
            <a:avLst/>
          </a:prstGeom>
          <a:noFill/>
          <a:ln w="9525">
            <a:solidFill>
              <a:srgbClr val="FFFF00"/>
            </a:solidFill>
            <a:miter lim="800000"/>
            <a:headEnd/>
            <a:tailEnd/>
          </a:ln>
          <a:effectLst/>
        </p:spPr>
        <p:txBody>
          <a:bodyPr wrap="none">
            <a:spAutoFit/>
          </a:bodyPr>
          <a:lstStyle/>
          <a:p>
            <a:r>
              <a:rPr lang="it-IT" dirty="0"/>
              <a:t> </a:t>
            </a:r>
            <a:r>
              <a:rPr lang="it-IT" sz="2800" b="1" dirty="0">
                <a:solidFill>
                  <a:srgbClr val="FFFF00"/>
                </a:solidFill>
              </a:rPr>
              <a:t>accesso diretto/</a:t>
            </a:r>
          </a:p>
          <a:p>
            <a:r>
              <a:rPr lang="it-IT" sz="2800" b="1" dirty="0">
                <a:solidFill>
                  <a:srgbClr val="FFFF00"/>
                </a:solidFill>
              </a:rPr>
              <a:t>Visite prenotate</a:t>
            </a:r>
          </a:p>
        </p:txBody>
      </p:sp>
      <p:sp>
        <p:nvSpPr>
          <p:cNvPr id="3078" name="Text Box 6"/>
          <p:cNvSpPr txBox="1">
            <a:spLocks noChangeArrowheads="1"/>
          </p:cNvSpPr>
          <p:nvPr/>
        </p:nvSpPr>
        <p:spPr bwMode="auto">
          <a:xfrm>
            <a:off x="4929190" y="5214950"/>
            <a:ext cx="3677032" cy="523220"/>
          </a:xfrm>
          <a:prstGeom prst="rect">
            <a:avLst/>
          </a:prstGeom>
          <a:noFill/>
          <a:ln w="9525">
            <a:solidFill>
              <a:srgbClr val="FFFF00"/>
            </a:solidFill>
            <a:miter lim="800000"/>
            <a:headEnd/>
            <a:tailEnd/>
          </a:ln>
          <a:effectLst/>
        </p:spPr>
        <p:txBody>
          <a:bodyPr wrap="none">
            <a:spAutoFit/>
          </a:bodyPr>
          <a:lstStyle/>
          <a:p>
            <a:r>
              <a:rPr lang="it-IT" sz="2800" b="1" dirty="0">
                <a:solidFill>
                  <a:srgbClr val="FFFF00"/>
                </a:solidFill>
              </a:rPr>
              <a:t>Visite prenotate (URP)</a:t>
            </a:r>
          </a:p>
        </p:txBody>
      </p:sp>
      <p:pic>
        <p:nvPicPr>
          <p:cNvPr id="7" name="Picture 3" descr="Scansione0004"/>
          <p:cNvPicPr>
            <a:picLocks noChangeAspect="1" noChangeArrowheads="1"/>
          </p:cNvPicPr>
          <p:nvPr/>
        </p:nvPicPr>
        <p:blipFill>
          <a:blip r:embed="rId2" cstate="print"/>
          <a:srcRect/>
          <a:stretch>
            <a:fillRect/>
          </a:stretch>
        </p:blipFill>
        <p:spPr bwMode="auto">
          <a:xfrm>
            <a:off x="500034" y="2571744"/>
            <a:ext cx="2219438" cy="308291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884613" y="838200"/>
            <a:ext cx="4927951" cy="5478423"/>
          </a:xfrm>
          <a:prstGeom prst="rect">
            <a:avLst/>
          </a:prstGeom>
          <a:noFill/>
          <a:ln w="9525">
            <a:solidFill>
              <a:srgbClr val="FFFF00"/>
            </a:solidFill>
            <a:miter lim="800000"/>
            <a:headEnd/>
            <a:tailEnd/>
          </a:ln>
          <a:effectLst/>
        </p:spPr>
        <p:txBody>
          <a:bodyPr wrap="none">
            <a:spAutoFit/>
          </a:bodyPr>
          <a:lstStyle/>
          <a:p>
            <a:pPr algn="ctr"/>
            <a:endParaRPr lang="it-IT" b="1" dirty="0">
              <a:solidFill>
                <a:schemeClr val="bg1"/>
              </a:solidFill>
            </a:endParaRPr>
          </a:p>
          <a:p>
            <a:pPr algn="ctr"/>
            <a:r>
              <a:rPr lang="it-IT" sz="2800" b="1" dirty="0">
                <a:solidFill>
                  <a:schemeClr val="bg1"/>
                </a:solidFill>
              </a:rPr>
              <a:t>Educazione popolazione</a:t>
            </a:r>
          </a:p>
          <a:p>
            <a:pPr algn="ctr"/>
            <a:r>
              <a:rPr lang="it-IT" sz="2800" b="1" dirty="0">
                <a:solidFill>
                  <a:schemeClr val="bg1"/>
                </a:solidFill>
              </a:rPr>
              <a:t>(</a:t>
            </a:r>
            <a:r>
              <a:rPr lang="it-IT" sz="2800" b="1" dirty="0" err="1">
                <a:solidFill>
                  <a:schemeClr val="bg1"/>
                </a:solidFill>
              </a:rPr>
              <a:t>depliants</a:t>
            </a:r>
            <a:r>
              <a:rPr lang="it-IT" sz="2800" b="1" dirty="0">
                <a:solidFill>
                  <a:schemeClr val="bg1"/>
                </a:solidFill>
              </a:rPr>
              <a:t>, ecc.)</a:t>
            </a:r>
          </a:p>
          <a:p>
            <a:pPr algn="ctr"/>
            <a:endParaRPr lang="it-IT" sz="2800" b="1" dirty="0">
              <a:solidFill>
                <a:schemeClr val="bg1"/>
              </a:solidFill>
            </a:endParaRPr>
          </a:p>
          <a:p>
            <a:pPr algn="ctr"/>
            <a:r>
              <a:rPr lang="it-IT" sz="2800" b="1" dirty="0">
                <a:solidFill>
                  <a:schemeClr val="bg1"/>
                </a:solidFill>
              </a:rPr>
              <a:t>Formazione medici MG</a:t>
            </a:r>
          </a:p>
          <a:p>
            <a:pPr algn="ctr"/>
            <a:r>
              <a:rPr lang="it-IT" sz="2800" b="1" dirty="0">
                <a:solidFill>
                  <a:schemeClr val="bg1"/>
                </a:solidFill>
              </a:rPr>
              <a:t>(corsi, training, materiale)</a:t>
            </a:r>
          </a:p>
          <a:p>
            <a:pPr algn="ctr"/>
            <a:endParaRPr lang="it-IT" sz="2800" b="1" dirty="0">
              <a:solidFill>
                <a:schemeClr val="bg1"/>
              </a:solidFill>
            </a:endParaRPr>
          </a:p>
          <a:p>
            <a:pPr algn="ctr"/>
            <a:endParaRPr lang="it-IT" sz="2800" b="1" dirty="0">
              <a:solidFill>
                <a:schemeClr val="bg1"/>
              </a:solidFill>
            </a:endParaRPr>
          </a:p>
          <a:p>
            <a:pPr algn="ctr"/>
            <a:endParaRPr lang="it-IT" sz="2800" b="1" dirty="0">
              <a:solidFill>
                <a:schemeClr val="bg1"/>
              </a:solidFill>
            </a:endParaRPr>
          </a:p>
          <a:p>
            <a:pPr algn="ctr"/>
            <a:endParaRPr lang="it-IT" sz="2800" b="1" dirty="0">
              <a:solidFill>
                <a:schemeClr val="bg1"/>
              </a:solidFill>
            </a:endParaRPr>
          </a:p>
          <a:p>
            <a:pPr algn="ctr"/>
            <a:r>
              <a:rPr lang="it-IT" sz="2400" b="1" dirty="0">
                <a:solidFill>
                  <a:schemeClr val="bg1"/>
                </a:solidFill>
              </a:rPr>
              <a:t>Servizi dermatologici</a:t>
            </a:r>
          </a:p>
          <a:p>
            <a:pPr algn="ctr"/>
            <a:r>
              <a:rPr lang="it-IT" sz="2400" b="1" dirty="0">
                <a:solidFill>
                  <a:schemeClr val="bg1"/>
                </a:solidFill>
              </a:rPr>
              <a:t>Per la diagnosi precoce</a:t>
            </a:r>
          </a:p>
          <a:p>
            <a:pPr algn="ctr"/>
            <a:r>
              <a:rPr lang="it-IT" sz="3200" dirty="0" smtClean="0">
                <a:solidFill>
                  <a:schemeClr val="bg1"/>
                </a:solidFill>
              </a:rPr>
              <a:t>“</a:t>
            </a:r>
            <a:r>
              <a:rPr lang="it-IT" sz="3200" dirty="0" err="1" smtClean="0">
                <a:solidFill>
                  <a:schemeClr val="bg1"/>
                </a:solidFill>
              </a:rPr>
              <a:t>Pigmented</a:t>
            </a:r>
            <a:r>
              <a:rPr lang="it-IT" sz="3200" dirty="0" smtClean="0">
                <a:solidFill>
                  <a:schemeClr val="bg1"/>
                </a:solidFill>
              </a:rPr>
              <a:t> </a:t>
            </a:r>
            <a:r>
              <a:rPr lang="it-IT" sz="3200" dirty="0" err="1">
                <a:solidFill>
                  <a:schemeClr val="bg1"/>
                </a:solidFill>
              </a:rPr>
              <a:t>Lesion</a:t>
            </a:r>
            <a:r>
              <a:rPr lang="it-IT" sz="3200" dirty="0">
                <a:solidFill>
                  <a:schemeClr val="bg1"/>
                </a:solidFill>
              </a:rPr>
              <a:t> </a:t>
            </a:r>
            <a:r>
              <a:rPr lang="it-IT" sz="3200" dirty="0" err="1">
                <a:solidFill>
                  <a:schemeClr val="bg1"/>
                </a:solidFill>
              </a:rPr>
              <a:t>Clinics</a:t>
            </a:r>
            <a:r>
              <a:rPr lang="it-IT" sz="3200" dirty="0">
                <a:solidFill>
                  <a:schemeClr val="bg1"/>
                </a:solidFill>
              </a:rPr>
              <a:t>”</a:t>
            </a:r>
          </a:p>
        </p:txBody>
      </p:sp>
      <p:sp>
        <p:nvSpPr>
          <p:cNvPr id="8195" name="AutoShape 3"/>
          <p:cNvSpPr>
            <a:spLocks noChangeArrowheads="1"/>
          </p:cNvSpPr>
          <p:nvPr/>
        </p:nvSpPr>
        <p:spPr bwMode="auto">
          <a:xfrm>
            <a:off x="6215074" y="3714752"/>
            <a:ext cx="838200" cy="7620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it-IT"/>
          </a:p>
        </p:txBody>
      </p:sp>
      <p:sp>
        <p:nvSpPr>
          <p:cNvPr id="8196" name="Text Box 4"/>
          <p:cNvSpPr txBox="1">
            <a:spLocks noChangeArrowheads="1"/>
          </p:cNvSpPr>
          <p:nvPr/>
        </p:nvSpPr>
        <p:spPr bwMode="auto">
          <a:xfrm>
            <a:off x="533400" y="228600"/>
            <a:ext cx="3163623" cy="1077218"/>
          </a:xfrm>
          <a:prstGeom prst="rect">
            <a:avLst/>
          </a:prstGeom>
          <a:noFill/>
          <a:ln w="9525">
            <a:noFill/>
            <a:miter lim="800000"/>
            <a:headEnd/>
            <a:tailEnd/>
          </a:ln>
          <a:effectLst/>
        </p:spPr>
        <p:txBody>
          <a:bodyPr wrap="none">
            <a:spAutoFit/>
          </a:bodyPr>
          <a:lstStyle/>
          <a:p>
            <a:r>
              <a:rPr lang="it-IT" sz="3200" b="1" dirty="0" err="1">
                <a:solidFill>
                  <a:srgbClr val="FFFF00"/>
                </a:solidFill>
              </a:rPr>
              <a:t>Skin</a:t>
            </a:r>
            <a:r>
              <a:rPr lang="it-IT" sz="3200" b="1" dirty="0">
                <a:solidFill>
                  <a:srgbClr val="FFFF00"/>
                </a:solidFill>
              </a:rPr>
              <a:t> </a:t>
            </a:r>
            <a:r>
              <a:rPr lang="it-IT" sz="3200" b="1" dirty="0" err="1">
                <a:solidFill>
                  <a:srgbClr val="FFFF00"/>
                </a:solidFill>
              </a:rPr>
              <a:t>Cancer</a:t>
            </a:r>
            <a:r>
              <a:rPr lang="it-IT" sz="3200" b="1" dirty="0">
                <a:solidFill>
                  <a:srgbClr val="FFFF00"/>
                </a:solidFill>
              </a:rPr>
              <a:t> </a:t>
            </a:r>
            <a:r>
              <a:rPr lang="it-IT" sz="3200" b="1" dirty="0" err="1">
                <a:solidFill>
                  <a:srgbClr val="FFFF00"/>
                </a:solidFill>
              </a:rPr>
              <a:t>Day</a:t>
            </a:r>
            <a:endParaRPr lang="it-IT" sz="3200" b="1" dirty="0">
              <a:solidFill>
                <a:srgbClr val="FFFF00"/>
              </a:solidFill>
            </a:endParaRPr>
          </a:p>
          <a:p>
            <a:r>
              <a:rPr lang="it-IT" sz="3200" b="1" dirty="0">
                <a:solidFill>
                  <a:srgbClr val="FFFF00"/>
                </a:solidFill>
              </a:rPr>
              <a:t>(TV, giornali)</a:t>
            </a:r>
          </a:p>
        </p:txBody>
      </p:sp>
      <p:sp>
        <p:nvSpPr>
          <p:cNvPr id="8197" name="Text Box 5"/>
          <p:cNvSpPr txBox="1">
            <a:spLocks noChangeArrowheads="1"/>
          </p:cNvSpPr>
          <p:nvPr/>
        </p:nvSpPr>
        <p:spPr bwMode="auto">
          <a:xfrm>
            <a:off x="571472" y="4714884"/>
            <a:ext cx="2497222" cy="584775"/>
          </a:xfrm>
          <a:prstGeom prst="rect">
            <a:avLst/>
          </a:prstGeom>
          <a:noFill/>
          <a:ln w="9525">
            <a:solidFill>
              <a:srgbClr val="FFFF00"/>
            </a:solidFill>
            <a:miter lim="800000"/>
            <a:headEnd/>
            <a:tailEnd/>
          </a:ln>
          <a:effectLst/>
        </p:spPr>
        <p:txBody>
          <a:bodyPr wrap="none">
            <a:spAutoFit/>
          </a:bodyPr>
          <a:lstStyle/>
          <a:p>
            <a:r>
              <a:rPr lang="it-IT" sz="3200" dirty="0">
                <a:solidFill>
                  <a:srgbClr val="FFFF00"/>
                </a:solidFill>
              </a:rPr>
              <a:t>Visite gratuite</a:t>
            </a:r>
          </a:p>
        </p:txBody>
      </p:sp>
      <p:sp>
        <p:nvSpPr>
          <p:cNvPr id="8201" name="AutoShape 9"/>
          <p:cNvSpPr>
            <a:spLocks noChangeArrowheads="1"/>
          </p:cNvSpPr>
          <p:nvPr/>
        </p:nvSpPr>
        <p:spPr bwMode="auto">
          <a:xfrm rot="-3217854">
            <a:off x="3848100" y="-38100"/>
            <a:ext cx="838200" cy="1371600"/>
          </a:xfrm>
          <a:prstGeom prst="curvedLeftArrow">
            <a:avLst>
              <a:gd name="adj1" fmla="val 32727"/>
              <a:gd name="adj2" fmla="val 65455"/>
              <a:gd name="adj3" fmla="val 33333"/>
            </a:avLst>
          </a:prstGeom>
          <a:solidFill>
            <a:schemeClr val="accent1"/>
          </a:solidFill>
          <a:ln w="9525">
            <a:solidFill>
              <a:schemeClr val="tx1"/>
            </a:solidFill>
            <a:miter lim="800000"/>
            <a:headEnd/>
            <a:tailEnd/>
          </a:ln>
          <a:effectLst/>
        </p:spPr>
        <p:txBody>
          <a:bodyPr wrap="none" anchor="ctr"/>
          <a:lstStyle/>
          <a:p>
            <a:endParaRPr lang="it-IT"/>
          </a:p>
        </p:txBody>
      </p:sp>
      <p:sp>
        <p:nvSpPr>
          <p:cNvPr id="8202" name="Text Box 10"/>
          <p:cNvSpPr txBox="1">
            <a:spLocks noChangeArrowheads="1"/>
          </p:cNvSpPr>
          <p:nvPr/>
        </p:nvSpPr>
        <p:spPr bwMode="auto">
          <a:xfrm>
            <a:off x="4800600" y="228600"/>
            <a:ext cx="3416300" cy="588963"/>
          </a:xfrm>
          <a:prstGeom prst="rect">
            <a:avLst/>
          </a:prstGeom>
          <a:noFill/>
          <a:ln w="9525">
            <a:solidFill>
              <a:schemeClr val="bg1"/>
            </a:solidFill>
            <a:miter lim="800000"/>
            <a:headEnd/>
            <a:tailEnd/>
          </a:ln>
          <a:effectLst/>
        </p:spPr>
        <p:txBody>
          <a:bodyPr wrap="none">
            <a:spAutoFit/>
          </a:bodyPr>
          <a:lstStyle/>
          <a:p>
            <a:r>
              <a:rPr lang="it-IT" sz="3200" b="1">
                <a:solidFill>
                  <a:schemeClr val="bg1"/>
                </a:solidFill>
              </a:rPr>
              <a:t>364 giorni l’anno</a:t>
            </a:r>
          </a:p>
        </p:txBody>
      </p:sp>
      <p:sp>
        <p:nvSpPr>
          <p:cNvPr id="8203" name="AutoShape 11"/>
          <p:cNvSpPr>
            <a:spLocks noChangeArrowheads="1"/>
          </p:cNvSpPr>
          <p:nvPr/>
        </p:nvSpPr>
        <p:spPr bwMode="auto">
          <a:xfrm>
            <a:off x="1428728" y="1500174"/>
            <a:ext cx="457200" cy="3048000"/>
          </a:xfrm>
          <a:prstGeom prst="downArrow">
            <a:avLst>
              <a:gd name="adj1" fmla="val 50000"/>
              <a:gd name="adj2" fmla="val 166667"/>
            </a:avLst>
          </a:prstGeom>
          <a:solidFill>
            <a:schemeClr val="accent1"/>
          </a:solidFill>
          <a:ln w="9525">
            <a:solidFill>
              <a:schemeClr val="tx1"/>
            </a:solidFill>
            <a:miter lim="800000"/>
            <a:headEnd/>
            <a:tailEnd/>
          </a:ln>
          <a:effectLst/>
        </p:spPr>
        <p:txBody>
          <a:bodyPr wrap="none" anchor="ctr"/>
          <a:lstStyle/>
          <a:p>
            <a:endParaRPr lang="it-IT"/>
          </a:p>
        </p:txBody>
      </p:sp>
      <p:sp>
        <p:nvSpPr>
          <p:cNvPr id="8205" name="AutoShape 13"/>
          <p:cNvSpPr>
            <a:spLocks noChangeArrowheads="1"/>
          </p:cNvSpPr>
          <p:nvPr/>
        </p:nvSpPr>
        <p:spPr bwMode="auto">
          <a:xfrm>
            <a:off x="3124200" y="5029200"/>
            <a:ext cx="1066800" cy="685800"/>
          </a:xfrm>
          <a:prstGeom prst="rightArrow">
            <a:avLst>
              <a:gd name="adj1" fmla="val 50000"/>
              <a:gd name="adj2" fmla="val 38889"/>
            </a:avLst>
          </a:prstGeom>
          <a:solidFill>
            <a:schemeClr val="accent1"/>
          </a:solidFill>
          <a:ln w="9525">
            <a:solidFill>
              <a:schemeClr val="tx1"/>
            </a:solidFill>
            <a:miter lim="800000"/>
            <a:headEnd/>
            <a:tailEnd/>
          </a:ln>
          <a:effectLst/>
        </p:spPr>
        <p:txBody>
          <a:bodyPr wrap="none" anchor="ctr"/>
          <a:lstStyle/>
          <a:p>
            <a:endParaRPr lang="it-IT"/>
          </a:p>
        </p:txBody>
      </p:sp>
      <p:sp>
        <p:nvSpPr>
          <p:cNvPr id="8206" name="Text Box 14"/>
          <p:cNvSpPr txBox="1">
            <a:spLocks noChangeArrowheads="1"/>
          </p:cNvSpPr>
          <p:nvPr/>
        </p:nvSpPr>
        <p:spPr bwMode="auto">
          <a:xfrm>
            <a:off x="381000" y="6096000"/>
            <a:ext cx="2747868" cy="523220"/>
          </a:xfrm>
          <a:prstGeom prst="rect">
            <a:avLst/>
          </a:prstGeom>
          <a:noFill/>
          <a:ln w="9525">
            <a:solidFill>
              <a:srgbClr val="FFFF00"/>
            </a:solidFill>
            <a:miter lim="800000"/>
            <a:headEnd/>
            <a:tailEnd/>
          </a:ln>
          <a:effectLst/>
        </p:spPr>
        <p:txBody>
          <a:bodyPr wrap="none">
            <a:spAutoFit/>
          </a:bodyPr>
          <a:lstStyle/>
          <a:p>
            <a:r>
              <a:rPr lang="it-IT" sz="2800" b="1" dirty="0">
                <a:solidFill>
                  <a:srgbClr val="FFFF00"/>
                </a:solidFill>
              </a:rPr>
              <a:t>Sedi temporanee</a:t>
            </a:r>
          </a:p>
        </p:txBody>
      </p:sp>
      <p:sp>
        <p:nvSpPr>
          <p:cNvPr id="8207" name="AutoShape 15"/>
          <p:cNvSpPr>
            <a:spLocks noChangeArrowheads="1"/>
          </p:cNvSpPr>
          <p:nvPr/>
        </p:nvSpPr>
        <p:spPr bwMode="auto">
          <a:xfrm>
            <a:off x="1428728" y="5500702"/>
            <a:ext cx="457200" cy="4572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85786" y="1071546"/>
            <a:ext cx="7772400" cy="1470025"/>
          </a:xfrm>
        </p:spPr>
        <p:txBody>
          <a:bodyPr>
            <a:normAutofit fontScale="90000"/>
          </a:bodyPr>
          <a:lstStyle/>
          <a:p>
            <a:r>
              <a:rPr lang="en-GB" sz="5300" b="1" dirty="0" smtClean="0">
                <a:solidFill>
                  <a:srgbClr val="FF0000"/>
                </a:solidFill>
              </a:rPr>
              <a:t>SKIN CANCER DAY  2008</a:t>
            </a:r>
            <a:br>
              <a:rPr lang="en-GB" sz="5300" b="1" dirty="0" smtClean="0">
                <a:solidFill>
                  <a:srgbClr val="FF0000"/>
                </a:solidFill>
              </a:rPr>
            </a:br>
            <a:r>
              <a:rPr lang="en-GB" sz="5300" b="1" dirty="0" smtClean="0">
                <a:solidFill>
                  <a:srgbClr val="FF0000"/>
                </a:solidFill>
              </a:rPr>
              <a:t>     </a:t>
            </a:r>
            <a:r>
              <a:rPr lang="en-GB" sz="4800" dirty="0" smtClean="0">
                <a:solidFill>
                  <a:schemeClr val="accent6">
                    <a:lumMod val="75000"/>
                  </a:schemeClr>
                </a:solidFill>
              </a:rPr>
              <a:t>(Firenze, May 8, 2008)</a:t>
            </a:r>
            <a:r>
              <a:rPr lang="en-GB" sz="5300" b="1" dirty="0" smtClean="0">
                <a:solidFill>
                  <a:schemeClr val="accent6">
                    <a:lumMod val="75000"/>
                  </a:schemeClr>
                </a:solidFill>
              </a:rPr>
              <a:t>   </a:t>
            </a:r>
            <a:r>
              <a:rPr lang="en-GB" b="1" dirty="0" smtClean="0">
                <a:solidFill>
                  <a:srgbClr val="FF0000"/>
                </a:solidFill>
              </a:rPr>
              <a:t/>
            </a:r>
            <a:br>
              <a:rPr lang="en-GB" b="1" dirty="0" smtClean="0">
                <a:solidFill>
                  <a:srgbClr val="FF0000"/>
                </a:solidFill>
              </a:rPr>
            </a:br>
            <a:r>
              <a:rPr lang="en-GB" b="1" dirty="0" smtClean="0">
                <a:solidFill>
                  <a:srgbClr val="FF0000"/>
                </a:solidFill>
              </a:rPr>
              <a:t>     </a:t>
            </a:r>
            <a:r>
              <a:rPr lang="en-GB" b="1" i="1" dirty="0" smtClean="0">
                <a:solidFill>
                  <a:srgbClr val="92D050"/>
                </a:solidFill>
              </a:rPr>
              <a:t>804 SUBJECTS </a:t>
            </a:r>
            <a:br>
              <a:rPr lang="en-GB" b="1" i="1" dirty="0" smtClean="0">
                <a:solidFill>
                  <a:srgbClr val="92D050"/>
                </a:solidFill>
              </a:rPr>
            </a:br>
            <a:r>
              <a:rPr lang="it-IT" b="1" i="1" dirty="0" smtClean="0">
                <a:solidFill>
                  <a:srgbClr val="92D050"/>
                </a:solidFill>
              </a:rPr>
              <a:t/>
            </a:r>
            <a:br>
              <a:rPr lang="it-IT" b="1" i="1" dirty="0" smtClean="0">
                <a:solidFill>
                  <a:srgbClr val="92D050"/>
                </a:solidFill>
              </a:rPr>
            </a:br>
            <a:endParaRPr lang="it-IT" dirty="0"/>
          </a:p>
        </p:txBody>
      </p:sp>
      <p:sp>
        <p:nvSpPr>
          <p:cNvPr id="3" name="Sottotitolo 2"/>
          <p:cNvSpPr>
            <a:spLocks noGrp="1"/>
          </p:cNvSpPr>
          <p:nvPr>
            <p:ph type="subTitle" idx="1"/>
          </p:nvPr>
        </p:nvSpPr>
        <p:spPr>
          <a:xfrm>
            <a:off x="3500430" y="4714884"/>
            <a:ext cx="5329230" cy="1395410"/>
          </a:xfrm>
        </p:spPr>
        <p:txBody>
          <a:bodyPr>
            <a:normAutofit fontScale="85000" lnSpcReduction="10000"/>
          </a:bodyPr>
          <a:lstStyle/>
          <a:p>
            <a:r>
              <a:rPr lang="en-GB" dirty="0">
                <a:solidFill>
                  <a:schemeClr val="bg1"/>
                </a:solidFill>
              </a:rPr>
              <a:t>The examination was free of charge and no referral prescription from the family doctor was required. </a:t>
            </a:r>
            <a:endParaRPr lang="it-IT" dirty="0">
              <a:solidFill>
                <a:schemeClr val="bg1"/>
              </a:solidFill>
            </a:endParaRPr>
          </a:p>
        </p:txBody>
      </p:sp>
      <p:pic>
        <p:nvPicPr>
          <p:cNvPr id="4" name="Picture 2" descr="Scansione"/>
          <p:cNvPicPr>
            <a:picLocks noChangeAspect="1" noChangeArrowheads="1"/>
          </p:cNvPicPr>
          <p:nvPr/>
        </p:nvPicPr>
        <p:blipFill>
          <a:blip r:embed="rId2" cstate="print"/>
          <a:srcRect/>
          <a:stretch>
            <a:fillRect/>
          </a:stretch>
        </p:blipFill>
        <p:spPr bwMode="auto">
          <a:xfrm>
            <a:off x="214282" y="2258372"/>
            <a:ext cx="3286148" cy="419599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928662" y="1571612"/>
          <a:ext cx="7109488" cy="4693920"/>
        </p:xfrm>
        <a:graphic>
          <a:graphicData uri="http://schemas.openxmlformats.org/drawingml/2006/table">
            <a:tbl>
              <a:tblPr/>
              <a:tblGrid>
                <a:gridCol w="3732481"/>
                <a:gridCol w="1687792"/>
                <a:gridCol w="1689215"/>
              </a:tblGrid>
              <a:tr h="358580">
                <a:tc>
                  <a:txBody>
                    <a:bodyPr/>
                    <a:lstStyle/>
                    <a:p>
                      <a:pPr>
                        <a:spcAft>
                          <a:spcPts val="1200"/>
                        </a:spcAft>
                      </a:pPr>
                      <a:r>
                        <a:rPr lang="en-US" sz="2400" b="1" dirty="0">
                          <a:solidFill>
                            <a:srgbClr val="FFFFFF"/>
                          </a:solidFill>
                          <a:latin typeface="Calibri"/>
                          <a:ea typeface="Times New Roman"/>
                          <a:cs typeface="Arial"/>
                        </a:rPr>
                        <a:t>Visit outcome</a:t>
                      </a:r>
                      <a:endParaRPr lang="it-IT" sz="2400" dirty="0">
                        <a:latin typeface="Times New Roman"/>
                        <a:ea typeface="Times New Roman"/>
                        <a:cs typeface="Times New Roman"/>
                      </a:endParaRPr>
                    </a:p>
                  </a:txBody>
                  <a:tcPr marL="68580" marR="68580" marT="0" marB="0">
                    <a:lnL>
                      <a:noFill/>
                    </a:lnL>
                    <a:lnR>
                      <a:noFill/>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00B0F0"/>
                    </a:solidFill>
                  </a:tcPr>
                </a:tc>
                <a:tc>
                  <a:txBody>
                    <a:bodyPr/>
                    <a:lstStyle/>
                    <a:p>
                      <a:pPr>
                        <a:spcAft>
                          <a:spcPts val="1200"/>
                        </a:spcAft>
                      </a:pPr>
                      <a:r>
                        <a:rPr lang="en-US" sz="2400" b="1" dirty="0">
                          <a:solidFill>
                            <a:srgbClr val="FFFFFF"/>
                          </a:solidFill>
                          <a:latin typeface="Calibri"/>
                          <a:ea typeface="Times New Roman"/>
                          <a:cs typeface="Arial"/>
                        </a:rPr>
                        <a:t>n</a:t>
                      </a:r>
                      <a:endParaRPr lang="it-IT" sz="2400" dirty="0">
                        <a:latin typeface="Calibri"/>
                        <a:ea typeface="Times New Roman"/>
                        <a:cs typeface="Times New Roman"/>
                      </a:endParaRPr>
                    </a:p>
                  </a:txBody>
                  <a:tcPr marL="68580" marR="68580" marT="0" marB="0">
                    <a:lnL>
                      <a:noFill/>
                    </a:lnL>
                    <a:lnR>
                      <a:noFill/>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00B0F0"/>
                    </a:solidFill>
                  </a:tcPr>
                </a:tc>
                <a:tc>
                  <a:txBody>
                    <a:bodyPr/>
                    <a:lstStyle/>
                    <a:p>
                      <a:pPr>
                        <a:spcAft>
                          <a:spcPts val="1200"/>
                        </a:spcAft>
                      </a:pPr>
                      <a:r>
                        <a:rPr lang="en-US" sz="2800" b="1" dirty="0">
                          <a:solidFill>
                            <a:srgbClr val="FFFFFF"/>
                          </a:solidFill>
                          <a:latin typeface="Calibri"/>
                          <a:ea typeface="Times New Roman"/>
                          <a:cs typeface="Arial"/>
                        </a:rPr>
                        <a:t>%</a:t>
                      </a:r>
                      <a:endParaRPr lang="it-IT" sz="2800" dirty="0">
                        <a:latin typeface="Calibri"/>
                        <a:ea typeface="Times New Roman"/>
                        <a:cs typeface="Times New Roman"/>
                      </a:endParaRPr>
                    </a:p>
                  </a:txBody>
                  <a:tcPr marL="68580" marR="68580" marT="0" marB="0">
                    <a:lnL>
                      <a:noFill/>
                    </a:lnL>
                    <a:lnR>
                      <a:noFill/>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00B0F0"/>
                    </a:solidFill>
                  </a:tcPr>
                </a:tc>
              </a:tr>
              <a:tr h="394182">
                <a:tc>
                  <a:txBody>
                    <a:bodyPr/>
                    <a:lstStyle/>
                    <a:p>
                      <a:r>
                        <a:rPr lang="en-US" sz="2800" b="1" dirty="0">
                          <a:solidFill>
                            <a:schemeClr val="bg1"/>
                          </a:solidFill>
                          <a:latin typeface="Calibri"/>
                          <a:ea typeface="Times New Roman"/>
                          <a:cs typeface="Arial"/>
                        </a:rPr>
                        <a:t>Melanoma</a:t>
                      </a:r>
                      <a:endParaRPr lang="it-IT" sz="2800" b="1" dirty="0">
                        <a:solidFill>
                          <a:schemeClr val="bg1"/>
                        </a:solidFill>
                        <a:latin typeface="Calibri"/>
                        <a:ea typeface="Times New Roman"/>
                        <a:cs typeface="Times New Roman"/>
                      </a:endParaRPr>
                    </a:p>
                  </a:txBody>
                  <a:tcPr marL="68580" marR="68580" marT="0" marB="0">
                    <a:lnL>
                      <a:noFill/>
                    </a:lnL>
                    <a:lnR>
                      <a:noFill/>
                    </a:lnR>
                    <a:lnT w="1905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c>
                  <a:txBody>
                    <a:bodyPr/>
                    <a:lstStyle/>
                    <a:p>
                      <a:pPr>
                        <a:spcAft>
                          <a:spcPts val="0"/>
                        </a:spcAft>
                      </a:pPr>
                      <a:r>
                        <a:rPr lang="en-US" sz="2800" b="1">
                          <a:solidFill>
                            <a:schemeClr val="bg1"/>
                          </a:solidFill>
                          <a:latin typeface="Calibri"/>
                          <a:ea typeface="Times New Roman"/>
                          <a:cs typeface="Arial"/>
                        </a:rPr>
                        <a:t>0</a:t>
                      </a:r>
                      <a:endParaRPr lang="it-IT" sz="2800" b="1">
                        <a:solidFill>
                          <a:schemeClr val="bg1"/>
                        </a:solidFill>
                        <a:latin typeface="Calibri"/>
                        <a:ea typeface="Times New Roman"/>
                        <a:cs typeface="Times New Roman"/>
                      </a:endParaRPr>
                    </a:p>
                  </a:txBody>
                  <a:tcPr marL="68580" marR="68580" marT="0" marB="0">
                    <a:lnL>
                      <a:noFill/>
                    </a:lnL>
                    <a:lnR>
                      <a:noFill/>
                    </a:lnR>
                    <a:lnT w="1905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c>
                  <a:txBody>
                    <a:bodyPr/>
                    <a:lstStyle/>
                    <a:p>
                      <a:pPr>
                        <a:spcAft>
                          <a:spcPts val="0"/>
                        </a:spcAft>
                      </a:pPr>
                      <a:r>
                        <a:rPr lang="en-US" sz="2800" b="1" dirty="0">
                          <a:solidFill>
                            <a:schemeClr val="bg1"/>
                          </a:solidFill>
                          <a:latin typeface="Calibri"/>
                          <a:ea typeface="Times New Roman"/>
                          <a:cs typeface="Arial"/>
                        </a:rPr>
                        <a:t>0</a:t>
                      </a:r>
                      <a:endParaRPr lang="it-IT" sz="2800" b="1" dirty="0">
                        <a:solidFill>
                          <a:schemeClr val="bg1"/>
                        </a:solidFill>
                        <a:latin typeface="Calibri"/>
                        <a:ea typeface="Times New Roman"/>
                        <a:cs typeface="Times New Roman"/>
                      </a:endParaRPr>
                    </a:p>
                  </a:txBody>
                  <a:tcPr marL="68580" marR="68580" marT="0" marB="0">
                    <a:lnL>
                      <a:noFill/>
                    </a:lnL>
                    <a:lnR>
                      <a:noFill/>
                    </a:lnR>
                    <a:lnT w="1905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r>
              <a:tr h="394182">
                <a:tc>
                  <a:txBody>
                    <a:bodyPr/>
                    <a:lstStyle/>
                    <a:p>
                      <a:r>
                        <a:rPr lang="en-US" sz="2800" b="1" dirty="0">
                          <a:solidFill>
                            <a:srgbClr val="FF0000"/>
                          </a:solidFill>
                          <a:latin typeface="Calibri"/>
                          <a:ea typeface="Times New Roman"/>
                          <a:cs typeface="Arial"/>
                        </a:rPr>
                        <a:t>Basal cell carcinoma </a:t>
                      </a:r>
                      <a:endParaRPr lang="it-IT" sz="2800" b="1" dirty="0">
                        <a:solidFill>
                          <a:srgbClr val="FF0000"/>
                        </a:solidFill>
                        <a:latin typeface="Calibri"/>
                        <a:ea typeface="Times New Roman"/>
                        <a:cs typeface="Times New Roman"/>
                      </a:endParaRPr>
                    </a:p>
                  </a:txBody>
                  <a:tcPr marL="68580" marR="68580" marT="0" marB="0">
                    <a:lnL>
                      <a:noFill/>
                    </a:lnL>
                    <a:lnR>
                      <a:noFill/>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c>
                  <a:txBody>
                    <a:bodyPr/>
                    <a:lstStyle/>
                    <a:p>
                      <a:pPr>
                        <a:spcAft>
                          <a:spcPts val="0"/>
                        </a:spcAft>
                      </a:pPr>
                      <a:r>
                        <a:rPr lang="en-US" sz="2800" b="1">
                          <a:solidFill>
                            <a:srgbClr val="FF0000"/>
                          </a:solidFill>
                          <a:latin typeface="Calibri"/>
                          <a:ea typeface="Times New Roman"/>
                          <a:cs typeface="Arial"/>
                        </a:rPr>
                        <a:t>12</a:t>
                      </a:r>
                      <a:endParaRPr lang="it-IT" sz="2800" b="1">
                        <a:solidFill>
                          <a:srgbClr val="FF0000"/>
                        </a:solidFill>
                        <a:latin typeface="Calibri"/>
                        <a:ea typeface="Times New Roman"/>
                        <a:cs typeface="Times New Roman"/>
                      </a:endParaRPr>
                    </a:p>
                  </a:txBody>
                  <a:tcPr marL="68580" marR="68580" marT="0" marB="0">
                    <a:lnL>
                      <a:noFill/>
                    </a:lnL>
                    <a:lnR>
                      <a:noFill/>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c>
                  <a:txBody>
                    <a:bodyPr/>
                    <a:lstStyle/>
                    <a:p>
                      <a:pPr>
                        <a:spcAft>
                          <a:spcPts val="0"/>
                        </a:spcAft>
                      </a:pPr>
                      <a:r>
                        <a:rPr lang="en-US" sz="2800" b="1">
                          <a:solidFill>
                            <a:srgbClr val="FF0000"/>
                          </a:solidFill>
                          <a:latin typeface="Calibri"/>
                          <a:ea typeface="Times New Roman"/>
                          <a:cs typeface="Arial"/>
                        </a:rPr>
                        <a:t>1.5</a:t>
                      </a:r>
                      <a:endParaRPr lang="it-IT" sz="2800" b="1">
                        <a:solidFill>
                          <a:srgbClr val="FF0000"/>
                        </a:solidFill>
                        <a:latin typeface="Calibri"/>
                        <a:ea typeface="Times New Roman"/>
                        <a:cs typeface="Times New Roman"/>
                      </a:endParaRPr>
                    </a:p>
                  </a:txBody>
                  <a:tcPr marL="68580" marR="68580" marT="0" marB="0">
                    <a:lnL>
                      <a:noFill/>
                    </a:lnL>
                    <a:lnR>
                      <a:noFill/>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r>
              <a:tr h="394182">
                <a:tc>
                  <a:txBody>
                    <a:bodyPr/>
                    <a:lstStyle/>
                    <a:p>
                      <a:r>
                        <a:rPr lang="en-US" sz="2800" b="1" dirty="0" err="1">
                          <a:solidFill>
                            <a:srgbClr val="FF0000"/>
                          </a:solidFill>
                          <a:latin typeface="Calibri"/>
                          <a:ea typeface="Times New Roman"/>
                          <a:cs typeface="Arial"/>
                        </a:rPr>
                        <a:t>Squamous</a:t>
                      </a:r>
                      <a:r>
                        <a:rPr lang="en-US" sz="2800" b="1" dirty="0">
                          <a:solidFill>
                            <a:srgbClr val="FF0000"/>
                          </a:solidFill>
                          <a:latin typeface="Calibri"/>
                          <a:ea typeface="Times New Roman"/>
                          <a:cs typeface="Arial"/>
                        </a:rPr>
                        <a:t> cell carcinoma</a:t>
                      </a:r>
                      <a:endParaRPr lang="it-IT" sz="2800" b="1" dirty="0">
                        <a:solidFill>
                          <a:srgbClr val="FF0000"/>
                        </a:solidFill>
                        <a:latin typeface="Calibri"/>
                        <a:ea typeface="Times New Roman"/>
                        <a:cs typeface="Times New Roman"/>
                      </a:endParaRPr>
                    </a:p>
                  </a:txBody>
                  <a:tcPr marL="68580" marR="68580" marT="0" marB="0">
                    <a:lnL>
                      <a:noFill/>
                    </a:lnL>
                    <a:lnR>
                      <a:noFill/>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c>
                  <a:txBody>
                    <a:bodyPr/>
                    <a:lstStyle/>
                    <a:p>
                      <a:pPr>
                        <a:spcAft>
                          <a:spcPts val="0"/>
                        </a:spcAft>
                      </a:pPr>
                      <a:r>
                        <a:rPr lang="en-US" sz="2800" b="1">
                          <a:solidFill>
                            <a:srgbClr val="FF0000"/>
                          </a:solidFill>
                          <a:latin typeface="Calibri"/>
                          <a:ea typeface="Times New Roman"/>
                          <a:cs typeface="Arial"/>
                        </a:rPr>
                        <a:t>0</a:t>
                      </a:r>
                      <a:endParaRPr lang="it-IT" sz="2800" b="1">
                        <a:solidFill>
                          <a:srgbClr val="FF0000"/>
                        </a:solidFill>
                        <a:latin typeface="Calibri"/>
                        <a:ea typeface="Times New Roman"/>
                        <a:cs typeface="Times New Roman"/>
                      </a:endParaRPr>
                    </a:p>
                  </a:txBody>
                  <a:tcPr marL="68580" marR="68580" marT="0" marB="0">
                    <a:lnL>
                      <a:noFill/>
                    </a:lnL>
                    <a:lnR>
                      <a:noFill/>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c>
                  <a:txBody>
                    <a:bodyPr/>
                    <a:lstStyle/>
                    <a:p>
                      <a:pPr>
                        <a:spcAft>
                          <a:spcPts val="0"/>
                        </a:spcAft>
                      </a:pPr>
                      <a:r>
                        <a:rPr lang="en-US" sz="2800" b="1" dirty="0">
                          <a:solidFill>
                            <a:srgbClr val="FF0000"/>
                          </a:solidFill>
                          <a:latin typeface="Calibri"/>
                          <a:ea typeface="Times New Roman"/>
                          <a:cs typeface="Arial"/>
                        </a:rPr>
                        <a:t>0</a:t>
                      </a:r>
                      <a:endParaRPr lang="it-IT" sz="2800" b="1" dirty="0">
                        <a:solidFill>
                          <a:srgbClr val="FF0000"/>
                        </a:solidFill>
                        <a:latin typeface="Calibri"/>
                        <a:ea typeface="Times New Roman"/>
                        <a:cs typeface="Times New Roman"/>
                      </a:endParaRPr>
                    </a:p>
                  </a:txBody>
                  <a:tcPr marL="68580" marR="68580" marT="0" marB="0">
                    <a:lnL>
                      <a:noFill/>
                    </a:lnL>
                    <a:lnR>
                      <a:noFill/>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r>
              <a:tr h="788364">
                <a:tc>
                  <a:txBody>
                    <a:bodyPr/>
                    <a:lstStyle/>
                    <a:p>
                      <a:r>
                        <a:rPr lang="en-US" sz="2800" b="1" dirty="0">
                          <a:solidFill>
                            <a:srgbClr val="FF0000"/>
                          </a:solidFill>
                          <a:latin typeface="Calibri"/>
                          <a:ea typeface="Times New Roman"/>
                          <a:cs typeface="Arial"/>
                        </a:rPr>
                        <a:t>Suspicious lesions to biopsy</a:t>
                      </a:r>
                      <a:endParaRPr lang="it-IT" sz="2800" b="1" dirty="0">
                        <a:solidFill>
                          <a:srgbClr val="FF0000"/>
                        </a:solidFill>
                        <a:latin typeface="Calibri"/>
                        <a:ea typeface="Times New Roman"/>
                        <a:cs typeface="Times New Roman"/>
                      </a:endParaRPr>
                    </a:p>
                  </a:txBody>
                  <a:tcPr marL="68580" marR="68580" marT="0" marB="0">
                    <a:lnL>
                      <a:noFill/>
                    </a:lnL>
                    <a:lnR>
                      <a:noFill/>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c>
                  <a:txBody>
                    <a:bodyPr/>
                    <a:lstStyle/>
                    <a:p>
                      <a:pPr>
                        <a:spcAft>
                          <a:spcPts val="0"/>
                        </a:spcAft>
                      </a:pPr>
                      <a:r>
                        <a:rPr lang="en-US" sz="2800" b="1" dirty="0">
                          <a:solidFill>
                            <a:srgbClr val="FF0000"/>
                          </a:solidFill>
                          <a:latin typeface="Calibri"/>
                          <a:ea typeface="Times New Roman"/>
                          <a:cs typeface="Arial"/>
                        </a:rPr>
                        <a:t>24</a:t>
                      </a:r>
                      <a:endParaRPr lang="it-IT" sz="2800" b="1" dirty="0">
                        <a:solidFill>
                          <a:srgbClr val="FF0000"/>
                        </a:solidFill>
                        <a:latin typeface="Calibri"/>
                        <a:ea typeface="Times New Roman"/>
                        <a:cs typeface="Times New Roman"/>
                      </a:endParaRPr>
                    </a:p>
                  </a:txBody>
                  <a:tcPr marL="68580" marR="68580" marT="0" marB="0">
                    <a:lnL>
                      <a:noFill/>
                    </a:lnL>
                    <a:lnR>
                      <a:noFill/>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c>
                  <a:txBody>
                    <a:bodyPr/>
                    <a:lstStyle/>
                    <a:p>
                      <a:pPr>
                        <a:spcAft>
                          <a:spcPts val="0"/>
                        </a:spcAft>
                      </a:pPr>
                      <a:r>
                        <a:rPr lang="en-US" sz="2800" b="1" dirty="0">
                          <a:solidFill>
                            <a:srgbClr val="FF0000"/>
                          </a:solidFill>
                          <a:latin typeface="Calibri"/>
                          <a:ea typeface="Times New Roman"/>
                          <a:cs typeface="Arial"/>
                        </a:rPr>
                        <a:t>3</a:t>
                      </a:r>
                      <a:endParaRPr lang="it-IT" sz="2800" b="1" dirty="0">
                        <a:solidFill>
                          <a:srgbClr val="FF0000"/>
                        </a:solidFill>
                        <a:latin typeface="Calibri"/>
                        <a:ea typeface="Times New Roman"/>
                        <a:cs typeface="Times New Roman"/>
                      </a:endParaRPr>
                    </a:p>
                  </a:txBody>
                  <a:tcPr marL="68580" marR="68580" marT="0" marB="0">
                    <a:lnL>
                      <a:noFill/>
                    </a:lnL>
                    <a:lnR>
                      <a:noFill/>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r>
              <a:tr h="788364">
                <a:tc>
                  <a:txBody>
                    <a:bodyPr/>
                    <a:lstStyle/>
                    <a:p>
                      <a:r>
                        <a:rPr lang="en-US" sz="2800" b="1" dirty="0">
                          <a:solidFill>
                            <a:srgbClr val="FF0000"/>
                          </a:solidFill>
                          <a:latin typeface="Calibri"/>
                          <a:ea typeface="Times New Roman"/>
                          <a:cs typeface="Arial"/>
                        </a:rPr>
                        <a:t>Recommended follow-up (6,12 or 24 months)</a:t>
                      </a:r>
                      <a:endParaRPr lang="it-IT" sz="2800" b="1" dirty="0">
                        <a:solidFill>
                          <a:srgbClr val="FF0000"/>
                        </a:solidFill>
                        <a:latin typeface="Calibri"/>
                        <a:ea typeface="Times New Roman"/>
                        <a:cs typeface="Times New Roman"/>
                      </a:endParaRPr>
                    </a:p>
                  </a:txBody>
                  <a:tcPr marL="68580" marR="68580" marT="0" marB="0">
                    <a:lnL>
                      <a:noFill/>
                    </a:lnL>
                    <a:lnR>
                      <a:noFill/>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c>
                  <a:txBody>
                    <a:bodyPr/>
                    <a:lstStyle/>
                    <a:p>
                      <a:pPr>
                        <a:spcAft>
                          <a:spcPts val="0"/>
                        </a:spcAft>
                      </a:pPr>
                      <a:r>
                        <a:rPr lang="en-US" sz="2800" b="1">
                          <a:solidFill>
                            <a:srgbClr val="FF0000"/>
                          </a:solidFill>
                          <a:latin typeface="Calibri"/>
                          <a:ea typeface="Times New Roman"/>
                          <a:cs typeface="Arial"/>
                        </a:rPr>
                        <a:t>189</a:t>
                      </a:r>
                      <a:endParaRPr lang="it-IT" sz="2800" b="1">
                        <a:solidFill>
                          <a:srgbClr val="FF0000"/>
                        </a:solidFill>
                        <a:latin typeface="Calibri"/>
                        <a:ea typeface="Times New Roman"/>
                        <a:cs typeface="Times New Roman"/>
                      </a:endParaRPr>
                    </a:p>
                  </a:txBody>
                  <a:tcPr marL="68580" marR="68580" marT="0" marB="0">
                    <a:lnL>
                      <a:noFill/>
                    </a:lnL>
                    <a:lnR>
                      <a:noFill/>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c>
                  <a:txBody>
                    <a:bodyPr/>
                    <a:lstStyle/>
                    <a:p>
                      <a:pPr>
                        <a:spcAft>
                          <a:spcPts val="0"/>
                        </a:spcAft>
                      </a:pPr>
                      <a:r>
                        <a:rPr lang="en-US" sz="2800" b="1" dirty="0">
                          <a:solidFill>
                            <a:srgbClr val="FF0000"/>
                          </a:solidFill>
                          <a:latin typeface="Calibri"/>
                          <a:ea typeface="Times New Roman"/>
                          <a:cs typeface="Arial"/>
                        </a:rPr>
                        <a:t>23.5</a:t>
                      </a:r>
                      <a:endParaRPr lang="it-IT" sz="2800" b="1" dirty="0">
                        <a:solidFill>
                          <a:srgbClr val="FF0000"/>
                        </a:solidFill>
                        <a:latin typeface="Calibri"/>
                        <a:ea typeface="Times New Roman"/>
                        <a:cs typeface="Times New Roman"/>
                      </a:endParaRPr>
                    </a:p>
                  </a:txBody>
                  <a:tcPr marL="68580" marR="68580" marT="0" marB="0">
                    <a:lnL>
                      <a:noFill/>
                    </a:lnL>
                    <a:lnR>
                      <a:noFill/>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r>
              <a:tr h="394182">
                <a:tc>
                  <a:txBody>
                    <a:bodyPr/>
                    <a:lstStyle/>
                    <a:p>
                      <a:r>
                        <a:rPr lang="en-US" sz="2800" b="1" dirty="0">
                          <a:solidFill>
                            <a:schemeClr val="bg1"/>
                          </a:solidFill>
                          <a:latin typeface="Calibri"/>
                          <a:ea typeface="Times New Roman"/>
                          <a:cs typeface="Arial"/>
                        </a:rPr>
                        <a:t>No risk factors</a:t>
                      </a:r>
                      <a:endParaRPr lang="it-IT" sz="2800" b="1" dirty="0">
                        <a:solidFill>
                          <a:schemeClr val="bg1"/>
                        </a:solidFill>
                        <a:latin typeface="Calibri"/>
                        <a:ea typeface="Times New Roman"/>
                        <a:cs typeface="Times New Roman"/>
                      </a:endParaRPr>
                    </a:p>
                  </a:txBody>
                  <a:tcPr marL="68580" marR="68580" marT="0" marB="0">
                    <a:lnL>
                      <a:noFill/>
                    </a:lnL>
                    <a:lnR>
                      <a:noFill/>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c>
                  <a:txBody>
                    <a:bodyPr/>
                    <a:lstStyle/>
                    <a:p>
                      <a:pPr>
                        <a:spcAft>
                          <a:spcPts val="0"/>
                        </a:spcAft>
                      </a:pPr>
                      <a:r>
                        <a:rPr lang="en-US" sz="2800" b="1" dirty="0">
                          <a:solidFill>
                            <a:schemeClr val="bg1"/>
                          </a:solidFill>
                          <a:latin typeface="Calibri"/>
                          <a:ea typeface="Times New Roman"/>
                          <a:cs typeface="Arial"/>
                        </a:rPr>
                        <a:t>507</a:t>
                      </a:r>
                      <a:endParaRPr lang="it-IT" sz="2800" b="1" dirty="0">
                        <a:solidFill>
                          <a:schemeClr val="bg1"/>
                        </a:solidFill>
                        <a:latin typeface="Calibri"/>
                        <a:ea typeface="Times New Roman"/>
                        <a:cs typeface="Times New Roman"/>
                      </a:endParaRPr>
                    </a:p>
                  </a:txBody>
                  <a:tcPr marL="68580" marR="68580" marT="0" marB="0">
                    <a:lnL>
                      <a:noFill/>
                    </a:lnL>
                    <a:lnR>
                      <a:noFill/>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c>
                  <a:txBody>
                    <a:bodyPr/>
                    <a:lstStyle/>
                    <a:p>
                      <a:pPr>
                        <a:spcAft>
                          <a:spcPts val="0"/>
                        </a:spcAft>
                      </a:pPr>
                      <a:r>
                        <a:rPr lang="en-US" sz="2800" b="1" dirty="0">
                          <a:solidFill>
                            <a:schemeClr val="bg1"/>
                          </a:solidFill>
                          <a:latin typeface="Calibri"/>
                          <a:ea typeface="Times New Roman"/>
                          <a:cs typeface="Arial"/>
                        </a:rPr>
                        <a:t>63</a:t>
                      </a:r>
                      <a:endParaRPr lang="it-IT" sz="2800" b="1" dirty="0">
                        <a:solidFill>
                          <a:schemeClr val="bg1"/>
                        </a:solidFill>
                        <a:latin typeface="Calibri"/>
                        <a:ea typeface="Times New Roman"/>
                        <a:cs typeface="Times New Roman"/>
                      </a:endParaRPr>
                    </a:p>
                  </a:txBody>
                  <a:tcPr marL="68580" marR="68580" marT="0" marB="0">
                    <a:lnL>
                      <a:noFill/>
                    </a:lnL>
                    <a:lnR>
                      <a:noFill/>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r>
              <a:tr h="394182">
                <a:tc>
                  <a:txBody>
                    <a:bodyPr/>
                    <a:lstStyle/>
                    <a:p>
                      <a:r>
                        <a:rPr lang="en-US" sz="2800" b="1">
                          <a:solidFill>
                            <a:srgbClr val="FF0000"/>
                          </a:solidFill>
                          <a:latin typeface="Calibri"/>
                          <a:ea typeface="Times New Roman"/>
                          <a:cs typeface="Arial"/>
                        </a:rPr>
                        <a:t>No answer</a:t>
                      </a:r>
                      <a:endParaRPr lang="it-IT" sz="2800" b="1">
                        <a:solidFill>
                          <a:srgbClr val="FF0000"/>
                        </a:solidFill>
                        <a:latin typeface="Calibri"/>
                        <a:ea typeface="Times New Roman"/>
                        <a:cs typeface="Times New Roman"/>
                      </a:endParaRPr>
                    </a:p>
                  </a:txBody>
                  <a:tcPr marL="68580" marR="68580" marT="0" marB="0">
                    <a:lnL>
                      <a:noFill/>
                    </a:lnL>
                    <a:lnR>
                      <a:noFill/>
                    </a:lnR>
                    <a:lnT w="12700" cap="flat" cmpd="sng" algn="ctr">
                      <a:solidFill>
                        <a:srgbClr val="595959"/>
                      </a:solidFill>
                      <a:prstDash val="solid"/>
                      <a:round/>
                      <a:headEnd type="none" w="med" len="med"/>
                      <a:tailEnd type="none" w="med" len="med"/>
                    </a:lnT>
                    <a:lnB w="19050" cap="flat" cmpd="dbl" algn="ctr">
                      <a:solidFill>
                        <a:srgbClr val="595959"/>
                      </a:solidFill>
                      <a:prstDash val="solid"/>
                      <a:round/>
                      <a:headEnd type="none" w="med" len="med"/>
                      <a:tailEnd type="none" w="med" len="med"/>
                    </a:lnB>
                  </a:tcPr>
                </a:tc>
                <a:tc>
                  <a:txBody>
                    <a:bodyPr/>
                    <a:lstStyle/>
                    <a:p>
                      <a:pPr>
                        <a:spcAft>
                          <a:spcPts val="0"/>
                        </a:spcAft>
                      </a:pPr>
                      <a:r>
                        <a:rPr lang="en-US" sz="2800" b="1">
                          <a:solidFill>
                            <a:srgbClr val="FF0000"/>
                          </a:solidFill>
                          <a:latin typeface="Calibri"/>
                          <a:ea typeface="Times New Roman"/>
                          <a:cs typeface="Arial"/>
                        </a:rPr>
                        <a:t>72</a:t>
                      </a:r>
                      <a:endParaRPr lang="it-IT" sz="2800" b="1">
                        <a:solidFill>
                          <a:srgbClr val="FF0000"/>
                        </a:solidFill>
                        <a:latin typeface="Calibri"/>
                        <a:ea typeface="Times New Roman"/>
                        <a:cs typeface="Times New Roman"/>
                      </a:endParaRPr>
                    </a:p>
                  </a:txBody>
                  <a:tcPr marL="68580" marR="68580" marT="0" marB="0">
                    <a:lnL>
                      <a:noFill/>
                    </a:lnL>
                    <a:lnR>
                      <a:noFill/>
                    </a:lnR>
                    <a:lnT w="12700" cap="flat" cmpd="sng" algn="ctr">
                      <a:solidFill>
                        <a:srgbClr val="595959"/>
                      </a:solidFill>
                      <a:prstDash val="solid"/>
                      <a:round/>
                      <a:headEnd type="none" w="med" len="med"/>
                      <a:tailEnd type="none" w="med" len="med"/>
                    </a:lnT>
                    <a:lnB w="19050" cap="flat" cmpd="dbl" algn="ctr">
                      <a:solidFill>
                        <a:srgbClr val="595959"/>
                      </a:solidFill>
                      <a:prstDash val="solid"/>
                      <a:round/>
                      <a:headEnd type="none" w="med" len="med"/>
                      <a:tailEnd type="none" w="med" len="med"/>
                    </a:lnB>
                  </a:tcPr>
                </a:tc>
                <a:tc>
                  <a:txBody>
                    <a:bodyPr/>
                    <a:lstStyle/>
                    <a:p>
                      <a:pPr>
                        <a:spcAft>
                          <a:spcPts val="0"/>
                        </a:spcAft>
                      </a:pPr>
                      <a:r>
                        <a:rPr lang="en-US" sz="2800" b="1" dirty="0">
                          <a:solidFill>
                            <a:srgbClr val="FF0000"/>
                          </a:solidFill>
                          <a:latin typeface="Calibri"/>
                          <a:ea typeface="Times New Roman"/>
                          <a:cs typeface="Arial"/>
                        </a:rPr>
                        <a:t>9</a:t>
                      </a:r>
                      <a:endParaRPr lang="it-IT" sz="2800" b="1" dirty="0">
                        <a:solidFill>
                          <a:srgbClr val="FF0000"/>
                        </a:solidFill>
                        <a:latin typeface="Calibri"/>
                        <a:ea typeface="Times New Roman"/>
                        <a:cs typeface="Times New Roman"/>
                      </a:endParaRPr>
                    </a:p>
                  </a:txBody>
                  <a:tcPr marL="68580" marR="68580" marT="0" marB="0">
                    <a:lnL>
                      <a:noFill/>
                    </a:lnL>
                    <a:lnR>
                      <a:noFill/>
                    </a:lnR>
                    <a:lnT w="12700" cap="flat" cmpd="sng" algn="ctr">
                      <a:solidFill>
                        <a:srgbClr val="595959"/>
                      </a:solidFill>
                      <a:prstDash val="solid"/>
                      <a:round/>
                      <a:headEnd type="none" w="med" len="med"/>
                      <a:tailEnd type="none" w="med" len="med"/>
                    </a:lnT>
                    <a:lnB w="19050" cap="flat" cmpd="dbl" algn="ctr">
                      <a:solidFill>
                        <a:srgbClr val="595959"/>
                      </a:solidFill>
                      <a:prstDash val="solid"/>
                      <a:round/>
                      <a:headEnd type="none" w="med" len="med"/>
                      <a:tailEnd type="none" w="med" len="med"/>
                    </a:lnB>
                  </a:tcPr>
                </a:tc>
              </a:tr>
            </a:tbl>
          </a:graphicData>
        </a:graphic>
      </p:graphicFrame>
      <p:sp>
        <p:nvSpPr>
          <p:cNvPr id="36249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ndParaRPr>
          </a:p>
        </p:txBody>
      </p:sp>
      <p:sp>
        <p:nvSpPr>
          <p:cNvPr id="4" name="CasellaDiTesto 3"/>
          <p:cNvSpPr txBox="1"/>
          <p:nvPr/>
        </p:nvSpPr>
        <p:spPr>
          <a:xfrm>
            <a:off x="1643042" y="357166"/>
            <a:ext cx="6000792" cy="523220"/>
          </a:xfrm>
          <a:prstGeom prst="rect">
            <a:avLst/>
          </a:prstGeom>
          <a:noFill/>
        </p:spPr>
        <p:txBody>
          <a:bodyPr wrap="square" rtlCol="0">
            <a:spAutoFit/>
          </a:bodyPr>
          <a:lstStyle/>
          <a:p>
            <a:pPr algn="ctr"/>
            <a:r>
              <a:rPr lang="it-IT" sz="2800" b="1" dirty="0" smtClean="0">
                <a:solidFill>
                  <a:schemeClr val="bg1"/>
                </a:solidFill>
              </a:rPr>
              <a:t>SKIN CANCER DAY 2008</a:t>
            </a:r>
            <a:endParaRPr lang="it-IT" sz="2800" b="1" dirty="0">
              <a:solidFill>
                <a:schemeClr val="bg1"/>
              </a:solidFill>
            </a:endParaRPr>
          </a:p>
        </p:txBody>
      </p:sp>
      <p:sp>
        <p:nvSpPr>
          <p:cNvPr id="5" name="CasellaDiTesto 4"/>
          <p:cNvSpPr txBox="1"/>
          <p:nvPr/>
        </p:nvSpPr>
        <p:spPr>
          <a:xfrm>
            <a:off x="2000232" y="1000108"/>
            <a:ext cx="4929222" cy="461665"/>
          </a:xfrm>
          <a:prstGeom prst="rect">
            <a:avLst/>
          </a:prstGeom>
          <a:noFill/>
        </p:spPr>
        <p:txBody>
          <a:bodyPr wrap="square" rtlCol="0">
            <a:spAutoFit/>
          </a:bodyPr>
          <a:lstStyle/>
          <a:p>
            <a:pPr algn="ctr"/>
            <a:r>
              <a:rPr lang="it-IT" sz="2400" b="1" dirty="0" smtClean="0">
                <a:solidFill>
                  <a:schemeClr val="bg1"/>
                </a:solidFill>
              </a:rPr>
              <a:t>804  PATIENTS</a:t>
            </a:r>
            <a:endParaRPr lang="it-IT" sz="2400"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571472" y="1714488"/>
          <a:ext cx="7640099" cy="3505185"/>
        </p:xfrm>
        <a:graphic>
          <a:graphicData uri="http://schemas.openxmlformats.org/drawingml/2006/table">
            <a:tbl>
              <a:tblPr/>
              <a:tblGrid>
                <a:gridCol w="5286412"/>
                <a:gridCol w="2353687"/>
              </a:tblGrid>
              <a:tr h="1065089">
                <a:tc>
                  <a:txBody>
                    <a:bodyPr/>
                    <a:lstStyle/>
                    <a:p>
                      <a:pPr algn="just" fontAlgn="ctr"/>
                      <a:r>
                        <a:rPr lang="en-US" sz="2400" b="1" i="0" u="none" strike="noStrike" dirty="0">
                          <a:solidFill>
                            <a:schemeClr val="bg1"/>
                          </a:solidFill>
                          <a:latin typeface="Arial"/>
                        </a:rPr>
                        <a:t>This is the first dermatological </a:t>
                      </a:r>
                      <a:endParaRPr lang="en-US" sz="2400" b="1" i="0" u="none" strike="noStrike" dirty="0" smtClean="0">
                        <a:solidFill>
                          <a:schemeClr val="bg1"/>
                        </a:solidFill>
                        <a:latin typeface="Arial"/>
                      </a:endParaRPr>
                    </a:p>
                    <a:p>
                      <a:pPr algn="just" fontAlgn="ctr"/>
                      <a:r>
                        <a:rPr lang="en-US" sz="2400" b="1" i="0" u="none" strike="noStrike" dirty="0" smtClean="0">
                          <a:solidFill>
                            <a:schemeClr val="bg1"/>
                          </a:solidFill>
                          <a:latin typeface="Arial"/>
                        </a:rPr>
                        <a:t>visit </a:t>
                      </a:r>
                      <a:r>
                        <a:rPr lang="en-US" sz="2400" b="1" i="0" u="none" strike="noStrike" dirty="0">
                          <a:solidFill>
                            <a:schemeClr val="bg1"/>
                          </a:solidFill>
                          <a:latin typeface="Arial"/>
                        </a:rPr>
                        <a:t>that </a:t>
                      </a:r>
                      <a:r>
                        <a:rPr lang="en-US" sz="2400" b="1" i="0" u="none" strike="noStrike" dirty="0" smtClean="0">
                          <a:solidFill>
                            <a:schemeClr val="bg1"/>
                          </a:solidFill>
                          <a:latin typeface="Arial"/>
                        </a:rPr>
                        <a:t> you </a:t>
                      </a:r>
                      <a:r>
                        <a:rPr lang="en-US" sz="2400" b="1" i="0" u="none" strike="noStrike" dirty="0">
                          <a:solidFill>
                            <a:schemeClr val="bg1"/>
                          </a:solidFill>
                          <a:latin typeface="Arial"/>
                        </a:rPr>
                        <a:t>effect for skin </a:t>
                      </a:r>
                      <a:endParaRPr lang="en-US" sz="2400" b="1" i="0" u="none" strike="noStrike" dirty="0" smtClean="0">
                        <a:solidFill>
                          <a:schemeClr val="bg1"/>
                        </a:solidFill>
                        <a:latin typeface="Arial"/>
                      </a:endParaRPr>
                    </a:p>
                    <a:p>
                      <a:pPr algn="just" fontAlgn="ctr"/>
                      <a:r>
                        <a:rPr lang="en-US" sz="2400" b="1" i="0" u="none" strike="noStrike" dirty="0" smtClean="0">
                          <a:solidFill>
                            <a:schemeClr val="bg1"/>
                          </a:solidFill>
                          <a:latin typeface="Arial"/>
                        </a:rPr>
                        <a:t>cancer prevention</a:t>
                      </a:r>
                      <a:endParaRPr lang="en-US" sz="2400" b="1" i="0" u="none" strike="noStrike" dirty="0">
                        <a:solidFill>
                          <a:schemeClr val="bg1"/>
                        </a:solidFill>
                        <a:latin typeface="Arial"/>
                      </a:endParaRP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it-IT" sz="2400" b="1" i="0" u="none" strike="noStrike" dirty="0" smtClean="0">
                          <a:solidFill>
                            <a:schemeClr val="bg1"/>
                          </a:solidFill>
                          <a:latin typeface="Arial"/>
                        </a:rPr>
                        <a:t>   % </a:t>
                      </a:r>
                      <a:r>
                        <a:rPr lang="it-IT" sz="2400" b="1" i="0" u="none" strike="noStrike" dirty="0" err="1">
                          <a:solidFill>
                            <a:schemeClr val="bg1"/>
                          </a:solidFill>
                          <a:latin typeface="Arial"/>
                        </a:rPr>
                        <a:t>patients</a:t>
                      </a:r>
                      <a:endParaRPr lang="it-IT" sz="2400" b="1" i="0" u="none" strike="noStrike" dirty="0">
                        <a:solidFill>
                          <a:schemeClr val="bg1"/>
                        </a:solidFill>
                        <a:latin typeface="Arial"/>
                      </a:endParaRP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9818">
                <a:tc>
                  <a:txBody>
                    <a:bodyPr/>
                    <a:lstStyle/>
                    <a:p>
                      <a:pPr algn="l" fontAlgn="ctr"/>
                      <a:r>
                        <a:rPr lang="it-IT" sz="2400" b="1" i="0" u="none" strike="noStrike" dirty="0">
                          <a:solidFill>
                            <a:srgbClr val="FFFF00"/>
                          </a:solidFill>
                          <a:latin typeface="Arial"/>
                        </a:rPr>
                        <a:t>yes</a:t>
                      </a: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2400" b="1" i="0" u="none" strike="noStrike" dirty="0" smtClean="0">
                          <a:solidFill>
                            <a:srgbClr val="FFFF00"/>
                          </a:solidFill>
                          <a:latin typeface="Arial"/>
                        </a:rPr>
                        <a:t>    18%</a:t>
                      </a:r>
                      <a:endParaRPr lang="it-IT" sz="2400" b="1" i="0" u="none" strike="noStrike" dirty="0">
                        <a:solidFill>
                          <a:srgbClr val="FFFF00"/>
                        </a:solidFill>
                        <a:latin typeface="Arial"/>
                      </a:endParaRP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9818">
                <a:tc>
                  <a:txBody>
                    <a:bodyPr/>
                    <a:lstStyle/>
                    <a:p>
                      <a:pPr algn="l" fontAlgn="ctr"/>
                      <a:r>
                        <a:rPr lang="it-IT" sz="2800" b="1" i="0" u="none" strike="noStrike" dirty="0">
                          <a:solidFill>
                            <a:srgbClr val="FF0000"/>
                          </a:solidFill>
                          <a:latin typeface="Arial"/>
                        </a:rPr>
                        <a:t>no</a:t>
                      </a: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2800" b="1" i="0" u="none" strike="noStrike" dirty="0" smtClean="0">
                          <a:solidFill>
                            <a:srgbClr val="FF0000"/>
                          </a:solidFill>
                          <a:latin typeface="Arial"/>
                        </a:rPr>
                        <a:t>    59.5%</a:t>
                      </a:r>
                      <a:endParaRPr lang="it-IT" sz="2800" b="1" i="0" u="none" strike="noStrike" dirty="0">
                        <a:solidFill>
                          <a:srgbClr val="FF0000"/>
                        </a:solidFill>
                        <a:latin typeface="Arial"/>
                      </a:endParaRP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9818">
                <a:tc>
                  <a:txBody>
                    <a:bodyPr/>
                    <a:lstStyle/>
                    <a:p>
                      <a:pPr algn="l" fontAlgn="ctr"/>
                      <a:r>
                        <a:rPr lang="it-IT" sz="2400" b="1" i="0" u="none" strike="noStrike" dirty="0">
                          <a:solidFill>
                            <a:srgbClr val="FFFF00"/>
                          </a:solidFill>
                          <a:latin typeface="Arial"/>
                        </a:rPr>
                        <a:t>no </a:t>
                      </a:r>
                      <a:r>
                        <a:rPr lang="it-IT" sz="2400" b="1" i="0" u="none" strike="noStrike" dirty="0" err="1">
                          <a:solidFill>
                            <a:srgbClr val="FFFF00"/>
                          </a:solidFill>
                          <a:latin typeface="Arial"/>
                        </a:rPr>
                        <a:t>answer</a:t>
                      </a:r>
                      <a:endParaRPr lang="it-IT" sz="2400" b="1" i="0" u="none" strike="noStrike" dirty="0">
                        <a:solidFill>
                          <a:srgbClr val="FFFF00"/>
                        </a:solidFill>
                        <a:latin typeface="Arial"/>
                      </a:endParaRP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2400" b="1" i="0" u="none" strike="noStrike" dirty="0" smtClean="0">
                          <a:solidFill>
                            <a:srgbClr val="FFFF00"/>
                          </a:solidFill>
                          <a:latin typeface="Arial"/>
                        </a:rPr>
                        <a:t>    22.5%</a:t>
                      </a:r>
                      <a:endParaRPr lang="it-IT" sz="2400" b="1" i="0" u="none" strike="noStrike" dirty="0">
                        <a:solidFill>
                          <a:srgbClr val="FFFF00"/>
                        </a:solidFill>
                        <a:latin typeface="Arial"/>
                      </a:endParaRP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Rettangolo 2"/>
          <p:cNvSpPr/>
          <p:nvPr/>
        </p:nvSpPr>
        <p:spPr>
          <a:xfrm>
            <a:off x="428596" y="428604"/>
            <a:ext cx="7899920" cy="584775"/>
          </a:xfrm>
          <a:prstGeom prst="rect">
            <a:avLst/>
          </a:prstGeom>
        </p:spPr>
        <p:txBody>
          <a:bodyPr wrap="none">
            <a:spAutoFit/>
          </a:bodyPr>
          <a:lstStyle/>
          <a:p>
            <a:r>
              <a:rPr lang="en-GB" sz="3200" b="1" dirty="0" smtClean="0">
                <a:solidFill>
                  <a:srgbClr val="FF0000"/>
                </a:solidFill>
              </a:rPr>
              <a:t>SKIN CANCER DAY  2008             </a:t>
            </a:r>
            <a:r>
              <a:rPr lang="en-GB" sz="3200" b="1" i="1" dirty="0" smtClean="0">
                <a:solidFill>
                  <a:srgbClr val="92D050"/>
                </a:solidFill>
              </a:rPr>
              <a:t>804 SUBJECTS </a:t>
            </a:r>
            <a:endParaRPr lang="it-IT" sz="3200" b="1" i="1" dirty="0">
              <a:solidFill>
                <a:srgbClr val="92D050"/>
              </a:solidFill>
            </a:endParaRPr>
          </a:p>
        </p:txBody>
      </p:sp>
      <p:sp>
        <p:nvSpPr>
          <p:cNvPr id="4" name="Rettangolo 3"/>
          <p:cNvSpPr/>
          <p:nvPr/>
        </p:nvSpPr>
        <p:spPr>
          <a:xfrm>
            <a:off x="428596" y="5157192"/>
            <a:ext cx="8286808" cy="1323439"/>
          </a:xfrm>
          <a:prstGeom prst="rect">
            <a:avLst/>
          </a:prstGeom>
        </p:spPr>
        <p:txBody>
          <a:bodyPr wrap="square">
            <a:spAutoFit/>
          </a:bodyPr>
          <a:lstStyle/>
          <a:p>
            <a:r>
              <a:rPr lang="it-IT" sz="2000" b="1" dirty="0" err="1" smtClean="0">
                <a:solidFill>
                  <a:srgbClr val="FFFF00"/>
                </a:solidFill>
                <a:latin typeface="Times New Roman" pitchFamily="18" charset="0"/>
                <a:cs typeface="Times New Roman" pitchFamily="18" charset="0"/>
              </a:rPr>
              <a:t>Early</a:t>
            </a:r>
            <a:r>
              <a:rPr lang="it-IT" sz="2000" b="1" dirty="0" smtClean="0">
                <a:solidFill>
                  <a:srgbClr val="FFFF00"/>
                </a:solidFill>
                <a:latin typeface="Times New Roman" pitchFamily="18" charset="0"/>
                <a:cs typeface="Times New Roman" pitchFamily="18" charset="0"/>
              </a:rPr>
              <a:t> </a:t>
            </a:r>
            <a:r>
              <a:rPr lang="it-IT" sz="2000" b="1" dirty="0" err="1" smtClean="0">
                <a:solidFill>
                  <a:srgbClr val="FFFF00"/>
                </a:solidFill>
                <a:latin typeface="Times New Roman" pitchFamily="18" charset="0"/>
                <a:cs typeface="Times New Roman" pitchFamily="18" charset="0"/>
              </a:rPr>
              <a:t>diagnosis</a:t>
            </a:r>
            <a:r>
              <a:rPr lang="it-IT" sz="2000" b="1" dirty="0" smtClean="0">
                <a:solidFill>
                  <a:srgbClr val="FFFF00"/>
                </a:solidFill>
                <a:latin typeface="Times New Roman" pitchFamily="18" charset="0"/>
                <a:cs typeface="Times New Roman" pitchFamily="18" charset="0"/>
              </a:rPr>
              <a:t> for melanoma: </a:t>
            </a:r>
            <a:r>
              <a:rPr lang="it-IT" sz="2000" b="1" dirty="0" err="1" smtClean="0">
                <a:solidFill>
                  <a:srgbClr val="FFFF00"/>
                </a:solidFill>
                <a:latin typeface="Times New Roman" pitchFamily="18" charset="0"/>
                <a:cs typeface="Times New Roman" pitchFamily="18" charset="0"/>
              </a:rPr>
              <a:t>is</a:t>
            </a:r>
            <a:r>
              <a:rPr lang="it-IT" sz="2000" b="1" dirty="0" smtClean="0">
                <a:solidFill>
                  <a:srgbClr val="FFFF00"/>
                </a:solidFill>
                <a:latin typeface="Times New Roman" pitchFamily="18" charset="0"/>
                <a:cs typeface="Times New Roman" pitchFamily="18" charset="0"/>
              </a:rPr>
              <a:t> open </a:t>
            </a:r>
            <a:r>
              <a:rPr lang="it-IT" sz="2000" b="1" dirty="0" err="1" smtClean="0">
                <a:solidFill>
                  <a:srgbClr val="FFFF00"/>
                </a:solidFill>
                <a:latin typeface="Times New Roman" pitchFamily="18" charset="0"/>
                <a:cs typeface="Times New Roman" pitchFamily="18" charset="0"/>
              </a:rPr>
              <a:t>access</a:t>
            </a:r>
            <a:r>
              <a:rPr lang="it-IT" sz="2000" b="1" dirty="0" smtClean="0">
                <a:solidFill>
                  <a:srgbClr val="FFFF00"/>
                </a:solidFill>
                <a:latin typeface="Times New Roman" pitchFamily="18" charset="0"/>
                <a:cs typeface="Times New Roman" pitchFamily="18" charset="0"/>
              </a:rPr>
              <a:t> to </a:t>
            </a:r>
            <a:r>
              <a:rPr lang="it-IT" sz="2000" b="1" dirty="0" err="1" smtClean="0">
                <a:solidFill>
                  <a:srgbClr val="FFFF00"/>
                </a:solidFill>
                <a:latin typeface="Times New Roman" pitchFamily="18" charset="0"/>
                <a:cs typeface="Times New Roman" pitchFamily="18" charset="0"/>
              </a:rPr>
              <a:t>skin</a:t>
            </a:r>
            <a:r>
              <a:rPr lang="it-IT" sz="2000" b="1" dirty="0" smtClean="0">
                <a:solidFill>
                  <a:srgbClr val="FFFF00"/>
                </a:solidFill>
                <a:latin typeface="Times New Roman" pitchFamily="18" charset="0"/>
                <a:cs typeface="Times New Roman" pitchFamily="18" charset="0"/>
              </a:rPr>
              <a:t> </a:t>
            </a:r>
            <a:r>
              <a:rPr lang="it-IT" sz="2000" b="1" dirty="0" err="1" smtClean="0">
                <a:solidFill>
                  <a:srgbClr val="FFFF00"/>
                </a:solidFill>
                <a:latin typeface="Times New Roman" pitchFamily="18" charset="0"/>
                <a:cs typeface="Times New Roman" pitchFamily="18" charset="0"/>
              </a:rPr>
              <a:t>cancer</a:t>
            </a:r>
            <a:r>
              <a:rPr lang="it-IT" sz="2000" b="1" dirty="0" smtClean="0">
                <a:solidFill>
                  <a:srgbClr val="FFFF00"/>
                </a:solidFill>
                <a:latin typeface="Times New Roman" pitchFamily="18" charset="0"/>
                <a:cs typeface="Times New Roman" pitchFamily="18" charset="0"/>
              </a:rPr>
              <a:t> clinics </a:t>
            </a:r>
            <a:r>
              <a:rPr lang="it-IT" sz="2000" b="1" dirty="0" err="1" smtClean="0">
                <a:solidFill>
                  <a:srgbClr val="FFFF00"/>
                </a:solidFill>
                <a:latin typeface="Times New Roman" pitchFamily="18" charset="0"/>
                <a:cs typeface="Times New Roman" pitchFamily="18" charset="0"/>
              </a:rPr>
              <a:t>really</a:t>
            </a:r>
            <a:r>
              <a:rPr lang="it-IT" sz="2000" b="1" dirty="0" smtClean="0">
                <a:solidFill>
                  <a:srgbClr val="FFFF00"/>
                </a:solidFill>
                <a:latin typeface="Times New Roman" pitchFamily="18" charset="0"/>
                <a:cs typeface="Times New Roman" pitchFamily="18" charset="0"/>
              </a:rPr>
              <a:t> </a:t>
            </a:r>
            <a:r>
              <a:rPr lang="it-IT" sz="2000" b="1" dirty="0" err="1" smtClean="0">
                <a:solidFill>
                  <a:srgbClr val="FFFF00"/>
                </a:solidFill>
                <a:latin typeface="Times New Roman" pitchFamily="18" charset="0"/>
                <a:cs typeface="Times New Roman" pitchFamily="18" charset="0"/>
              </a:rPr>
              <a:t>significant</a:t>
            </a:r>
            <a:r>
              <a:rPr lang="it-IT" sz="2000" b="1" dirty="0" smtClean="0">
                <a:solidFill>
                  <a:srgbClr val="FFFF00"/>
                </a:solidFill>
                <a:latin typeface="Times New Roman" pitchFamily="18" charset="0"/>
                <a:cs typeface="Times New Roman" pitchFamily="18" charset="0"/>
              </a:rPr>
              <a:t>?  A </a:t>
            </a:r>
            <a:r>
              <a:rPr lang="it-IT" sz="2000" b="1" dirty="0" err="1" smtClean="0">
                <a:solidFill>
                  <a:srgbClr val="FFFF00"/>
                </a:solidFill>
                <a:latin typeface="Times New Roman" pitchFamily="18" charset="0"/>
                <a:cs typeface="Times New Roman" pitchFamily="18" charset="0"/>
              </a:rPr>
              <a:t>prospective</a:t>
            </a:r>
            <a:r>
              <a:rPr lang="it-IT" sz="2000" b="1" dirty="0" smtClean="0">
                <a:solidFill>
                  <a:srgbClr val="FFFF00"/>
                </a:solidFill>
                <a:latin typeface="Times New Roman" pitchFamily="18" charset="0"/>
                <a:cs typeface="Times New Roman" pitchFamily="18" charset="0"/>
              </a:rPr>
              <a:t> </a:t>
            </a:r>
            <a:r>
              <a:rPr lang="it-IT" sz="2000" b="1" dirty="0" err="1" smtClean="0">
                <a:solidFill>
                  <a:srgbClr val="FFFF00"/>
                </a:solidFill>
                <a:latin typeface="Times New Roman" pitchFamily="18" charset="0"/>
                <a:cs typeface="Times New Roman" pitchFamily="18" charset="0"/>
              </a:rPr>
              <a:t>study</a:t>
            </a:r>
            <a:r>
              <a:rPr lang="it-IT" sz="2000" b="1" dirty="0" smtClean="0">
                <a:solidFill>
                  <a:srgbClr val="FFFF00"/>
                </a:solidFill>
                <a:latin typeface="Times New Roman" pitchFamily="18" charset="0"/>
                <a:cs typeface="Times New Roman" pitchFamily="18" charset="0"/>
              </a:rPr>
              <a:t>.</a:t>
            </a:r>
          </a:p>
          <a:p>
            <a:r>
              <a:rPr lang="it-IT" sz="2000" b="1" dirty="0" smtClean="0">
                <a:solidFill>
                  <a:schemeClr val="bg1"/>
                </a:solidFill>
                <a:latin typeface="Times New Roman" pitchFamily="18" charset="0"/>
                <a:cs typeface="Times New Roman" pitchFamily="18" charset="0"/>
              </a:rPr>
              <a:t>De Giorgi V, et al.       </a:t>
            </a:r>
          </a:p>
          <a:p>
            <a:r>
              <a:rPr lang="it-IT" sz="2000" b="1" dirty="0" smtClean="0">
                <a:solidFill>
                  <a:schemeClr val="bg1"/>
                </a:solidFill>
                <a:latin typeface="Times New Roman" pitchFamily="18" charset="0"/>
                <a:cs typeface="Times New Roman" pitchFamily="18" charset="0"/>
              </a:rPr>
              <a:t>Preventive  Medicine   2010;51(3-4):334-5</a:t>
            </a:r>
            <a:endParaRPr lang="it-IT" sz="2000" b="1" dirty="0">
              <a:solidFill>
                <a:schemeClr val="bg1"/>
              </a:solidFill>
              <a:latin typeface="Times New Roman" pitchFamily="18" charset="0"/>
              <a:cs typeface="Times New Roman" pitchFamily="18" charset="0"/>
            </a:endParaRPr>
          </a:p>
        </p:txBody>
      </p:sp>
      <p:sp>
        <p:nvSpPr>
          <p:cNvPr id="5" name="Rettangolo 4"/>
          <p:cNvSpPr/>
          <p:nvPr/>
        </p:nvSpPr>
        <p:spPr>
          <a:xfrm>
            <a:off x="304054" y="5071472"/>
            <a:ext cx="8535892" cy="1395227"/>
          </a:xfrm>
          <a:prstGeom prst="rect">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500033" y="642918"/>
          <a:ext cx="4643470" cy="3786211"/>
        </p:xfrm>
        <a:graphic>
          <a:graphicData uri="http://schemas.openxmlformats.org/drawingml/2006/table">
            <a:tbl>
              <a:tblPr/>
              <a:tblGrid>
                <a:gridCol w="2598178"/>
                <a:gridCol w="2045292"/>
              </a:tblGrid>
              <a:tr h="1028863">
                <a:tc>
                  <a:txBody>
                    <a:bodyPr/>
                    <a:lstStyle/>
                    <a:p>
                      <a:pPr algn="just" fontAlgn="ctr"/>
                      <a:r>
                        <a:rPr lang="it-IT" sz="2000" b="1" i="0" u="none" strike="noStrike" dirty="0" err="1">
                          <a:solidFill>
                            <a:schemeClr val="bg1"/>
                          </a:solidFill>
                          <a:latin typeface="Arial"/>
                        </a:rPr>
                        <a:t>Number</a:t>
                      </a:r>
                      <a:r>
                        <a:rPr lang="it-IT" sz="2000" b="1" i="0" u="none" strike="noStrike" dirty="0">
                          <a:solidFill>
                            <a:schemeClr val="bg1"/>
                          </a:solidFill>
                          <a:latin typeface="Arial"/>
                        </a:rPr>
                        <a:t> </a:t>
                      </a:r>
                      <a:r>
                        <a:rPr lang="it-IT" sz="2000" b="1" i="0" u="none" strike="noStrike" dirty="0" smtClean="0">
                          <a:solidFill>
                            <a:schemeClr val="bg1"/>
                          </a:solidFill>
                          <a:latin typeface="Arial"/>
                        </a:rPr>
                        <a:t> </a:t>
                      </a:r>
                      <a:r>
                        <a:rPr lang="it-IT" sz="2000" b="1" i="0" u="none" strike="noStrike" dirty="0" err="1" smtClean="0">
                          <a:solidFill>
                            <a:schemeClr val="bg1"/>
                          </a:solidFill>
                          <a:latin typeface="Arial"/>
                        </a:rPr>
                        <a:t>of</a:t>
                      </a:r>
                      <a:r>
                        <a:rPr lang="it-IT" sz="2000" b="1" i="0" u="none" strike="noStrike" dirty="0" smtClean="0">
                          <a:solidFill>
                            <a:schemeClr val="bg1"/>
                          </a:solidFill>
                          <a:latin typeface="Arial"/>
                        </a:rPr>
                        <a:t> </a:t>
                      </a:r>
                    </a:p>
                    <a:p>
                      <a:pPr algn="just" fontAlgn="ctr"/>
                      <a:r>
                        <a:rPr lang="it-IT" sz="2000" b="1" i="0" u="none" strike="noStrike" dirty="0" smtClean="0">
                          <a:solidFill>
                            <a:schemeClr val="bg1"/>
                          </a:solidFill>
                          <a:latin typeface="Arial"/>
                        </a:rPr>
                        <a:t>common  nevi</a:t>
                      </a:r>
                      <a:endParaRPr lang="it-IT" sz="2000" b="1" i="0" u="none" strike="noStrike" dirty="0">
                        <a:solidFill>
                          <a:schemeClr val="bg1"/>
                        </a:solidFill>
                        <a:latin typeface="Arial"/>
                      </a:endParaRP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it-IT" sz="2000" b="1" i="0" u="none" strike="noStrike" dirty="0" smtClean="0">
                          <a:solidFill>
                            <a:schemeClr val="bg1"/>
                          </a:solidFill>
                          <a:latin typeface="Arial"/>
                        </a:rPr>
                        <a:t>%</a:t>
                      </a:r>
                    </a:p>
                    <a:p>
                      <a:pPr algn="just" fontAlgn="ctr"/>
                      <a:r>
                        <a:rPr lang="it-IT" sz="2000" b="1" i="0" u="none" strike="noStrike" dirty="0" err="1" smtClean="0">
                          <a:solidFill>
                            <a:schemeClr val="bg1"/>
                          </a:solidFill>
                          <a:latin typeface="Arial"/>
                        </a:rPr>
                        <a:t>patients</a:t>
                      </a:r>
                      <a:endParaRPr lang="it-IT" sz="2000" b="1" i="0" u="none" strike="noStrike" dirty="0">
                        <a:solidFill>
                          <a:schemeClr val="bg1"/>
                        </a:solidFill>
                        <a:latin typeface="Arial"/>
                      </a:endParaRP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9558">
                <a:tc>
                  <a:txBody>
                    <a:bodyPr/>
                    <a:lstStyle/>
                    <a:p>
                      <a:pPr algn="ctr" fontAlgn="ctr"/>
                      <a:r>
                        <a:rPr lang="it-IT" sz="2400" b="1" i="0" u="none" strike="noStrike" dirty="0">
                          <a:solidFill>
                            <a:srgbClr val="FF0000"/>
                          </a:solidFill>
                          <a:latin typeface="Arial"/>
                        </a:rPr>
                        <a:t>none</a:t>
                      </a: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2400" b="1" i="0" u="none" strike="noStrike" dirty="0" smtClean="0">
                          <a:solidFill>
                            <a:srgbClr val="FF0000"/>
                          </a:solidFill>
                          <a:latin typeface="Arial"/>
                        </a:rPr>
                        <a:t>10.5%</a:t>
                      </a:r>
                      <a:endParaRPr lang="it-IT" sz="2400" b="1" i="0" u="none" strike="noStrike" dirty="0">
                        <a:solidFill>
                          <a:srgbClr val="FF0000"/>
                        </a:solidFill>
                        <a:latin typeface="Arial"/>
                      </a:endParaRP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9558">
                <a:tc>
                  <a:txBody>
                    <a:bodyPr/>
                    <a:lstStyle/>
                    <a:p>
                      <a:pPr algn="ctr" fontAlgn="ctr"/>
                      <a:r>
                        <a:rPr lang="it-IT" sz="2400" b="1" i="0" u="none" strike="noStrike">
                          <a:solidFill>
                            <a:srgbClr val="FF0000"/>
                          </a:solidFill>
                          <a:latin typeface="Arial"/>
                        </a:rPr>
                        <a:t>under 10</a:t>
                      </a: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2400" b="1" i="0" u="none" strike="noStrike" dirty="0" smtClean="0">
                          <a:solidFill>
                            <a:srgbClr val="FF0000"/>
                          </a:solidFill>
                          <a:latin typeface="Arial"/>
                        </a:rPr>
                        <a:t>42%</a:t>
                      </a:r>
                      <a:endParaRPr lang="it-IT" sz="2400" b="1" i="0" u="none" strike="noStrike" dirty="0">
                        <a:solidFill>
                          <a:srgbClr val="FF0000"/>
                        </a:solidFill>
                        <a:latin typeface="Arial"/>
                      </a:endParaRP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9558">
                <a:tc>
                  <a:txBody>
                    <a:bodyPr/>
                    <a:lstStyle/>
                    <a:p>
                      <a:pPr algn="ctr" fontAlgn="ctr"/>
                      <a:r>
                        <a:rPr lang="it-IT" sz="2000" b="1" i="0" u="none" strike="noStrike" dirty="0">
                          <a:solidFill>
                            <a:srgbClr val="FFC000"/>
                          </a:solidFill>
                          <a:latin typeface="Arial"/>
                        </a:rPr>
                        <a:t>da 11 a 30</a:t>
                      </a: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2000" b="1" i="0" u="none" strike="noStrike" dirty="0" smtClean="0">
                          <a:solidFill>
                            <a:srgbClr val="FFC000"/>
                          </a:solidFill>
                          <a:latin typeface="Arial"/>
                        </a:rPr>
                        <a:t>23.5%</a:t>
                      </a:r>
                      <a:endParaRPr lang="it-IT" sz="2000" b="1" i="0" u="none" strike="noStrike" dirty="0">
                        <a:solidFill>
                          <a:srgbClr val="FFC000"/>
                        </a:solidFill>
                        <a:latin typeface="Arial"/>
                      </a:endParaRP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9558">
                <a:tc>
                  <a:txBody>
                    <a:bodyPr/>
                    <a:lstStyle/>
                    <a:p>
                      <a:pPr algn="ctr" fontAlgn="ctr"/>
                      <a:r>
                        <a:rPr lang="it-IT" sz="2000" b="1" i="0" u="none" strike="noStrike">
                          <a:solidFill>
                            <a:srgbClr val="FFFF00"/>
                          </a:solidFill>
                          <a:latin typeface="Arial"/>
                        </a:rPr>
                        <a:t>da 31 a 50</a:t>
                      </a: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2000" b="1" i="0" u="none" strike="noStrike" dirty="0" smtClean="0">
                          <a:solidFill>
                            <a:srgbClr val="FFFF00"/>
                          </a:solidFill>
                          <a:latin typeface="Arial"/>
                        </a:rPr>
                        <a:t>5%</a:t>
                      </a:r>
                      <a:endParaRPr lang="it-IT" sz="2000" b="1" i="0" u="none" strike="noStrike" dirty="0">
                        <a:solidFill>
                          <a:srgbClr val="FFFF00"/>
                        </a:solidFill>
                        <a:latin typeface="Arial"/>
                      </a:endParaRP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9558">
                <a:tc>
                  <a:txBody>
                    <a:bodyPr/>
                    <a:lstStyle/>
                    <a:p>
                      <a:pPr algn="ctr" fontAlgn="ctr"/>
                      <a:r>
                        <a:rPr lang="it-IT" sz="2000" b="1" i="0" u="none" strike="noStrike">
                          <a:solidFill>
                            <a:srgbClr val="FFFF00"/>
                          </a:solidFill>
                          <a:latin typeface="Arial"/>
                        </a:rPr>
                        <a:t> over 50</a:t>
                      </a: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2000" b="1" i="0" u="none" strike="noStrike" dirty="0" smtClean="0">
                          <a:solidFill>
                            <a:srgbClr val="FFFF00"/>
                          </a:solidFill>
                          <a:latin typeface="Arial"/>
                        </a:rPr>
                        <a:t>4%</a:t>
                      </a:r>
                      <a:endParaRPr lang="it-IT" sz="2000" b="1" i="0" u="none" strike="noStrike" dirty="0">
                        <a:solidFill>
                          <a:srgbClr val="FFFF00"/>
                        </a:solidFill>
                        <a:latin typeface="Arial"/>
                      </a:endParaRP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9558">
                <a:tc>
                  <a:txBody>
                    <a:bodyPr/>
                    <a:lstStyle/>
                    <a:p>
                      <a:pPr algn="ctr" fontAlgn="b"/>
                      <a:r>
                        <a:rPr lang="it-IT" sz="2000" b="1" i="0" u="none" strike="noStrike">
                          <a:solidFill>
                            <a:srgbClr val="FFFF00"/>
                          </a:solidFill>
                          <a:latin typeface="Arial"/>
                        </a:rPr>
                        <a:t>no answer</a:t>
                      </a:r>
                    </a:p>
                  </a:txBody>
                  <a:tcPr marL="8451" marR="8451" marT="8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2000" b="1" i="0" u="none" strike="noStrike" dirty="0" smtClean="0">
                          <a:solidFill>
                            <a:srgbClr val="FFFF00"/>
                          </a:solidFill>
                          <a:latin typeface="Arial"/>
                        </a:rPr>
                        <a:t>15%</a:t>
                      </a:r>
                      <a:endParaRPr lang="it-IT" sz="2000" b="1" i="0" u="none" strike="noStrike" dirty="0">
                        <a:solidFill>
                          <a:srgbClr val="FFFF00"/>
                        </a:solidFill>
                        <a:latin typeface="Arial"/>
                      </a:endParaRPr>
                    </a:p>
                  </a:txBody>
                  <a:tcPr marL="8451" marR="8451" marT="8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 name="Tabella 2"/>
          <p:cNvGraphicFramePr>
            <a:graphicFrameLocks noGrp="1"/>
          </p:cNvGraphicFramePr>
          <p:nvPr/>
        </p:nvGraphicFramePr>
        <p:xfrm>
          <a:off x="2500298" y="4929198"/>
          <a:ext cx="5929354" cy="1450870"/>
        </p:xfrm>
        <a:graphic>
          <a:graphicData uri="http://schemas.openxmlformats.org/drawingml/2006/table">
            <a:tbl>
              <a:tblPr/>
              <a:tblGrid>
                <a:gridCol w="3928427"/>
                <a:gridCol w="2000927"/>
              </a:tblGrid>
              <a:tr h="450157">
                <a:tc>
                  <a:txBody>
                    <a:bodyPr/>
                    <a:lstStyle/>
                    <a:p>
                      <a:pPr algn="just" fontAlgn="ctr"/>
                      <a:r>
                        <a:rPr lang="it-IT" sz="2000" b="1" i="0" u="none" strike="noStrike" dirty="0" err="1">
                          <a:solidFill>
                            <a:schemeClr val="bg1"/>
                          </a:solidFill>
                          <a:latin typeface="Arial"/>
                        </a:rPr>
                        <a:t>Number</a:t>
                      </a:r>
                      <a:r>
                        <a:rPr lang="it-IT" sz="2000" b="1" i="0" u="none" strike="noStrike" dirty="0">
                          <a:solidFill>
                            <a:schemeClr val="bg1"/>
                          </a:solidFill>
                          <a:latin typeface="Arial"/>
                        </a:rPr>
                        <a:t> </a:t>
                      </a:r>
                      <a:r>
                        <a:rPr lang="it-IT" sz="2000" b="1" i="0" u="none" strike="noStrike" dirty="0" err="1" smtClean="0">
                          <a:solidFill>
                            <a:schemeClr val="bg1"/>
                          </a:solidFill>
                          <a:latin typeface="Arial"/>
                        </a:rPr>
                        <a:t>of</a:t>
                      </a:r>
                      <a:r>
                        <a:rPr lang="it-IT" sz="2000" b="1" i="0" u="none" strike="noStrike" dirty="0" smtClean="0">
                          <a:solidFill>
                            <a:schemeClr val="bg1"/>
                          </a:solidFill>
                          <a:latin typeface="Arial"/>
                        </a:rPr>
                        <a:t>  </a:t>
                      </a:r>
                      <a:r>
                        <a:rPr lang="it-IT" sz="2000" b="1" i="0" u="none" strike="noStrike" dirty="0" err="1">
                          <a:solidFill>
                            <a:schemeClr val="bg1"/>
                          </a:solidFill>
                          <a:latin typeface="Arial"/>
                        </a:rPr>
                        <a:t>atypical</a:t>
                      </a:r>
                      <a:r>
                        <a:rPr lang="it-IT" sz="2000" b="1" i="0" u="none" strike="noStrike" dirty="0">
                          <a:solidFill>
                            <a:schemeClr val="bg1"/>
                          </a:solidFill>
                          <a:latin typeface="Arial"/>
                        </a:rPr>
                        <a:t> </a:t>
                      </a:r>
                      <a:r>
                        <a:rPr lang="it-IT" sz="2000" b="1" i="0" u="none" strike="noStrike" dirty="0" smtClean="0">
                          <a:solidFill>
                            <a:schemeClr val="bg1"/>
                          </a:solidFill>
                          <a:latin typeface="Arial"/>
                        </a:rPr>
                        <a:t> nevi </a:t>
                      </a:r>
                      <a:endParaRPr lang="it-IT" sz="2000" b="1" i="0" u="none" strike="noStrike" dirty="0">
                        <a:solidFill>
                          <a:schemeClr val="bg1"/>
                        </a:solidFill>
                        <a:latin typeface="Arial"/>
                      </a:endParaRP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2000" b="1" i="0" u="none" strike="noStrike" dirty="0" smtClean="0">
                          <a:solidFill>
                            <a:schemeClr val="bg1"/>
                          </a:solidFill>
                          <a:latin typeface="Arial"/>
                        </a:rPr>
                        <a:t>%  </a:t>
                      </a:r>
                      <a:r>
                        <a:rPr lang="it-IT" sz="2000" b="1" i="0" u="none" strike="noStrike" dirty="0" err="1" smtClean="0">
                          <a:solidFill>
                            <a:schemeClr val="bg1"/>
                          </a:solidFill>
                          <a:latin typeface="Arial"/>
                        </a:rPr>
                        <a:t>patients</a:t>
                      </a:r>
                      <a:endParaRPr lang="it-IT" sz="2000" b="1" i="0" u="none" strike="noStrike" dirty="0">
                        <a:solidFill>
                          <a:schemeClr val="bg1"/>
                        </a:solidFill>
                        <a:latin typeface="Arial"/>
                      </a:endParaRP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487">
                <a:tc>
                  <a:txBody>
                    <a:bodyPr/>
                    <a:lstStyle/>
                    <a:p>
                      <a:pPr algn="ctr" fontAlgn="ctr"/>
                      <a:r>
                        <a:rPr lang="it-IT" sz="2400" b="1" i="0" u="none" strike="noStrike">
                          <a:solidFill>
                            <a:srgbClr val="FF0000"/>
                          </a:solidFill>
                          <a:latin typeface="Arial"/>
                        </a:rPr>
                        <a:t>none</a:t>
                      </a: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2400" b="1" i="0" u="none" strike="noStrike" dirty="0" smtClean="0">
                          <a:solidFill>
                            <a:srgbClr val="FF0000"/>
                          </a:solidFill>
                          <a:latin typeface="Arial"/>
                        </a:rPr>
                        <a:t>72.5%</a:t>
                      </a:r>
                      <a:endParaRPr lang="it-IT" sz="2400" b="1" i="0" u="none" strike="noStrike" dirty="0">
                        <a:solidFill>
                          <a:srgbClr val="FF0000"/>
                        </a:solidFill>
                        <a:latin typeface="Arial"/>
                      </a:endParaRP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487">
                <a:tc>
                  <a:txBody>
                    <a:bodyPr/>
                    <a:lstStyle/>
                    <a:p>
                      <a:pPr algn="ctr" fontAlgn="ctr"/>
                      <a:r>
                        <a:rPr lang="it-IT" sz="2000" b="1" i="0" u="none" strike="noStrike">
                          <a:solidFill>
                            <a:srgbClr val="FFFF00"/>
                          </a:solidFill>
                          <a:latin typeface="Arial"/>
                        </a:rPr>
                        <a:t>&lt;/=5</a:t>
                      </a: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2000" b="1" i="0" u="none" strike="noStrike" dirty="0" smtClean="0">
                          <a:solidFill>
                            <a:srgbClr val="FFFF00"/>
                          </a:solidFill>
                          <a:latin typeface="Arial"/>
                        </a:rPr>
                        <a:t>27.5%</a:t>
                      </a:r>
                      <a:endParaRPr lang="it-IT" sz="2000" b="1" i="0" u="none" strike="noStrike" dirty="0">
                        <a:solidFill>
                          <a:srgbClr val="FFFF00"/>
                        </a:solidFill>
                        <a:latin typeface="Arial"/>
                      </a:endParaRP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487">
                <a:tc>
                  <a:txBody>
                    <a:bodyPr/>
                    <a:lstStyle/>
                    <a:p>
                      <a:pPr algn="ctr" fontAlgn="ctr"/>
                      <a:r>
                        <a:rPr lang="it-IT" sz="2000" b="1" i="0" u="none" strike="noStrike">
                          <a:solidFill>
                            <a:srgbClr val="FFFF00"/>
                          </a:solidFill>
                          <a:latin typeface="Arial"/>
                        </a:rPr>
                        <a:t>&gt;5</a:t>
                      </a:r>
                    </a:p>
                  </a:txBody>
                  <a:tcPr marL="8451" marR="8451" marT="8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2000" b="1" i="0" u="none" strike="noStrike" dirty="0" smtClean="0">
                          <a:solidFill>
                            <a:srgbClr val="FFFF00"/>
                          </a:solidFill>
                          <a:latin typeface="Arial"/>
                        </a:rPr>
                        <a:t>0%</a:t>
                      </a:r>
                      <a:endParaRPr lang="it-IT" sz="2000" b="1" i="0" u="none" strike="noStrike" dirty="0">
                        <a:solidFill>
                          <a:srgbClr val="FFFF00"/>
                        </a:solidFill>
                        <a:latin typeface="Arial"/>
                      </a:endParaRPr>
                    </a:p>
                  </a:txBody>
                  <a:tcPr marL="8451" marR="8451" marT="8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Rettangolo 3"/>
          <p:cNvSpPr/>
          <p:nvPr/>
        </p:nvSpPr>
        <p:spPr>
          <a:xfrm>
            <a:off x="4716016" y="963896"/>
            <a:ext cx="4902496" cy="2800767"/>
          </a:xfrm>
          <a:prstGeom prst="rect">
            <a:avLst/>
          </a:prstGeom>
        </p:spPr>
        <p:txBody>
          <a:bodyPr wrap="none">
            <a:spAutoFit/>
          </a:bodyPr>
          <a:lstStyle/>
          <a:p>
            <a:r>
              <a:rPr lang="en-GB" sz="3200" b="1" dirty="0" smtClean="0">
                <a:solidFill>
                  <a:srgbClr val="FF0000"/>
                </a:solidFill>
              </a:rPr>
              <a:t>SKIN CANCER DAY  2008       </a:t>
            </a:r>
          </a:p>
          <a:p>
            <a:r>
              <a:rPr lang="en-GB" sz="3200" b="1" dirty="0" smtClean="0">
                <a:solidFill>
                  <a:srgbClr val="FF0000"/>
                </a:solidFill>
              </a:rPr>
              <a:t>      </a:t>
            </a:r>
            <a:r>
              <a:rPr lang="en-GB" sz="3200" b="1" i="1" dirty="0" smtClean="0">
                <a:solidFill>
                  <a:srgbClr val="92D050"/>
                </a:solidFill>
              </a:rPr>
              <a:t>804 SUBJECTS</a:t>
            </a:r>
          </a:p>
          <a:p>
            <a:endParaRPr lang="en-GB" sz="3200" b="1" i="1" dirty="0">
              <a:solidFill>
                <a:srgbClr val="92D050"/>
              </a:solidFill>
            </a:endParaRPr>
          </a:p>
          <a:p>
            <a:endParaRPr lang="en-GB" sz="3200" b="1" i="1" dirty="0" smtClean="0">
              <a:solidFill>
                <a:srgbClr val="92D050"/>
              </a:solidFill>
            </a:endParaRPr>
          </a:p>
          <a:p>
            <a:r>
              <a:rPr lang="en-GB" sz="3200" b="1" i="1" dirty="0">
                <a:solidFill>
                  <a:srgbClr val="92D050"/>
                </a:solidFill>
              </a:rPr>
              <a:t>	</a:t>
            </a:r>
            <a:r>
              <a:rPr lang="en-GB" sz="4800" b="1" i="1" dirty="0" smtClean="0">
                <a:solidFill>
                  <a:schemeClr val="accent6">
                    <a:lumMod val="75000"/>
                  </a:schemeClr>
                </a:solidFill>
              </a:rPr>
              <a:t>RESULTS </a:t>
            </a:r>
            <a:endParaRPr lang="it-IT" sz="3200" b="1" i="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1472" y="5099899"/>
            <a:ext cx="7929618" cy="1631216"/>
          </a:xfrm>
          <a:prstGeom prst="rect">
            <a:avLst/>
          </a:prstGeom>
        </p:spPr>
        <p:txBody>
          <a:bodyPr wrap="square">
            <a:spAutoFit/>
          </a:bodyPr>
          <a:lstStyle/>
          <a:p>
            <a:r>
              <a:rPr lang="it-IT" sz="2400" b="1" dirty="0" err="1" smtClean="0">
                <a:solidFill>
                  <a:srgbClr val="FFFF00"/>
                </a:solidFill>
              </a:rPr>
              <a:t>Early</a:t>
            </a:r>
            <a:r>
              <a:rPr lang="it-IT" sz="2400" b="1" dirty="0" smtClean="0">
                <a:solidFill>
                  <a:srgbClr val="FFFF00"/>
                </a:solidFill>
              </a:rPr>
              <a:t> </a:t>
            </a:r>
            <a:r>
              <a:rPr lang="it-IT" sz="2400" b="1" dirty="0" err="1" smtClean="0">
                <a:solidFill>
                  <a:srgbClr val="FFFF00"/>
                </a:solidFill>
              </a:rPr>
              <a:t>diagnosis</a:t>
            </a:r>
            <a:r>
              <a:rPr lang="it-IT" sz="2400" b="1" dirty="0" smtClean="0">
                <a:solidFill>
                  <a:srgbClr val="FFFF00"/>
                </a:solidFill>
              </a:rPr>
              <a:t> </a:t>
            </a:r>
            <a:r>
              <a:rPr lang="it-IT" sz="2400" b="1" dirty="0" err="1" smtClean="0">
                <a:solidFill>
                  <a:srgbClr val="FFFF00"/>
                </a:solidFill>
              </a:rPr>
              <a:t>for</a:t>
            </a:r>
            <a:r>
              <a:rPr lang="it-IT" sz="2400" b="1" dirty="0" smtClean="0">
                <a:solidFill>
                  <a:srgbClr val="FFFF00"/>
                </a:solidFill>
              </a:rPr>
              <a:t> melanoma: </a:t>
            </a:r>
            <a:r>
              <a:rPr lang="it-IT" sz="2400" b="1" dirty="0" err="1" smtClean="0">
                <a:solidFill>
                  <a:srgbClr val="FFFF00"/>
                </a:solidFill>
              </a:rPr>
              <a:t>is</a:t>
            </a:r>
            <a:r>
              <a:rPr lang="it-IT" sz="2400" b="1" dirty="0" smtClean="0">
                <a:solidFill>
                  <a:srgbClr val="FFFF00"/>
                </a:solidFill>
              </a:rPr>
              <a:t> open </a:t>
            </a:r>
            <a:r>
              <a:rPr lang="it-IT" sz="2400" b="1" dirty="0" err="1" smtClean="0">
                <a:solidFill>
                  <a:srgbClr val="FFFF00"/>
                </a:solidFill>
              </a:rPr>
              <a:t>access</a:t>
            </a:r>
            <a:r>
              <a:rPr lang="it-IT" sz="2400" b="1" dirty="0" smtClean="0">
                <a:solidFill>
                  <a:srgbClr val="FFFF00"/>
                </a:solidFill>
              </a:rPr>
              <a:t> </a:t>
            </a:r>
            <a:r>
              <a:rPr lang="it-IT" sz="2400" b="1" dirty="0" err="1" smtClean="0">
                <a:solidFill>
                  <a:srgbClr val="FFFF00"/>
                </a:solidFill>
              </a:rPr>
              <a:t>to</a:t>
            </a:r>
            <a:r>
              <a:rPr lang="it-IT" sz="2400" b="1" dirty="0" smtClean="0">
                <a:solidFill>
                  <a:srgbClr val="FFFF00"/>
                </a:solidFill>
              </a:rPr>
              <a:t> </a:t>
            </a:r>
            <a:r>
              <a:rPr lang="it-IT" sz="2400" b="1" dirty="0" err="1" smtClean="0">
                <a:solidFill>
                  <a:srgbClr val="FFFF00"/>
                </a:solidFill>
              </a:rPr>
              <a:t>skin</a:t>
            </a:r>
            <a:r>
              <a:rPr lang="it-IT" sz="2400" b="1" dirty="0" smtClean="0">
                <a:solidFill>
                  <a:srgbClr val="FFFF00"/>
                </a:solidFill>
              </a:rPr>
              <a:t> </a:t>
            </a:r>
            <a:r>
              <a:rPr lang="it-IT" sz="2400" b="1" dirty="0" err="1" smtClean="0">
                <a:solidFill>
                  <a:srgbClr val="FFFF00"/>
                </a:solidFill>
              </a:rPr>
              <a:t>cancer</a:t>
            </a:r>
            <a:r>
              <a:rPr lang="it-IT" sz="2400" b="1" dirty="0" smtClean="0">
                <a:solidFill>
                  <a:srgbClr val="FFFF00"/>
                </a:solidFill>
              </a:rPr>
              <a:t> </a:t>
            </a:r>
            <a:r>
              <a:rPr lang="it-IT" sz="2400" b="1" dirty="0" err="1" smtClean="0">
                <a:solidFill>
                  <a:srgbClr val="FFFF00"/>
                </a:solidFill>
              </a:rPr>
              <a:t>clinics</a:t>
            </a:r>
            <a:r>
              <a:rPr lang="it-IT" sz="2400" b="1" dirty="0" smtClean="0">
                <a:solidFill>
                  <a:srgbClr val="FFFF00"/>
                </a:solidFill>
              </a:rPr>
              <a:t> </a:t>
            </a:r>
            <a:r>
              <a:rPr lang="it-IT" sz="2400" b="1" dirty="0" err="1" smtClean="0">
                <a:solidFill>
                  <a:srgbClr val="FFFF00"/>
                </a:solidFill>
              </a:rPr>
              <a:t>really</a:t>
            </a:r>
            <a:r>
              <a:rPr lang="it-IT" sz="2400" b="1" dirty="0" smtClean="0">
                <a:solidFill>
                  <a:srgbClr val="FFFF00"/>
                </a:solidFill>
              </a:rPr>
              <a:t> </a:t>
            </a:r>
            <a:r>
              <a:rPr lang="it-IT" sz="2400" b="1" dirty="0" err="1" smtClean="0">
                <a:solidFill>
                  <a:srgbClr val="FFFF00"/>
                </a:solidFill>
              </a:rPr>
              <a:t>significant</a:t>
            </a:r>
            <a:r>
              <a:rPr lang="it-IT" sz="2400" b="1" dirty="0" smtClean="0">
                <a:solidFill>
                  <a:srgbClr val="FFFF00"/>
                </a:solidFill>
              </a:rPr>
              <a:t>? A </a:t>
            </a:r>
            <a:r>
              <a:rPr lang="it-IT" sz="2400" b="1" dirty="0" err="1" smtClean="0">
                <a:solidFill>
                  <a:srgbClr val="FFFF00"/>
                </a:solidFill>
              </a:rPr>
              <a:t>prospective</a:t>
            </a:r>
            <a:r>
              <a:rPr lang="it-IT" sz="2400" b="1" dirty="0" smtClean="0">
                <a:solidFill>
                  <a:srgbClr val="FFFF00"/>
                </a:solidFill>
              </a:rPr>
              <a:t> </a:t>
            </a:r>
            <a:r>
              <a:rPr lang="it-IT" sz="2400" b="1" dirty="0" err="1" smtClean="0">
                <a:solidFill>
                  <a:srgbClr val="FFFF00"/>
                </a:solidFill>
              </a:rPr>
              <a:t>study</a:t>
            </a:r>
            <a:r>
              <a:rPr lang="it-IT" sz="2400" b="1" dirty="0" smtClean="0">
                <a:solidFill>
                  <a:srgbClr val="FFFF00"/>
                </a:solidFill>
              </a:rPr>
              <a:t>.</a:t>
            </a:r>
          </a:p>
          <a:p>
            <a:r>
              <a:rPr lang="it-IT" sz="2400" b="1" dirty="0" smtClean="0">
                <a:solidFill>
                  <a:schemeClr val="bg1"/>
                </a:solidFill>
              </a:rPr>
              <a:t>De Giorgi V, et al.</a:t>
            </a:r>
          </a:p>
          <a:p>
            <a:r>
              <a:rPr lang="it-IT" sz="2800" b="1" dirty="0" smtClean="0">
                <a:solidFill>
                  <a:schemeClr val="bg1"/>
                </a:solidFill>
              </a:rPr>
              <a:t>Preventive  Medicine   2010;51(3-4):334-5</a:t>
            </a:r>
            <a:endParaRPr lang="it-IT" sz="2800" b="1" dirty="0">
              <a:solidFill>
                <a:schemeClr val="bg1"/>
              </a:solidFill>
            </a:endParaRPr>
          </a:p>
        </p:txBody>
      </p:sp>
      <p:sp>
        <p:nvSpPr>
          <p:cNvPr id="396289" name="Rectangle 1"/>
          <p:cNvSpPr>
            <a:spLocks noChangeArrowheads="1"/>
          </p:cNvSpPr>
          <p:nvPr/>
        </p:nvSpPr>
        <p:spPr bwMode="auto">
          <a:xfrm>
            <a:off x="357158" y="1643050"/>
            <a:ext cx="857252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2400" b="1" dirty="0" smtClean="0">
                <a:solidFill>
                  <a:schemeClr val="bg1"/>
                </a:solidFill>
                <a:latin typeface="Arial" pitchFamily="34" charset="0"/>
                <a:ea typeface="Times New Roman" pitchFamily="18" charset="0"/>
                <a:cs typeface="Arial" pitchFamily="34" charset="0"/>
              </a:rPr>
              <a:t>M</a:t>
            </a:r>
            <a:r>
              <a:rPr kumimoji="0" lang="en-GB"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en over 50 years are less responsive to prevention</a:t>
            </a:r>
          </a:p>
          <a:p>
            <a:pPr marL="0" marR="0" lvl="0" indent="0" algn="l" defTabSz="914400" rtl="0" eaLnBrk="1" fontAlgn="base" latinLnBrk="0" hangingPunct="1">
              <a:lnSpc>
                <a:spcPct val="100000"/>
              </a:lnSpc>
              <a:spcBef>
                <a:spcPct val="0"/>
              </a:spcBef>
              <a:spcAft>
                <a:spcPct val="0"/>
              </a:spcAft>
              <a:buClrTx/>
              <a:buSzTx/>
              <a:buFontTx/>
              <a:buNone/>
              <a:tabLst/>
            </a:pPr>
            <a:endParaRPr lang="en-GB" sz="2400" b="1" dirty="0" smtClean="0">
              <a:solidFill>
                <a:schemeClr val="bg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programs accounting for less than 15% of all visits in</a:t>
            </a:r>
          </a:p>
          <a:p>
            <a:pPr marL="0" marR="0" lvl="0" indent="0" algn="l" defTabSz="914400" rtl="0" eaLnBrk="1" fontAlgn="base" latinLnBrk="0" hangingPunct="1">
              <a:lnSpc>
                <a:spcPct val="100000"/>
              </a:lnSpc>
              <a:spcBef>
                <a:spcPct val="0"/>
              </a:spcBef>
              <a:spcAft>
                <a:spcPct val="0"/>
              </a:spcAft>
              <a:buClrTx/>
              <a:buSzTx/>
              <a:buFontTx/>
              <a:buNone/>
              <a:tabLst/>
            </a:pPr>
            <a:endParaRPr lang="en-GB" sz="2400" b="1" dirty="0" smtClean="0">
              <a:solidFill>
                <a:schemeClr val="bg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dermatological facilities  during prevention initiatives.</a:t>
            </a:r>
          </a:p>
        </p:txBody>
      </p:sp>
      <p:sp>
        <p:nvSpPr>
          <p:cNvPr id="4" name="Rettangolo 3"/>
          <p:cNvSpPr/>
          <p:nvPr/>
        </p:nvSpPr>
        <p:spPr>
          <a:xfrm>
            <a:off x="333692" y="1268760"/>
            <a:ext cx="8390736" cy="3151822"/>
          </a:xfrm>
          <a:prstGeom prst="rect">
            <a:avLst/>
          </a:prstGeom>
          <a:solidFill>
            <a:schemeClr val="accent1">
              <a:alpha val="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1928794" y="428604"/>
            <a:ext cx="5572164" cy="523220"/>
          </a:xfrm>
          <a:prstGeom prst="rect">
            <a:avLst/>
          </a:prstGeom>
          <a:noFill/>
        </p:spPr>
        <p:txBody>
          <a:bodyPr wrap="square" rtlCol="0">
            <a:spAutoFit/>
          </a:bodyPr>
          <a:lstStyle/>
          <a:p>
            <a:r>
              <a:rPr lang="it-IT" sz="2800" b="1" dirty="0" smtClean="0">
                <a:solidFill>
                  <a:schemeClr val="bg1"/>
                </a:solidFill>
              </a:rPr>
              <a:t>SKIN CANCER DAY  IN ITALY</a:t>
            </a:r>
            <a:endParaRPr lang="it-IT" sz="2800" b="1"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285852" y="3995036"/>
            <a:ext cx="5940729" cy="2555188"/>
          </a:xfrm>
          <a:prstGeom prst="rect">
            <a:avLst/>
          </a:prstGeom>
          <a:noFill/>
          <a:ln w="9525">
            <a:noFill/>
            <a:miter lim="800000"/>
            <a:headEnd/>
            <a:tailEnd/>
          </a:ln>
        </p:spPr>
        <p:txBody>
          <a:bodyPr wrap="none" lIns="92075" tIns="46038" rIns="92075" bIns="46038">
            <a:spAutoFit/>
          </a:bodyPr>
          <a:lstStyle/>
          <a:p>
            <a:pPr eaLnBrk="0" hangingPunct="0"/>
            <a:endParaRPr lang="it-IT" sz="4000" b="1" dirty="0" smtClean="0">
              <a:solidFill>
                <a:schemeClr val="bg1"/>
              </a:solidFill>
              <a:latin typeface="Arial" pitchFamily="34" charset="0"/>
              <a:cs typeface="Arial" pitchFamily="34" charset="0"/>
            </a:endParaRPr>
          </a:p>
          <a:p>
            <a:pPr algn="ctr" eaLnBrk="0" hangingPunct="0"/>
            <a:r>
              <a:rPr lang="it-IT" sz="2400" b="1" dirty="0" err="1" smtClean="0">
                <a:solidFill>
                  <a:srgbClr val="FFFF00"/>
                </a:solidFill>
                <a:latin typeface="Arial" pitchFamily="34" charset="0"/>
                <a:cs typeface="Arial" pitchFamily="34" charset="0"/>
              </a:rPr>
              <a:t>European</a:t>
            </a:r>
            <a:r>
              <a:rPr lang="it-IT" sz="2400" b="1" dirty="0" smtClean="0">
                <a:solidFill>
                  <a:srgbClr val="FFFF00"/>
                </a:solidFill>
                <a:latin typeface="Arial" pitchFamily="34" charset="0"/>
                <a:cs typeface="Arial" pitchFamily="34" charset="0"/>
              </a:rPr>
              <a:t> </a:t>
            </a:r>
            <a:r>
              <a:rPr lang="it-IT" sz="2400" b="1" dirty="0" err="1" smtClean="0">
                <a:solidFill>
                  <a:srgbClr val="FFFF00"/>
                </a:solidFill>
                <a:latin typeface="Arial" pitchFamily="34" charset="0"/>
                <a:cs typeface="Arial" pitchFamily="34" charset="0"/>
              </a:rPr>
              <a:t>countries</a:t>
            </a:r>
            <a:r>
              <a:rPr lang="it-IT" sz="2400" b="1" dirty="0" smtClean="0">
                <a:solidFill>
                  <a:srgbClr val="FFFF00"/>
                </a:solidFill>
                <a:latin typeface="Arial" pitchFamily="34" charset="0"/>
                <a:cs typeface="Arial" pitchFamily="34" charset="0"/>
              </a:rPr>
              <a:t> (UK, Italy..) </a:t>
            </a:r>
            <a:r>
              <a:rPr lang="it-IT" sz="2400" b="1" dirty="0" smtClean="0">
                <a:solidFill>
                  <a:schemeClr val="bg1"/>
                </a:solidFill>
                <a:latin typeface="Arial" pitchFamily="34" charset="0"/>
                <a:cs typeface="Arial" pitchFamily="34" charset="0"/>
              </a:rPr>
              <a:t>:</a:t>
            </a:r>
          </a:p>
          <a:p>
            <a:pPr algn="ctr" eaLnBrk="0" hangingPunct="0"/>
            <a:r>
              <a:rPr lang="it-IT" sz="2400" b="1" dirty="0" err="1" smtClean="0">
                <a:solidFill>
                  <a:schemeClr val="bg1"/>
                </a:solidFill>
                <a:latin typeface="Arial" pitchFamily="34" charset="0"/>
                <a:cs typeface="Arial" pitchFamily="34" charset="0"/>
              </a:rPr>
              <a:t>collaboration</a:t>
            </a:r>
            <a:r>
              <a:rPr lang="it-IT" sz="2400" b="1" dirty="0" smtClean="0">
                <a:solidFill>
                  <a:schemeClr val="bg1"/>
                </a:solidFill>
                <a:latin typeface="Arial" pitchFamily="34" charset="0"/>
                <a:cs typeface="Arial" pitchFamily="34" charset="0"/>
              </a:rPr>
              <a:t> </a:t>
            </a:r>
            <a:r>
              <a:rPr lang="it-IT" sz="2400" b="1" dirty="0" err="1" smtClean="0">
                <a:solidFill>
                  <a:schemeClr val="bg1"/>
                </a:solidFill>
                <a:latin typeface="Arial" pitchFamily="34" charset="0"/>
                <a:cs typeface="Arial" pitchFamily="34" charset="0"/>
              </a:rPr>
              <a:t>between</a:t>
            </a:r>
            <a:r>
              <a:rPr lang="it-IT" sz="2400" b="1" dirty="0" smtClean="0">
                <a:solidFill>
                  <a:schemeClr val="bg1"/>
                </a:solidFill>
                <a:latin typeface="Arial" pitchFamily="34" charset="0"/>
                <a:cs typeface="Arial" pitchFamily="34" charset="0"/>
              </a:rPr>
              <a:t> </a:t>
            </a:r>
            <a:r>
              <a:rPr lang="it-IT" sz="2400" b="1" dirty="0" err="1" smtClean="0">
                <a:solidFill>
                  <a:schemeClr val="bg1"/>
                </a:solidFill>
                <a:latin typeface="Arial" pitchFamily="34" charset="0"/>
                <a:cs typeface="Arial" pitchFamily="34" charset="0"/>
              </a:rPr>
              <a:t>dermatologist</a:t>
            </a:r>
            <a:endParaRPr lang="it-IT" sz="2400" b="1" dirty="0" smtClean="0">
              <a:solidFill>
                <a:schemeClr val="bg1"/>
              </a:solidFill>
              <a:latin typeface="Arial" pitchFamily="34" charset="0"/>
              <a:cs typeface="Arial" pitchFamily="34" charset="0"/>
            </a:endParaRPr>
          </a:p>
          <a:p>
            <a:pPr algn="ctr" eaLnBrk="0" hangingPunct="0"/>
            <a:r>
              <a:rPr lang="it-IT" sz="2400" b="1" dirty="0" smtClean="0">
                <a:solidFill>
                  <a:schemeClr val="bg1"/>
                </a:solidFill>
                <a:latin typeface="Arial" pitchFamily="34" charset="0"/>
                <a:cs typeface="Arial" pitchFamily="34" charset="0"/>
              </a:rPr>
              <a:t>and family </a:t>
            </a:r>
            <a:r>
              <a:rPr lang="it-IT" sz="2400" b="1" dirty="0" err="1" smtClean="0">
                <a:solidFill>
                  <a:schemeClr val="bg1"/>
                </a:solidFill>
                <a:latin typeface="Arial" pitchFamily="34" charset="0"/>
                <a:cs typeface="Arial" pitchFamily="34" charset="0"/>
              </a:rPr>
              <a:t>doctors</a:t>
            </a:r>
            <a:r>
              <a:rPr lang="it-IT" sz="2400" b="1" dirty="0" smtClean="0">
                <a:solidFill>
                  <a:schemeClr val="bg1"/>
                </a:solidFill>
                <a:latin typeface="Arial" pitchFamily="34" charset="0"/>
                <a:cs typeface="Arial" pitchFamily="34" charset="0"/>
              </a:rPr>
              <a:t> (“</a:t>
            </a:r>
            <a:r>
              <a:rPr lang="it-IT" sz="2400" b="1" dirty="0" err="1" smtClean="0">
                <a:solidFill>
                  <a:schemeClr val="bg1"/>
                </a:solidFill>
                <a:latin typeface="Arial" pitchFamily="34" charset="0"/>
                <a:cs typeface="Arial" pitchFamily="34" charset="0"/>
              </a:rPr>
              <a:t>filtering</a:t>
            </a:r>
            <a:r>
              <a:rPr lang="it-IT" sz="2400" b="1" dirty="0" smtClean="0">
                <a:solidFill>
                  <a:schemeClr val="bg1"/>
                </a:solidFill>
                <a:latin typeface="Arial" pitchFamily="34" charset="0"/>
                <a:cs typeface="Arial" pitchFamily="34" charset="0"/>
              </a:rPr>
              <a:t>” </a:t>
            </a:r>
            <a:r>
              <a:rPr lang="it-IT" sz="2400" b="1" dirty="0" err="1" smtClean="0">
                <a:solidFill>
                  <a:schemeClr val="bg1"/>
                </a:solidFill>
                <a:latin typeface="Arial" pitchFamily="34" charset="0"/>
                <a:cs typeface="Arial" pitchFamily="34" charset="0"/>
              </a:rPr>
              <a:t>process</a:t>
            </a:r>
            <a:r>
              <a:rPr lang="it-IT" sz="2400" b="1" dirty="0" smtClean="0">
                <a:solidFill>
                  <a:schemeClr val="bg1"/>
                </a:solidFill>
                <a:latin typeface="Arial" pitchFamily="34" charset="0"/>
                <a:cs typeface="Arial" pitchFamily="34" charset="0"/>
              </a:rPr>
              <a:t>)</a:t>
            </a:r>
          </a:p>
          <a:p>
            <a:pPr algn="ctr" eaLnBrk="0" hangingPunct="0"/>
            <a:endParaRPr lang="it-IT" sz="2400" b="1" dirty="0" smtClean="0">
              <a:solidFill>
                <a:schemeClr val="bg1"/>
              </a:solidFill>
              <a:latin typeface="Arial" pitchFamily="34" charset="0"/>
              <a:cs typeface="Arial" pitchFamily="34" charset="0"/>
            </a:endParaRPr>
          </a:p>
          <a:p>
            <a:pPr algn="ctr" eaLnBrk="0" hangingPunct="0"/>
            <a:r>
              <a:rPr lang="it-IT" sz="2400" b="1" dirty="0" err="1" smtClean="0">
                <a:solidFill>
                  <a:srgbClr val="FF0000"/>
                </a:solidFill>
                <a:latin typeface="Arial" pitchFamily="34" charset="0"/>
                <a:cs typeface="Arial" pitchFamily="34" charset="0"/>
              </a:rPr>
              <a:t>MM</a:t>
            </a:r>
            <a:r>
              <a:rPr lang="it-IT" sz="2400" b="1" dirty="0" smtClean="0">
                <a:solidFill>
                  <a:srgbClr val="FF0000"/>
                </a:solidFill>
                <a:latin typeface="Arial" pitchFamily="34" charset="0"/>
                <a:cs typeface="Arial" pitchFamily="34" charset="0"/>
              </a:rPr>
              <a:t> /</a:t>
            </a:r>
            <a:r>
              <a:rPr lang="it-IT" sz="2400" b="1" dirty="0" err="1" smtClean="0">
                <a:solidFill>
                  <a:srgbClr val="FF0000"/>
                </a:solidFill>
                <a:latin typeface="Arial" pitchFamily="34" charset="0"/>
                <a:cs typeface="Arial" pitchFamily="34" charset="0"/>
              </a:rPr>
              <a:t>visits</a:t>
            </a:r>
            <a:r>
              <a:rPr lang="it-IT" sz="2400" b="1" dirty="0" smtClean="0">
                <a:solidFill>
                  <a:srgbClr val="FF0000"/>
                </a:solidFill>
                <a:latin typeface="Arial" pitchFamily="34" charset="0"/>
                <a:cs typeface="Arial" pitchFamily="34" charset="0"/>
              </a:rPr>
              <a:t>  </a:t>
            </a:r>
            <a:r>
              <a:rPr lang="it-IT" sz="2400" b="1" dirty="0" err="1" smtClean="0">
                <a:solidFill>
                  <a:srgbClr val="FF0000"/>
                </a:solidFill>
                <a:latin typeface="Arial" pitchFamily="34" charset="0"/>
                <a:cs typeface="Arial" pitchFamily="34" charset="0"/>
              </a:rPr>
              <a:t>ratio</a:t>
            </a:r>
            <a:r>
              <a:rPr lang="it-IT" sz="2400" b="1" dirty="0" smtClean="0">
                <a:solidFill>
                  <a:srgbClr val="FF0000"/>
                </a:solidFill>
                <a:latin typeface="Arial" pitchFamily="34" charset="0"/>
                <a:cs typeface="Arial" pitchFamily="34" charset="0"/>
              </a:rPr>
              <a:t> = 1: 22 - 1: 57</a:t>
            </a:r>
          </a:p>
        </p:txBody>
      </p:sp>
      <p:sp>
        <p:nvSpPr>
          <p:cNvPr id="4099" name="Rectangle 3"/>
          <p:cNvSpPr>
            <a:spLocks noChangeArrowheads="1"/>
          </p:cNvSpPr>
          <p:nvPr/>
        </p:nvSpPr>
        <p:spPr bwMode="auto">
          <a:xfrm>
            <a:off x="1508125" y="579438"/>
            <a:ext cx="5787866" cy="1570303"/>
          </a:xfrm>
          <a:prstGeom prst="rect">
            <a:avLst/>
          </a:prstGeom>
          <a:noFill/>
          <a:ln w="9525">
            <a:solidFill>
              <a:srgbClr val="FFFF00"/>
            </a:solidFill>
            <a:miter lim="800000"/>
            <a:headEnd/>
            <a:tailEnd/>
          </a:ln>
        </p:spPr>
        <p:txBody>
          <a:bodyPr wrap="none" lIns="92075" tIns="46038" rIns="92075" bIns="46038">
            <a:spAutoFit/>
          </a:bodyPr>
          <a:lstStyle/>
          <a:p>
            <a:pPr algn="ctr" eaLnBrk="0" hangingPunct="0"/>
            <a:r>
              <a:rPr lang="it-IT" sz="3200" b="1" dirty="0">
                <a:solidFill>
                  <a:schemeClr val="bg1"/>
                </a:solidFill>
              </a:rPr>
              <a:t>melanoma </a:t>
            </a:r>
            <a:r>
              <a:rPr lang="it-IT" sz="3200" b="1" dirty="0" err="1">
                <a:solidFill>
                  <a:schemeClr val="bg1"/>
                </a:solidFill>
              </a:rPr>
              <a:t>prevention</a:t>
            </a:r>
            <a:r>
              <a:rPr lang="it-IT" sz="3200" b="1" dirty="0">
                <a:solidFill>
                  <a:schemeClr val="bg1"/>
                </a:solidFill>
              </a:rPr>
              <a:t> </a:t>
            </a:r>
            <a:r>
              <a:rPr lang="it-IT" sz="3200" b="1" dirty="0" err="1" smtClean="0">
                <a:solidFill>
                  <a:schemeClr val="bg1"/>
                </a:solidFill>
              </a:rPr>
              <a:t>campaign</a:t>
            </a:r>
            <a:r>
              <a:rPr lang="it-IT" sz="3200" b="1" dirty="0" smtClean="0">
                <a:solidFill>
                  <a:schemeClr val="bg1"/>
                </a:solidFill>
              </a:rPr>
              <a:t> </a:t>
            </a:r>
          </a:p>
          <a:p>
            <a:pPr algn="ctr" eaLnBrk="0" hangingPunct="0"/>
            <a:r>
              <a:rPr lang="it-IT" sz="3200" b="1" dirty="0" smtClean="0">
                <a:solidFill>
                  <a:schemeClr val="bg1"/>
                </a:solidFill>
              </a:rPr>
              <a:t> </a:t>
            </a:r>
            <a:r>
              <a:rPr lang="it-IT" sz="3200" b="1" dirty="0" err="1" smtClean="0">
                <a:solidFill>
                  <a:schemeClr val="bg1"/>
                </a:solidFill>
              </a:rPr>
              <a:t>VS</a:t>
            </a:r>
            <a:r>
              <a:rPr lang="it-IT" sz="3200" b="1" dirty="0" smtClean="0">
                <a:solidFill>
                  <a:schemeClr val="bg1"/>
                </a:solidFill>
              </a:rPr>
              <a:t>.</a:t>
            </a:r>
          </a:p>
          <a:p>
            <a:pPr algn="ctr" eaLnBrk="0" hangingPunct="0"/>
            <a:r>
              <a:rPr lang="it-IT" sz="3200" b="1" dirty="0" smtClean="0">
                <a:solidFill>
                  <a:schemeClr val="bg1"/>
                </a:solidFill>
              </a:rPr>
              <a:t>  </a:t>
            </a:r>
            <a:r>
              <a:rPr lang="it-IT" sz="3200" b="1" dirty="0" err="1" smtClean="0">
                <a:solidFill>
                  <a:schemeClr val="bg1"/>
                </a:solidFill>
              </a:rPr>
              <a:t>skin</a:t>
            </a:r>
            <a:r>
              <a:rPr lang="it-IT" sz="3200" b="1" dirty="0" smtClean="0">
                <a:solidFill>
                  <a:schemeClr val="bg1"/>
                </a:solidFill>
              </a:rPr>
              <a:t> </a:t>
            </a:r>
            <a:r>
              <a:rPr lang="it-IT" sz="3200" b="1" dirty="0" err="1" smtClean="0">
                <a:solidFill>
                  <a:schemeClr val="bg1"/>
                </a:solidFill>
              </a:rPr>
              <a:t>cancer</a:t>
            </a:r>
            <a:r>
              <a:rPr lang="it-IT" sz="3200" b="1" dirty="0" smtClean="0">
                <a:solidFill>
                  <a:schemeClr val="bg1"/>
                </a:solidFill>
              </a:rPr>
              <a:t> </a:t>
            </a:r>
            <a:r>
              <a:rPr lang="it-IT" sz="3200" b="1" dirty="0" err="1" smtClean="0">
                <a:solidFill>
                  <a:schemeClr val="bg1"/>
                </a:solidFill>
              </a:rPr>
              <a:t>clinics</a:t>
            </a:r>
            <a:endParaRPr lang="it-IT" sz="3200" b="1" dirty="0">
              <a:solidFill>
                <a:schemeClr val="bg1"/>
              </a:solidFill>
            </a:endParaRPr>
          </a:p>
        </p:txBody>
      </p:sp>
      <p:sp>
        <p:nvSpPr>
          <p:cNvPr id="5" name="Rettangolo 4"/>
          <p:cNvSpPr/>
          <p:nvPr/>
        </p:nvSpPr>
        <p:spPr>
          <a:xfrm>
            <a:off x="214282" y="2500306"/>
            <a:ext cx="8143932" cy="1631216"/>
          </a:xfrm>
          <a:prstGeom prst="rect">
            <a:avLst/>
          </a:prstGeom>
        </p:spPr>
        <p:txBody>
          <a:bodyPr wrap="square">
            <a:spAutoFit/>
          </a:bodyPr>
          <a:lstStyle/>
          <a:p>
            <a:pPr algn="ctr"/>
            <a:r>
              <a:rPr lang="en-US" sz="2400" b="1" dirty="0" smtClean="0">
                <a:solidFill>
                  <a:srgbClr val="FFFF00"/>
                </a:solidFill>
                <a:latin typeface="Arial" pitchFamily="34" charset="0"/>
                <a:cs typeface="Arial" pitchFamily="34" charset="0"/>
              </a:rPr>
              <a:t>American Academy  of Dermatological National </a:t>
            </a:r>
          </a:p>
          <a:p>
            <a:pPr algn="ctr"/>
            <a:r>
              <a:rPr lang="en-US" sz="2400" b="1" dirty="0" smtClean="0">
                <a:solidFill>
                  <a:srgbClr val="FFFF00"/>
                </a:solidFill>
                <a:latin typeface="Arial" pitchFamily="34" charset="0"/>
                <a:cs typeface="Arial" pitchFamily="34" charset="0"/>
              </a:rPr>
              <a:t>Skin Cancer Screening Program</a:t>
            </a:r>
          </a:p>
          <a:p>
            <a:pPr algn="ctr"/>
            <a:endParaRPr lang="en-US" sz="2400" b="1" dirty="0" smtClean="0">
              <a:solidFill>
                <a:srgbClr val="FFFF00"/>
              </a:solidFill>
              <a:latin typeface="Arial" pitchFamily="34" charset="0"/>
              <a:cs typeface="Arial" pitchFamily="34" charset="0"/>
            </a:endParaRPr>
          </a:p>
          <a:p>
            <a:pPr algn="ctr"/>
            <a:endParaRPr lang="it-IT" sz="2800" b="1" dirty="0"/>
          </a:p>
        </p:txBody>
      </p:sp>
      <p:sp>
        <p:nvSpPr>
          <p:cNvPr id="6" name="Rettangolo 5"/>
          <p:cNvSpPr/>
          <p:nvPr/>
        </p:nvSpPr>
        <p:spPr>
          <a:xfrm>
            <a:off x="285720" y="3357562"/>
            <a:ext cx="8358246" cy="461665"/>
          </a:xfrm>
          <a:prstGeom prst="rect">
            <a:avLst/>
          </a:prstGeom>
        </p:spPr>
        <p:txBody>
          <a:bodyPr wrap="square">
            <a:spAutoFit/>
          </a:bodyPr>
          <a:lstStyle/>
          <a:p>
            <a:pPr algn="ctr"/>
            <a:r>
              <a:rPr lang="en-US" sz="2400" b="1" dirty="0" smtClean="0">
                <a:solidFill>
                  <a:srgbClr val="FF0000"/>
                </a:solidFill>
                <a:latin typeface="Arial" pitchFamily="34" charset="0"/>
                <a:cs typeface="Arial" pitchFamily="34" charset="0"/>
              </a:rPr>
              <a:t>1.5 cases per 1000 individuals screened</a:t>
            </a:r>
          </a:p>
        </p:txBody>
      </p:sp>
      <p:sp>
        <p:nvSpPr>
          <p:cNvPr id="7" name="CasellaDiTesto 6"/>
          <p:cNvSpPr txBox="1"/>
          <p:nvPr/>
        </p:nvSpPr>
        <p:spPr>
          <a:xfrm>
            <a:off x="3643306" y="4143380"/>
            <a:ext cx="1143008" cy="369332"/>
          </a:xfrm>
          <a:prstGeom prst="rect">
            <a:avLst/>
          </a:prstGeom>
          <a:noFill/>
        </p:spPr>
        <p:txBody>
          <a:bodyPr wrap="square" rtlCol="0">
            <a:spAutoFit/>
          </a:bodyPr>
          <a:lstStyle/>
          <a:p>
            <a:r>
              <a:rPr lang="it-IT" dirty="0" smtClean="0"/>
              <a:t>VS</a:t>
            </a:r>
            <a:endParaRPr lang="it-IT" dirty="0"/>
          </a:p>
        </p:txBody>
      </p:sp>
      <p:sp>
        <p:nvSpPr>
          <p:cNvPr id="8" name="CasellaDiTesto 7"/>
          <p:cNvSpPr txBox="1"/>
          <p:nvPr/>
        </p:nvSpPr>
        <p:spPr>
          <a:xfrm>
            <a:off x="3000364" y="4000504"/>
            <a:ext cx="1643074" cy="707886"/>
          </a:xfrm>
          <a:prstGeom prst="rect">
            <a:avLst/>
          </a:prstGeom>
          <a:noFill/>
        </p:spPr>
        <p:txBody>
          <a:bodyPr wrap="square" rtlCol="0">
            <a:spAutoFit/>
          </a:bodyPr>
          <a:lstStyle/>
          <a:p>
            <a:pPr algn="ctr"/>
            <a:r>
              <a:rPr lang="it-IT" sz="4000" b="1" dirty="0" err="1" smtClean="0">
                <a:solidFill>
                  <a:schemeClr val="bg1"/>
                </a:solidFill>
              </a:rPr>
              <a:t>VS</a:t>
            </a:r>
            <a:r>
              <a:rPr lang="it-IT" sz="4000" b="1" dirty="0" smtClean="0">
                <a:solidFill>
                  <a:schemeClr val="bg1"/>
                </a:solidFill>
              </a:rPr>
              <a:t>.</a:t>
            </a:r>
            <a:endParaRPr lang="it-IT" sz="4000" b="1"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7200" b="1" dirty="0" smtClean="0">
                <a:solidFill>
                  <a:srgbClr val="FF0000"/>
                </a:solidFill>
              </a:rPr>
              <a:t>criticità</a:t>
            </a:r>
            <a:endParaRPr lang="it-IT" sz="7200" b="1" dirty="0">
              <a:solidFill>
                <a:srgbClr val="FF0000"/>
              </a:solidFill>
            </a:endParaRPr>
          </a:p>
        </p:txBody>
      </p:sp>
      <p:sp>
        <p:nvSpPr>
          <p:cNvPr id="3" name="Segnaposto contenuto 2"/>
          <p:cNvSpPr>
            <a:spLocks noGrp="1"/>
          </p:cNvSpPr>
          <p:nvPr>
            <p:ph sz="half" idx="1"/>
          </p:nvPr>
        </p:nvSpPr>
        <p:spPr>
          <a:xfrm>
            <a:off x="1714480" y="1428736"/>
            <a:ext cx="6215106" cy="4525963"/>
          </a:xfrm>
        </p:spPr>
        <p:txBody>
          <a:bodyPr/>
          <a:lstStyle/>
          <a:p>
            <a:r>
              <a:rPr lang="it-IT" sz="4000" dirty="0" smtClean="0">
                <a:solidFill>
                  <a:schemeClr val="bg1"/>
                </a:solidFill>
              </a:rPr>
              <a:t>Pazienti già “seguiti”</a:t>
            </a:r>
          </a:p>
          <a:p>
            <a:r>
              <a:rPr lang="it-IT" sz="4000" dirty="0" smtClean="0">
                <a:solidFill>
                  <a:schemeClr val="bg1"/>
                </a:solidFill>
              </a:rPr>
              <a:t>Pazienti già “educati</a:t>
            </a:r>
            <a:r>
              <a:rPr lang="it-IT" dirty="0" smtClean="0">
                <a:solidFill>
                  <a:schemeClr val="bg1"/>
                </a:solidFill>
              </a:rPr>
              <a:t>”</a:t>
            </a:r>
            <a:endParaRPr lang="it-IT" dirty="0">
              <a:solidFill>
                <a:schemeClr val="bg1"/>
              </a:solidFill>
            </a:endParaRPr>
          </a:p>
        </p:txBody>
      </p:sp>
      <p:pic>
        <p:nvPicPr>
          <p:cNvPr id="87048" name="Picture 8" descr="http://www.corriere.it/Media/Foto/2005/06_Giugno/12/dfdg/FESTA.jpg"/>
          <p:cNvPicPr>
            <a:picLocks noChangeAspect="1" noChangeArrowheads="1"/>
          </p:cNvPicPr>
          <p:nvPr/>
        </p:nvPicPr>
        <p:blipFill>
          <a:blip r:embed="rId2"/>
          <a:srcRect/>
          <a:stretch>
            <a:fillRect/>
          </a:stretch>
        </p:blipFill>
        <p:spPr bwMode="auto">
          <a:xfrm>
            <a:off x="2000232" y="3000372"/>
            <a:ext cx="5238750" cy="348615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1472" y="4286256"/>
            <a:ext cx="7929618" cy="1877437"/>
          </a:xfrm>
          <a:prstGeom prst="rect">
            <a:avLst/>
          </a:prstGeom>
        </p:spPr>
        <p:txBody>
          <a:bodyPr wrap="square">
            <a:spAutoFit/>
          </a:bodyPr>
          <a:lstStyle/>
          <a:p>
            <a:endParaRPr lang="it-IT" sz="2000" b="1" dirty="0" smtClean="0">
              <a:solidFill>
                <a:srgbClr val="FFFF00"/>
              </a:solidFill>
            </a:endParaRPr>
          </a:p>
          <a:p>
            <a:r>
              <a:rPr lang="it-IT" sz="2400" b="1" dirty="0" err="1" smtClean="0">
                <a:solidFill>
                  <a:srgbClr val="FFFF00"/>
                </a:solidFill>
              </a:rPr>
              <a:t>Early</a:t>
            </a:r>
            <a:r>
              <a:rPr lang="it-IT" sz="2400" b="1" dirty="0" smtClean="0">
                <a:solidFill>
                  <a:srgbClr val="FFFF00"/>
                </a:solidFill>
              </a:rPr>
              <a:t> </a:t>
            </a:r>
            <a:r>
              <a:rPr lang="it-IT" sz="2400" b="1" dirty="0" err="1" smtClean="0">
                <a:solidFill>
                  <a:srgbClr val="FFFF00"/>
                </a:solidFill>
              </a:rPr>
              <a:t>diagnosis</a:t>
            </a:r>
            <a:r>
              <a:rPr lang="it-IT" sz="2400" b="1" dirty="0" smtClean="0">
                <a:solidFill>
                  <a:srgbClr val="FFFF00"/>
                </a:solidFill>
              </a:rPr>
              <a:t> </a:t>
            </a:r>
            <a:r>
              <a:rPr lang="it-IT" sz="2400" b="1" dirty="0" err="1" smtClean="0">
                <a:solidFill>
                  <a:srgbClr val="FFFF00"/>
                </a:solidFill>
              </a:rPr>
              <a:t>for</a:t>
            </a:r>
            <a:r>
              <a:rPr lang="it-IT" sz="2400" b="1" dirty="0" smtClean="0">
                <a:solidFill>
                  <a:srgbClr val="FFFF00"/>
                </a:solidFill>
              </a:rPr>
              <a:t> melanoma: </a:t>
            </a:r>
            <a:r>
              <a:rPr lang="it-IT" sz="2400" b="1" dirty="0" err="1" smtClean="0">
                <a:solidFill>
                  <a:srgbClr val="FFFF00"/>
                </a:solidFill>
              </a:rPr>
              <a:t>is</a:t>
            </a:r>
            <a:r>
              <a:rPr lang="it-IT" sz="2400" b="1" dirty="0" smtClean="0">
                <a:solidFill>
                  <a:srgbClr val="FFFF00"/>
                </a:solidFill>
              </a:rPr>
              <a:t> open </a:t>
            </a:r>
            <a:r>
              <a:rPr lang="it-IT" sz="2400" b="1" dirty="0" err="1" smtClean="0">
                <a:solidFill>
                  <a:srgbClr val="FFFF00"/>
                </a:solidFill>
              </a:rPr>
              <a:t>access</a:t>
            </a:r>
            <a:r>
              <a:rPr lang="it-IT" sz="2400" b="1" dirty="0" smtClean="0">
                <a:solidFill>
                  <a:srgbClr val="FFFF00"/>
                </a:solidFill>
              </a:rPr>
              <a:t> </a:t>
            </a:r>
            <a:r>
              <a:rPr lang="it-IT" sz="2400" b="1" dirty="0" err="1" smtClean="0">
                <a:solidFill>
                  <a:srgbClr val="FFFF00"/>
                </a:solidFill>
              </a:rPr>
              <a:t>to</a:t>
            </a:r>
            <a:r>
              <a:rPr lang="it-IT" sz="2400" b="1" dirty="0" smtClean="0">
                <a:solidFill>
                  <a:srgbClr val="FFFF00"/>
                </a:solidFill>
              </a:rPr>
              <a:t> </a:t>
            </a:r>
            <a:r>
              <a:rPr lang="it-IT" sz="2400" b="1" dirty="0" err="1" smtClean="0">
                <a:solidFill>
                  <a:srgbClr val="FFFF00"/>
                </a:solidFill>
              </a:rPr>
              <a:t>skin</a:t>
            </a:r>
            <a:r>
              <a:rPr lang="it-IT" sz="2400" b="1" dirty="0" smtClean="0">
                <a:solidFill>
                  <a:srgbClr val="FFFF00"/>
                </a:solidFill>
              </a:rPr>
              <a:t> </a:t>
            </a:r>
            <a:r>
              <a:rPr lang="it-IT" sz="2400" b="1" dirty="0" err="1" smtClean="0">
                <a:solidFill>
                  <a:srgbClr val="FFFF00"/>
                </a:solidFill>
              </a:rPr>
              <a:t>cancer</a:t>
            </a:r>
            <a:r>
              <a:rPr lang="it-IT" sz="2400" b="1" dirty="0" smtClean="0">
                <a:solidFill>
                  <a:srgbClr val="FFFF00"/>
                </a:solidFill>
              </a:rPr>
              <a:t> </a:t>
            </a:r>
            <a:r>
              <a:rPr lang="it-IT" sz="2400" b="1" dirty="0" err="1" smtClean="0">
                <a:solidFill>
                  <a:srgbClr val="FFFF00"/>
                </a:solidFill>
              </a:rPr>
              <a:t>clinics</a:t>
            </a:r>
            <a:r>
              <a:rPr lang="it-IT" sz="2400" b="1" dirty="0" smtClean="0">
                <a:solidFill>
                  <a:srgbClr val="FFFF00"/>
                </a:solidFill>
              </a:rPr>
              <a:t> </a:t>
            </a:r>
            <a:r>
              <a:rPr lang="it-IT" sz="2400" b="1" dirty="0" err="1" smtClean="0">
                <a:solidFill>
                  <a:srgbClr val="FFFF00"/>
                </a:solidFill>
              </a:rPr>
              <a:t>really</a:t>
            </a:r>
            <a:r>
              <a:rPr lang="it-IT" sz="2400" b="1" dirty="0" smtClean="0">
                <a:solidFill>
                  <a:srgbClr val="FFFF00"/>
                </a:solidFill>
              </a:rPr>
              <a:t> </a:t>
            </a:r>
            <a:r>
              <a:rPr lang="it-IT" sz="2400" b="1" dirty="0" err="1" smtClean="0">
                <a:solidFill>
                  <a:srgbClr val="FFFF00"/>
                </a:solidFill>
              </a:rPr>
              <a:t>significant</a:t>
            </a:r>
            <a:r>
              <a:rPr lang="it-IT" sz="2400" b="1" dirty="0" smtClean="0">
                <a:solidFill>
                  <a:srgbClr val="FFFF00"/>
                </a:solidFill>
              </a:rPr>
              <a:t>? A </a:t>
            </a:r>
            <a:r>
              <a:rPr lang="it-IT" sz="2400" b="1" dirty="0" err="1" smtClean="0">
                <a:solidFill>
                  <a:srgbClr val="FFFF00"/>
                </a:solidFill>
              </a:rPr>
              <a:t>prospective</a:t>
            </a:r>
            <a:r>
              <a:rPr lang="it-IT" sz="2400" b="1" dirty="0" smtClean="0">
                <a:solidFill>
                  <a:srgbClr val="FFFF00"/>
                </a:solidFill>
              </a:rPr>
              <a:t> </a:t>
            </a:r>
            <a:r>
              <a:rPr lang="it-IT" sz="2400" b="1" dirty="0" err="1" smtClean="0">
                <a:solidFill>
                  <a:srgbClr val="FFFF00"/>
                </a:solidFill>
              </a:rPr>
              <a:t>study</a:t>
            </a:r>
            <a:r>
              <a:rPr lang="it-IT" sz="2400" b="1" dirty="0" smtClean="0">
                <a:solidFill>
                  <a:srgbClr val="FFFF00"/>
                </a:solidFill>
              </a:rPr>
              <a:t>.</a:t>
            </a:r>
          </a:p>
          <a:p>
            <a:r>
              <a:rPr lang="it-IT" sz="2400" b="1" dirty="0" smtClean="0">
                <a:solidFill>
                  <a:schemeClr val="bg1"/>
                </a:solidFill>
              </a:rPr>
              <a:t>De Giorgi V, et al.</a:t>
            </a:r>
          </a:p>
          <a:p>
            <a:r>
              <a:rPr lang="it-IT" sz="2400" b="1" dirty="0" smtClean="0">
                <a:solidFill>
                  <a:schemeClr val="bg1"/>
                </a:solidFill>
              </a:rPr>
              <a:t>Preventive  Medicine    2010 </a:t>
            </a:r>
            <a:r>
              <a:rPr lang="it-IT" sz="2400" b="1" dirty="0" err="1" smtClean="0">
                <a:solidFill>
                  <a:schemeClr val="bg1"/>
                </a:solidFill>
              </a:rPr>
              <a:t>Sep-Oct</a:t>
            </a:r>
            <a:r>
              <a:rPr lang="it-IT" sz="2400" b="1" dirty="0" smtClean="0">
                <a:solidFill>
                  <a:schemeClr val="bg1"/>
                </a:solidFill>
              </a:rPr>
              <a:t>;51(3-4):334-5</a:t>
            </a:r>
            <a:endParaRPr lang="it-IT" sz="2400" b="1" dirty="0">
              <a:solidFill>
                <a:schemeClr val="bg1"/>
              </a:solidFill>
            </a:endParaRPr>
          </a:p>
        </p:txBody>
      </p:sp>
      <p:sp>
        <p:nvSpPr>
          <p:cNvPr id="396289" name="Rectangle 1"/>
          <p:cNvSpPr>
            <a:spLocks noChangeArrowheads="1"/>
          </p:cNvSpPr>
          <p:nvPr/>
        </p:nvSpPr>
        <p:spPr bwMode="auto">
          <a:xfrm>
            <a:off x="357158" y="1500174"/>
            <a:ext cx="857252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2800" dirty="0" smtClean="0">
                <a:solidFill>
                  <a:schemeClr val="bg1"/>
                </a:solidFill>
              </a:rPr>
              <a:t>we must change the rather </a:t>
            </a:r>
            <a:r>
              <a:rPr lang="en-GB" sz="2800" b="1" dirty="0" smtClean="0">
                <a:solidFill>
                  <a:srgbClr val="FF0000"/>
                </a:solidFill>
              </a:rPr>
              <a:t>inefficient method of free voluntary screening</a:t>
            </a:r>
            <a:r>
              <a:rPr lang="en-GB" sz="2800" dirty="0" smtClean="0">
                <a:solidFill>
                  <a:schemeClr val="bg1"/>
                </a:solidFill>
              </a:rPr>
              <a:t> and shift both economic and human resources to improve media coverage and communication campaigns whose aim is to inform the population and raise awareness about the importance of primary and secondary prevention of this very aggressive skin tumour.</a:t>
            </a:r>
            <a:endParaRPr lang="it-IT" sz="2800" dirty="0">
              <a:solidFill>
                <a:schemeClr val="bg1"/>
              </a:solidFill>
            </a:endParaRPr>
          </a:p>
        </p:txBody>
      </p:sp>
      <p:sp>
        <p:nvSpPr>
          <p:cNvPr id="4" name="Rettangolo 3"/>
          <p:cNvSpPr/>
          <p:nvPr/>
        </p:nvSpPr>
        <p:spPr>
          <a:xfrm>
            <a:off x="214282" y="1285860"/>
            <a:ext cx="8643998" cy="3071834"/>
          </a:xfrm>
          <a:prstGeom prst="rect">
            <a:avLst/>
          </a:prstGeom>
          <a:solidFill>
            <a:schemeClr val="accent1">
              <a:alpha val="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1928794" y="428604"/>
            <a:ext cx="5572164" cy="523220"/>
          </a:xfrm>
          <a:prstGeom prst="rect">
            <a:avLst/>
          </a:prstGeom>
          <a:noFill/>
        </p:spPr>
        <p:txBody>
          <a:bodyPr wrap="square" rtlCol="0">
            <a:spAutoFit/>
          </a:bodyPr>
          <a:lstStyle/>
          <a:p>
            <a:pPr algn="ctr"/>
            <a:r>
              <a:rPr lang="it-IT" sz="2800" b="1" dirty="0" smtClean="0">
                <a:solidFill>
                  <a:schemeClr val="bg1"/>
                </a:solidFill>
              </a:rPr>
              <a:t>MELANOMA SCREENING </a:t>
            </a:r>
            <a:endParaRPr lang="it-IT" sz="2800" b="1" dirty="0">
              <a:solidFill>
                <a:schemeClr val="bg1"/>
              </a:solidFill>
            </a:endParaRPr>
          </a:p>
        </p:txBody>
      </p:sp>
      <p:sp>
        <p:nvSpPr>
          <p:cNvPr id="6" name="Rettangolo 5"/>
          <p:cNvSpPr/>
          <p:nvPr/>
        </p:nvSpPr>
        <p:spPr>
          <a:xfrm>
            <a:off x="544048" y="4581128"/>
            <a:ext cx="7858180" cy="192882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736725" y="334963"/>
            <a:ext cx="5670550" cy="641350"/>
          </a:xfrm>
          <a:prstGeom prst="rect">
            <a:avLst/>
          </a:prstGeom>
          <a:noFill/>
          <a:ln w="9525">
            <a:noFill/>
            <a:miter lim="800000"/>
            <a:headEnd/>
            <a:tailEnd/>
          </a:ln>
        </p:spPr>
        <p:txBody>
          <a:bodyPr wrap="none" lIns="92075" tIns="46038" rIns="92075" bIns="46038">
            <a:spAutoFit/>
          </a:bodyPr>
          <a:lstStyle/>
          <a:p>
            <a:pPr defTabSz="762000"/>
            <a:r>
              <a:rPr lang="it-IT" sz="3600" b="1">
                <a:solidFill>
                  <a:srgbClr val="FFFFFF"/>
                </a:solidFill>
              </a:rPr>
              <a:t>epidemiologia descrittiva</a:t>
            </a:r>
          </a:p>
        </p:txBody>
      </p:sp>
      <p:sp>
        <p:nvSpPr>
          <p:cNvPr id="14339" name="Rectangle 3"/>
          <p:cNvSpPr>
            <a:spLocks noChangeArrowheads="1"/>
          </p:cNvSpPr>
          <p:nvPr/>
        </p:nvSpPr>
        <p:spPr bwMode="auto">
          <a:xfrm>
            <a:off x="669925" y="1189038"/>
            <a:ext cx="6325321" cy="4241803"/>
          </a:xfrm>
          <a:prstGeom prst="rect">
            <a:avLst/>
          </a:prstGeom>
          <a:noFill/>
          <a:ln w="9525">
            <a:noFill/>
            <a:miter lim="800000"/>
            <a:headEnd/>
            <a:tailEnd/>
          </a:ln>
        </p:spPr>
        <p:txBody>
          <a:bodyPr wrap="none" lIns="92075" tIns="46038" rIns="92075" bIns="46038">
            <a:spAutoFit/>
          </a:bodyPr>
          <a:lstStyle/>
          <a:p>
            <a:pPr defTabSz="762000"/>
            <a:r>
              <a:rPr lang="it-IT" sz="2800" b="1" dirty="0" smtClean="0">
                <a:solidFill>
                  <a:srgbClr val="00CC99"/>
                </a:solidFill>
              </a:rPr>
              <a:t>I</a:t>
            </a:r>
            <a:r>
              <a:rPr lang="it-IT" sz="3600" b="1" dirty="0" smtClean="0">
                <a:solidFill>
                  <a:srgbClr val="00CC99"/>
                </a:solidFill>
              </a:rPr>
              <a:t>ncidenza </a:t>
            </a:r>
            <a:endParaRPr lang="it-IT" b="1" dirty="0">
              <a:solidFill>
                <a:srgbClr val="00CC99"/>
              </a:solidFill>
            </a:endParaRPr>
          </a:p>
          <a:p>
            <a:pPr defTabSz="762000"/>
            <a:r>
              <a:rPr lang="it-IT" b="1" dirty="0">
                <a:solidFill>
                  <a:srgbClr val="000000"/>
                </a:solidFill>
              </a:rPr>
              <a:t>- </a:t>
            </a:r>
          </a:p>
          <a:p>
            <a:pPr defTabSz="762000"/>
            <a:endParaRPr lang="it-IT" sz="2800" b="1" dirty="0">
              <a:solidFill>
                <a:srgbClr val="FFFFFF"/>
              </a:solidFill>
            </a:endParaRPr>
          </a:p>
          <a:p>
            <a:pPr defTabSz="762000"/>
            <a:r>
              <a:rPr lang="it-IT" sz="2800" b="1" dirty="0">
                <a:solidFill>
                  <a:srgbClr val="FFFFFF"/>
                </a:solidFill>
              </a:rPr>
              <a:t>tasso medio : circa 15 nuovi casi l’anno</a:t>
            </a:r>
          </a:p>
          <a:p>
            <a:pPr defTabSz="762000"/>
            <a:r>
              <a:rPr lang="it-IT" sz="2800" b="1" dirty="0">
                <a:solidFill>
                  <a:srgbClr val="FFFFFF"/>
                </a:solidFill>
              </a:rPr>
              <a:t>   x 100.000    (Australia : 40 x 100.000)</a:t>
            </a:r>
          </a:p>
          <a:p>
            <a:pPr defTabSz="762000"/>
            <a:endParaRPr lang="it-IT" sz="2800" b="1" dirty="0">
              <a:solidFill>
                <a:srgbClr val="FFFFFF"/>
              </a:solidFill>
            </a:endParaRPr>
          </a:p>
          <a:p>
            <a:pPr defTabSz="762000">
              <a:lnSpc>
                <a:spcPct val="40000"/>
              </a:lnSpc>
            </a:pPr>
            <a:endParaRPr lang="it-IT" sz="2800" b="1" dirty="0">
              <a:solidFill>
                <a:srgbClr val="FFFFFF"/>
              </a:solidFill>
            </a:endParaRPr>
          </a:p>
          <a:p>
            <a:pPr defTabSz="762000"/>
            <a:r>
              <a:rPr lang="it-IT" sz="2800" b="1" dirty="0">
                <a:solidFill>
                  <a:srgbClr val="FFFFFF"/>
                </a:solidFill>
              </a:rPr>
              <a:t>- da alcuni decenni : incremento di circa</a:t>
            </a:r>
          </a:p>
          <a:p>
            <a:pPr defTabSz="762000"/>
            <a:r>
              <a:rPr lang="it-IT" sz="2800" b="1" dirty="0">
                <a:solidFill>
                  <a:srgbClr val="FFFFFF"/>
                </a:solidFill>
              </a:rPr>
              <a:t>  5-7% annuo</a:t>
            </a:r>
          </a:p>
          <a:p>
            <a:pPr defTabSz="762000">
              <a:lnSpc>
                <a:spcPct val="30000"/>
              </a:lnSpc>
            </a:pPr>
            <a:endParaRPr lang="it-IT" sz="2800" b="1" dirty="0">
              <a:solidFill>
                <a:srgbClr val="FFFFFF"/>
              </a:solidFill>
            </a:endParaRPr>
          </a:p>
          <a:p>
            <a:pPr defTabSz="762000"/>
            <a:endParaRPr lang="it-IT" sz="2800" b="1" dirty="0">
              <a:solidFill>
                <a:srgbClr val="FFFFFF"/>
              </a:solidFill>
            </a:endParaRPr>
          </a:p>
        </p:txBody>
      </p:sp>
    </p:spTree>
    <p:extLst>
      <p:ext uri="{BB962C8B-B14F-4D97-AF65-F5344CB8AC3E}">
        <p14:creationId xmlns:p14="http://schemas.microsoft.com/office/powerpoint/2010/main" val="3620059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b="1" dirty="0" smtClean="0">
                <a:solidFill>
                  <a:schemeClr val="bg1"/>
                </a:solidFill>
              </a:rPr>
              <a:t>CAMPAGNE </a:t>
            </a:r>
            <a:r>
              <a:rPr lang="it-IT" sz="4000" b="1" dirty="0" err="1" smtClean="0">
                <a:solidFill>
                  <a:schemeClr val="bg1"/>
                </a:solidFill>
              </a:rPr>
              <a:t>DI</a:t>
            </a:r>
            <a:r>
              <a:rPr lang="it-IT" sz="4000" b="1" dirty="0" smtClean="0">
                <a:solidFill>
                  <a:schemeClr val="bg1"/>
                </a:solidFill>
              </a:rPr>
              <a:t> PREVENZIONE </a:t>
            </a:r>
            <a:br>
              <a:rPr lang="it-IT" sz="4000" b="1" dirty="0" smtClean="0">
                <a:solidFill>
                  <a:schemeClr val="bg1"/>
                </a:solidFill>
              </a:rPr>
            </a:br>
            <a:r>
              <a:rPr lang="it-IT" sz="4000" b="1" dirty="0" smtClean="0">
                <a:solidFill>
                  <a:schemeClr val="bg1"/>
                </a:solidFill>
              </a:rPr>
              <a:t>MELANOMA  </a:t>
            </a:r>
            <a:endParaRPr lang="it-IT" sz="4000" b="1" dirty="0">
              <a:solidFill>
                <a:schemeClr val="bg1"/>
              </a:solidFill>
            </a:endParaRPr>
          </a:p>
        </p:txBody>
      </p:sp>
      <p:sp>
        <p:nvSpPr>
          <p:cNvPr id="3" name="Segnaposto contenuto 2"/>
          <p:cNvSpPr>
            <a:spLocks noGrp="1"/>
          </p:cNvSpPr>
          <p:nvPr>
            <p:ph sz="half" idx="1"/>
          </p:nvPr>
        </p:nvSpPr>
        <p:spPr>
          <a:xfrm>
            <a:off x="357158" y="928670"/>
            <a:ext cx="4138642" cy="4525963"/>
          </a:xfrm>
        </p:spPr>
        <p:txBody>
          <a:bodyPr>
            <a:normAutofit/>
          </a:bodyPr>
          <a:lstStyle/>
          <a:p>
            <a:endParaRPr lang="it-IT" b="1" dirty="0" smtClean="0">
              <a:solidFill>
                <a:srgbClr val="FFFF00"/>
              </a:solidFill>
            </a:endParaRPr>
          </a:p>
          <a:p>
            <a:endParaRPr lang="it-IT" b="1" dirty="0" smtClean="0">
              <a:solidFill>
                <a:srgbClr val="FFFF00"/>
              </a:solidFill>
            </a:endParaRPr>
          </a:p>
          <a:p>
            <a:pPr>
              <a:buNone/>
            </a:pPr>
            <a:endParaRPr lang="it-IT" sz="3200" b="1" dirty="0" smtClean="0">
              <a:solidFill>
                <a:srgbClr val="FFFF00"/>
              </a:solidFill>
            </a:endParaRPr>
          </a:p>
          <a:p>
            <a:pPr>
              <a:buNone/>
            </a:pPr>
            <a:r>
              <a:rPr lang="it-IT" sz="3200" b="1" dirty="0" smtClean="0">
                <a:solidFill>
                  <a:srgbClr val="FFFF00"/>
                </a:solidFill>
              </a:rPr>
              <a:t>SCREENING </a:t>
            </a:r>
            <a:r>
              <a:rPr lang="it-IT" sz="3200" b="1" dirty="0" err="1" smtClean="0">
                <a:solidFill>
                  <a:srgbClr val="FFFF00"/>
                </a:solidFill>
              </a:rPr>
              <a:t>DI</a:t>
            </a:r>
            <a:r>
              <a:rPr lang="it-IT" sz="3200" b="1" dirty="0" smtClean="0">
                <a:solidFill>
                  <a:srgbClr val="FFFF00"/>
                </a:solidFill>
              </a:rPr>
              <a:t> MASSA </a:t>
            </a:r>
            <a:endParaRPr lang="it-IT" sz="3200" b="1" dirty="0">
              <a:solidFill>
                <a:srgbClr val="FFFF00"/>
              </a:solidFill>
            </a:endParaRPr>
          </a:p>
        </p:txBody>
      </p:sp>
      <p:sp>
        <p:nvSpPr>
          <p:cNvPr id="4" name="Segnaposto contenuto 3"/>
          <p:cNvSpPr>
            <a:spLocks noGrp="1"/>
          </p:cNvSpPr>
          <p:nvPr>
            <p:ph sz="half" idx="2"/>
          </p:nvPr>
        </p:nvSpPr>
        <p:spPr/>
        <p:txBody>
          <a:bodyPr/>
          <a:lstStyle/>
          <a:p>
            <a:endParaRPr lang="it-IT" b="1" dirty="0" smtClean="0">
              <a:solidFill>
                <a:srgbClr val="FFC000"/>
              </a:solidFill>
            </a:endParaRPr>
          </a:p>
          <a:p>
            <a:pPr>
              <a:buNone/>
            </a:pPr>
            <a:r>
              <a:rPr lang="it-IT" sz="4400" b="1" dirty="0" smtClean="0">
                <a:solidFill>
                  <a:srgbClr val="FFC000"/>
                </a:solidFill>
              </a:rPr>
              <a:t>	ABCDE</a:t>
            </a:r>
            <a:r>
              <a:rPr lang="it-IT" b="1" dirty="0" smtClean="0">
                <a:solidFill>
                  <a:srgbClr val="FFC000"/>
                </a:solidFill>
              </a:rPr>
              <a:t>  E AUTOCONTROLLO</a:t>
            </a:r>
            <a:endParaRPr lang="it-IT" b="1" dirty="0">
              <a:solidFill>
                <a:srgbClr val="FFC000"/>
              </a:solidFill>
            </a:endParaRPr>
          </a:p>
        </p:txBody>
      </p:sp>
      <p:sp>
        <p:nvSpPr>
          <p:cNvPr id="5" name="Rettangolo 4"/>
          <p:cNvSpPr/>
          <p:nvPr/>
        </p:nvSpPr>
        <p:spPr>
          <a:xfrm>
            <a:off x="4714876" y="2000240"/>
            <a:ext cx="3714776" cy="1571636"/>
          </a:xfrm>
          <a:prstGeom prst="rect">
            <a:avLst/>
          </a:prstGeom>
          <a:solidFill>
            <a:schemeClr val="accent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6" name="Rettangolo 5"/>
          <p:cNvSpPr/>
          <p:nvPr/>
        </p:nvSpPr>
        <p:spPr>
          <a:xfrm>
            <a:off x="285720" y="2000240"/>
            <a:ext cx="4214842" cy="1571636"/>
          </a:xfrm>
          <a:prstGeom prst="rect">
            <a:avLst/>
          </a:prstGeom>
          <a:solidFill>
            <a:schemeClr val="accent1">
              <a:alpha val="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pic>
        <p:nvPicPr>
          <p:cNvPr id="7" name="Picture 2" descr="C:\Documents and Settings\Dermatologia\Documenti\Immagini\locandina 1.jpg"/>
          <p:cNvPicPr>
            <a:picLocks noChangeAspect="1" noChangeArrowheads="1"/>
          </p:cNvPicPr>
          <p:nvPr/>
        </p:nvPicPr>
        <p:blipFill>
          <a:blip r:embed="rId2" cstate="print"/>
          <a:srcRect/>
          <a:stretch>
            <a:fillRect/>
          </a:stretch>
        </p:blipFill>
        <p:spPr bwMode="auto">
          <a:xfrm>
            <a:off x="5316536" y="3857628"/>
            <a:ext cx="3065464" cy="2339971"/>
          </a:xfrm>
          <a:prstGeom prst="rect">
            <a:avLst/>
          </a:prstGeom>
          <a:noFill/>
          <a:ln w="9525">
            <a:solidFill>
              <a:schemeClr val="hlink"/>
            </a:solidFill>
            <a:miter lim="800000"/>
            <a:headEnd/>
            <a:tailEnd/>
          </a:ln>
        </p:spPr>
      </p:pic>
      <p:pic>
        <p:nvPicPr>
          <p:cNvPr id="328706" name="Picture 2" descr="http://www.pensalibero.it/public/foto/folla.jpg"/>
          <p:cNvPicPr>
            <a:picLocks noChangeAspect="1" noChangeArrowheads="1"/>
          </p:cNvPicPr>
          <p:nvPr/>
        </p:nvPicPr>
        <p:blipFill>
          <a:blip r:embed="rId3"/>
          <a:srcRect/>
          <a:stretch>
            <a:fillRect/>
          </a:stretch>
        </p:blipFill>
        <p:spPr bwMode="auto">
          <a:xfrm>
            <a:off x="500034" y="3786190"/>
            <a:ext cx="3743325" cy="2571751"/>
          </a:xfrm>
          <a:prstGeom prst="rect">
            <a:avLst/>
          </a:prstGeom>
          <a:noFill/>
        </p:spPr>
      </p:pic>
      <p:sp>
        <p:nvSpPr>
          <p:cNvPr id="8" name="Per 7"/>
          <p:cNvSpPr/>
          <p:nvPr/>
        </p:nvSpPr>
        <p:spPr>
          <a:xfrm>
            <a:off x="295216" y="2204864"/>
            <a:ext cx="4214842" cy="511256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84482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a:lstStyle/>
          <a:p>
            <a:r>
              <a:rPr lang="en-GB" sz="3200" dirty="0">
                <a:solidFill>
                  <a:srgbClr val="FFFF00"/>
                </a:solidFill>
              </a:rPr>
              <a:t>Is the self skin </a:t>
            </a:r>
            <a:r>
              <a:rPr lang="en-GB" sz="3200" dirty="0" smtClean="0">
                <a:solidFill>
                  <a:srgbClr val="FFFF00"/>
                </a:solidFill>
              </a:rPr>
              <a:t>examination  (ABCDE rules) </a:t>
            </a:r>
            <a:r>
              <a:rPr lang="en-GB" sz="3200" dirty="0">
                <a:solidFill>
                  <a:srgbClr val="FFFF00"/>
                </a:solidFill>
              </a:rPr>
              <a:t>still adequate in the “melanoma non invasive diagnosis era”?</a:t>
            </a:r>
            <a:endParaRPr lang="it-IT" sz="3200" dirty="0">
              <a:solidFill>
                <a:srgbClr val="FFFF00"/>
              </a:solidFill>
            </a:endParaRPr>
          </a:p>
        </p:txBody>
      </p:sp>
      <p:pic>
        <p:nvPicPr>
          <p:cNvPr id="5" name="Picture 2" descr="C:\Documents and Settings\Dermatologia\Documenti\Immagini\locandina 1.jpg"/>
          <p:cNvPicPr>
            <a:picLocks noChangeAspect="1" noChangeArrowheads="1"/>
          </p:cNvPicPr>
          <p:nvPr/>
        </p:nvPicPr>
        <p:blipFill>
          <a:blip r:embed="rId3" cstate="print"/>
          <a:srcRect/>
          <a:stretch>
            <a:fillRect/>
          </a:stretch>
        </p:blipFill>
        <p:spPr bwMode="auto">
          <a:xfrm>
            <a:off x="4357686" y="2500306"/>
            <a:ext cx="4571485" cy="3489567"/>
          </a:xfrm>
          <a:prstGeom prst="rect">
            <a:avLst/>
          </a:prstGeom>
          <a:noFill/>
          <a:ln w="9525">
            <a:solidFill>
              <a:schemeClr val="hlink"/>
            </a:solidFill>
            <a:miter lim="800000"/>
            <a:headEnd/>
            <a:tailEnd/>
          </a:ln>
        </p:spPr>
      </p:pic>
      <p:pic>
        <p:nvPicPr>
          <p:cNvPr id="6" name="Picture 2" descr="locandina 2"/>
          <p:cNvPicPr>
            <a:picLocks noChangeAspect="1" noChangeArrowheads="1"/>
          </p:cNvPicPr>
          <p:nvPr/>
        </p:nvPicPr>
        <p:blipFill>
          <a:blip r:embed="rId4" cstate="print"/>
          <a:srcRect/>
          <a:stretch>
            <a:fillRect/>
          </a:stretch>
        </p:blipFill>
        <p:spPr bwMode="auto">
          <a:xfrm>
            <a:off x="357158" y="2500306"/>
            <a:ext cx="3782296" cy="3590930"/>
          </a:xfrm>
          <a:prstGeom prst="rect">
            <a:avLst/>
          </a:prstGeom>
          <a:noFill/>
          <a:ln w="9525">
            <a:solidFill>
              <a:schemeClr val="hlink"/>
            </a:solid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1219200"/>
          </a:xfrm>
        </p:spPr>
        <p:txBody>
          <a:bodyPr lIns="92075" tIns="46038" rIns="92075" bIns="46038"/>
          <a:lstStyle/>
          <a:p>
            <a:pPr>
              <a:defRPr/>
            </a:pPr>
            <a:r>
              <a:rPr lang="it-IT" sz="6000" b="1">
                <a:solidFill>
                  <a:srgbClr val="FF9933"/>
                </a:solidFill>
                <a:effectLst>
                  <a:outerShdw blurRad="38100" dist="38100" dir="2700000" algn="tl">
                    <a:srgbClr val="000000"/>
                  </a:outerShdw>
                </a:effectLst>
              </a:rPr>
              <a:t>ABCDE diagnostico</a:t>
            </a:r>
          </a:p>
        </p:txBody>
      </p:sp>
      <p:sp>
        <p:nvSpPr>
          <p:cNvPr id="70659" name="Rectangle 3"/>
          <p:cNvSpPr>
            <a:spLocks noGrp="1" noChangeArrowheads="1"/>
          </p:cNvSpPr>
          <p:nvPr>
            <p:ph type="body" idx="1"/>
          </p:nvPr>
        </p:nvSpPr>
        <p:spPr>
          <a:xfrm>
            <a:off x="685800" y="1295400"/>
            <a:ext cx="7772400" cy="4800600"/>
          </a:xfrm>
        </p:spPr>
        <p:txBody>
          <a:bodyPr lIns="92075" tIns="46038" rIns="92075" bIns="46038"/>
          <a:lstStyle/>
          <a:p>
            <a:pPr>
              <a:buFontTx/>
              <a:buNone/>
              <a:defRPr/>
            </a:pPr>
            <a:r>
              <a:rPr lang="it-IT" sz="4400" b="1" i="1">
                <a:solidFill>
                  <a:srgbClr val="FF0000"/>
                </a:solidFill>
              </a:rPr>
              <a:t>A</a:t>
            </a:r>
            <a:r>
              <a:rPr lang="it-IT" sz="2800" b="1" i="1">
                <a:solidFill>
                  <a:srgbClr val="FFFF00"/>
                </a:solidFill>
              </a:rPr>
              <a:t>simmetria</a:t>
            </a:r>
          </a:p>
          <a:p>
            <a:pPr>
              <a:buFontTx/>
              <a:buNone/>
              <a:defRPr/>
            </a:pPr>
            <a:r>
              <a:rPr lang="it-IT" sz="4400" b="1" i="1">
                <a:solidFill>
                  <a:srgbClr val="FF0000"/>
                </a:solidFill>
              </a:rPr>
              <a:t>        B</a:t>
            </a:r>
            <a:r>
              <a:rPr lang="it-IT" sz="2800" b="1" i="1">
                <a:solidFill>
                  <a:srgbClr val="FFFF00"/>
                </a:solidFill>
              </a:rPr>
              <a:t>ordi</a:t>
            </a:r>
          </a:p>
          <a:p>
            <a:pPr>
              <a:lnSpc>
                <a:spcPct val="120000"/>
              </a:lnSpc>
              <a:buFontTx/>
              <a:buNone/>
              <a:defRPr/>
            </a:pPr>
            <a:r>
              <a:rPr lang="it-IT" sz="4400" b="1" i="1">
                <a:solidFill>
                  <a:srgbClr val="FF0000"/>
                </a:solidFill>
              </a:rPr>
              <a:t>C</a:t>
            </a:r>
            <a:r>
              <a:rPr lang="it-IT" sz="2800" b="1" i="1">
                <a:solidFill>
                  <a:srgbClr val="FFFF00"/>
                </a:solidFill>
              </a:rPr>
              <a:t>olore</a:t>
            </a:r>
          </a:p>
          <a:p>
            <a:pPr>
              <a:lnSpc>
                <a:spcPct val="110000"/>
              </a:lnSpc>
              <a:buFontTx/>
              <a:buNone/>
              <a:defRPr/>
            </a:pPr>
            <a:r>
              <a:rPr lang="it-IT" sz="4400" b="1" i="1">
                <a:solidFill>
                  <a:srgbClr val="FF0000"/>
                </a:solidFill>
              </a:rPr>
              <a:t>        D</a:t>
            </a:r>
            <a:r>
              <a:rPr lang="it-IT" sz="2800" b="1" i="1">
                <a:solidFill>
                  <a:srgbClr val="FFFF00"/>
                </a:solidFill>
              </a:rPr>
              <a:t>imensione                                       &gt;6mm</a:t>
            </a:r>
          </a:p>
          <a:p>
            <a:pPr>
              <a:buFontTx/>
              <a:buNone/>
              <a:defRPr/>
            </a:pPr>
            <a:endParaRPr lang="it-IT" sz="2800" b="1" i="1">
              <a:solidFill>
                <a:srgbClr val="FFFF00"/>
              </a:solidFill>
            </a:endParaRPr>
          </a:p>
          <a:p>
            <a:pPr>
              <a:buFontTx/>
              <a:buNone/>
              <a:defRPr/>
            </a:pPr>
            <a:r>
              <a:rPr lang="it-IT" sz="4400" b="1" i="1">
                <a:solidFill>
                  <a:srgbClr val="FF0000"/>
                </a:solidFill>
              </a:rPr>
              <a:t>E</a:t>
            </a:r>
            <a:r>
              <a:rPr lang="it-IT" sz="2800" b="1" i="1">
                <a:solidFill>
                  <a:srgbClr val="FFFF00"/>
                </a:solidFill>
              </a:rPr>
              <a:t>voluzione/Età</a:t>
            </a:r>
          </a:p>
        </p:txBody>
      </p:sp>
      <p:sp>
        <p:nvSpPr>
          <p:cNvPr id="48132" name="Oval 4"/>
          <p:cNvSpPr>
            <a:spLocks noChangeArrowheads="1"/>
          </p:cNvSpPr>
          <p:nvPr/>
        </p:nvSpPr>
        <p:spPr bwMode="auto">
          <a:xfrm>
            <a:off x="4572000" y="5410200"/>
            <a:ext cx="835025" cy="758825"/>
          </a:xfrm>
          <a:prstGeom prst="ellipse">
            <a:avLst/>
          </a:prstGeom>
          <a:solidFill>
            <a:schemeClr val="accent1"/>
          </a:solidFill>
          <a:ln w="12700">
            <a:solidFill>
              <a:schemeClr val="tx1"/>
            </a:solidFill>
            <a:round/>
            <a:headEnd/>
            <a:tailEnd/>
          </a:ln>
        </p:spPr>
        <p:txBody>
          <a:bodyPr wrap="none" anchor="ctr"/>
          <a:lstStyle/>
          <a:p>
            <a:pPr fontAlgn="base">
              <a:spcBef>
                <a:spcPct val="0"/>
              </a:spcBef>
              <a:spcAft>
                <a:spcPct val="0"/>
              </a:spcAft>
            </a:pPr>
            <a:endParaRPr lang="it-IT" smtClean="0">
              <a:solidFill>
                <a:srgbClr val="FFFFFF"/>
              </a:solidFill>
              <a:latin typeface="Arial" charset="0"/>
            </a:endParaRPr>
          </a:p>
        </p:txBody>
      </p:sp>
      <p:sp>
        <p:nvSpPr>
          <p:cNvPr id="48133" name="Freeform 5"/>
          <p:cNvSpPr>
            <a:spLocks/>
          </p:cNvSpPr>
          <p:nvPr/>
        </p:nvSpPr>
        <p:spPr bwMode="auto">
          <a:xfrm>
            <a:off x="5334000" y="1981200"/>
            <a:ext cx="2216150" cy="1039813"/>
          </a:xfrm>
          <a:custGeom>
            <a:avLst/>
            <a:gdLst>
              <a:gd name="T0" fmla="*/ 2147483647 w 1571"/>
              <a:gd name="T1" fmla="*/ 2147483647 h 655"/>
              <a:gd name="T2" fmla="*/ 2147483647 w 1571"/>
              <a:gd name="T3" fmla="*/ 2147483647 h 655"/>
              <a:gd name="T4" fmla="*/ 2147483647 w 1571"/>
              <a:gd name="T5" fmla="*/ 2147483647 h 655"/>
              <a:gd name="T6" fmla="*/ 2147483647 w 1571"/>
              <a:gd name="T7" fmla="*/ 2147483647 h 655"/>
              <a:gd name="T8" fmla="*/ 2147483647 w 1571"/>
              <a:gd name="T9" fmla="*/ 2147483647 h 655"/>
              <a:gd name="T10" fmla="*/ 2147483647 w 1571"/>
              <a:gd name="T11" fmla="*/ 2147483647 h 655"/>
              <a:gd name="T12" fmla="*/ 2147483647 w 1571"/>
              <a:gd name="T13" fmla="*/ 2147483647 h 655"/>
              <a:gd name="T14" fmla="*/ 2147483647 w 1571"/>
              <a:gd name="T15" fmla="*/ 2147483647 h 655"/>
              <a:gd name="T16" fmla="*/ 2147483647 w 1571"/>
              <a:gd name="T17" fmla="*/ 2147483647 h 655"/>
              <a:gd name="T18" fmla="*/ 2147483647 w 1571"/>
              <a:gd name="T19" fmla="*/ 2147483647 h 655"/>
              <a:gd name="T20" fmla="*/ 2147483647 w 1571"/>
              <a:gd name="T21" fmla="*/ 2147483647 h 655"/>
              <a:gd name="T22" fmla="*/ 2147483647 w 1571"/>
              <a:gd name="T23" fmla="*/ 2147483647 h 655"/>
              <a:gd name="T24" fmla="*/ 2147483647 w 1571"/>
              <a:gd name="T25" fmla="*/ 2147483647 h 655"/>
              <a:gd name="T26" fmla="*/ 2147483647 w 1571"/>
              <a:gd name="T27" fmla="*/ 2147483647 h 655"/>
              <a:gd name="T28" fmla="*/ 2147483647 w 1571"/>
              <a:gd name="T29" fmla="*/ 2147483647 h 655"/>
              <a:gd name="T30" fmla="*/ 2147483647 w 1571"/>
              <a:gd name="T31" fmla="*/ 2147483647 h 655"/>
              <a:gd name="T32" fmla="*/ 2147483647 w 1571"/>
              <a:gd name="T33" fmla="*/ 2147483647 h 655"/>
              <a:gd name="T34" fmla="*/ 2147483647 w 1571"/>
              <a:gd name="T35" fmla="*/ 2147483647 h 655"/>
              <a:gd name="T36" fmla="*/ 2147483647 w 1571"/>
              <a:gd name="T37" fmla="*/ 2147483647 h 655"/>
              <a:gd name="T38" fmla="*/ 2147483647 w 1571"/>
              <a:gd name="T39" fmla="*/ 2147483647 h 655"/>
              <a:gd name="T40" fmla="*/ 2147483647 w 1571"/>
              <a:gd name="T41" fmla="*/ 2147483647 h 655"/>
              <a:gd name="T42" fmla="*/ 2147483647 w 1571"/>
              <a:gd name="T43" fmla="*/ 2147483647 h 655"/>
              <a:gd name="T44" fmla="*/ 2147483647 w 1571"/>
              <a:gd name="T45" fmla="*/ 2147483647 h 655"/>
              <a:gd name="T46" fmla="*/ 2147483647 w 1571"/>
              <a:gd name="T47" fmla="*/ 2147483647 h 655"/>
              <a:gd name="T48" fmla="*/ 2147483647 w 1571"/>
              <a:gd name="T49" fmla="*/ 2147483647 h 655"/>
              <a:gd name="T50" fmla="*/ 2147483647 w 1571"/>
              <a:gd name="T51" fmla="*/ 2147483647 h 655"/>
              <a:gd name="T52" fmla="*/ 2147483647 w 1571"/>
              <a:gd name="T53" fmla="*/ 2147483647 h 655"/>
              <a:gd name="T54" fmla="*/ 2147483647 w 1571"/>
              <a:gd name="T55" fmla="*/ 2147483647 h 655"/>
              <a:gd name="T56" fmla="*/ 2147483647 w 1571"/>
              <a:gd name="T57" fmla="*/ 2147483647 h 655"/>
              <a:gd name="T58" fmla="*/ 2147483647 w 1571"/>
              <a:gd name="T59" fmla="*/ 2147483647 h 655"/>
              <a:gd name="T60" fmla="*/ 2147483647 w 1571"/>
              <a:gd name="T61" fmla="*/ 2147483647 h 655"/>
              <a:gd name="T62" fmla="*/ 2147483647 w 1571"/>
              <a:gd name="T63" fmla="*/ 2147483647 h 655"/>
              <a:gd name="T64" fmla="*/ 2147483647 w 1571"/>
              <a:gd name="T65" fmla="*/ 2147483647 h 655"/>
              <a:gd name="T66" fmla="*/ 2147483647 w 1571"/>
              <a:gd name="T67" fmla="*/ 2147483647 h 655"/>
              <a:gd name="T68" fmla="*/ 2147483647 w 1571"/>
              <a:gd name="T69" fmla="*/ 2147483647 h 655"/>
              <a:gd name="T70" fmla="*/ 2147483647 w 1571"/>
              <a:gd name="T71" fmla="*/ 2147483647 h 655"/>
              <a:gd name="T72" fmla="*/ 2147483647 w 1571"/>
              <a:gd name="T73" fmla="*/ 2147483647 h 655"/>
              <a:gd name="T74" fmla="*/ 2147483647 w 1571"/>
              <a:gd name="T75" fmla="*/ 2147483647 h 655"/>
              <a:gd name="T76" fmla="*/ 2147483647 w 1571"/>
              <a:gd name="T77" fmla="*/ 0 h 655"/>
              <a:gd name="T78" fmla="*/ 2147483647 w 1571"/>
              <a:gd name="T79" fmla="*/ 2147483647 h 655"/>
              <a:gd name="T80" fmla="*/ 2147483647 w 1571"/>
              <a:gd name="T81" fmla="*/ 2147483647 h 655"/>
              <a:gd name="T82" fmla="*/ 2147483647 w 1571"/>
              <a:gd name="T83" fmla="*/ 2147483647 h 655"/>
              <a:gd name="T84" fmla="*/ 2147483647 w 1571"/>
              <a:gd name="T85" fmla="*/ 2147483647 h 655"/>
              <a:gd name="T86" fmla="*/ 2147483647 w 1571"/>
              <a:gd name="T87" fmla="*/ 2147483647 h 655"/>
              <a:gd name="T88" fmla="*/ 2147483647 w 1571"/>
              <a:gd name="T89" fmla="*/ 2147483647 h 655"/>
              <a:gd name="T90" fmla="*/ 2147483647 w 1571"/>
              <a:gd name="T91" fmla="*/ 2147483647 h 655"/>
              <a:gd name="T92" fmla="*/ 2147483647 w 1571"/>
              <a:gd name="T93" fmla="*/ 2147483647 h 655"/>
              <a:gd name="T94" fmla="*/ 2147483647 w 1571"/>
              <a:gd name="T95" fmla="*/ 2147483647 h 655"/>
              <a:gd name="T96" fmla="*/ 2147483647 w 1571"/>
              <a:gd name="T97" fmla="*/ 2147483647 h 655"/>
              <a:gd name="T98" fmla="*/ 2147483647 w 1571"/>
              <a:gd name="T99" fmla="*/ 2147483647 h 655"/>
              <a:gd name="T100" fmla="*/ 2147483647 w 1571"/>
              <a:gd name="T101" fmla="*/ 2147483647 h 655"/>
              <a:gd name="T102" fmla="*/ 2147483647 w 1571"/>
              <a:gd name="T103" fmla="*/ 2147483647 h 655"/>
              <a:gd name="T104" fmla="*/ 2147483647 w 1571"/>
              <a:gd name="T105" fmla="*/ 2147483647 h 655"/>
              <a:gd name="T106" fmla="*/ 2147483647 w 1571"/>
              <a:gd name="T107" fmla="*/ 2147483647 h 655"/>
              <a:gd name="T108" fmla="*/ 2147483647 w 1571"/>
              <a:gd name="T109" fmla="*/ 2147483647 h 655"/>
              <a:gd name="T110" fmla="*/ 2147483647 w 1571"/>
              <a:gd name="T111" fmla="*/ 2147483647 h 655"/>
              <a:gd name="T112" fmla="*/ 2147483647 w 1571"/>
              <a:gd name="T113" fmla="*/ 2147483647 h 655"/>
              <a:gd name="T114" fmla="*/ 2147483647 w 1571"/>
              <a:gd name="T115" fmla="*/ 2147483647 h 655"/>
              <a:gd name="T116" fmla="*/ 2147483647 w 1571"/>
              <a:gd name="T117" fmla="*/ 2147483647 h 6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71"/>
              <a:gd name="T178" fmla="*/ 0 h 655"/>
              <a:gd name="T179" fmla="*/ 1571 w 1571"/>
              <a:gd name="T180" fmla="*/ 655 h 6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71" h="655">
                <a:moveTo>
                  <a:pt x="267" y="370"/>
                </a:moveTo>
                <a:lnTo>
                  <a:pt x="290" y="380"/>
                </a:lnTo>
                <a:lnTo>
                  <a:pt x="303" y="391"/>
                </a:lnTo>
                <a:lnTo>
                  <a:pt x="311" y="401"/>
                </a:lnTo>
                <a:lnTo>
                  <a:pt x="314" y="410"/>
                </a:lnTo>
                <a:lnTo>
                  <a:pt x="311" y="418"/>
                </a:lnTo>
                <a:lnTo>
                  <a:pt x="303" y="427"/>
                </a:lnTo>
                <a:lnTo>
                  <a:pt x="288" y="442"/>
                </a:lnTo>
                <a:lnTo>
                  <a:pt x="278" y="449"/>
                </a:lnTo>
                <a:lnTo>
                  <a:pt x="270" y="455"/>
                </a:lnTo>
                <a:lnTo>
                  <a:pt x="265" y="462"/>
                </a:lnTo>
                <a:lnTo>
                  <a:pt x="265" y="467"/>
                </a:lnTo>
                <a:lnTo>
                  <a:pt x="270" y="471"/>
                </a:lnTo>
                <a:lnTo>
                  <a:pt x="280" y="476"/>
                </a:lnTo>
                <a:lnTo>
                  <a:pt x="298" y="479"/>
                </a:lnTo>
                <a:lnTo>
                  <a:pt x="324" y="483"/>
                </a:lnTo>
                <a:lnTo>
                  <a:pt x="347" y="480"/>
                </a:lnTo>
                <a:lnTo>
                  <a:pt x="365" y="479"/>
                </a:lnTo>
                <a:lnTo>
                  <a:pt x="380" y="478"/>
                </a:lnTo>
                <a:lnTo>
                  <a:pt x="396" y="478"/>
                </a:lnTo>
                <a:lnTo>
                  <a:pt x="416" y="479"/>
                </a:lnTo>
                <a:lnTo>
                  <a:pt x="427" y="482"/>
                </a:lnTo>
                <a:lnTo>
                  <a:pt x="434" y="485"/>
                </a:lnTo>
                <a:lnTo>
                  <a:pt x="437" y="491"/>
                </a:lnTo>
                <a:lnTo>
                  <a:pt x="434" y="497"/>
                </a:lnTo>
                <a:lnTo>
                  <a:pt x="429" y="505"/>
                </a:lnTo>
                <a:lnTo>
                  <a:pt x="427" y="514"/>
                </a:lnTo>
                <a:lnTo>
                  <a:pt x="424" y="523"/>
                </a:lnTo>
                <a:lnTo>
                  <a:pt x="424" y="533"/>
                </a:lnTo>
                <a:lnTo>
                  <a:pt x="429" y="545"/>
                </a:lnTo>
                <a:lnTo>
                  <a:pt x="440" y="556"/>
                </a:lnTo>
                <a:lnTo>
                  <a:pt x="455" y="569"/>
                </a:lnTo>
                <a:lnTo>
                  <a:pt x="468" y="575"/>
                </a:lnTo>
                <a:lnTo>
                  <a:pt x="483" y="581"/>
                </a:lnTo>
                <a:lnTo>
                  <a:pt x="499" y="588"/>
                </a:lnTo>
                <a:lnTo>
                  <a:pt x="519" y="593"/>
                </a:lnTo>
                <a:lnTo>
                  <a:pt x="529" y="594"/>
                </a:lnTo>
                <a:lnTo>
                  <a:pt x="542" y="593"/>
                </a:lnTo>
                <a:lnTo>
                  <a:pt x="555" y="589"/>
                </a:lnTo>
                <a:lnTo>
                  <a:pt x="568" y="583"/>
                </a:lnTo>
                <a:lnTo>
                  <a:pt x="583" y="574"/>
                </a:lnTo>
                <a:lnTo>
                  <a:pt x="596" y="565"/>
                </a:lnTo>
                <a:lnTo>
                  <a:pt x="627" y="543"/>
                </a:lnTo>
                <a:lnTo>
                  <a:pt x="661" y="521"/>
                </a:lnTo>
                <a:lnTo>
                  <a:pt x="676" y="509"/>
                </a:lnTo>
                <a:lnTo>
                  <a:pt x="691" y="500"/>
                </a:lnTo>
                <a:lnTo>
                  <a:pt x="709" y="492"/>
                </a:lnTo>
                <a:lnTo>
                  <a:pt x="725" y="486"/>
                </a:lnTo>
                <a:lnTo>
                  <a:pt x="740" y="483"/>
                </a:lnTo>
                <a:lnTo>
                  <a:pt x="756" y="482"/>
                </a:lnTo>
                <a:lnTo>
                  <a:pt x="763" y="484"/>
                </a:lnTo>
                <a:lnTo>
                  <a:pt x="774" y="490"/>
                </a:lnTo>
                <a:lnTo>
                  <a:pt x="784" y="498"/>
                </a:lnTo>
                <a:lnTo>
                  <a:pt x="794" y="507"/>
                </a:lnTo>
                <a:lnTo>
                  <a:pt x="807" y="520"/>
                </a:lnTo>
                <a:lnTo>
                  <a:pt x="817" y="533"/>
                </a:lnTo>
                <a:lnTo>
                  <a:pt x="840" y="562"/>
                </a:lnTo>
                <a:lnTo>
                  <a:pt x="866" y="591"/>
                </a:lnTo>
                <a:lnTo>
                  <a:pt x="876" y="605"/>
                </a:lnTo>
                <a:lnTo>
                  <a:pt x="887" y="618"/>
                </a:lnTo>
                <a:lnTo>
                  <a:pt x="897" y="628"/>
                </a:lnTo>
                <a:lnTo>
                  <a:pt x="907" y="636"/>
                </a:lnTo>
                <a:lnTo>
                  <a:pt x="917" y="641"/>
                </a:lnTo>
                <a:lnTo>
                  <a:pt x="925" y="643"/>
                </a:lnTo>
                <a:lnTo>
                  <a:pt x="935" y="649"/>
                </a:lnTo>
                <a:lnTo>
                  <a:pt x="946" y="652"/>
                </a:lnTo>
                <a:lnTo>
                  <a:pt x="953" y="653"/>
                </a:lnTo>
                <a:lnTo>
                  <a:pt x="959" y="654"/>
                </a:lnTo>
                <a:lnTo>
                  <a:pt x="964" y="653"/>
                </a:lnTo>
                <a:lnTo>
                  <a:pt x="966" y="650"/>
                </a:lnTo>
                <a:lnTo>
                  <a:pt x="969" y="646"/>
                </a:lnTo>
                <a:lnTo>
                  <a:pt x="969" y="642"/>
                </a:lnTo>
                <a:lnTo>
                  <a:pt x="969" y="628"/>
                </a:lnTo>
                <a:lnTo>
                  <a:pt x="969" y="612"/>
                </a:lnTo>
                <a:lnTo>
                  <a:pt x="966" y="593"/>
                </a:lnTo>
                <a:lnTo>
                  <a:pt x="964" y="574"/>
                </a:lnTo>
                <a:lnTo>
                  <a:pt x="964" y="552"/>
                </a:lnTo>
                <a:lnTo>
                  <a:pt x="969" y="532"/>
                </a:lnTo>
                <a:lnTo>
                  <a:pt x="977" y="513"/>
                </a:lnTo>
                <a:lnTo>
                  <a:pt x="989" y="495"/>
                </a:lnTo>
                <a:lnTo>
                  <a:pt x="1010" y="482"/>
                </a:lnTo>
                <a:lnTo>
                  <a:pt x="1023" y="476"/>
                </a:lnTo>
                <a:lnTo>
                  <a:pt x="1038" y="471"/>
                </a:lnTo>
                <a:lnTo>
                  <a:pt x="1056" y="468"/>
                </a:lnTo>
                <a:lnTo>
                  <a:pt x="1074" y="465"/>
                </a:lnTo>
                <a:lnTo>
                  <a:pt x="1097" y="464"/>
                </a:lnTo>
                <a:lnTo>
                  <a:pt x="1123" y="465"/>
                </a:lnTo>
                <a:lnTo>
                  <a:pt x="1131" y="462"/>
                </a:lnTo>
                <a:lnTo>
                  <a:pt x="1136" y="463"/>
                </a:lnTo>
                <a:lnTo>
                  <a:pt x="1138" y="467"/>
                </a:lnTo>
                <a:lnTo>
                  <a:pt x="1141" y="472"/>
                </a:lnTo>
                <a:lnTo>
                  <a:pt x="1144" y="482"/>
                </a:lnTo>
                <a:lnTo>
                  <a:pt x="1146" y="492"/>
                </a:lnTo>
                <a:lnTo>
                  <a:pt x="1146" y="503"/>
                </a:lnTo>
                <a:lnTo>
                  <a:pt x="1146" y="516"/>
                </a:lnTo>
                <a:lnTo>
                  <a:pt x="1146" y="543"/>
                </a:lnTo>
                <a:lnTo>
                  <a:pt x="1146" y="554"/>
                </a:lnTo>
                <a:lnTo>
                  <a:pt x="1146" y="566"/>
                </a:lnTo>
                <a:lnTo>
                  <a:pt x="1149" y="576"/>
                </a:lnTo>
                <a:lnTo>
                  <a:pt x="1149" y="584"/>
                </a:lnTo>
                <a:lnTo>
                  <a:pt x="1151" y="590"/>
                </a:lnTo>
                <a:lnTo>
                  <a:pt x="1154" y="593"/>
                </a:lnTo>
                <a:lnTo>
                  <a:pt x="1159" y="593"/>
                </a:lnTo>
                <a:lnTo>
                  <a:pt x="1162" y="592"/>
                </a:lnTo>
                <a:lnTo>
                  <a:pt x="1167" y="589"/>
                </a:lnTo>
                <a:lnTo>
                  <a:pt x="1169" y="584"/>
                </a:lnTo>
                <a:lnTo>
                  <a:pt x="1174" y="577"/>
                </a:lnTo>
                <a:lnTo>
                  <a:pt x="1177" y="570"/>
                </a:lnTo>
                <a:lnTo>
                  <a:pt x="1187" y="555"/>
                </a:lnTo>
                <a:lnTo>
                  <a:pt x="1198" y="539"/>
                </a:lnTo>
                <a:lnTo>
                  <a:pt x="1203" y="532"/>
                </a:lnTo>
                <a:lnTo>
                  <a:pt x="1208" y="527"/>
                </a:lnTo>
                <a:lnTo>
                  <a:pt x="1216" y="521"/>
                </a:lnTo>
                <a:lnTo>
                  <a:pt x="1223" y="517"/>
                </a:lnTo>
                <a:lnTo>
                  <a:pt x="1231" y="516"/>
                </a:lnTo>
                <a:lnTo>
                  <a:pt x="1239" y="516"/>
                </a:lnTo>
                <a:lnTo>
                  <a:pt x="1249" y="517"/>
                </a:lnTo>
                <a:lnTo>
                  <a:pt x="1259" y="521"/>
                </a:lnTo>
                <a:lnTo>
                  <a:pt x="1272" y="528"/>
                </a:lnTo>
                <a:lnTo>
                  <a:pt x="1285" y="536"/>
                </a:lnTo>
                <a:lnTo>
                  <a:pt x="1298" y="546"/>
                </a:lnTo>
                <a:lnTo>
                  <a:pt x="1313" y="558"/>
                </a:lnTo>
                <a:lnTo>
                  <a:pt x="1341" y="582"/>
                </a:lnTo>
                <a:lnTo>
                  <a:pt x="1370" y="606"/>
                </a:lnTo>
                <a:lnTo>
                  <a:pt x="1383" y="618"/>
                </a:lnTo>
                <a:lnTo>
                  <a:pt x="1395" y="627"/>
                </a:lnTo>
                <a:lnTo>
                  <a:pt x="1406" y="635"/>
                </a:lnTo>
                <a:lnTo>
                  <a:pt x="1416" y="641"/>
                </a:lnTo>
                <a:lnTo>
                  <a:pt x="1426" y="643"/>
                </a:lnTo>
                <a:lnTo>
                  <a:pt x="1434" y="643"/>
                </a:lnTo>
                <a:lnTo>
                  <a:pt x="1449" y="637"/>
                </a:lnTo>
                <a:lnTo>
                  <a:pt x="1462" y="628"/>
                </a:lnTo>
                <a:lnTo>
                  <a:pt x="1473" y="618"/>
                </a:lnTo>
                <a:lnTo>
                  <a:pt x="1478" y="604"/>
                </a:lnTo>
                <a:lnTo>
                  <a:pt x="1478" y="590"/>
                </a:lnTo>
                <a:lnTo>
                  <a:pt x="1478" y="574"/>
                </a:lnTo>
                <a:lnTo>
                  <a:pt x="1473" y="542"/>
                </a:lnTo>
                <a:lnTo>
                  <a:pt x="1465" y="508"/>
                </a:lnTo>
                <a:lnTo>
                  <a:pt x="1460" y="492"/>
                </a:lnTo>
                <a:lnTo>
                  <a:pt x="1455" y="477"/>
                </a:lnTo>
                <a:lnTo>
                  <a:pt x="1452" y="463"/>
                </a:lnTo>
                <a:lnTo>
                  <a:pt x="1449" y="452"/>
                </a:lnTo>
                <a:lnTo>
                  <a:pt x="1447" y="441"/>
                </a:lnTo>
                <a:lnTo>
                  <a:pt x="1449" y="434"/>
                </a:lnTo>
                <a:lnTo>
                  <a:pt x="1449" y="411"/>
                </a:lnTo>
                <a:lnTo>
                  <a:pt x="1452" y="388"/>
                </a:lnTo>
                <a:lnTo>
                  <a:pt x="1457" y="364"/>
                </a:lnTo>
                <a:lnTo>
                  <a:pt x="1465" y="340"/>
                </a:lnTo>
                <a:lnTo>
                  <a:pt x="1470" y="316"/>
                </a:lnTo>
                <a:lnTo>
                  <a:pt x="1475" y="293"/>
                </a:lnTo>
                <a:lnTo>
                  <a:pt x="1475" y="268"/>
                </a:lnTo>
                <a:lnTo>
                  <a:pt x="1470" y="245"/>
                </a:lnTo>
                <a:lnTo>
                  <a:pt x="1473" y="241"/>
                </a:lnTo>
                <a:lnTo>
                  <a:pt x="1475" y="241"/>
                </a:lnTo>
                <a:lnTo>
                  <a:pt x="1480" y="242"/>
                </a:lnTo>
                <a:lnTo>
                  <a:pt x="1488" y="247"/>
                </a:lnTo>
                <a:lnTo>
                  <a:pt x="1498" y="252"/>
                </a:lnTo>
                <a:lnTo>
                  <a:pt x="1506" y="259"/>
                </a:lnTo>
                <a:lnTo>
                  <a:pt x="1526" y="277"/>
                </a:lnTo>
                <a:lnTo>
                  <a:pt x="1544" y="295"/>
                </a:lnTo>
                <a:lnTo>
                  <a:pt x="1552" y="304"/>
                </a:lnTo>
                <a:lnTo>
                  <a:pt x="1560" y="311"/>
                </a:lnTo>
                <a:lnTo>
                  <a:pt x="1565" y="317"/>
                </a:lnTo>
                <a:lnTo>
                  <a:pt x="1570" y="321"/>
                </a:lnTo>
                <a:lnTo>
                  <a:pt x="1570" y="323"/>
                </a:lnTo>
                <a:lnTo>
                  <a:pt x="1570" y="321"/>
                </a:lnTo>
                <a:lnTo>
                  <a:pt x="1570" y="317"/>
                </a:lnTo>
                <a:lnTo>
                  <a:pt x="1568" y="309"/>
                </a:lnTo>
                <a:lnTo>
                  <a:pt x="1562" y="298"/>
                </a:lnTo>
                <a:lnTo>
                  <a:pt x="1560" y="287"/>
                </a:lnTo>
                <a:lnTo>
                  <a:pt x="1552" y="273"/>
                </a:lnTo>
                <a:lnTo>
                  <a:pt x="1547" y="258"/>
                </a:lnTo>
                <a:lnTo>
                  <a:pt x="1532" y="227"/>
                </a:lnTo>
                <a:lnTo>
                  <a:pt x="1514" y="195"/>
                </a:lnTo>
                <a:lnTo>
                  <a:pt x="1503" y="180"/>
                </a:lnTo>
                <a:lnTo>
                  <a:pt x="1493" y="167"/>
                </a:lnTo>
                <a:lnTo>
                  <a:pt x="1480" y="154"/>
                </a:lnTo>
                <a:lnTo>
                  <a:pt x="1470" y="145"/>
                </a:lnTo>
                <a:lnTo>
                  <a:pt x="1457" y="137"/>
                </a:lnTo>
                <a:lnTo>
                  <a:pt x="1444" y="133"/>
                </a:lnTo>
                <a:lnTo>
                  <a:pt x="1431" y="131"/>
                </a:lnTo>
                <a:lnTo>
                  <a:pt x="1416" y="131"/>
                </a:lnTo>
                <a:lnTo>
                  <a:pt x="1401" y="135"/>
                </a:lnTo>
                <a:lnTo>
                  <a:pt x="1385" y="138"/>
                </a:lnTo>
                <a:lnTo>
                  <a:pt x="1367" y="144"/>
                </a:lnTo>
                <a:lnTo>
                  <a:pt x="1352" y="151"/>
                </a:lnTo>
                <a:lnTo>
                  <a:pt x="1316" y="166"/>
                </a:lnTo>
                <a:lnTo>
                  <a:pt x="1280" y="182"/>
                </a:lnTo>
                <a:lnTo>
                  <a:pt x="1244" y="197"/>
                </a:lnTo>
                <a:lnTo>
                  <a:pt x="1226" y="204"/>
                </a:lnTo>
                <a:lnTo>
                  <a:pt x="1208" y="209"/>
                </a:lnTo>
                <a:lnTo>
                  <a:pt x="1190" y="212"/>
                </a:lnTo>
                <a:lnTo>
                  <a:pt x="1174" y="214"/>
                </a:lnTo>
                <a:lnTo>
                  <a:pt x="1172" y="209"/>
                </a:lnTo>
                <a:lnTo>
                  <a:pt x="1169" y="202"/>
                </a:lnTo>
                <a:lnTo>
                  <a:pt x="1167" y="192"/>
                </a:lnTo>
                <a:lnTo>
                  <a:pt x="1167" y="183"/>
                </a:lnTo>
                <a:lnTo>
                  <a:pt x="1167" y="161"/>
                </a:lnTo>
                <a:lnTo>
                  <a:pt x="1169" y="137"/>
                </a:lnTo>
                <a:lnTo>
                  <a:pt x="1172" y="114"/>
                </a:lnTo>
                <a:lnTo>
                  <a:pt x="1172" y="92"/>
                </a:lnTo>
                <a:lnTo>
                  <a:pt x="1172" y="83"/>
                </a:lnTo>
                <a:lnTo>
                  <a:pt x="1172" y="74"/>
                </a:lnTo>
                <a:lnTo>
                  <a:pt x="1169" y="67"/>
                </a:lnTo>
                <a:lnTo>
                  <a:pt x="1167" y="61"/>
                </a:lnTo>
                <a:lnTo>
                  <a:pt x="1164" y="57"/>
                </a:lnTo>
                <a:lnTo>
                  <a:pt x="1159" y="54"/>
                </a:lnTo>
                <a:lnTo>
                  <a:pt x="1149" y="51"/>
                </a:lnTo>
                <a:lnTo>
                  <a:pt x="1136" y="50"/>
                </a:lnTo>
                <a:lnTo>
                  <a:pt x="1120" y="50"/>
                </a:lnTo>
                <a:lnTo>
                  <a:pt x="1105" y="51"/>
                </a:lnTo>
                <a:lnTo>
                  <a:pt x="1090" y="50"/>
                </a:lnTo>
                <a:lnTo>
                  <a:pt x="1074" y="47"/>
                </a:lnTo>
                <a:lnTo>
                  <a:pt x="1067" y="44"/>
                </a:lnTo>
                <a:lnTo>
                  <a:pt x="1061" y="40"/>
                </a:lnTo>
                <a:lnTo>
                  <a:pt x="1056" y="36"/>
                </a:lnTo>
                <a:lnTo>
                  <a:pt x="1049" y="29"/>
                </a:lnTo>
                <a:lnTo>
                  <a:pt x="1031" y="14"/>
                </a:lnTo>
                <a:lnTo>
                  <a:pt x="1020" y="8"/>
                </a:lnTo>
                <a:lnTo>
                  <a:pt x="1010" y="2"/>
                </a:lnTo>
                <a:lnTo>
                  <a:pt x="1000" y="0"/>
                </a:lnTo>
                <a:lnTo>
                  <a:pt x="992" y="1"/>
                </a:lnTo>
                <a:lnTo>
                  <a:pt x="982" y="7"/>
                </a:lnTo>
                <a:lnTo>
                  <a:pt x="971" y="13"/>
                </a:lnTo>
                <a:lnTo>
                  <a:pt x="953" y="29"/>
                </a:lnTo>
                <a:lnTo>
                  <a:pt x="938" y="47"/>
                </a:lnTo>
                <a:lnTo>
                  <a:pt x="920" y="67"/>
                </a:lnTo>
                <a:lnTo>
                  <a:pt x="902" y="86"/>
                </a:lnTo>
                <a:lnTo>
                  <a:pt x="884" y="104"/>
                </a:lnTo>
                <a:lnTo>
                  <a:pt x="866" y="120"/>
                </a:lnTo>
                <a:lnTo>
                  <a:pt x="853" y="126"/>
                </a:lnTo>
                <a:lnTo>
                  <a:pt x="843" y="130"/>
                </a:lnTo>
                <a:lnTo>
                  <a:pt x="830" y="120"/>
                </a:lnTo>
                <a:lnTo>
                  <a:pt x="820" y="111"/>
                </a:lnTo>
                <a:lnTo>
                  <a:pt x="812" y="103"/>
                </a:lnTo>
                <a:lnTo>
                  <a:pt x="804" y="96"/>
                </a:lnTo>
                <a:lnTo>
                  <a:pt x="799" y="90"/>
                </a:lnTo>
                <a:lnTo>
                  <a:pt x="797" y="86"/>
                </a:lnTo>
                <a:lnTo>
                  <a:pt x="792" y="83"/>
                </a:lnTo>
                <a:lnTo>
                  <a:pt x="789" y="82"/>
                </a:lnTo>
                <a:lnTo>
                  <a:pt x="776" y="81"/>
                </a:lnTo>
                <a:lnTo>
                  <a:pt x="768" y="83"/>
                </a:lnTo>
                <a:lnTo>
                  <a:pt x="758" y="85"/>
                </a:lnTo>
                <a:lnTo>
                  <a:pt x="745" y="89"/>
                </a:lnTo>
                <a:lnTo>
                  <a:pt x="730" y="93"/>
                </a:lnTo>
                <a:lnTo>
                  <a:pt x="709" y="99"/>
                </a:lnTo>
                <a:lnTo>
                  <a:pt x="686" y="106"/>
                </a:lnTo>
                <a:lnTo>
                  <a:pt x="661" y="122"/>
                </a:lnTo>
                <a:lnTo>
                  <a:pt x="637" y="136"/>
                </a:lnTo>
                <a:lnTo>
                  <a:pt x="617" y="149"/>
                </a:lnTo>
                <a:lnTo>
                  <a:pt x="601" y="158"/>
                </a:lnTo>
                <a:lnTo>
                  <a:pt x="589" y="166"/>
                </a:lnTo>
                <a:lnTo>
                  <a:pt x="578" y="173"/>
                </a:lnTo>
                <a:lnTo>
                  <a:pt x="573" y="177"/>
                </a:lnTo>
                <a:lnTo>
                  <a:pt x="568" y="181"/>
                </a:lnTo>
                <a:lnTo>
                  <a:pt x="565" y="182"/>
                </a:lnTo>
                <a:lnTo>
                  <a:pt x="568" y="181"/>
                </a:lnTo>
                <a:lnTo>
                  <a:pt x="571" y="179"/>
                </a:lnTo>
                <a:lnTo>
                  <a:pt x="576" y="175"/>
                </a:lnTo>
                <a:lnTo>
                  <a:pt x="581" y="171"/>
                </a:lnTo>
                <a:lnTo>
                  <a:pt x="594" y="159"/>
                </a:lnTo>
                <a:lnTo>
                  <a:pt x="607" y="143"/>
                </a:lnTo>
                <a:lnTo>
                  <a:pt x="619" y="126"/>
                </a:lnTo>
                <a:lnTo>
                  <a:pt x="627" y="105"/>
                </a:lnTo>
                <a:lnTo>
                  <a:pt x="632" y="84"/>
                </a:lnTo>
                <a:lnTo>
                  <a:pt x="630" y="62"/>
                </a:lnTo>
                <a:lnTo>
                  <a:pt x="625" y="52"/>
                </a:lnTo>
                <a:lnTo>
                  <a:pt x="617" y="42"/>
                </a:lnTo>
                <a:lnTo>
                  <a:pt x="607" y="30"/>
                </a:lnTo>
                <a:lnTo>
                  <a:pt x="591" y="21"/>
                </a:lnTo>
                <a:lnTo>
                  <a:pt x="576" y="10"/>
                </a:lnTo>
                <a:lnTo>
                  <a:pt x="555" y="1"/>
                </a:lnTo>
                <a:lnTo>
                  <a:pt x="550" y="0"/>
                </a:lnTo>
                <a:lnTo>
                  <a:pt x="545" y="1"/>
                </a:lnTo>
                <a:lnTo>
                  <a:pt x="542" y="5"/>
                </a:lnTo>
                <a:lnTo>
                  <a:pt x="540" y="8"/>
                </a:lnTo>
                <a:lnTo>
                  <a:pt x="537" y="14"/>
                </a:lnTo>
                <a:lnTo>
                  <a:pt x="535" y="20"/>
                </a:lnTo>
                <a:lnTo>
                  <a:pt x="532" y="35"/>
                </a:lnTo>
                <a:lnTo>
                  <a:pt x="529" y="50"/>
                </a:lnTo>
                <a:lnTo>
                  <a:pt x="529" y="63"/>
                </a:lnTo>
                <a:lnTo>
                  <a:pt x="529" y="70"/>
                </a:lnTo>
                <a:lnTo>
                  <a:pt x="529" y="75"/>
                </a:lnTo>
                <a:lnTo>
                  <a:pt x="529" y="80"/>
                </a:lnTo>
                <a:lnTo>
                  <a:pt x="529" y="82"/>
                </a:lnTo>
                <a:lnTo>
                  <a:pt x="532" y="84"/>
                </a:lnTo>
                <a:lnTo>
                  <a:pt x="535" y="83"/>
                </a:lnTo>
                <a:lnTo>
                  <a:pt x="542" y="81"/>
                </a:lnTo>
                <a:lnTo>
                  <a:pt x="547" y="77"/>
                </a:lnTo>
                <a:lnTo>
                  <a:pt x="553" y="71"/>
                </a:lnTo>
                <a:lnTo>
                  <a:pt x="558" y="67"/>
                </a:lnTo>
                <a:lnTo>
                  <a:pt x="558" y="63"/>
                </a:lnTo>
                <a:lnTo>
                  <a:pt x="553" y="61"/>
                </a:lnTo>
                <a:lnTo>
                  <a:pt x="532" y="66"/>
                </a:lnTo>
                <a:lnTo>
                  <a:pt x="511" y="67"/>
                </a:lnTo>
                <a:lnTo>
                  <a:pt x="491" y="67"/>
                </a:lnTo>
                <a:lnTo>
                  <a:pt x="473" y="66"/>
                </a:lnTo>
                <a:lnTo>
                  <a:pt x="440" y="62"/>
                </a:lnTo>
                <a:lnTo>
                  <a:pt x="424" y="61"/>
                </a:lnTo>
                <a:lnTo>
                  <a:pt x="414" y="61"/>
                </a:lnTo>
                <a:lnTo>
                  <a:pt x="406" y="62"/>
                </a:lnTo>
                <a:lnTo>
                  <a:pt x="404" y="65"/>
                </a:lnTo>
                <a:lnTo>
                  <a:pt x="401" y="69"/>
                </a:lnTo>
                <a:lnTo>
                  <a:pt x="404" y="74"/>
                </a:lnTo>
                <a:lnTo>
                  <a:pt x="401" y="80"/>
                </a:lnTo>
                <a:lnTo>
                  <a:pt x="393" y="85"/>
                </a:lnTo>
                <a:lnTo>
                  <a:pt x="383" y="91"/>
                </a:lnTo>
                <a:lnTo>
                  <a:pt x="373" y="98"/>
                </a:lnTo>
                <a:lnTo>
                  <a:pt x="370" y="103"/>
                </a:lnTo>
                <a:lnTo>
                  <a:pt x="368" y="105"/>
                </a:lnTo>
                <a:lnTo>
                  <a:pt x="370" y="107"/>
                </a:lnTo>
                <a:lnTo>
                  <a:pt x="375" y="111"/>
                </a:lnTo>
                <a:lnTo>
                  <a:pt x="383" y="114"/>
                </a:lnTo>
                <a:lnTo>
                  <a:pt x="396" y="118"/>
                </a:lnTo>
                <a:lnTo>
                  <a:pt x="404" y="119"/>
                </a:lnTo>
                <a:lnTo>
                  <a:pt x="406" y="118"/>
                </a:lnTo>
                <a:lnTo>
                  <a:pt x="409" y="115"/>
                </a:lnTo>
                <a:lnTo>
                  <a:pt x="409" y="110"/>
                </a:lnTo>
                <a:lnTo>
                  <a:pt x="409" y="101"/>
                </a:lnTo>
                <a:lnTo>
                  <a:pt x="409" y="93"/>
                </a:lnTo>
                <a:lnTo>
                  <a:pt x="409" y="86"/>
                </a:lnTo>
                <a:lnTo>
                  <a:pt x="406" y="81"/>
                </a:lnTo>
                <a:lnTo>
                  <a:pt x="406" y="78"/>
                </a:lnTo>
                <a:lnTo>
                  <a:pt x="404" y="80"/>
                </a:lnTo>
                <a:lnTo>
                  <a:pt x="404" y="81"/>
                </a:lnTo>
                <a:lnTo>
                  <a:pt x="401" y="96"/>
                </a:lnTo>
                <a:lnTo>
                  <a:pt x="401" y="110"/>
                </a:lnTo>
                <a:lnTo>
                  <a:pt x="401" y="139"/>
                </a:lnTo>
                <a:lnTo>
                  <a:pt x="398" y="153"/>
                </a:lnTo>
                <a:lnTo>
                  <a:pt x="396" y="168"/>
                </a:lnTo>
                <a:lnTo>
                  <a:pt x="386" y="182"/>
                </a:lnTo>
                <a:lnTo>
                  <a:pt x="370" y="196"/>
                </a:lnTo>
                <a:lnTo>
                  <a:pt x="368" y="197"/>
                </a:lnTo>
                <a:lnTo>
                  <a:pt x="362" y="195"/>
                </a:lnTo>
                <a:lnTo>
                  <a:pt x="355" y="190"/>
                </a:lnTo>
                <a:lnTo>
                  <a:pt x="344" y="184"/>
                </a:lnTo>
                <a:lnTo>
                  <a:pt x="334" y="177"/>
                </a:lnTo>
                <a:lnTo>
                  <a:pt x="324" y="168"/>
                </a:lnTo>
                <a:lnTo>
                  <a:pt x="301" y="149"/>
                </a:lnTo>
                <a:lnTo>
                  <a:pt x="278" y="130"/>
                </a:lnTo>
                <a:lnTo>
                  <a:pt x="267" y="121"/>
                </a:lnTo>
                <a:lnTo>
                  <a:pt x="257" y="113"/>
                </a:lnTo>
                <a:lnTo>
                  <a:pt x="247" y="107"/>
                </a:lnTo>
                <a:lnTo>
                  <a:pt x="239" y="103"/>
                </a:lnTo>
                <a:lnTo>
                  <a:pt x="234" y="101"/>
                </a:lnTo>
                <a:lnTo>
                  <a:pt x="229" y="101"/>
                </a:lnTo>
                <a:lnTo>
                  <a:pt x="226" y="106"/>
                </a:lnTo>
                <a:lnTo>
                  <a:pt x="224" y="112"/>
                </a:lnTo>
                <a:lnTo>
                  <a:pt x="224" y="120"/>
                </a:lnTo>
                <a:lnTo>
                  <a:pt x="224" y="130"/>
                </a:lnTo>
                <a:lnTo>
                  <a:pt x="226" y="141"/>
                </a:lnTo>
                <a:lnTo>
                  <a:pt x="229" y="152"/>
                </a:lnTo>
                <a:lnTo>
                  <a:pt x="239" y="177"/>
                </a:lnTo>
                <a:lnTo>
                  <a:pt x="249" y="203"/>
                </a:lnTo>
                <a:lnTo>
                  <a:pt x="255" y="214"/>
                </a:lnTo>
                <a:lnTo>
                  <a:pt x="262" y="225"/>
                </a:lnTo>
                <a:lnTo>
                  <a:pt x="267" y="235"/>
                </a:lnTo>
                <a:lnTo>
                  <a:pt x="270" y="243"/>
                </a:lnTo>
                <a:lnTo>
                  <a:pt x="275" y="249"/>
                </a:lnTo>
                <a:lnTo>
                  <a:pt x="278" y="254"/>
                </a:lnTo>
                <a:lnTo>
                  <a:pt x="265" y="264"/>
                </a:lnTo>
                <a:lnTo>
                  <a:pt x="257" y="271"/>
                </a:lnTo>
                <a:lnTo>
                  <a:pt x="252" y="277"/>
                </a:lnTo>
                <a:lnTo>
                  <a:pt x="247" y="280"/>
                </a:lnTo>
                <a:lnTo>
                  <a:pt x="247" y="281"/>
                </a:lnTo>
                <a:lnTo>
                  <a:pt x="247" y="280"/>
                </a:lnTo>
                <a:lnTo>
                  <a:pt x="247" y="278"/>
                </a:lnTo>
                <a:lnTo>
                  <a:pt x="242" y="272"/>
                </a:lnTo>
                <a:lnTo>
                  <a:pt x="237" y="268"/>
                </a:lnTo>
                <a:lnTo>
                  <a:pt x="229" y="265"/>
                </a:lnTo>
                <a:lnTo>
                  <a:pt x="216" y="263"/>
                </a:lnTo>
                <a:lnTo>
                  <a:pt x="201" y="262"/>
                </a:lnTo>
                <a:lnTo>
                  <a:pt x="177" y="260"/>
                </a:lnTo>
                <a:lnTo>
                  <a:pt x="152" y="262"/>
                </a:lnTo>
                <a:lnTo>
                  <a:pt x="141" y="262"/>
                </a:lnTo>
                <a:lnTo>
                  <a:pt x="134" y="259"/>
                </a:lnTo>
                <a:lnTo>
                  <a:pt x="111" y="254"/>
                </a:lnTo>
                <a:lnTo>
                  <a:pt x="90" y="244"/>
                </a:lnTo>
                <a:lnTo>
                  <a:pt x="67" y="235"/>
                </a:lnTo>
                <a:lnTo>
                  <a:pt x="46" y="225"/>
                </a:lnTo>
                <a:lnTo>
                  <a:pt x="31" y="217"/>
                </a:lnTo>
                <a:lnTo>
                  <a:pt x="23" y="214"/>
                </a:lnTo>
                <a:lnTo>
                  <a:pt x="18" y="212"/>
                </a:lnTo>
                <a:lnTo>
                  <a:pt x="13" y="211"/>
                </a:lnTo>
                <a:lnTo>
                  <a:pt x="10" y="212"/>
                </a:lnTo>
                <a:lnTo>
                  <a:pt x="13" y="217"/>
                </a:lnTo>
                <a:lnTo>
                  <a:pt x="16" y="224"/>
                </a:lnTo>
                <a:lnTo>
                  <a:pt x="16" y="235"/>
                </a:lnTo>
                <a:lnTo>
                  <a:pt x="16" y="249"/>
                </a:lnTo>
                <a:lnTo>
                  <a:pt x="13" y="264"/>
                </a:lnTo>
                <a:lnTo>
                  <a:pt x="10" y="281"/>
                </a:lnTo>
                <a:lnTo>
                  <a:pt x="5" y="318"/>
                </a:lnTo>
                <a:lnTo>
                  <a:pt x="0" y="355"/>
                </a:lnTo>
                <a:lnTo>
                  <a:pt x="0" y="372"/>
                </a:lnTo>
                <a:lnTo>
                  <a:pt x="0" y="387"/>
                </a:lnTo>
                <a:lnTo>
                  <a:pt x="0" y="401"/>
                </a:lnTo>
                <a:lnTo>
                  <a:pt x="3" y="411"/>
                </a:lnTo>
                <a:lnTo>
                  <a:pt x="5" y="419"/>
                </a:lnTo>
                <a:lnTo>
                  <a:pt x="10" y="423"/>
                </a:lnTo>
                <a:lnTo>
                  <a:pt x="28" y="425"/>
                </a:lnTo>
                <a:lnTo>
                  <a:pt x="49" y="425"/>
                </a:lnTo>
                <a:lnTo>
                  <a:pt x="75" y="423"/>
                </a:lnTo>
                <a:lnTo>
                  <a:pt x="103" y="418"/>
                </a:lnTo>
                <a:lnTo>
                  <a:pt x="131" y="412"/>
                </a:lnTo>
                <a:lnTo>
                  <a:pt x="159" y="406"/>
                </a:lnTo>
                <a:lnTo>
                  <a:pt x="216" y="392"/>
                </a:lnTo>
                <a:lnTo>
                  <a:pt x="239" y="384"/>
                </a:lnTo>
                <a:lnTo>
                  <a:pt x="260" y="377"/>
                </a:lnTo>
                <a:lnTo>
                  <a:pt x="278" y="371"/>
                </a:lnTo>
                <a:lnTo>
                  <a:pt x="290" y="366"/>
                </a:lnTo>
                <a:lnTo>
                  <a:pt x="296" y="364"/>
                </a:lnTo>
                <a:lnTo>
                  <a:pt x="296" y="363"/>
                </a:lnTo>
                <a:lnTo>
                  <a:pt x="285" y="365"/>
                </a:lnTo>
                <a:lnTo>
                  <a:pt x="267" y="370"/>
                </a:lnTo>
              </a:path>
            </a:pathLst>
          </a:custGeom>
          <a:solidFill>
            <a:schemeClr val="accent1"/>
          </a:solidFill>
          <a:ln w="25400" cap="rnd">
            <a:solidFill>
              <a:srgbClr val="FF0000"/>
            </a:solidFill>
            <a:round/>
            <a:headEnd type="none" w="sm" len="sm"/>
            <a:tailEnd type="none" w="sm" len="sm"/>
          </a:ln>
        </p:spPr>
        <p:txBody>
          <a:bodyPr/>
          <a:lstStyle/>
          <a:p>
            <a:pPr fontAlgn="base">
              <a:spcBef>
                <a:spcPct val="0"/>
              </a:spcBef>
              <a:spcAft>
                <a:spcPct val="0"/>
              </a:spcAft>
            </a:pPr>
            <a:endParaRPr lang="it-IT" smtClean="0">
              <a:solidFill>
                <a:srgbClr val="FFFFFF"/>
              </a:solidFill>
              <a:latin typeface="Arial" charset="0"/>
            </a:endParaRPr>
          </a:p>
        </p:txBody>
      </p:sp>
      <p:pic>
        <p:nvPicPr>
          <p:cNvPr id="48134"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5486400"/>
            <a:ext cx="1244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Freeform 7"/>
          <p:cNvSpPr>
            <a:spLocks/>
          </p:cNvSpPr>
          <p:nvPr/>
        </p:nvSpPr>
        <p:spPr bwMode="auto">
          <a:xfrm>
            <a:off x="5334000" y="3886200"/>
            <a:ext cx="1828800" cy="1130300"/>
          </a:xfrm>
          <a:custGeom>
            <a:avLst/>
            <a:gdLst>
              <a:gd name="T0" fmla="*/ 2147483647 w 1296"/>
              <a:gd name="T1" fmla="*/ 2147483647 h 712"/>
              <a:gd name="T2" fmla="*/ 2147483647 w 1296"/>
              <a:gd name="T3" fmla="*/ 2147483647 h 712"/>
              <a:gd name="T4" fmla="*/ 2147483647 w 1296"/>
              <a:gd name="T5" fmla="*/ 2147483647 h 712"/>
              <a:gd name="T6" fmla="*/ 2147483647 w 1296"/>
              <a:gd name="T7" fmla="*/ 2147483647 h 712"/>
              <a:gd name="T8" fmla="*/ 2147483647 w 1296"/>
              <a:gd name="T9" fmla="*/ 2147483647 h 712"/>
              <a:gd name="T10" fmla="*/ 2147483647 w 1296"/>
              <a:gd name="T11" fmla="*/ 2147483647 h 712"/>
              <a:gd name="T12" fmla="*/ 2147483647 w 1296"/>
              <a:gd name="T13" fmla="*/ 2147483647 h 712"/>
              <a:gd name="T14" fmla="*/ 2147483647 w 1296"/>
              <a:gd name="T15" fmla="*/ 2147483647 h 712"/>
              <a:gd name="T16" fmla="*/ 2147483647 w 1296"/>
              <a:gd name="T17" fmla="*/ 2147483647 h 712"/>
              <a:gd name="T18" fmla="*/ 2147483647 w 1296"/>
              <a:gd name="T19" fmla="*/ 2147483647 h 712"/>
              <a:gd name="T20" fmla="*/ 2147483647 w 1296"/>
              <a:gd name="T21" fmla="*/ 2147483647 h 712"/>
              <a:gd name="T22" fmla="*/ 2147483647 w 1296"/>
              <a:gd name="T23" fmla="*/ 2147483647 h 712"/>
              <a:gd name="T24" fmla="*/ 2147483647 w 1296"/>
              <a:gd name="T25" fmla="*/ 2147483647 h 712"/>
              <a:gd name="T26" fmla="*/ 2147483647 w 1296"/>
              <a:gd name="T27" fmla="*/ 2147483647 h 712"/>
              <a:gd name="T28" fmla="*/ 2147483647 w 1296"/>
              <a:gd name="T29" fmla="*/ 2147483647 h 712"/>
              <a:gd name="T30" fmla="*/ 2147483647 w 1296"/>
              <a:gd name="T31" fmla="*/ 2147483647 h 712"/>
              <a:gd name="T32" fmla="*/ 2147483647 w 1296"/>
              <a:gd name="T33" fmla="*/ 2147483647 h 712"/>
              <a:gd name="T34" fmla="*/ 2147483647 w 1296"/>
              <a:gd name="T35" fmla="*/ 2147483647 h 712"/>
              <a:gd name="T36" fmla="*/ 2147483647 w 1296"/>
              <a:gd name="T37" fmla="*/ 2147483647 h 712"/>
              <a:gd name="T38" fmla="*/ 2147483647 w 1296"/>
              <a:gd name="T39" fmla="*/ 2147483647 h 712"/>
              <a:gd name="T40" fmla="*/ 2147483647 w 1296"/>
              <a:gd name="T41" fmla="*/ 2147483647 h 712"/>
              <a:gd name="T42" fmla="*/ 2147483647 w 1296"/>
              <a:gd name="T43" fmla="*/ 2147483647 h 712"/>
              <a:gd name="T44" fmla="*/ 2147483647 w 1296"/>
              <a:gd name="T45" fmla="*/ 2147483647 h 712"/>
              <a:gd name="T46" fmla="*/ 2147483647 w 1296"/>
              <a:gd name="T47" fmla="*/ 2147483647 h 712"/>
              <a:gd name="T48" fmla="*/ 2147483647 w 1296"/>
              <a:gd name="T49" fmla="*/ 2147483647 h 712"/>
              <a:gd name="T50" fmla="*/ 0 w 1296"/>
              <a:gd name="T51" fmla="*/ 2147483647 h 712"/>
              <a:gd name="T52" fmla="*/ 2147483647 w 1296"/>
              <a:gd name="T53" fmla="*/ 2147483647 h 712"/>
              <a:gd name="T54" fmla="*/ 2147483647 w 1296"/>
              <a:gd name="T55" fmla="*/ 2147483647 h 712"/>
              <a:gd name="T56" fmla="*/ 2147483647 w 1296"/>
              <a:gd name="T57" fmla="*/ 2147483647 h 712"/>
              <a:gd name="T58" fmla="*/ 2147483647 w 1296"/>
              <a:gd name="T59" fmla="*/ 2147483647 h 712"/>
              <a:gd name="T60" fmla="*/ 2147483647 w 1296"/>
              <a:gd name="T61" fmla="*/ 2147483647 h 712"/>
              <a:gd name="T62" fmla="*/ 2147483647 w 1296"/>
              <a:gd name="T63" fmla="*/ 2147483647 h 712"/>
              <a:gd name="T64" fmla="*/ 2147483647 w 1296"/>
              <a:gd name="T65" fmla="*/ 2147483647 h 712"/>
              <a:gd name="T66" fmla="*/ 2147483647 w 1296"/>
              <a:gd name="T67" fmla="*/ 2147483647 h 712"/>
              <a:gd name="T68" fmla="*/ 2147483647 w 1296"/>
              <a:gd name="T69" fmla="*/ 2147483647 h 712"/>
              <a:gd name="T70" fmla="*/ 2147483647 w 1296"/>
              <a:gd name="T71" fmla="*/ 2147483647 h 712"/>
              <a:gd name="T72" fmla="*/ 2147483647 w 1296"/>
              <a:gd name="T73" fmla="*/ 2147483647 h 712"/>
              <a:gd name="T74" fmla="*/ 2147483647 w 1296"/>
              <a:gd name="T75" fmla="*/ 2147483647 h 712"/>
              <a:gd name="T76" fmla="*/ 2147483647 w 1296"/>
              <a:gd name="T77" fmla="*/ 2147483647 h 712"/>
              <a:gd name="T78" fmla="*/ 2147483647 w 1296"/>
              <a:gd name="T79" fmla="*/ 2147483647 h 712"/>
              <a:gd name="T80" fmla="*/ 2147483647 w 1296"/>
              <a:gd name="T81" fmla="*/ 2147483647 h 712"/>
              <a:gd name="T82" fmla="*/ 2147483647 w 1296"/>
              <a:gd name="T83" fmla="*/ 2147483647 h 712"/>
              <a:gd name="T84" fmla="*/ 2147483647 w 1296"/>
              <a:gd name="T85" fmla="*/ 2147483647 h 712"/>
              <a:gd name="T86" fmla="*/ 2147483647 w 1296"/>
              <a:gd name="T87" fmla="*/ 2147483647 h 712"/>
              <a:gd name="T88" fmla="*/ 2147483647 w 1296"/>
              <a:gd name="T89" fmla="*/ 2147483647 h 712"/>
              <a:gd name="T90" fmla="*/ 2147483647 w 1296"/>
              <a:gd name="T91" fmla="*/ 2147483647 h 712"/>
              <a:gd name="T92" fmla="*/ 2147483647 w 1296"/>
              <a:gd name="T93" fmla="*/ 2147483647 h 712"/>
              <a:gd name="T94" fmla="*/ 2147483647 w 1296"/>
              <a:gd name="T95" fmla="*/ 2147483647 h 712"/>
              <a:gd name="T96" fmla="*/ 2147483647 w 1296"/>
              <a:gd name="T97" fmla="*/ 2147483647 h 712"/>
              <a:gd name="T98" fmla="*/ 2147483647 w 1296"/>
              <a:gd name="T99" fmla="*/ 2147483647 h 712"/>
              <a:gd name="T100" fmla="*/ 2147483647 w 1296"/>
              <a:gd name="T101" fmla="*/ 2147483647 h 712"/>
              <a:gd name="T102" fmla="*/ 2147483647 w 1296"/>
              <a:gd name="T103" fmla="*/ 2147483647 h 712"/>
              <a:gd name="T104" fmla="*/ 2147483647 w 1296"/>
              <a:gd name="T105" fmla="*/ 2147483647 h 712"/>
              <a:gd name="T106" fmla="*/ 2147483647 w 1296"/>
              <a:gd name="T107" fmla="*/ 2147483647 h 7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96"/>
              <a:gd name="T163" fmla="*/ 0 h 712"/>
              <a:gd name="T164" fmla="*/ 1296 w 1296"/>
              <a:gd name="T165" fmla="*/ 712 h 7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96" h="712">
                <a:moveTo>
                  <a:pt x="1083" y="165"/>
                </a:moveTo>
                <a:lnTo>
                  <a:pt x="1091" y="180"/>
                </a:lnTo>
                <a:lnTo>
                  <a:pt x="1099" y="194"/>
                </a:lnTo>
                <a:lnTo>
                  <a:pt x="1110" y="206"/>
                </a:lnTo>
                <a:lnTo>
                  <a:pt x="1121" y="218"/>
                </a:lnTo>
                <a:lnTo>
                  <a:pt x="1131" y="227"/>
                </a:lnTo>
                <a:lnTo>
                  <a:pt x="1145" y="236"/>
                </a:lnTo>
                <a:lnTo>
                  <a:pt x="1169" y="251"/>
                </a:lnTo>
                <a:lnTo>
                  <a:pt x="1196" y="264"/>
                </a:lnTo>
                <a:lnTo>
                  <a:pt x="1222" y="276"/>
                </a:lnTo>
                <a:lnTo>
                  <a:pt x="1246" y="287"/>
                </a:lnTo>
                <a:lnTo>
                  <a:pt x="1268" y="299"/>
                </a:lnTo>
                <a:lnTo>
                  <a:pt x="1284" y="313"/>
                </a:lnTo>
                <a:lnTo>
                  <a:pt x="1292" y="330"/>
                </a:lnTo>
                <a:lnTo>
                  <a:pt x="1295" y="340"/>
                </a:lnTo>
                <a:lnTo>
                  <a:pt x="1295" y="352"/>
                </a:lnTo>
                <a:lnTo>
                  <a:pt x="1292" y="365"/>
                </a:lnTo>
                <a:lnTo>
                  <a:pt x="1289" y="378"/>
                </a:lnTo>
                <a:lnTo>
                  <a:pt x="1281" y="395"/>
                </a:lnTo>
                <a:lnTo>
                  <a:pt x="1271" y="413"/>
                </a:lnTo>
                <a:lnTo>
                  <a:pt x="1260" y="433"/>
                </a:lnTo>
                <a:lnTo>
                  <a:pt x="1244" y="453"/>
                </a:lnTo>
                <a:lnTo>
                  <a:pt x="1222" y="478"/>
                </a:lnTo>
                <a:lnTo>
                  <a:pt x="1201" y="504"/>
                </a:lnTo>
                <a:lnTo>
                  <a:pt x="1174" y="533"/>
                </a:lnTo>
                <a:lnTo>
                  <a:pt x="1145" y="564"/>
                </a:lnTo>
                <a:lnTo>
                  <a:pt x="1137" y="571"/>
                </a:lnTo>
                <a:lnTo>
                  <a:pt x="1131" y="576"/>
                </a:lnTo>
                <a:lnTo>
                  <a:pt x="1123" y="580"/>
                </a:lnTo>
                <a:lnTo>
                  <a:pt x="1112" y="583"/>
                </a:lnTo>
                <a:lnTo>
                  <a:pt x="1094" y="586"/>
                </a:lnTo>
                <a:lnTo>
                  <a:pt x="1075" y="586"/>
                </a:lnTo>
                <a:lnTo>
                  <a:pt x="1054" y="583"/>
                </a:lnTo>
                <a:lnTo>
                  <a:pt x="1032" y="576"/>
                </a:lnTo>
                <a:lnTo>
                  <a:pt x="1008" y="569"/>
                </a:lnTo>
                <a:lnTo>
                  <a:pt x="984" y="559"/>
                </a:lnTo>
                <a:lnTo>
                  <a:pt x="933" y="539"/>
                </a:lnTo>
                <a:lnTo>
                  <a:pt x="909" y="528"/>
                </a:lnTo>
                <a:lnTo>
                  <a:pt x="882" y="519"/>
                </a:lnTo>
                <a:lnTo>
                  <a:pt x="858" y="511"/>
                </a:lnTo>
                <a:lnTo>
                  <a:pt x="834" y="505"/>
                </a:lnTo>
                <a:lnTo>
                  <a:pt x="810" y="502"/>
                </a:lnTo>
                <a:lnTo>
                  <a:pt x="786" y="502"/>
                </a:lnTo>
                <a:lnTo>
                  <a:pt x="775" y="511"/>
                </a:lnTo>
                <a:lnTo>
                  <a:pt x="764" y="521"/>
                </a:lnTo>
                <a:lnTo>
                  <a:pt x="753" y="534"/>
                </a:lnTo>
                <a:lnTo>
                  <a:pt x="743" y="548"/>
                </a:lnTo>
                <a:lnTo>
                  <a:pt x="721" y="578"/>
                </a:lnTo>
                <a:lnTo>
                  <a:pt x="702" y="611"/>
                </a:lnTo>
                <a:lnTo>
                  <a:pt x="681" y="643"/>
                </a:lnTo>
                <a:lnTo>
                  <a:pt x="668" y="658"/>
                </a:lnTo>
                <a:lnTo>
                  <a:pt x="657" y="671"/>
                </a:lnTo>
                <a:lnTo>
                  <a:pt x="646" y="684"/>
                </a:lnTo>
                <a:lnTo>
                  <a:pt x="633" y="694"/>
                </a:lnTo>
                <a:lnTo>
                  <a:pt x="622" y="703"/>
                </a:lnTo>
                <a:lnTo>
                  <a:pt x="609" y="709"/>
                </a:lnTo>
                <a:lnTo>
                  <a:pt x="606" y="711"/>
                </a:lnTo>
                <a:lnTo>
                  <a:pt x="603" y="711"/>
                </a:lnTo>
                <a:lnTo>
                  <a:pt x="603" y="708"/>
                </a:lnTo>
                <a:lnTo>
                  <a:pt x="606" y="706"/>
                </a:lnTo>
                <a:lnTo>
                  <a:pt x="611" y="697"/>
                </a:lnTo>
                <a:lnTo>
                  <a:pt x="622" y="686"/>
                </a:lnTo>
                <a:lnTo>
                  <a:pt x="630" y="674"/>
                </a:lnTo>
                <a:lnTo>
                  <a:pt x="635" y="663"/>
                </a:lnTo>
                <a:lnTo>
                  <a:pt x="638" y="653"/>
                </a:lnTo>
                <a:lnTo>
                  <a:pt x="635" y="649"/>
                </a:lnTo>
                <a:lnTo>
                  <a:pt x="633" y="647"/>
                </a:lnTo>
                <a:lnTo>
                  <a:pt x="606" y="639"/>
                </a:lnTo>
                <a:lnTo>
                  <a:pt x="579" y="633"/>
                </a:lnTo>
                <a:lnTo>
                  <a:pt x="552" y="630"/>
                </a:lnTo>
                <a:lnTo>
                  <a:pt x="523" y="629"/>
                </a:lnTo>
                <a:lnTo>
                  <a:pt x="464" y="629"/>
                </a:lnTo>
                <a:lnTo>
                  <a:pt x="434" y="629"/>
                </a:lnTo>
                <a:lnTo>
                  <a:pt x="405" y="626"/>
                </a:lnTo>
                <a:lnTo>
                  <a:pt x="405" y="607"/>
                </a:lnTo>
                <a:lnTo>
                  <a:pt x="405" y="586"/>
                </a:lnTo>
                <a:lnTo>
                  <a:pt x="408" y="544"/>
                </a:lnTo>
                <a:lnTo>
                  <a:pt x="408" y="525"/>
                </a:lnTo>
                <a:lnTo>
                  <a:pt x="405" y="506"/>
                </a:lnTo>
                <a:lnTo>
                  <a:pt x="394" y="491"/>
                </a:lnTo>
                <a:lnTo>
                  <a:pt x="378" y="480"/>
                </a:lnTo>
                <a:lnTo>
                  <a:pt x="365" y="475"/>
                </a:lnTo>
                <a:lnTo>
                  <a:pt x="349" y="474"/>
                </a:lnTo>
                <a:lnTo>
                  <a:pt x="330" y="474"/>
                </a:lnTo>
                <a:lnTo>
                  <a:pt x="314" y="478"/>
                </a:lnTo>
                <a:lnTo>
                  <a:pt x="295" y="482"/>
                </a:lnTo>
                <a:lnTo>
                  <a:pt x="276" y="487"/>
                </a:lnTo>
                <a:lnTo>
                  <a:pt x="239" y="500"/>
                </a:lnTo>
                <a:lnTo>
                  <a:pt x="223" y="506"/>
                </a:lnTo>
                <a:lnTo>
                  <a:pt x="204" y="511"/>
                </a:lnTo>
                <a:lnTo>
                  <a:pt x="188" y="516"/>
                </a:lnTo>
                <a:lnTo>
                  <a:pt x="172" y="518"/>
                </a:lnTo>
                <a:lnTo>
                  <a:pt x="158" y="518"/>
                </a:lnTo>
                <a:lnTo>
                  <a:pt x="145" y="516"/>
                </a:lnTo>
                <a:lnTo>
                  <a:pt x="134" y="510"/>
                </a:lnTo>
                <a:lnTo>
                  <a:pt x="124" y="501"/>
                </a:lnTo>
                <a:lnTo>
                  <a:pt x="97" y="461"/>
                </a:lnTo>
                <a:lnTo>
                  <a:pt x="73" y="426"/>
                </a:lnTo>
                <a:lnTo>
                  <a:pt x="51" y="391"/>
                </a:lnTo>
                <a:lnTo>
                  <a:pt x="35" y="359"/>
                </a:lnTo>
                <a:lnTo>
                  <a:pt x="22" y="329"/>
                </a:lnTo>
                <a:lnTo>
                  <a:pt x="14" y="300"/>
                </a:lnTo>
                <a:lnTo>
                  <a:pt x="6" y="275"/>
                </a:lnTo>
                <a:lnTo>
                  <a:pt x="0" y="250"/>
                </a:lnTo>
                <a:lnTo>
                  <a:pt x="0" y="227"/>
                </a:lnTo>
                <a:lnTo>
                  <a:pt x="0" y="206"/>
                </a:lnTo>
                <a:lnTo>
                  <a:pt x="6" y="188"/>
                </a:lnTo>
                <a:lnTo>
                  <a:pt x="11" y="170"/>
                </a:lnTo>
                <a:lnTo>
                  <a:pt x="19" y="155"/>
                </a:lnTo>
                <a:lnTo>
                  <a:pt x="30" y="140"/>
                </a:lnTo>
                <a:lnTo>
                  <a:pt x="40" y="127"/>
                </a:lnTo>
                <a:lnTo>
                  <a:pt x="54" y="114"/>
                </a:lnTo>
                <a:lnTo>
                  <a:pt x="67" y="104"/>
                </a:lnTo>
                <a:lnTo>
                  <a:pt x="83" y="95"/>
                </a:lnTo>
                <a:lnTo>
                  <a:pt x="121" y="78"/>
                </a:lnTo>
                <a:lnTo>
                  <a:pt x="161" y="67"/>
                </a:lnTo>
                <a:lnTo>
                  <a:pt x="201" y="58"/>
                </a:lnTo>
                <a:lnTo>
                  <a:pt x="244" y="51"/>
                </a:lnTo>
                <a:lnTo>
                  <a:pt x="287" y="47"/>
                </a:lnTo>
                <a:lnTo>
                  <a:pt x="330" y="44"/>
                </a:lnTo>
                <a:lnTo>
                  <a:pt x="367" y="42"/>
                </a:lnTo>
                <a:lnTo>
                  <a:pt x="373" y="38"/>
                </a:lnTo>
                <a:lnTo>
                  <a:pt x="381" y="37"/>
                </a:lnTo>
                <a:lnTo>
                  <a:pt x="394" y="38"/>
                </a:lnTo>
                <a:lnTo>
                  <a:pt x="410" y="39"/>
                </a:lnTo>
                <a:lnTo>
                  <a:pt x="445" y="46"/>
                </a:lnTo>
                <a:lnTo>
                  <a:pt x="485" y="55"/>
                </a:lnTo>
                <a:lnTo>
                  <a:pt x="526" y="66"/>
                </a:lnTo>
                <a:lnTo>
                  <a:pt x="560" y="75"/>
                </a:lnTo>
                <a:lnTo>
                  <a:pt x="576" y="78"/>
                </a:lnTo>
                <a:lnTo>
                  <a:pt x="590" y="82"/>
                </a:lnTo>
                <a:lnTo>
                  <a:pt x="601" y="83"/>
                </a:lnTo>
                <a:lnTo>
                  <a:pt x="609" y="84"/>
                </a:lnTo>
                <a:lnTo>
                  <a:pt x="614" y="85"/>
                </a:lnTo>
                <a:lnTo>
                  <a:pt x="617" y="87"/>
                </a:lnTo>
                <a:lnTo>
                  <a:pt x="619" y="93"/>
                </a:lnTo>
                <a:lnTo>
                  <a:pt x="622" y="104"/>
                </a:lnTo>
                <a:lnTo>
                  <a:pt x="622" y="115"/>
                </a:lnTo>
                <a:lnTo>
                  <a:pt x="619" y="127"/>
                </a:lnTo>
                <a:lnTo>
                  <a:pt x="622" y="137"/>
                </a:lnTo>
                <a:lnTo>
                  <a:pt x="625" y="144"/>
                </a:lnTo>
                <a:lnTo>
                  <a:pt x="627" y="145"/>
                </a:lnTo>
                <a:lnTo>
                  <a:pt x="633" y="147"/>
                </a:lnTo>
                <a:lnTo>
                  <a:pt x="646" y="144"/>
                </a:lnTo>
                <a:lnTo>
                  <a:pt x="657" y="140"/>
                </a:lnTo>
                <a:lnTo>
                  <a:pt x="668" y="132"/>
                </a:lnTo>
                <a:lnTo>
                  <a:pt x="676" y="122"/>
                </a:lnTo>
                <a:lnTo>
                  <a:pt x="692" y="103"/>
                </a:lnTo>
                <a:lnTo>
                  <a:pt x="700" y="92"/>
                </a:lnTo>
                <a:lnTo>
                  <a:pt x="710" y="84"/>
                </a:lnTo>
                <a:lnTo>
                  <a:pt x="716" y="100"/>
                </a:lnTo>
                <a:lnTo>
                  <a:pt x="719" y="117"/>
                </a:lnTo>
                <a:lnTo>
                  <a:pt x="721" y="129"/>
                </a:lnTo>
                <a:lnTo>
                  <a:pt x="724" y="142"/>
                </a:lnTo>
                <a:lnTo>
                  <a:pt x="727" y="152"/>
                </a:lnTo>
                <a:lnTo>
                  <a:pt x="729" y="162"/>
                </a:lnTo>
                <a:lnTo>
                  <a:pt x="732" y="168"/>
                </a:lnTo>
                <a:lnTo>
                  <a:pt x="732" y="175"/>
                </a:lnTo>
                <a:lnTo>
                  <a:pt x="735" y="180"/>
                </a:lnTo>
                <a:lnTo>
                  <a:pt x="735" y="185"/>
                </a:lnTo>
                <a:lnTo>
                  <a:pt x="735" y="187"/>
                </a:lnTo>
                <a:lnTo>
                  <a:pt x="735" y="188"/>
                </a:lnTo>
                <a:lnTo>
                  <a:pt x="737" y="188"/>
                </a:lnTo>
                <a:lnTo>
                  <a:pt x="737" y="185"/>
                </a:lnTo>
                <a:lnTo>
                  <a:pt x="737" y="178"/>
                </a:lnTo>
                <a:lnTo>
                  <a:pt x="737" y="167"/>
                </a:lnTo>
                <a:lnTo>
                  <a:pt x="740" y="153"/>
                </a:lnTo>
                <a:lnTo>
                  <a:pt x="740" y="138"/>
                </a:lnTo>
                <a:lnTo>
                  <a:pt x="745" y="121"/>
                </a:lnTo>
                <a:lnTo>
                  <a:pt x="748" y="103"/>
                </a:lnTo>
                <a:lnTo>
                  <a:pt x="761" y="62"/>
                </a:lnTo>
                <a:lnTo>
                  <a:pt x="772" y="45"/>
                </a:lnTo>
                <a:lnTo>
                  <a:pt x="786" y="30"/>
                </a:lnTo>
                <a:lnTo>
                  <a:pt x="799" y="15"/>
                </a:lnTo>
                <a:lnTo>
                  <a:pt x="812" y="0"/>
                </a:lnTo>
                <a:lnTo>
                  <a:pt x="826" y="84"/>
                </a:lnTo>
                <a:lnTo>
                  <a:pt x="839" y="167"/>
                </a:lnTo>
                <a:lnTo>
                  <a:pt x="839" y="181"/>
                </a:lnTo>
                <a:lnTo>
                  <a:pt x="839" y="195"/>
                </a:lnTo>
                <a:lnTo>
                  <a:pt x="839" y="225"/>
                </a:lnTo>
                <a:lnTo>
                  <a:pt x="842" y="239"/>
                </a:lnTo>
                <a:lnTo>
                  <a:pt x="844" y="251"/>
                </a:lnTo>
                <a:lnTo>
                  <a:pt x="853" y="263"/>
                </a:lnTo>
                <a:lnTo>
                  <a:pt x="863" y="271"/>
                </a:lnTo>
                <a:lnTo>
                  <a:pt x="869" y="273"/>
                </a:lnTo>
                <a:lnTo>
                  <a:pt x="871" y="273"/>
                </a:lnTo>
                <a:lnTo>
                  <a:pt x="877" y="272"/>
                </a:lnTo>
                <a:lnTo>
                  <a:pt x="879" y="269"/>
                </a:lnTo>
                <a:lnTo>
                  <a:pt x="885" y="262"/>
                </a:lnTo>
                <a:lnTo>
                  <a:pt x="890" y="250"/>
                </a:lnTo>
                <a:lnTo>
                  <a:pt x="895" y="239"/>
                </a:lnTo>
                <a:lnTo>
                  <a:pt x="901" y="227"/>
                </a:lnTo>
                <a:lnTo>
                  <a:pt x="906" y="217"/>
                </a:lnTo>
                <a:lnTo>
                  <a:pt x="914" y="209"/>
                </a:lnTo>
                <a:lnTo>
                  <a:pt x="930" y="198"/>
                </a:lnTo>
                <a:lnTo>
                  <a:pt x="944" y="189"/>
                </a:lnTo>
                <a:lnTo>
                  <a:pt x="957" y="182"/>
                </a:lnTo>
                <a:lnTo>
                  <a:pt x="970" y="177"/>
                </a:lnTo>
                <a:lnTo>
                  <a:pt x="981" y="172"/>
                </a:lnTo>
                <a:lnTo>
                  <a:pt x="992" y="168"/>
                </a:lnTo>
                <a:lnTo>
                  <a:pt x="1011" y="165"/>
                </a:lnTo>
                <a:lnTo>
                  <a:pt x="1029" y="165"/>
                </a:lnTo>
                <a:lnTo>
                  <a:pt x="1043" y="168"/>
                </a:lnTo>
                <a:lnTo>
                  <a:pt x="1054" y="173"/>
                </a:lnTo>
                <a:lnTo>
                  <a:pt x="1062" y="179"/>
                </a:lnTo>
                <a:lnTo>
                  <a:pt x="1070" y="186"/>
                </a:lnTo>
                <a:lnTo>
                  <a:pt x="1075" y="190"/>
                </a:lnTo>
                <a:lnTo>
                  <a:pt x="1078" y="195"/>
                </a:lnTo>
                <a:lnTo>
                  <a:pt x="1080" y="197"/>
                </a:lnTo>
                <a:lnTo>
                  <a:pt x="1083" y="196"/>
                </a:lnTo>
                <a:lnTo>
                  <a:pt x="1083" y="194"/>
                </a:lnTo>
                <a:lnTo>
                  <a:pt x="1083" y="190"/>
                </a:lnTo>
                <a:lnTo>
                  <a:pt x="1083" y="186"/>
                </a:lnTo>
                <a:lnTo>
                  <a:pt x="1083" y="180"/>
                </a:lnTo>
                <a:lnTo>
                  <a:pt x="1083" y="173"/>
                </a:lnTo>
                <a:lnTo>
                  <a:pt x="1083" y="165"/>
                </a:lnTo>
              </a:path>
            </a:pathLst>
          </a:custGeom>
          <a:solidFill>
            <a:schemeClr val="accent1"/>
          </a:solidFill>
          <a:ln w="12700" cap="rnd">
            <a:solidFill>
              <a:schemeClr val="tx1"/>
            </a:solidFill>
            <a:round/>
            <a:headEnd type="none" w="sm" len="sm"/>
            <a:tailEnd type="none" w="sm" len="sm"/>
          </a:ln>
        </p:spPr>
        <p:txBody>
          <a:bodyPr/>
          <a:lstStyle/>
          <a:p>
            <a:pPr fontAlgn="base">
              <a:spcBef>
                <a:spcPct val="0"/>
              </a:spcBef>
              <a:spcAft>
                <a:spcPct val="0"/>
              </a:spcAft>
            </a:pPr>
            <a:endParaRPr lang="it-IT" smtClean="0">
              <a:solidFill>
                <a:srgbClr val="FFFFFF"/>
              </a:solidFill>
              <a:latin typeface="Arial" charset="0"/>
            </a:endParaRPr>
          </a:p>
        </p:txBody>
      </p:sp>
      <p:sp>
        <p:nvSpPr>
          <p:cNvPr id="70664" name="Freeform 8"/>
          <p:cNvSpPr>
            <a:spLocks/>
          </p:cNvSpPr>
          <p:nvPr/>
        </p:nvSpPr>
        <p:spPr bwMode="auto">
          <a:xfrm>
            <a:off x="2971800" y="2789238"/>
            <a:ext cx="2382838" cy="1279525"/>
          </a:xfrm>
          <a:custGeom>
            <a:avLst/>
            <a:gdLst/>
            <a:ahLst/>
            <a:cxnLst>
              <a:cxn ang="0">
                <a:pos x="703" y="297"/>
              </a:cxn>
              <a:cxn ang="0">
                <a:pos x="659" y="323"/>
              </a:cxn>
              <a:cxn ang="0">
                <a:pos x="645" y="309"/>
              </a:cxn>
              <a:cxn ang="0">
                <a:pos x="631" y="244"/>
              </a:cxn>
              <a:cxn ang="0">
                <a:pos x="603" y="196"/>
              </a:cxn>
              <a:cxn ang="0">
                <a:pos x="570" y="233"/>
              </a:cxn>
              <a:cxn ang="0">
                <a:pos x="490" y="250"/>
              </a:cxn>
              <a:cxn ang="0">
                <a:pos x="421" y="271"/>
              </a:cxn>
              <a:cxn ang="0">
                <a:pos x="382" y="285"/>
              </a:cxn>
              <a:cxn ang="0">
                <a:pos x="310" y="306"/>
              </a:cxn>
              <a:cxn ang="0">
                <a:pos x="194" y="368"/>
              </a:cxn>
              <a:cxn ang="0">
                <a:pos x="22" y="465"/>
              </a:cxn>
              <a:cxn ang="0">
                <a:pos x="19" y="474"/>
              </a:cxn>
              <a:cxn ang="0">
                <a:pos x="31" y="482"/>
              </a:cxn>
              <a:cxn ang="0">
                <a:pos x="28" y="548"/>
              </a:cxn>
              <a:cxn ang="0">
                <a:pos x="8" y="615"/>
              </a:cxn>
              <a:cxn ang="0">
                <a:pos x="0" y="623"/>
              </a:cxn>
              <a:cxn ang="0">
                <a:pos x="3" y="598"/>
              </a:cxn>
              <a:cxn ang="0">
                <a:pos x="25" y="547"/>
              </a:cxn>
              <a:cxn ang="0">
                <a:pos x="36" y="529"/>
              </a:cxn>
              <a:cxn ang="0">
                <a:pos x="22" y="576"/>
              </a:cxn>
              <a:cxn ang="0">
                <a:pos x="28" y="642"/>
              </a:cxn>
              <a:cxn ang="0">
                <a:pos x="64" y="713"/>
              </a:cxn>
              <a:cxn ang="0">
                <a:pos x="97" y="764"/>
              </a:cxn>
              <a:cxn ang="0">
                <a:pos x="155" y="804"/>
              </a:cxn>
              <a:cxn ang="0">
                <a:pos x="260" y="797"/>
              </a:cxn>
              <a:cxn ang="0">
                <a:pos x="459" y="775"/>
              </a:cxn>
              <a:cxn ang="0">
                <a:pos x="589" y="764"/>
              </a:cxn>
              <a:cxn ang="0">
                <a:pos x="664" y="742"/>
              </a:cxn>
              <a:cxn ang="0">
                <a:pos x="742" y="709"/>
              </a:cxn>
              <a:cxn ang="0">
                <a:pos x="772" y="691"/>
              </a:cxn>
              <a:cxn ang="0">
                <a:pos x="1378" y="680"/>
              </a:cxn>
              <a:cxn ang="0">
                <a:pos x="1599" y="678"/>
              </a:cxn>
              <a:cxn ang="0">
                <a:pos x="1677" y="664"/>
              </a:cxn>
              <a:cxn ang="0">
                <a:pos x="1688" y="618"/>
              </a:cxn>
              <a:cxn ang="0">
                <a:pos x="1682" y="572"/>
              </a:cxn>
              <a:cxn ang="0">
                <a:pos x="1646" y="555"/>
              </a:cxn>
              <a:cxn ang="0">
                <a:pos x="1630" y="500"/>
              </a:cxn>
              <a:cxn ang="0">
                <a:pos x="1613" y="450"/>
              </a:cxn>
              <a:cxn ang="0">
                <a:pos x="1571" y="406"/>
              </a:cxn>
              <a:cxn ang="0">
                <a:pos x="1552" y="360"/>
              </a:cxn>
              <a:cxn ang="0">
                <a:pos x="1577" y="307"/>
              </a:cxn>
              <a:cxn ang="0">
                <a:pos x="1616" y="236"/>
              </a:cxn>
              <a:cxn ang="0">
                <a:pos x="1602" y="126"/>
              </a:cxn>
              <a:cxn ang="0">
                <a:pos x="1552" y="92"/>
              </a:cxn>
              <a:cxn ang="0">
                <a:pos x="1472" y="81"/>
              </a:cxn>
              <a:cxn ang="0">
                <a:pos x="1403" y="91"/>
              </a:cxn>
              <a:cxn ang="0">
                <a:pos x="1322" y="81"/>
              </a:cxn>
              <a:cxn ang="0">
                <a:pos x="1295" y="46"/>
              </a:cxn>
              <a:cxn ang="0">
                <a:pos x="1201" y="35"/>
              </a:cxn>
              <a:cxn ang="0">
                <a:pos x="1068" y="12"/>
              </a:cxn>
              <a:cxn ang="0">
                <a:pos x="949" y="0"/>
              </a:cxn>
              <a:cxn ang="0">
                <a:pos x="888" y="15"/>
              </a:cxn>
              <a:cxn ang="0">
                <a:pos x="819" y="89"/>
              </a:cxn>
              <a:cxn ang="0">
                <a:pos x="783" y="154"/>
              </a:cxn>
              <a:cxn ang="0">
                <a:pos x="805" y="212"/>
              </a:cxn>
              <a:cxn ang="0">
                <a:pos x="860" y="230"/>
              </a:cxn>
              <a:cxn ang="0">
                <a:pos x="849" y="233"/>
              </a:cxn>
              <a:cxn ang="0">
                <a:pos x="786" y="241"/>
              </a:cxn>
              <a:cxn ang="0">
                <a:pos x="772" y="276"/>
              </a:cxn>
            </a:cxnLst>
            <a:rect l="0" t="0" r="r" b="b"/>
            <a:pathLst>
              <a:path w="1689" h="806">
                <a:moveTo>
                  <a:pt x="772" y="253"/>
                </a:moveTo>
                <a:lnTo>
                  <a:pt x="744" y="269"/>
                </a:lnTo>
                <a:lnTo>
                  <a:pt x="722" y="284"/>
                </a:lnTo>
                <a:lnTo>
                  <a:pt x="703" y="297"/>
                </a:lnTo>
                <a:lnTo>
                  <a:pt x="686" y="307"/>
                </a:lnTo>
                <a:lnTo>
                  <a:pt x="675" y="314"/>
                </a:lnTo>
                <a:lnTo>
                  <a:pt x="664" y="320"/>
                </a:lnTo>
                <a:lnTo>
                  <a:pt x="659" y="323"/>
                </a:lnTo>
                <a:lnTo>
                  <a:pt x="653" y="325"/>
                </a:lnTo>
                <a:lnTo>
                  <a:pt x="650" y="322"/>
                </a:lnTo>
                <a:lnTo>
                  <a:pt x="647" y="317"/>
                </a:lnTo>
                <a:lnTo>
                  <a:pt x="645" y="309"/>
                </a:lnTo>
                <a:lnTo>
                  <a:pt x="642" y="297"/>
                </a:lnTo>
                <a:lnTo>
                  <a:pt x="639" y="284"/>
                </a:lnTo>
                <a:lnTo>
                  <a:pt x="636" y="265"/>
                </a:lnTo>
                <a:lnTo>
                  <a:pt x="631" y="244"/>
                </a:lnTo>
                <a:lnTo>
                  <a:pt x="625" y="219"/>
                </a:lnTo>
                <a:lnTo>
                  <a:pt x="617" y="202"/>
                </a:lnTo>
                <a:lnTo>
                  <a:pt x="609" y="184"/>
                </a:lnTo>
                <a:lnTo>
                  <a:pt x="603" y="196"/>
                </a:lnTo>
                <a:lnTo>
                  <a:pt x="598" y="206"/>
                </a:lnTo>
                <a:lnTo>
                  <a:pt x="592" y="215"/>
                </a:lnTo>
                <a:lnTo>
                  <a:pt x="587" y="222"/>
                </a:lnTo>
                <a:lnTo>
                  <a:pt x="570" y="233"/>
                </a:lnTo>
                <a:lnTo>
                  <a:pt x="553" y="240"/>
                </a:lnTo>
                <a:lnTo>
                  <a:pt x="534" y="244"/>
                </a:lnTo>
                <a:lnTo>
                  <a:pt x="512" y="247"/>
                </a:lnTo>
                <a:lnTo>
                  <a:pt x="490" y="250"/>
                </a:lnTo>
                <a:lnTo>
                  <a:pt x="462" y="253"/>
                </a:lnTo>
                <a:lnTo>
                  <a:pt x="448" y="259"/>
                </a:lnTo>
                <a:lnTo>
                  <a:pt x="437" y="263"/>
                </a:lnTo>
                <a:lnTo>
                  <a:pt x="421" y="271"/>
                </a:lnTo>
                <a:lnTo>
                  <a:pt x="412" y="275"/>
                </a:lnTo>
                <a:lnTo>
                  <a:pt x="404" y="278"/>
                </a:lnTo>
                <a:lnTo>
                  <a:pt x="393" y="281"/>
                </a:lnTo>
                <a:lnTo>
                  <a:pt x="382" y="285"/>
                </a:lnTo>
                <a:lnTo>
                  <a:pt x="360" y="291"/>
                </a:lnTo>
                <a:lnTo>
                  <a:pt x="346" y="295"/>
                </a:lnTo>
                <a:lnTo>
                  <a:pt x="329" y="300"/>
                </a:lnTo>
                <a:lnTo>
                  <a:pt x="310" y="306"/>
                </a:lnTo>
                <a:lnTo>
                  <a:pt x="293" y="314"/>
                </a:lnTo>
                <a:lnTo>
                  <a:pt x="257" y="332"/>
                </a:lnTo>
                <a:lnTo>
                  <a:pt x="227" y="351"/>
                </a:lnTo>
                <a:lnTo>
                  <a:pt x="194" y="368"/>
                </a:lnTo>
                <a:lnTo>
                  <a:pt x="114" y="404"/>
                </a:lnTo>
                <a:lnTo>
                  <a:pt x="33" y="439"/>
                </a:lnTo>
                <a:lnTo>
                  <a:pt x="28" y="453"/>
                </a:lnTo>
                <a:lnTo>
                  <a:pt x="22" y="465"/>
                </a:lnTo>
                <a:lnTo>
                  <a:pt x="19" y="471"/>
                </a:lnTo>
                <a:lnTo>
                  <a:pt x="19" y="475"/>
                </a:lnTo>
                <a:lnTo>
                  <a:pt x="17" y="477"/>
                </a:lnTo>
                <a:lnTo>
                  <a:pt x="19" y="474"/>
                </a:lnTo>
                <a:lnTo>
                  <a:pt x="25" y="469"/>
                </a:lnTo>
                <a:lnTo>
                  <a:pt x="28" y="471"/>
                </a:lnTo>
                <a:lnTo>
                  <a:pt x="31" y="475"/>
                </a:lnTo>
                <a:lnTo>
                  <a:pt x="31" y="482"/>
                </a:lnTo>
                <a:lnTo>
                  <a:pt x="33" y="493"/>
                </a:lnTo>
                <a:lnTo>
                  <a:pt x="33" y="507"/>
                </a:lnTo>
                <a:lnTo>
                  <a:pt x="33" y="528"/>
                </a:lnTo>
                <a:lnTo>
                  <a:pt x="28" y="548"/>
                </a:lnTo>
                <a:lnTo>
                  <a:pt x="17" y="588"/>
                </a:lnTo>
                <a:lnTo>
                  <a:pt x="14" y="599"/>
                </a:lnTo>
                <a:lnTo>
                  <a:pt x="11" y="608"/>
                </a:lnTo>
                <a:lnTo>
                  <a:pt x="8" y="615"/>
                </a:lnTo>
                <a:lnTo>
                  <a:pt x="6" y="621"/>
                </a:lnTo>
                <a:lnTo>
                  <a:pt x="3" y="624"/>
                </a:lnTo>
                <a:lnTo>
                  <a:pt x="0" y="624"/>
                </a:lnTo>
                <a:lnTo>
                  <a:pt x="0" y="623"/>
                </a:lnTo>
                <a:lnTo>
                  <a:pt x="0" y="620"/>
                </a:lnTo>
                <a:lnTo>
                  <a:pt x="0" y="614"/>
                </a:lnTo>
                <a:lnTo>
                  <a:pt x="0" y="607"/>
                </a:lnTo>
                <a:lnTo>
                  <a:pt x="3" y="598"/>
                </a:lnTo>
                <a:lnTo>
                  <a:pt x="6" y="588"/>
                </a:lnTo>
                <a:lnTo>
                  <a:pt x="11" y="576"/>
                </a:lnTo>
                <a:lnTo>
                  <a:pt x="17" y="563"/>
                </a:lnTo>
                <a:lnTo>
                  <a:pt x="25" y="547"/>
                </a:lnTo>
                <a:lnTo>
                  <a:pt x="33" y="531"/>
                </a:lnTo>
                <a:lnTo>
                  <a:pt x="36" y="528"/>
                </a:lnTo>
                <a:lnTo>
                  <a:pt x="36" y="526"/>
                </a:lnTo>
                <a:lnTo>
                  <a:pt x="36" y="529"/>
                </a:lnTo>
                <a:lnTo>
                  <a:pt x="33" y="536"/>
                </a:lnTo>
                <a:lnTo>
                  <a:pt x="31" y="548"/>
                </a:lnTo>
                <a:lnTo>
                  <a:pt x="28" y="561"/>
                </a:lnTo>
                <a:lnTo>
                  <a:pt x="22" y="576"/>
                </a:lnTo>
                <a:lnTo>
                  <a:pt x="19" y="589"/>
                </a:lnTo>
                <a:lnTo>
                  <a:pt x="17" y="599"/>
                </a:lnTo>
                <a:lnTo>
                  <a:pt x="22" y="629"/>
                </a:lnTo>
                <a:lnTo>
                  <a:pt x="28" y="642"/>
                </a:lnTo>
                <a:lnTo>
                  <a:pt x="33" y="656"/>
                </a:lnTo>
                <a:lnTo>
                  <a:pt x="44" y="677"/>
                </a:lnTo>
                <a:lnTo>
                  <a:pt x="55" y="696"/>
                </a:lnTo>
                <a:lnTo>
                  <a:pt x="64" y="713"/>
                </a:lnTo>
                <a:lnTo>
                  <a:pt x="72" y="728"/>
                </a:lnTo>
                <a:lnTo>
                  <a:pt x="80" y="742"/>
                </a:lnTo>
                <a:lnTo>
                  <a:pt x="89" y="754"/>
                </a:lnTo>
                <a:lnTo>
                  <a:pt x="97" y="764"/>
                </a:lnTo>
                <a:lnTo>
                  <a:pt x="105" y="775"/>
                </a:lnTo>
                <a:lnTo>
                  <a:pt x="119" y="788"/>
                </a:lnTo>
                <a:lnTo>
                  <a:pt x="136" y="798"/>
                </a:lnTo>
                <a:lnTo>
                  <a:pt x="155" y="804"/>
                </a:lnTo>
                <a:lnTo>
                  <a:pt x="174" y="805"/>
                </a:lnTo>
                <a:lnTo>
                  <a:pt x="199" y="805"/>
                </a:lnTo>
                <a:lnTo>
                  <a:pt x="227" y="801"/>
                </a:lnTo>
                <a:lnTo>
                  <a:pt x="260" y="797"/>
                </a:lnTo>
                <a:lnTo>
                  <a:pt x="299" y="791"/>
                </a:lnTo>
                <a:lnTo>
                  <a:pt x="343" y="785"/>
                </a:lnTo>
                <a:lnTo>
                  <a:pt x="396" y="779"/>
                </a:lnTo>
                <a:lnTo>
                  <a:pt x="459" y="775"/>
                </a:lnTo>
                <a:lnTo>
                  <a:pt x="529" y="772"/>
                </a:lnTo>
                <a:lnTo>
                  <a:pt x="548" y="769"/>
                </a:lnTo>
                <a:lnTo>
                  <a:pt x="564" y="767"/>
                </a:lnTo>
                <a:lnTo>
                  <a:pt x="589" y="764"/>
                </a:lnTo>
                <a:lnTo>
                  <a:pt x="609" y="761"/>
                </a:lnTo>
                <a:lnTo>
                  <a:pt x="625" y="757"/>
                </a:lnTo>
                <a:lnTo>
                  <a:pt x="642" y="751"/>
                </a:lnTo>
                <a:lnTo>
                  <a:pt x="664" y="742"/>
                </a:lnTo>
                <a:lnTo>
                  <a:pt x="694" y="731"/>
                </a:lnTo>
                <a:lnTo>
                  <a:pt x="711" y="723"/>
                </a:lnTo>
                <a:lnTo>
                  <a:pt x="733" y="715"/>
                </a:lnTo>
                <a:lnTo>
                  <a:pt x="742" y="709"/>
                </a:lnTo>
                <a:lnTo>
                  <a:pt x="753" y="702"/>
                </a:lnTo>
                <a:lnTo>
                  <a:pt x="761" y="694"/>
                </a:lnTo>
                <a:lnTo>
                  <a:pt x="766" y="693"/>
                </a:lnTo>
                <a:lnTo>
                  <a:pt x="772" y="691"/>
                </a:lnTo>
                <a:lnTo>
                  <a:pt x="924" y="685"/>
                </a:lnTo>
                <a:lnTo>
                  <a:pt x="1076" y="684"/>
                </a:lnTo>
                <a:lnTo>
                  <a:pt x="1226" y="683"/>
                </a:lnTo>
                <a:lnTo>
                  <a:pt x="1378" y="680"/>
                </a:lnTo>
                <a:lnTo>
                  <a:pt x="1452" y="680"/>
                </a:lnTo>
                <a:lnTo>
                  <a:pt x="1527" y="681"/>
                </a:lnTo>
                <a:lnTo>
                  <a:pt x="1563" y="680"/>
                </a:lnTo>
                <a:lnTo>
                  <a:pt x="1599" y="678"/>
                </a:lnTo>
                <a:lnTo>
                  <a:pt x="1638" y="674"/>
                </a:lnTo>
                <a:lnTo>
                  <a:pt x="1674" y="668"/>
                </a:lnTo>
                <a:lnTo>
                  <a:pt x="1674" y="666"/>
                </a:lnTo>
                <a:lnTo>
                  <a:pt x="1677" y="664"/>
                </a:lnTo>
                <a:lnTo>
                  <a:pt x="1677" y="659"/>
                </a:lnTo>
                <a:lnTo>
                  <a:pt x="1679" y="653"/>
                </a:lnTo>
                <a:lnTo>
                  <a:pt x="1682" y="637"/>
                </a:lnTo>
                <a:lnTo>
                  <a:pt x="1688" y="618"/>
                </a:lnTo>
                <a:lnTo>
                  <a:pt x="1688" y="599"/>
                </a:lnTo>
                <a:lnTo>
                  <a:pt x="1688" y="583"/>
                </a:lnTo>
                <a:lnTo>
                  <a:pt x="1685" y="577"/>
                </a:lnTo>
                <a:lnTo>
                  <a:pt x="1682" y="572"/>
                </a:lnTo>
                <a:lnTo>
                  <a:pt x="1679" y="567"/>
                </a:lnTo>
                <a:lnTo>
                  <a:pt x="1674" y="566"/>
                </a:lnTo>
                <a:lnTo>
                  <a:pt x="1657" y="561"/>
                </a:lnTo>
                <a:lnTo>
                  <a:pt x="1646" y="555"/>
                </a:lnTo>
                <a:lnTo>
                  <a:pt x="1638" y="548"/>
                </a:lnTo>
                <a:lnTo>
                  <a:pt x="1632" y="539"/>
                </a:lnTo>
                <a:lnTo>
                  <a:pt x="1630" y="520"/>
                </a:lnTo>
                <a:lnTo>
                  <a:pt x="1630" y="500"/>
                </a:lnTo>
                <a:lnTo>
                  <a:pt x="1630" y="480"/>
                </a:lnTo>
                <a:lnTo>
                  <a:pt x="1627" y="462"/>
                </a:lnTo>
                <a:lnTo>
                  <a:pt x="1621" y="456"/>
                </a:lnTo>
                <a:lnTo>
                  <a:pt x="1613" y="450"/>
                </a:lnTo>
                <a:lnTo>
                  <a:pt x="1602" y="446"/>
                </a:lnTo>
                <a:lnTo>
                  <a:pt x="1585" y="444"/>
                </a:lnTo>
                <a:lnTo>
                  <a:pt x="1580" y="424"/>
                </a:lnTo>
                <a:lnTo>
                  <a:pt x="1571" y="406"/>
                </a:lnTo>
                <a:lnTo>
                  <a:pt x="1566" y="392"/>
                </a:lnTo>
                <a:lnTo>
                  <a:pt x="1560" y="379"/>
                </a:lnTo>
                <a:lnTo>
                  <a:pt x="1558" y="368"/>
                </a:lnTo>
                <a:lnTo>
                  <a:pt x="1552" y="360"/>
                </a:lnTo>
                <a:lnTo>
                  <a:pt x="1549" y="345"/>
                </a:lnTo>
                <a:lnTo>
                  <a:pt x="1552" y="333"/>
                </a:lnTo>
                <a:lnTo>
                  <a:pt x="1560" y="322"/>
                </a:lnTo>
                <a:lnTo>
                  <a:pt x="1577" y="307"/>
                </a:lnTo>
                <a:lnTo>
                  <a:pt x="1591" y="298"/>
                </a:lnTo>
                <a:lnTo>
                  <a:pt x="1605" y="288"/>
                </a:lnTo>
                <a:lnTo>
                  <a:pt x="1610" y="263"/>
                </a:lnTo>
                <a:lnTo>
                  <a:pt x="1616" y="236"/>
                </a:lnTo>
                <a:lnTo>
                  <a:pt x="1618" y="206"/>
                </a:lnTo>
                <a:lnTo>
                  <a:pt x="1618" y="177"/>
                </a:lnTo>
                <a:lnTo>
                  <a:pt x="1613" y="149"/>
                </a:lnTo>
                <a:lnTo>
                  <a:pt x="1602" y="126"/>
                </a:lnTo>
                <a:lnTo>
                  <a:pt x="1594" y="114"/>
                </a:lnTo>
                <a:lnTo>
                  <a:pt x="1583" y="106"/>
                </a:lnTo>
                <a:lnTo>
                  <a:pt x="1569" y="98"/>
                </a:lnTo>
                <a:lnTo>
                  <a:pt x="1552" y="92"/>
                </a:lnTo>
                <a:lnTo>
                  <a:pt x="1533" y="88"/>
                </a:lnTo>
                <a:lnTo>
                  <a:pt x="1513" y="85"/>
                </a:lnTo>
                <a:lnTo>
                  <a:pt x="1494" y="84"/>
                </a:lnTo>
                <a:lnTo>
                  <a:pt x="1472" y="81"/>
                </a:lnTo>
                <a:lnTo>
                  <a:pt x="1461" y="82"/>
                </a:lnTo>
                <a:lnTo>
                  <a:pt x="1444" y="85"/>
                </a:lnTo>
                <a:lnTo>
                  <a:pt x="1425" y="88"/>
                </a:lnTo>
                <a:lnTo>
                  <a:pt x="1403" y="91"/>
                </a:lnTo>
                <a:lnTo>
                  <a:pt x="1381" y="92"/>
                </a:lnTo>
                <a:lnTo>
                  <a:pt x="1358" y="91"/>
                </a:lnTo>
                <a:lnTo>
                  <a:pt x="1339" y="88"/>
                </a:lnTo>
                <a:lnTo>
                  <a:pt x="1322" y="81"/>
                </a:lnTo>
                <a:lnTo>
                  <a:pt x="1317" y="72"/>
                </a:lnTo>
                <a:lnTo>
                  <a:pt x="1311" y="62"/>
                </a:lnTo>
                <a:lnTo>
                  <a:pt x="1306" y="53"/>
                </a:lnTo>
                <a:lnTo>
                  <a:pt x="1295" y="46"/>
                </a:lnTo>
                <a:lnTo>
                  <a:pt x="1273" y="40"/>
                </a:lnTo>
                <a:lnTo>
                  <a:pt x="1251" y="38"/>
                </a:lnTo>
                <a:lnTo>
                  <a:pt x="1226" y="37"/>
                </a:lnTo>
                <a:lnTo>
                  <a:pt x="1201" y="35"/>
                </a:lnTo>
                <a:lnTo>
                  <a:pt x="1176" y="31"/>
                </a:lnTo>
                <a:lnTo>
                  <a:pt x="1148" y="24"/>
                </a:lnTo>
                <a:lnTo>
                  <a:pt x="1096" y="12"/>
                </a:lnTo>
                <a:lnTo>
                  <a:pt x="1068" y="12"/>
                </a:lnTo>
                <a:lnTo>
                  <a:pt x="1038" y="9"/>
                </a:lnTo>
                <a:lnTo>
                  <a:pt x="1007" y="5"/>
                </a:lnTo>
                <a:lnTo>
                  <a:pt x="979" y="2"/>
                </a:lnTo>
                <a:lnTo>
                  <a:pt x="949" y="0"/>
                </a:lnTo>
                <a:lnTo>
                  <a:pt x="924" y="2"/>
                </a:lnTo>
                <a:lnTo>
                  <a:pt x="910" y="5"/>
                </a:lnTo>
                <a:lnTo>
                  <a:pt x="899" y="9"/>
                </a:lnTo>
                <a:lnTo>
                  <a:pt x="888" y="15"/>
                </a:lnTo>
                <a:lnTo>
                  <a:pt x="880" y="22"/>
                </a:lnTo>
                <a:lnTo>
                  <a:pt x="855" y="47"/>
                </a:lnTo>
                <a:lnTo>
                  <a:pt x="836" y="69"/>
                </a:lnTo>
                <a:lnTo>
                  <a:pt x="819" y="89"/>
                </a:lnTo>
                <a:lnTo>
                  <a:pt x="805" y="108"/>
                </a:lnTo>
                <a:lnTo>
                  <a:pt x="794" y="125"/>
                </a:lnTo>
                <a:lnTo>
                  <a:pt x="789" y="141"/>
                </a:lnTo>
                <a:lnTo>
                  <a:pt x="783" y="154"/>
                </a:lnTo>
                <a:lnTo>
                  <a:pt x="780" y="165"/>
                </a:lnTo>
                <a:lnTo>
                  <a:pt x="783" y="186"/>
                </a:lnTo>
                <a:lnTo>
                  <a:pt x="791" y="201"/>
                </a:lnTo>
                <a:lnTo>
                  <a:pt x="805" y="212"/>
                </a:lnTo>
                <a:lnTo>
                  <a:pt x="822" y="219"/>
                </a:lnTo>
                <a:lnTo>
                  <a:pt x="836" y="225"/>
                </a:lnTo>
                <a:lnTo>
                  <a:pt x="849" y="228"/>
                </a:lnTo>
                <a:lnTo>
                  <a:pt x="860" y="230"/>
                </a:lnTo>
                <a:lnTo>
                  <a:pt x="866" y="230"/>
                </a:lnTo>
                <a:lnTo>
                  <a:pt x="863" y="231"/>
                </a:lnTo>
                <a:lnTo>
                  <a:pt x="858" y="233"/>
                </a:lnTo>
                <a:lnTo>
                  <a:pt x="849" y="233"/>
                </a:lnTo>
                <a:lnTo>
                  <a:pt x="838" y="234"/>
                </a:lnTo>
                <a:lnTo>
                  <a:pt x="825" y="236"/>
                </a:lnTo>
                <a:lnTo>
                  <a:pt x="808" y="238"/>
                </a:lnTo>
                <a:lnTo>
                  <a:pt x="786" y="241"/>
                </a:lnTo>
                <a:lnTo>
                  <a:pt x="780" y="256"/>
                </a:lnTo>
                <a:lnTo>
                  <a:pt x="777" y="266"/>
                </a:lnTo>
                <a:lnTo>
                  <a:pt x="775" y="274"/>
                </a:lnTo>
                <a:lnTo>
                  <a:pt x="772" y="276"/>
                </a:lnTo>
                <a:lnTo>
                  <a:pt x="772" y="272"/>
                </a:lnTo>
                <a:lnTo>
                  <a:pt x="772" y="265"/>
                </a:lnTo>
                <a:lnTo>
                  <a:pt x="772" y="253"/>
                </a:lnTo>
              </a:path>
            </a:pathLst>
          </a:custGeom>
          <a:gradFill rotWithShape="0">
            <a:gsLst>
              <a:gs pos="0">
                <a:schemeClr val="accent1"/>
              </a:gs>
              <a:gs pos="100000">
                <a:schemeClr val="accent1">
                  <a:gamma/>
                  <a:shade val="0"/>
                  <a:invGamma/>
                </a:schemeClr>
              </a:gs>
            </a:gsLst>
            <a:lin ang="5400000" scaled="1"/>
          </a:gradFill>
          <a:ln w="12700" cap="rnd" cmpd="sng">
            <a:solidFill>
              <a:schemeClr val="tx1"/>
            </a:solidFill>
            <a:prstDash val="solid"/>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sp>
        <p:nvSpPr>
          <p:cNvPr id="48137" name="Freeform 9"/>
          <p:cNvSpPr>
            <a:spLocks/>
          </p:cNvSpPr>
          <p:nvPr/>
        </p:nvSpPr>
        <p:spPr bwMode="auto">
          <a:xfrm>
            <a:off x="4572000" y="2817813"/>
            <a:ext cx="458788" cy="611187"/>
          </a:xfrm>
          <a:custGeom>
            <a:avLst/>
            <a:gdLst>
              <a:gd name="T0" fmla="*/ 2147483647 w 325"/>
              <a:gd name="T1" fmla="*/ 2147483647 h 385"/>
              <a:gd name="T2" fmla="*/ 2147483647 w 325"/>
              <a:gd name="T3" fmla="*/ 2147483647 h 385"/>
              <a:gd name="T4" fmla="*/ 2147483647 w 325"/>
              <a:gd name="T5" fmla="*/ 2147483647 h 385"/>
              <a:gd name="T6" fmla="*/ 2147483647 w 325"/>
              <a:gd name="T7" fmla="*/ 2147483647 h 385"/>
              <a:gd name="T8" fmla="*/ 2147483647 w 325"/>
              <a:gd name="T9" fmla="*/ 2147483647 h 385"/>
              <a:gd name="T10" fmla="*/ 0 w 325"/>
              <a:gd name="T11" fmla="*/ 2147483647 h 385"/>
              <a:gd name="T12" fmla="*/ 2147483647 w 325"/>
              <a:gd name="T13" fmla="*/ 2147483647 h 385"/>
              <a:gd name="T14" fmla="*/ 2147483647 w 325"/>
              <a:gd name="T15" fmla="*/ 2147483647 h 385"/>
              <a:gd name="T16" fmla="*/ 2147483647 w 325"/>
              <a:gd name="T17" fmla="*/ 2147483647 h 385"/>
              <a:gd name="T18" fmla="*/ 2147483647 w 325"/>
              <a:gd name="T19" fmla="*/ 2147483647 h 385"/>
              <a:gd name="T20" fmla="*/ 2147483647 w 325"/>
              <a:gd name="T21" fmla="*/ 2147483647 h 385"/>
              <a:gd name="T22" fmla="*/ 2147483647 w 325"/>
              <a:gd name="T23" fmla="*/ 2147483647 h 385"/>
              <a:gd name="T24" fmla="*/ 2147483647 w 325"/>
              <a:gd name="T25" fmla="*/ 2147483647 h 385"/>
              <a:gd name="T26" fmla="*/ 2147483647 w 325"/>
              <a:gd name="T27" fmla="*/ 2147483647 h 385"/>
              <a:gd name="T28" fmla="*/ 2147483647 w 325"/>
              <a:gd name="T29" fmla="*/ 2147483647 h 385"/>
              <a:gd name="T30" fmla="*/ 2147483647 w 325"/>
              <a:gd name="T31" fmla="*/ 2147483647 h 385"/>
              <a:gd name="T32" fmla="*/ 2147483647 w 325"/>
              <a:gd name="T33" fmla="*/ 2147483647 h 385"/>
              <a:gd name="T34" fmla="*/ 2147483647 w 325"/>
              <a:gd name="T35" fmla="*/ 2147483647 h 385"/>
              <a:gd name="T36" fmla="*/ 2147483647 w 325"/>
              <a:gd name="T37" fmla="*/ 2147483647 h 385"/>
              <a:gd name="T38" fmla="*/ 2147483647 w 325"/>
              <a:gd name="T39" fmla="*/ 2147483647 h 385"/>
              <a:gd name="T40" fmla="*/ 2147483647 w 325"/>
              <a:gd name="T41" fmla="*/ 2147483647 h 385"/>
              <a:gd name="T42" fmla="*/ 2147483647 w 325"/>
              <a:gd name="T43" fmla="*/ 2147483647 h 385"/>
              <a:gd name="T44" fmla="*/ 2147483647 w 325"/>
              <a:gd name="T45" fmla="*/ 2147483647 h 385"/>
              <a:gd name="T46" fmla="*/ 2147483647 w 325"/>
              <a:gd name="T47" fmla="*/ 0 h 385"/>
              <a:gd name="T48" fmla="*/ 2147483647 w 325"/>
              <a:gd name="T49" fmla="*/ 2147483647 h 3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5"/>
              <a:gd name="T76" fmla="*/ 0 h 385"/>
              <a:gd name="T77" fmla="*/ 325 w 325"/>
              <a:gd name="T78" fmla="*/ 385 h 3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5" h="385">
                <a:moveTo>
                  <a:pt x="162" y="103"/>
                </a:moveTo>
                <a:lnTo>
                  <a:pt x="125" y="41"/>
                </a:lnTo>
                <a:lnTo>
                  <a:pt x="110" y="112"/>
                </a:lnTo>
                <a:lnTo>
                  <a:pt x="6" y="41"/>
                </a:lnTo>
                <a:lnTo>
                  <a:pt x="69" y="135"/>
                </a:lnTo>
                <a:lnTo>
                  <a:pt x="0" y="153"/>
                </a:lnTo>
                <a:lnTo>
                  <a:pt x="56" y="209"/>
                </a:lnTo>
                <a:lnTo>
                  <a:pt x="2" y="259"/>
                </a:lnTo>
                <a:lnTo>
                  <a:pt x="85" y="248"/>
                </a:lnTo>
                <a:lnTo>
                  <a:pt x="71" y="313"/>
                </a:lnTo>
                <a:lnTo>
                  <a:pt x="116" y="278"/>
                </a:lnTo>
                <a:lnTo>
                  <a:pt x="127" y="384"/>
                </a:lnTo>
                <a:lnTo>
                  <a:pt x="158" y="266"/>
                </a:lnTo>
                <a:lnTo>
                  <a:pt x="199" y="351"/>
                </a:lnTo>
                <a:lnTo>
                  <a:pt x="210" y="257"/>
                </a:lnTo>
                <a:lnTo>
                  <a:pt x="272" y="322"/>
                </a:lnTo>
                <a:lnTo>
                  <a:pt x="253" y="230"/>
                </a:lnTo>
                <a:lnTo>
                  <a:pt x="324" y="236"/>
                </a:lnTo>
                <a:lnTo>
                  <a:pt x="264" y="186"/>
                </a:lnTo>
                <a:lnTo>
                  <a:pt x="316" y="145"/>
                </a:lnTo>
                <a:lnTo>
                  <a:pt x="251" y="130"/>
                </a:lnTo>
                <a:lnTo>
                  <a:pt x="276" y="79"/>
                </a:lnTo>
                <a:lnTo>
                  <a:pt x="212" y="95"/>
                </a:lnTo>
                <a:lnTo>
                  <a:pt x="218" y="0"/>
                </a:lnTo>
                <a:lnTo>
                  <a:pt x="162" y="103"/>
                </a:lnTo>
              </a:path>
            </a:pathLst>
          </a:custGeom>
          <a:solidFill>
            <a:srgbClr val="333399"/>
          </a:solidFill>
          <a:ln w="12700" cap="rnd">
            <a:solidFill>
              <a:schemeClr val="tx1"/>
            </a:solidFill>
            <a:round/>
            <a:headEnd type="none" w="sm" len="sm"/>
            <a:tailEnd type="none" w="sm" len="sm"/>
          </a:ln>
        </p:spPr>
        <p:txBody>
          <a:bodyPr/>
          <a:lstStyle/>
          <a:p>
            <a:pPr fontAlgn="base">
              <a:spcBef>
                <a:spcPct val="0"/>
              </a:spcBef>
              <a:spcAft>
                <a:spcPct val="0"/>
              </a:spcAft>
            </a:pPr>
            <a:endParaRPr lang="it-IT" smtClean="0">
              <a:solidFill>
                <a:srgbClr val="FFFFFF"/>
              </a:solidFill>
              <a:latin typeface="Arial" charset="0"/>
            </a:endParaRPr>
          </a:p>
        </p:txBody>
      </p:sp>
      <p:sp>
        <p:nvSpPr>
          <p:cNvPr id="48138" name="Freeform 10"/>
          <p:cNvSpPr>
            <a:spLocks/>
          </p:cNvSpPr>
          <p:nvPr/>
        </p:nvSpPr>
        <p:spPr bwMode="auto">
          <a:xfrm>
            <a:off x="3352800" y="3429000"/>
            <a:ext cx="534988" cy="687388"/>
          </a:xfrm>
          <a:custGeom>
            <a:avLst/>
            <a:gdLst>
              <a:gd name="T0" fmla="*/ 2147483647 w 379"/>
              <a:gd name="T1" fmla="*/ 2147483647 h 433"/>
              <a:gd name="T2" fmla="*/ 2147483647 w 379"/>
              <a:gd name="T3" fmla="*/ 2147483647 h 433"/>
              <a:gd name="T4" fmla="*/ 2147483647 w 379"/>
              <a:gd name="T5" fmla="*/ 2147483647 h 433"/>
              <a:gd name="T6" fmla="*/ 2147483647 w 379"/>
              <a:gd name="T7" fmla="*/ 2147483647 h 433"/>
              <a:gd name="T8" fmla="*/ 2147483647 w 379"/>
              <a:gd name="T9" fmla="*/ 2147483647 h 433"/>
              <a:gd name="T10" fmla="*/ 0 w 379"/>
              <a:gd name="T11" fmla="*/ 2147483647 h 433"/>
              <a:gd name="T12" fmla="*/ 2147483647 w 379"/>
              <a:gd name="T13" fmla="*/ 2147483647 h 433"/>
              <a:gd name="T14" fmla="*/ 2147483647 w 379"/>
              <a:gd name="T15" fmla="*/ 2147483647 h 433"/>
              <a:gd name="T16" fmla="*/ 2147483647 w 379"/>
              <a:gd name="T17" fmla="*/ 2147483647 h 433"/>
              <a:gd name="T18" fmla="*/ 2147483647 w 379"/>
              <a:gd name="T19" fmla="*/ 2147483647 h 433"/>
              <a:gd name="T20" fmla="*/ 2147483647 w 379"/>
              <a:gd name="T21" fmla="*/ 2147483647 h 433"/>
              <a:gd name="T22" fmla="*/ 2147483647 w 379"/>
              <a:gd name="T23" fmla="*/ 2147483647 h 433"/>
              <a:gd name="T24" fmla="*/ 2147483647 w 379"/>
              <a:gd name="T25" fmla="*/ 2147483647 h 433"/>
              <a:gd name="T26" fmla="*/ 2147483647 w 379"/>
              <a:gd name="T27" fmla="*/ 2147483647 h 433"/>
              <a:gd name="T28" fmla="*/ 2147483647 w 379"/>
              <a:gd name="T29" fmla="*/ 2147483647 h 433"/>
              <a:gd name="T30" fmla="*/ 2147483647 w 379"/>
              <a:gd name="T31" fmla="*/ 2147483647 h 433"/>
              <a:gd name="T32" fmla="*/ 2147483647 w 379"/>
              <a:gd name="T33" fmla="*/ 2147483647 h 433"/>
              <a:gd name="T34" fmla="*/ 2147483647 w 379"/>
              <a:gd name="T35" fmla="*/ 2147483647 h 433"/>
              <a:gd name="T36" fmla="*/ 2147483647 w 379"/>
              <a:gd name="T37" fmla="*/ 2147483647 h 433"/>
              <a:gd name="T38" fmla="*/ 2147483647 w 379"/>
              <a:gd name="T39" fmla="*/ 2147483647 h 433"/>
              <a:gd name="T40" fmla="*/ 2147483647 w 379"/>
              <a:gd name="T41" fmla="*/ 2147483647 h 433"/>
              <a:gd name="T42" fmla="*/ 2147483647 w 379"/>
              <a:gd name="T43" fmla="*/ 2147483647 h 433"/>
              <a:gd name="T44" fmla="*/ 2147483647 w 379"/>
              <a:gd name="T45" fmla="*/ 2147483647 h 433"/>
              <a:gd name="T46" fmla="*/ 2147483647 w 379"/>
              <a:gd name="T47" fmla="*/ 0 h 433"/>
              <a:gd name="T48" fmla="*/ 2147483647 w 379"/>
              <a:gd name="T49" fmla="*/ 2147483647 h 4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9"/>
              <a:gd name="T76" fmla="*/ 0 h 433"/>
              <a:gd name="T77" fmla="*/ 379 w 379"/>
              <a:gd name="T78" fmla="*/ 433 h 4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9" h="433">
                <a:moveTo>
                  <a:pt x="189" y="116"/>
                </a:moveTo>
                <a:lnTo>
                  <a:pt x="146" y="46"/>
                </a:lnTo>
                <a:lnTo>
                  <a:pt x="128" y="126"/>
                </a:lnTo>
                <a:lnTo>
                  <a:pt x="6" y="46"/>
                </a:lnTo>
                <a:lnTo>
                  <a:pt x="81" y="152"/>
                </a:lnTo>
                <a:lnTo>
                  <a:pt x="0" y="172"/>
                </a:lnTo>
                <a:lnTo>
                  <a:pt x="65" y="235"/>
                </a:lnTo>
                <a:lnTo>
                  <a:pt x="2" y="292"/>
                </a:lnTo>
                <a:lnTo>
                  <a:pt x="99" y="279"/>
                </a:lnTo>
                <a:lnTo>
                  <a:pt x="83" y="352"/>
                </a:lnTo>
                <a:lnTo>
                  <a:pt x="135" y="313"/>
                </a:lnTo>
                <a:lnTo>
                  <a:pt x="148" y="432"/>
                </a:lnTo>
                <a:lnTo>
                  <a:pt x="184" y="299"/>
                </a:lnTo>
                <a:lnTo>
                  <a:pt x="232" y="395"/>
                </a:lnTo>
                <a:lnTo>
                  <a:pt x="245" y="289"/>
                </a:lnTo>
                <a:lnTo>
                  <a:pt x="318" y="362"/>
                </a:lnTo>
                <a:lnTo>
                  <a:pt x="295" y="259"/>
                </a:lnTo>
                <a:lnTo>
                  <a:pt x="378" y="266"/>
                </a:lnTo>
                <a:lnTo>
                  <a:pt x="308" y="209"/>
                </a:lnTo>
                <a:lnTo>
                  <a:pt x="369" y="163"/>
                </a:lnTo>
                <a:lnTo>
                  <a:pt x="292" y="146"/>
                </a:lnTo>
                <a:lnTo>
                  <a:pt x="322" y="89"/>
                </a:lnTo>
                <a:lnTo>
                  <a:pt x="248" y="106"/>
                </a:lnTo>
                <a:lnTo>
                  <a:pt x="254" y="0"/>
                </a:lnTo>
                <a:lnTo>
                  <a:pt x="189" y="116"/>
                </a:lnTo>
              </a:path>
            </a:pathLst>
          </a:custGeom>
          <a:solidFill>
            <a:srgbClr val="800000"/>
          </a:solidFill>
          <a:ln w="12700" cap="rnd">
            <a:solidFill>
              <a:schemeClr val="tx1"/>
            </a:solidFill>
            <a:round/>
            <a:headEnd type="none" w="sm" len="sm"/>
            <a:tailEnd type="none" w="sm" len="sm"/>
          </a:ln>
        </p:spPr>
        <p:txBody>
          <a:bodyPr/>
          <a:lstStyle/>
          <a:p>
            <a:pPr fontAlgn="base">
              <a:spcBef>
                <a:spcPct val="0"/>
              </a:spcBef>
              <a:spcAft>
                <a:spcPct val="0"/>
              </a:spcAft>
            </a:pPr>
            <a:endParaRPr lang="it-IT" smtClean="0">
              <a:solidFill>
                <a:srgbClr val="FFFFFF"/>
              </a:solidFill>
              <a:latin typeface="Arial" charset="0"/>
            </a:endParaRPr>
          </a:p>
        </p:txBody>
      </p:sp>
      <p:sp>
        <p:nvSpPr>
          <p:cNvPr id="48139" name="Freeform 11"/>
          <p:cNvSpPr>
            <a:spLocks/>
          </p:cNvSpPr>
          <p:nvPr/>
        </p:nvSpPr>
        <p:spPr bwMode="auto">
          <a:xfrm>
            <a:off x="4037013" y="3275013"/>
            <a:ext cx="534987" cy="306387"/>
          </a:xfrm>
          <a:custGeom>
            <a:avLst/>
            <a:gdLst>
              <a:gd name="T0" fmla="*/ 2147483647 w 379"/>
              <a:gd name="T1" fmla="*/ 2147483647 h 193"/>
              <a:gd name="T2" fmla="*/ 2147483647 w 379"/>
              <a:gd name="T3" fmla="*/ 2147483647 h 193"/>
              <a:gd name="T4" fmla="*/ 2147483647 w 379"/>
              <a:gd name="T5" fmla="*/ 2147483647 h 193"/>
              <a:gd name="T6" fmla="*/ 2147483647 w 379"/>
              <a:gd name="T7" fmla="*/ 2147483647 h 193"/>
              <a:gd name="T8" fmla="*/ 2147483647 w 379"/>
              <a:gd name="T9" fmla="*/ 2147483647 h 193"/>
              <a:gd name="T10" fmla="*/ 2147483647 w 379"/>
              <a:gd name="T11" fmla="*/ 2147483647 h 193"/>
              <a:gd name="T12" fmla="*/ 2147483647 w 379"/>
              <a:gd name="T13" fmla="*/ 2147483647 h 193"/>
              <a:gd name="T14" fmla="*/ 0 w 379"/>
              <a:gd name="T15" fmla="*/ 2147483647 h 193"/>
              <a:gd name="T16" fmla="*/ 2147483647 w 379"/>
              <a:gd name="T17" fmla="*/ 2147483647 h 193"/>
              <a:gd name="T18" fmla="*/ 2147483647 w 379"/>
              <a:gd name="T19" fmla="*/ 2147483647 h 193"/>
              <a:gd name="T20" fmla="*/ 2147483647 w 379"/>
              <a:gd name="T21" fmla="*/ 2147483647 h 193"/>
              <a:gd name="T22" fmla="*/ 2147483647 w 379"/>
              <a:gd name="T23" fmla="*/ 2147483647 h 193"/>
              <a:gd name="T24" fmla="*/ 2147483647 w 379"/>
              <a:gd name="T25" fmla="*/ 2147483647 h 193"/>
              <a:gd name="T26" fmla="*/ 2147483647 w 379"/>
              <a:gd name="T27" fmla="*/ 2147483647 h 193"/>
              <a:gd name="T28" fmla="*/ 2147483647 w 379"/>
              <a:gd name="T29" fmla="*/ 2147483647 h 193"/>
              <a:gd name="T30" fmla="*/ 2147483647 w 379"/>
              <a:gd name="T31" fmla="*/ 2147483647 h 193"/>
              <a:gd name="T32" fmla="*/ 2147483647 w 379"/>
              <a:gd name="T33" fmla="*/ 2147483647 h 193"/>
              <a:gd name="T34" fmla="*/ 2147483647 w 379"/>
              <a:gd name="T35" fmla="*/ 2147483647 h 193"/>
              <a:gd name="T36" fmla="*/ 2147483647 w 379"/>
              <a:gd name="T37" fmla="*/ 2147483647 h 193"/>
              <a:gd name="T38" fmla="*/ 2147483647 w 379"/>
              <a:gd name="T39" fmla="*/ 2147483647 h 193"/>
              <a:gd name="T40" fmla="*/ 2147483647 w 379"/>
              <a:gd name="T41" fmla="*/ 2147483647 h 193"/>
              <a:gd name="T42" fmla="*/ 2147483647 w 379"/>
              <a:gd name="T43" fmla="*/ 2147483647 h 193"/>
              <a:gd name="T44" fmla="*/ 2147483647 w 379"/>
              <a:gd name="T45" fmla="*/ 2147483647 h 193"/>
              <a:gd name="T46" fmla="*/ 2147483647 w 379"/>
              <a:gd name="T47" fmla="*/ 2147483647 h 193"/>
              <a:gd name="T48" fmla="*/ 2147483647 w 379"/>
              <a:gd name="T49" fmla="*/ 2147483647 h 193"/>
              <a:gd name="T50" fmla="*/ 2147483647 w 379"/>
              <a:gd name="T51" fmla="*/ 2147483647 h 193"/>
              <a:gd name="T52" fmla="*/ 2147483647 w 379"/>
              <a:gd name="T53" fmla="*/ 2147483647 h 193"/>
              <a:gd name="T54" fmla="*/ 2147483647 w 379"/>
              <a:gd name="T55" fmla="*/ 0 h 193"/>
              <a:gd name="T56" fmla="*/ 2147483647 w 379"/>
              <a:gd name="T57" fmla="*/ 2147483647 h 1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9"/>
              <a:gd name="T88" fmla="*/ 0 h 193"/>
              <a:gd name="T89" fmla="*/ 379 w 379"/>
              <a:gd name="T90" fmla="*/ 193 h 1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9" h="193">
                <a:moveTo>
                  <a:pt x="201" y="39"/>
                </a:moveTo>
                <a:lnTo>
                  <a:pt x="170" y="17"/>
                </a:lnTo>
                <a:lnTo>
                  <a:pt x="150" y="57"/>
                </a:lnTo>
                <a:lnTo>
                  <a:pt x="79" y="32"/>
                </a:lnTo>
                <a:lnTo>
                  <a:pt x="94" y="69"/>
                </a:lnTo>
                <a:lnTo>
                  <a:pt x="21" y="74"/>
                </a:lnTo>
                <a:lnTo>
                  <a:pt x="69" y="103"/>
                </a:lnTo>
                <a:lnTo>
                  <a:pt x="0" y="114"/>
                </a:lnTo>
                <a:lnTo>
                  <a:pt x="58" y="137"/>
                </a:lnTo>
                <a:lnTo>
                  <a:pt x="22" y="158"/>
                </a:lnTo>
                <a:lnTo>
                  <a:pt x="84" y="162"/>
                </a:lnTo>
                <a:lnTo>
                  <a:pt x="86" y="192"/>
                </a:lnTo>
                <a:lnTo>
                  <a:pt x="132" y="161"/>
                </a:lnTo>
                <a:lnTo>
                  <a:pt x="152" y="175"/>
                </a:lnTo>
                <a:lnTo>
                  <a:pt x="173" y="154"/>
                </a:lnTo>
                <a:lnTo>
                  <a:pt x="203" y="167"/>
                </a:lnTo>
                <a:lnTo>
                  <a:pt x="213" y="142"/>
                </a:lnTo>
                <a:lnTo>
                  <a:pt x="261" y="154"/>
                </a:lnTo>
                <a:lnTo>
                  <a:pt x="256" y="128"/>
                </a:lnTo>
                <a:lnTo>
                  <a:pt x="330" y="139"/>
                </a:lnTo>
                <a:lnTo>
                  <a:pt x="287" y="109"/>
                </a:lnTo>
                <a:lnTo>
                  <a:pt x="320" y="100"/>
                </a:lnTo>
                <a:lnTo>
                  <a:pt x="297" y="84"/>
                </a:lnTo>
                <a:lnTo>
                  <a:pt x="378" y="59"/>
                </a:lnTo>
                <a:lnTo>
                  <a:pt x="287" y="58"/>
                </a:lnTo>
                <a:lnTo>
                  <a:pt x="315" y="28"/>
                </a:lnTo>
                <a:lnTo>
                  <a:pt x="254" y="51"/>
                </a:lnTo>
                <a:lnTo>
                  <a:pt x="259" y="0"/>
                </a:lnTo>
                <a:lnTo>
                  <a:pt x="201" y="39"/>
                </a:lnTo>
              </a:path>
            </a:pathLst>
          </a:custGeom>
          <a:solidFill>
            <a:srgbClr val="FF0000"/>
          </a:solidFill>
          <a:ln w="12700" cap="rnd">
            <a:solidFill>
              <a:schemeClr val="tx1"/>
            </a:solidFill>
            <a:round/>
            <a:headEnd type="none" w="sm" len="sm"/>
            <a:tailEnd type="none" w="sm" len="sm"/>
          </a:ln>
        </p:spPr>
        <p:txBody>
          <a:bodyPr/>
          <a:lstStyle/>
          <a:p>
            <a:pPr fontAlgn="base">
              <a:spcBef>
                <a:spcPct val="0"/>
              </a:spcBef>
              <a:spcAft>
                <a:spcPct val="0"/>
              </a:spcAft>
            </a:pPr>
            <a:endParaRPr lang="it-IT" smtClean="0">
              <a:solidFill>
                <a:srgbClr val="FFFFFF"/>
              </a:solidFill>
              <a:latin typeface="Arial" charset="0"/>
            </a:endParaRPr>
          </a:p>
        </p:txBody>
      </p:sp>
      <p:sp>
        <p:nvSpPr>
          <p:cNvPr id="48140" name="Freeform 12"/>
          <p:cNvSpPr>
            <a:spLocks/>
          </p:cNvSpPr>
          <p:nvPr/>
        </p:nvSpPr>
        <p:spPr bwMode="auto">
          <a:xfrm>
            <a:off x="6781800" y="5181600"/>
            <a:ext cx="1622425" cy="1168400"/>
          </a:xfrm>
          <a:custGeom>
            <a:avLst/>
            <a:gdLst>
              <a:gd name="T0" fmla="*/ 2147483647 w 1150"/>
              <a:gd name="T1" fmla="*/ 2147483647 h 736"/>
              <a:gd name="T2" fmla="*/ 2147483647 w 1150"/>
              <a:gd name="T3" fmla="*/ 2147483647 h 736"/>
              <a:gd name="T4" fmla="*/ 2147483647 w 1150"/>
              <a:gd name="T5" fmla="*/ 2147483647 h 736"/>
              <a:gd name="T6" fmla="*/ 2147483647 w 1150"/>
              <a:gd name="T7" fmla="*/ 2147483647 h 736"/>
              <a:gd name="T8" fmla="*/ 2147483647 w 1150"/>
              <a:gd name="T9" fmla="*/ 2147483647 h 736"/>
              <a:gd name="T10" fmla="*/ 2147483647 w 1150"/>
              <a:gd name="T11" fmla="*/ 2147483647 h 736"/>
              <a:gd name="T12" fmla="*/ 2147483647 w 1150"/>
              <a:gd name="T13" fmla="*/ 2147483647 h 736"/>
              <a:gd name="T14" fmla="*/ 2147483647 w 1150"/>
              <a:gd name="T15" fmla="*/ 2147483647 h 736"/>
              <a:gd name="T16" fmla="*/ 2147483647 w 1150"/>
              <a:gd name="T17" fmla="*/ 2147483647 h 736"/>
              <a:gd name="T18" fmla="*/ 2147483647 w 1150"/>
              <a:gd name="T19" fmla="*/ 2147483647 h 736"/>
              <a:gd name="T20" fmla="*/ 2147483647 w 1150"/>
              <a:gd name="T21" fmla="*/ 2147483647 h 736"/>
              <a:gd name="T22" fmla="*/ 2147483647 w 1150"/>
              <a:gd name="T23" fmla="*/ 2147483647 h 736"/>
              <a:gd name="T24" fmla="*/ 2147483647 w 1150"/>
              <a:gd name="T25" fmla="*/ 2147483647 h 736"/>
              <a:gd name="T26" fmla="*/ 2147483647 w 1150"/>
              <a:gd name="T27" fmla="*/ 2147483647 h 736"/>
              <a:gd name="T28" fmla="*/ 2147483647 w 1150"/>
              <a:gd name="T29" fmla="*/ 2147483647 h 736"/>
              <a:gd name="T30" fmla="*/ 2147483647 w 1150"/>
              <a:gd name="T31" fmla="*/ 2147483647 h 736"/>
              <a:gd name="T32" fmla="*/ 2147483647 w 1150"/>
              <a:gd name="T33" fmla="*/ 2147483647 h 736"/>
              <a:gd name="T34" fmla="*/ 2147483647 w 1150"/>
              <a:gd name="T35" fmla="*/ 2147483647 h 736"/>
              <a:gd name="T36" fmla="*/ 2147483647 w 1150"/>
              <a:gd name="T37" fmla="*/ 2147483647 h 736"/>
              <a:gd name="T38" fmla="*/ 2147483647 w 1150"/>
              <a:gd name="T39" fmla="*/ 2147483647 h 736"/>
              <a:gd name="T40" fmla="*/ 2147483647 w 1150"/>
              <a:gd name="T41" fmla="*/ 2147483647 h 736"/>
              <a:gd name="T42" fmla="*/ 2147483647 w 1150"/>
              <a:gd name="T43" fmla="*/ 2147483647 h 736"/>
              <a:gd name="T44" fmla="*/ 2147483647 w 1150"/>
              <a:gd name="T45" fmla="*/ 2147483647 h 736"/>
              <a:gd name="T46" fmla="*/ 2147483647 w 1150"/>
              <a:gd name="T47" fmla="*/ 2147483647 h 736"/>
              <a:gd name="T48" fmla="*/ 2147483647 w 1150"/>
              <a:gd name="T49" fmla="*/ 2147483647 h 736"/>
              <a:gd name="T50" fmla="*/ 2147483647 w 1150"/>
              <a:gd name="T51" fmla="*/ 2147483647 h 736"/>
              <a:gd name="T52" fmla="*/ 2147483647 w 1150"/>
              <a:gd name="T53" fmla="*/ 2147483647 h 736"/>
              <a:gd name="T54" fmla="*/ 2147483647 w 1150"/>
              <a:gd name="T55" fmla="*/ 2147483647 h 736"/>
              <a:gd name="T56" fmla="*/ 2147483647 w 1150"/>
              <a:gd name="T57" fmla="*/ 2147483647 h 736"/>
              <a:gd name="T58" fmla="*/ 2147483647 w 1150"/>
              <a:gd name="T59" fmla="*/ 2147483647 h 736"/>
              <a:gd name="T60" fmla="*/ 2147483647 w 1150"/>
              <a:gd name="T61" fmla="*/ 2147483647 h 736"/>
              <a:gd name="T62" fmla="*/ 2147483647 w 1150"/>
              <a:gd name="T63" fmla="*/ 2147483647 h 736"/>
              <a:gd name="T64" fmla="*/ 2147483647 w 1150"/>
              <a:gd name="T65" fmla="*/ 2147483647 h 736"/>
              <a:gd name="T66" fmla="*/ 2147483647 w 1150"/>
              <a:gd name="T67" fmla="*/ 2147483647 h 736"/>
              <a:gd name="T68" fmla="*/ 2147483647 w 1150"/>
              <a:gd name="T69" fmla="*/ 2147483647 h 736"/>
              <a:gd name="T70" fmla="*/ 2147483647 w 1150"/>
              <a:gd name="T71" fmla="*/ 2147483647 h 736"/>
              <a:gd name="T72" fmla="*/ 2147483647 w 1150"/>
              <a:gd name="T73" fmla="*/ 2147483647 h 736"/>
              <a:gd name="T74" fmla="*/ 2147483647 w 1150"/>
              <a:gd name="T75" fmla="*/ 2147483647 h 736"/>
              <a:gd name="T76" fmla="*/ 2147483647 w 1150"/>
              <a:gd name="T77" fmla="*/ 2147483647 h 736"/>
              <a:gd name="T78" fmla="*/ 2147483647 w 1150"/>
              <a:gd name="T79" fmla="*/ 2147483647 h 736"/>
              <a:gd name="T80" fmla="*/ 2147483647 w 1150"/>
              <a:gd name="T81" fmla="*/ 2147483647 h 736"/>
              <a:gd name="T82" fmla="*/ 2147483647 w 1150"/>
              <a:gd name="T83" fmla="*/ 2147483647 h 736"/>
              <a:gd name="T84" fmla="*/ 2147483647 w 1150"/>
              <a:gd name="T85" fmla="*/ 2147483647 h 736"/>
              <a:gd name="T86" fmla="*/ 2147483647 w 1150"/>
              <a:gd name="T87" fmla="*/ 2147483647 h 736"/>
              <a:gd name="T88" fmla="*/ 2147483647 w 1150"/>
              <a:gd name="T89" fmla="*/ 2147483647 h 736"/>
              <a:gd name="T90" fmla="*/ 2147483647 w 1150"/>
              <a:gd name="T91" fmla="*/ 2147483647 h 736"/>
              <a:gd name="T92" fmla="*/ 2147483647 w 1150"/>
              <a:gd name="T93" fmla="*/ 2147483647 h 736"/>
              <a:gd name="T94" fmla="*/ 2147483647 w 1150"/>
              <a:gd name="T95" fmla="*/ 2147483647 h 736"/>
              <a:gd name="T96" fmla="*/ 2147483647 w 1150"/>
              <a:gd name="T97" fmla="*/ 2147483647 h 736"/>
              <a:gd name="T98" fmla="*/ 2147483647 w 1150"/>
              <a:gd name="T99" fmla="*/ 2147483647 h 736"/>
              <a:gd name="T100" fmla="*/ 2147483647 w 1150"/>
              <a:gd name="T101" fmla="*/ 2147483647 h 736"/>
              <a:gd name="T102" fmla="*/ 2147483647 w 1150"/>
              <a:gd name="T103" fmla="*/ 2147483647 h 736"/>
              <a:gd name="T104" fmla="*/ 2147483647 w 1150"/>
              <a:gd name="T105" fmla="*/ 2147483647 h 736"/>
              <a:gd name="T106" fmla="*/ 0 w 1150"/>
              <a:gd name="T107" fmla="*/ 2147483647 h 736"/>
              <a:gd name="T108" fmla="*/ 2147483647 w 1150"/>
              <a:gd name="T109" fmla="*/ 2147483647 h 736"/>
              <a:gd name="T110" fmla="*/ 2147483647 w 1150"/>
              <a:gd name="T111" fmla="*/ 2147483647 h 736"/>
              <a:gd name="T112" fmla="*/ 2147483647 w 1150"/>
              <a:gd name="T113" fmla="*/ 2147483647 h 736"/>
              <a:gd name="T114" fmla="*/ 2147483647 w 1150"/>
              <a:gd name="T115" fmla="*/ 2147483647 h 7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50"/>
              <a:gd name="T175" fmla="*/ 0 h 736"/>
              <a:gd name="T176" fmla="*/ 1150 w 1150"/>
              <a:gd name="T177" fmla="*/ 736 h 7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50" h="736">
                <a:moveTo>
                  <a:pt x="169" y="449"/>
                </a:moveTo>
                <a:lnTo>
                  <a:pt x="188" y="462"/>
                </a:lnTo>
                <a:lnTo>
                  <a:pt x="201" y="473"/>
                </a:lnTo>
                <a:lnTo>
                  <a:pt x="210" y="484"/>
                </a:lnTo>
                <a:lnTo>
                  <a:pt x="214" y="492"/>
                </a:lnTo>
                <a:lnTo>
                  <a:pt x="214" y="498"/>
                </a:lnTo>
                <a:lnTo>
                  <a:pt x="212" y="502"/>
                </a:lnTo>
                <a:lnTo>
                  <a:pt x="207" y="510"/>
                </a:lnTo>
                <a:lnTo>
                  <a:pt x="203" y="513"/>
                </a:lnTo>
                <a:lnTo>
                  <a:pt x="199" y="514"/>
                </a:lnTo>
                <a:lnTo>
                  <a:pt x="199" y="516"/>
                </a:lnTo>
                <a:lnTo>
                  <a:pt x="201" y="518"/>
                </a:lnTo>
                <a:lnTo>
                  <a:pt x="207" y="519"/>
                </a:lnTo>
                <a:lnTo>
                  <a:pt x="218" y="522"/>
                </a:lnTo>
                <a:lnTo>
                  <a:pt x="233" y="524"/>
                </a:lnTo>
                <a:lnTo>
                  <a:pt x="255" y="527"/>
                </a:lnTo>
                <a:lnTo>
                  <a:pt x="272" y="524"/>
                </a:lnTo>
                <a:lnTo>
                  <a:pt x="289" y="522"/>
                </a:lnTo>
                <a:lnTo>
                  <a:pt x="300" y="520"/>
                </a:lnTo>
                <a:lnTo>
                  <a:pt x="311" y="519"/>
                </a:lnTo>
                <a:lnTo>
                  <a:pt x="318" y="518"/>
                </a:lnTo>
                <a:lnTo>
                  <a:pt x="324" y="516"/>
                </a:lnTo>
                <a:lnTo>
                  <a:pt x="332" y="515"/>
                </a:lnTo>
                <a:lnTo>
                  <a:pt x="332" y="516"/>
                </a:lnTo>
                <a:lnTo>
                  <a:pt x="328" y="519"/>
                </a:lnTo>
                <a:lnTo>
                  <a:pt x="320" y="522"/>
                </a:lnTo>
                <a:lnTo>
                  <a:pt x="313" y="527"/>
                </a:lnTo>
                <a:lnTo>
                  <a:pt x="304" y="533"/>
                </a:lnTo>
                <a:lnTo>
                  <a:pt x="296" y="541"/>
                </a:lnTo>
                <a:lnTo>
                  <a:pt x="292" y="549"/>
                </a:lnTo>
                <a:lnTo>
                  <a:pt x="292" y="560"/>
                </a:lnTo>
                <a:lnTo>
                  <a:pt x="296" y="573"/>
                </a:lnTo>
                <a:lnTo>
                  <a:pt x="302" y="578"/>
                </a:lnTo>
                <a:lnTo>
                  <a:pt x="307" y="586"/>
                </a:lnTo>
                <a:lnTo>
                  <a:pt x="317" y="592"/>
                </a:lnTo>
                <a:lnTo>
                  <a:pt x="328" y="600"/>
                </a:lnTo>
                <a:lnTo>
                  <a:pt x="341" y="608"/>
                </a:lnTo>
                <a:lnTo>
                  <a:pt x="358" y="616"/>
                </a:lnTo>
                <a:lnTo>
                  <a:pt x="367" y="620"/>
                </a:lnTo>
                <a:lnTo>
                  <a:pt x="376" y="621"/>
                </a:lnTo>
                <a:lnTo>
                  <a:pt x="400" y="622"/>
                </a:lnTo>
                <a:lnTo>
                  <a:pt x="426" y="620"/>
                </a:lnTo>
                <a:lnTo>
                  <a:pt x="454" y="616"/>
                </a:lnTo>
                <a:lnTo>
                  <a:pt x="482" y="611"/>
                </a:lnTo>
                <a:lnTo>
                  <a:pt x="512" y="605"/>
                </a:lnTo>
                <a:lnTo>
                  <a:pt x="540" y="601"/>
                </a:lnTo>
                <a:lnTo>
                  <a:pt x="566" y="601"/>
                </a:lnTo>
                <a:lnTo>
                  <a:pt x="574" y="603"/>
                </a:lnTo>
                <a:lnTo>
                  <a:pt x="579" y="607"/>
                </a:lnTo>
                <a:lnTo>
                  <a:pt x="587" y="613"/>
                </a:lnTo>
                <a:lnTo>
                  <a:pt x="592" y="620"/>
                </a:lnTo>
                <a:lnTo>
                  <a:pt x="605" y="638"/>
                </a:lnTo>
                <a:lnTo>
                  <a:pt x="618" y="658"/>
                </a:lnTo>
                <a:lnTo>
                  <a:pt x="631" y="679"/>
                </a:lnTo>
                <a:lnTo>
                  <a:pt x="644" y="696"/>
                </a:lnTo>
                <a:lnTo>
                  <a:pt x="652" y="703"/>
                </a:lnTo>
                <a:lnTo>
                  <a:pt x="657" y="710"/>
                </a:lnTo>
                <a:lnTo>
                  <a:pt x="665" y="714"/>
                </a:lnTo>
                <a:lnTo>
                  <a:pt x="670" y="715"/>
                </a:lnTo>
                <a:lnTo>
                  <a:pt x="680" y="723"/>
                </a:lnTo>
                <a:lnTo>
                  <a:pt x="687" y="728"/>
                </a:lnTo>
                <a:lnTo>
                  <a:pt x="695" y="732"/>
                </a:lnTo>
                <a:lnTo>
                  <a:pt x="698" y="735"/>
                </a:lnTo>
                <a:lnTo>
                  <a:pt x="704" y="735"/>
                </a:lnTo>
                <a:lnTo>
                  <a:pt x="708" y="735"/>
                </a:lnTo>
                <a:lnTo>
                  <a:pt x="710" y="732"/>
                </a:lnTo>
                <a:lnTo>
                  <a:pt x="711" y="730"/>
                </a:lnTo>
                <a:lnTo>
                  <a:pt x="715" y="719"/>
                </a:lnTo>
                <a:lnTo>
                  <a:pt x="717" y="706"/>
                </a:lnTo>
                <a:lnTo>
                  <a:pt x="719" y="690"/>
                </a:lnTo>
                <a:lnTo>
                  <a:pt x="721" y="673"/>
                </a:lnTo>
                <a:lnTo>
                  <a:pt x="723" y="654"/>
                </a:lnTo>
                <a:lnTo>
                  <a:pt x="728" y="635"/>
                </a:lnTo>
                <a:lnTo>
                  <a:pt x="738" y="618"/>
                </a:lnTo>
                <a:lnTo>
                  <a:pt x="751" y="604"/>
                </a:lnTo>
                <a:lnTo>
                  <a:pt x="769" y="591"/>
                </a:lnTo>
                <a:lnTo>
                  <a:pt x="793" y="582"/>
                </a:lnTo>
                <a:lnTo>
                  <a:pt x="808" y="579"/>
                </a:lnTo>
                <a:lnTo>
                  <a:pt x="825" y="578"/>
                </a:lnTo>
                <a:lnTo>
                  <a:pt x="844" y="578"/>
                </a:lnTo>
                <a:lnTo>
                  <a:pt x="864" y="579"/>
                </a:lnTo>
                <a:lnTo>
                  <a:pt x="872" y="582"/>
                </a:lnTo>
                <a:lnTo>
                  <a:pt x="877" y="586"/>
                </a:lnTo>
                <a:lnTo>
                  <a:pt x="885" y="592"/>
                </a:lnTo>
                <a:lnTo>
                  <a:pt x="890" y="601"/>
                </a:lnTo>
                <a:lnTo>
                  <a:pt x="903" y="621"/>
                </a:lnTo>
                <a:lnTo>
                  <a:pt x="914" y="642"/>
                </a:lnTo>
                <a:lnTo>
                  <a:pt x="920" y="651"/>
                </a:lnTo>
                <a:lnTo>
                  <a:pt x="926" y="659"/>
                </a:lnTo>
                <a:lnTo>
                  <a:pt x="931" y="666"/>
                </a:lnTo>
                <a:lnTo>
                  <a:pt x="937" y="668"/>
                </a:lnTo>
                <a:lnTo>
                  <a:pt x="942" y="669"/>
                </a:lnTo>
                <a:lnTo>
                  <a:pt x="948" y="667"/>
                </a:lnTo>
                <a:lnTo>
                  <a:pt x="954" y="660"/>
                </a:lnTo>
                <a:lnTo>
                  <a:pt x="959" y="649"/>
                </a:lnTo>
                <a:lnTo>
                  <a:pt x="967" y="649"/>
                </a:lnTo>
                <a:lnTo>
                  <a:pt x="976" y="650"/>
                </a:lnTo>
                <a:lnTo>
                  <a:pt x="991" y="656"/>
                </a:lnTo>
                <a:lnTo>
                  <a:pt x="1006" y="664"/>
                </a:lnTo>
                <a:lnTo>
                  <a:pt x="1019" y="675"/>
                </a:lnTo>
                <a:lnTo>
                  <a:pt x="1034" y="685"/>
                </a:lnTo>
                <a:lnTo>
                  <a:pt x="1047" y="692"/>
                </a:lnTo>
                <a:lnTo>
                  <a:pt x="1052" y="694"/>
                </a:lnTo>
                <a:lnTo>
                  <a:pt x="1060" y="696"/>
                </a:lnTo>
                <a:lnTo>
                  <a:pt x="1065" y="696"/>
                </a:lnTo>
                <a:lnTo>
                  <a:pt x="1071" y="694"/>
                </a:lnTo>
                <a:lnTo>
                  <a:pt x="1086" y="686"/>
                </a:lnTo>
                <a:lnTo>
                  <a:pt x="1097" y="679"/>
                </a:lnTo>
                <a:lnTo>
                  <a:pt x="1106" y="669"/>
                </a:lnTo>
                <a:lnTo>
                  <a:pt x="1114" y="660"/>
                </a:lnTo>
                <a:lnTo>
                  <a:pt x="1123" y="641"/>
                </a:lnTo>
                <a:lnTo>
                  <a:pt x="1127" y="618"/>
                </a:lnTo>
                <a:lnTo>
                  <a:pt x="1127" y="598"/>
                </a:lnTo>
                <a:lnTo>
                  <a:pt x="1127" y="575"/>
                </a:lnTo>
                <a:lnTo>
                  <a:pt x="1127" y="556"/>
                </a:lnTo>
                <a:lnTo>
                  <a:pt x="1129" y="537"/>
                </a:lnTo>
                <a:lnTo>
                  <a:pt x="1127" y="506"/>
                </a:lnTo>
                <a:lnTo>
                  <a:pt x="1130" y="475"/>
                </a:lnTo>
                <a:lnTo>
                  <a:pt x="1134" y="442"/>
                </a:lnTo>
                <a:lnTo>
                  <a:pt x="1140" y="409"/>
                </a:lnTo>
                <a:lnTo>
                  <a:pt x="1145" y="377"/>
                </a:lnTo>
                <a:lnTo>
                  <a:pt x="1149" y="344"/>
                </a:lnTo>
                <a:lnTo>
                  <a:pt x="1149" y="313"/>
                </a:lnTo>
                <a:lnTo>
                  <a:pt x="1145" y="281"/>
                </a:lnTo>
                <a:lnTo>
                  <a:pt x="1145" y="275"/>
                </a:lnTo>
                <a:lnTo>
                  <a:pt x="1144" y="271"/>
                </a:lnTo>
                <a:lnTo>
                  <a:pt x="1142" y="269"/>
                </a:lnTo>
                <a:lnTo>
                  <a:pt x="1140" y="271"/>
                </a:lnTo>
                <a:lnTo>
                  <a:pt x="1136" y="273"/>
                </a:lnTo>
                <a:lnTo>
                  <a:pt x="1130" y="277"/>
                </a:lnTo>
                <a:lnTo>
                  <a:pt x="1121" y="289"/>
                </a:lnTo>
                <a:lnTo>
                  <a:pt x="1110" y="301"/>
                </a:lnTo>
                <a:lnTo>
                  <a:pt x="1101" y="311"/>
                </a:lnTo>
                <a:lnTo>
                  <a:pt x="1097" y="315"/>
                </a:lnTo>
                <a:lnTo>
                  <a:pt x="1093" y="316"/>
                </a:lnTo>
                <a:lnTo>
                  <a:pt x="1090" y="318"/>
                </a:lnTo>
                <a:lnTo>
                  <a:pt x="1088" y="315"/>
                </a:lnTo>
                <a:lnTo>
                  <a:pt x="1086" y="311"/>
                </a:lnTo>
                <a:lnTo>
                  <a:pt x="1086" y="306"/>
                </a:lnTo>
                <a:lnTo>
                  <a:pt x="1088" y="298"/>
                </a:lnTo>
                <a:lnTo>
                  <a:pt x="1090" y="289"/>
                </a:lnTo>
                <a:lnTo>
                  <a:pt x="1093" y="269"/>
                </a:lnTo>
                <a:lnTo>
                  <a:pt x="1099" y="247"/>
                </a:lnTo>
                <a:lnTo>
                  <a:pt x="1103" y="225"/>
                </a:lnTo>
                <a:lnTo>
                  <a:pt x="1104" y="205"/>
                </a:lnTo>
                <a:lnTo>
                  <a:pt x="1104" y="196"/>
                </a:lnTo>
                <a:lnTo>
                  <a:pt x="1103" y="190"/>
                </a:lnTo>
                <a:lnTo>
                  <a:pt x="1101" y="184"/>
                </a:lnTo>
                <a:lnTo>
                  <a:pt x="1095" y="181"/>
                </a:lnTo>
                <a:lnTo>
                  <a:pt x="1084" y="178"/>
                </a:lnTo>
                <a:lnTo>
                  <a:pt x="1073" y="178"/>
                </a:lnTo>
                <a:lnTo>
                  <a:pt x="1062" y="179"/>
                </a:lnTo>
                <a:lnTo>
                  <a:pt x="1050" y="182"/>
                </a:lnTo>
                <a:lnTo>
                  <a:pt x="1028" y="190"/>
                </a:lnTo>
                <a:lnTo>
                  <a:pt x="1006" y="200"/>
                </a:lnTo>
                <a:lnTo>
                  <a:pt x="981" y="212"/>
                </a:lnTo>
                <a:lnTo>
                  <a:pt x="957" y="224"/>
                </a:lnTo>
                <a:lnTo>
                  <a:pt x="933" y="233"/>
                </a:lnTo>
                <a:lnTo>
                  <a:pt x="920" y="237"/>
                </a:lnTo>
                <a:lnTo>
                  <a:pt x="907" y="238"/>
                </a:lnTo>
                <a:lnTo>
                  <a:pt x="901" y="224"/>
                </a:lnTo>
                <a:lnTo>
                  <a:pt x="898" y="208"/>
                </a:lnTo>
                <a:lnTo>
                  <a:pt x="894" y="190"/>
                </a:lnTo>
                <a:lnTo>
                  <a:pt x="890" y="171"/>
                </a:lnTo>
                <a:lnTo>
                  <a:pt x="888" y="152"/>
                </a:lnTo>
                <a:lnTo>
                  <a:pt x="887" y="133"/>
                </a:lnTo>
                <a:lnTo>
                  <a:pt x="883" y="118"/>
                </a:lnTo>
                <a:lnTo>
                  <a:pt x="879" y="103"/>
                </a:lnTo>
                <a:lnTo>
                  <a:pt x="866" y="77"/>
                </a:lnTo>
                <a:lnTo>
                  <a:pt x="851" y="52"/>
                </a:lnTo>
                <a:lnTo>
                  <a:pt x="832" y="26"/>
                </a:lnTo>
                <a:lnTo>
                  <a:pt x="816" y="1"/>
                </a:lnTo>
                <a:lnTo>
                  <a:pt x="812" y="0"/>
                </a:lnTo>
                <a:lnTo>
                  <a:pt x="810" y="1"/>
                </a:lnTo>
                <a:lnTo>
                  <a:pt x="808" y="5"/>
                </a:lnTo>
                <a:lnTo>
                  <a:pt x="805" y="11"/>
                </a:lnTo>
                <a:lnTo>
                  <a:pt x="799" y="24"/>
                </a:lnTo>
                <a:lnTo>
                  <a:pt x="795" y="30"/>
                </a:lnTo>
                <a:lnTo>
                  <a:pt x="790" y="35"/>
                </a:lnTo>
                <a:lnTo>
                  <a:pt x="754" y="59"/>
                </a:lnTo>
                <a:lnTo>
                  <a:pt x="715" y="81"/>
                </a:lnTo>
                <a:lnTo>
                  <a:pt x="676" y="103"/>
                </a:lnTo>
                <a:lnTo>
                  <a:pt x="637" y="126"/>
                </a:lnTo>
                <a:lnTo>
                  <a:pt x="626" y="111"/>
                </a:lnTo>
                <a:lnTo>
                  <a:pt x="618" y="98"/>
                </a:lnTo>
                <a:lnTo>
                  <a:pt x="613" y="88"/>
                </a:lnTo>
                <a:lnTo>
                  <a:pt x="607" y="79"/>
                </a:lnTo>
                <a:lnTo>
                  <a:pt x="603" y="71"/>
                </a:lnTo>
                <a:lnTo>
                  <a:pt x="600" y="66"/>
                </a:lnTo>
                <a:lnTo>
                  <a:pt x="596" y="62"/>
                </a:lnTo>
                <a:lnTo>
                  <a:pt x="592" y="59"/>
                </a:lnTo>
                <a:lnTo>
                  <a:pt x="589" y="58"/>
                </a:lnTo>
                <a:lnTo>
                  <a:pt x="583" y="59"/>
                </a:lnTo>
                <a:lnTo>
                  <a:pt x="577" y="60"/>
                </a:lnTo>
                <a:lnTo>
                  <a:pt x="568" y="64"/>
                </a:lnTo>
                <a:lnTo>
                  <a:pt x="559" y="69"/>
                </a:lnTo>
                <a:lnTo>
                  <a:pt x="544" y="75"/>
                </a:lnTo>
                <a:lnTo>
                  <a:pt x="529" y="83"/>
                </a:lnTo>
                <a:lnTo>
                  <a:pt x="508" y="92"/>
                </a:lnTo>
                <a:lnTo>
                  <a:pt x="486" y="114"/>
                </a:lnTo>
                <a:lnTo>
                  <a:pt x="467" y="133"/>
                </a:lnTo>
                <a:lnTo>
                  <a:pt x="453" y="150"/>
                </a:lnTo>
                <a:lnTo>
                  <a:pt x="440" y="166"/>
                </a:lnTo>
                <a:lnTo>
                  <a:pt x="430" y="179"/>
                </a:lnTo>
                <a:lnTo>
                  <a:pt x="421" y="190"/>
                </a:lnTo>
                <a:lnTo>
                  <a:pt x="415" y="199"/>
                </a:lnTo>
                <a:lnTo>
                  <a:pt x="412" y="205"/>
                </a:lnTo>
                <a:lnTo>
                  <a:pt x="410" y="211"/>
                </a:lnTo>
                <a:lnTo>
                  <a:pt x="410" y="215"/>
                </a:lnTo>
                <a:lnTo>
                  <a:pt x="410" y="216"/>
                </a:lnTo>
                <a:lnTo>
                  <a:pt x="413" y="217"/>
                </a:lnTo>
                <a:lnTo>
                  <a:pt x="415" y="216"/>
                </a:lnTo>
                <a:lnTo>
                  <a:pt x="419" y="213"/>
                </a:lnTo>
                <a:lnTo>
                  <a:pt x="428" y="204"/>
                </a:lnTo>
                <a:lnTo>
                  <a:pt x="440" y="191"/>
                </a:lnTo>
                <a:lnTo>
                  <a:pt x="447" y="174"/>
                </a:lnTo>
                <a:lnTo>
                  <a:pt x="454" y="154"/>
                </a:lnTo>
                <a:lnTo>
                  <a:pt x="456" y="132"/>
                </a:lnTo>
                <a:lnTo>
                  <a:pt x="453" y="107"/>
                </a:lnTo>
                <a:lnTo>
                  <a:pt x="449" y="94"/>
                </a:lnTo>
                <a:lnTo>
                  <a:pt x="441" y="83"/>
                </a:lnTo>
                <a:lnTo>
                  <a:pt x="432" y="69"/>
                </a:lnTo>
                <a:lnTo>
                  <a:pt x="421" y="56"/>
                </a:lnTo>
                <a:lnTo>
                  <a:pt x="408" y="45"/>
                </a:lnTo>
                <a:lnTo>
                  <a:pt x="391" y="32"/>
                </a:lnTo>
                <a:lnTo>
                  <a:pt x="386" y="29"/>
                </a:lnTo>
                <a:lnTo>
                  <a:pt x="382" y="30"/>
                </a:lnTo>
                <a:lnTo>
                  <a:pt x="380" y="35"/>
                </a:lnTo>
                <a:lnTo>
                  <a:pt x="380" y="41"/>
                </a:lnTo>
                <a:lnTo>
                  <a:pt x="380" y="47"/>
                </a:lnTo>
                <a:lnTo>
                  <a:pt x="382" y="54"/>
                </a:lnTo>
                <a:lnTo>
                  <a:pt x="382" y="59"/>
                </a:lnTo>
                <a:lnTo>
                  <a:pt x="384" y="60"/>
                </a:lnTo>
                <a:lnTo>
                  <a:pt x="386" y="59"/>
                </a:lnTo>
                <a:lnTo>
                  <a:pt x="389" y="55"/>
                </a:lnTo>
                <a:lnTo>
                  <a:pt x="395" y="50"/>
                </a:lnTo>
                <a:lnTo>
                  <a:pt x="399" y="45"/>
                </a:lnTo>
                <a:lnTo>
                  <a:pt x="404" y="39"/>
                </a:lnTo>
                <a:lnTo>
                  <a:pt x="406" y="34"/>
                </a:lnTo>
                <a:lnTo>
                  <a:pt x="406" y="32"/>
                </a:lnTo>
                <a:lnTo>
                  <a:pt x="402" y="32"/>
                </a:lnTo>
                <a:lnTo>
                  <a:pt x="367" y="47"/>
                </a:lnTo>
                <a:lnTo>
                  <a:pt x="332" y="64"/>
                </a:lnTo>
                <a:lnTo>
                  <a:pt x="315" y="71"/>
                </a:lnTo>
                <a:lnTo>
                  <a:pt x="302" y="77"/>
                </a:lnTo>
                <a:lnTo>
                  <a:pt x="289" y="83"/>
                </a:lnTo>
                <a:lnTo>
                  <a:pt x="279" y="85"/>
                </a:lnTo>
                <a:lnTo>
                  <a:pt x="274" y="85"/>
                </a:lnTo>
                <a:lnTo>
                  <a:pt x="272" y="83"/>
                </a:lnTo>
                <a:lnTo>
                  <a:pt x="272" y="77"/>
                </a:lnTo>
                <a:lnTo>
                  <a:pt x="274" y="72"/>
                </a:lnTo>
                <a:lnTo>
                  <a:pt x="276" y="67"/>
                </a:lnTo>
                <a:lnTo>
                  <a:pt x="277" y="62"/>
                </a:lnTo>
                <a:lnTo>
                  <a:pt x="279" y="58"/>
                </a:lnTo>
                <a:lnTo>
                  <a:pt x="279" y="56"/>
                </a:lnTo>
                <a:lnTo>
                  <a:pt x="277" y="58"/>
                </a:lnTo>
                <a:lnTo>
                  <a:pt x="274" y="60"/>
                </a:lnTo>
                <a:lnTo>
                  <a:pt x="264" y="69"/>
                </a:lnTo>
                <a:lnTo>
                  <a:pt x="257" y="80"/>
                </a:lnTo>
                <a:lnTo>
                  <a:pt x="255" y="84"/>
                </a:lnTo>
                <a:lnTo>
                  <a:pt x="255" y="88"/>
                </a:lnTo>
                <a:lnTo>
                  <a:pt x="253" y="90"/>
                </a:lnTo>
                <a:lnTo>
                  <a:pt x="255" y="94"/>
                </a:lnTo>
                <a:lnTo>
                  <a:pt x="259" y="98"/>
                </a:lnTo>
                <a:lnTo>
                  <a:pt x="264" y="102"/>
                </a:lnTo>
                <a:lnTo>
                  <a:pt x="270" y="106"/>
                </a:lnTo>
                <a:lnTo>
                  <a:pt x="276" y="109"/>
                </a:lnTo>
                <a:lnTo>
                  <a:pt x="281" y="110"/>
                </a:lnTo>
                <a:lnTo>
                  <a:pt x="283" y="109"/>
                </a:lnTo>
                <a:lnTo>
                  <a:pt x="285" y="107"/>
                </a:lnTo>
                <a:lnTo>
                  <a:pt x="285" y="105"/>
                </a:lnTo>
                <a:lnTo>
                  <a:pt x="285" y="96"/>
                </a:lnTo>
                <a:lnTo>
                  <a:pt x="287" y="86"/>
                </a:lnTo>
                <a:lnTo>
                  <a:pt x="285" y="75"/>
                </a:lnTo>
                <a:lnTo>
                  <a:pt x="285" y="66"/>
                </a:lnTo>
                <a:lnTo>
                  <a:pt x="283" y="58"/>
                </a:lnTo>
                <a:lnTo>
                  <a:pt x="283" y="55"/>
                </a:lnTo>
                <a:lnTo>
                  <a:pt x="281" y="55"/>
                </a:lnTo>
                <a:lnTo>
                  <a:pt x="279" y="58"/>
                </a:lnTo>
                <a:lnTo>
                  <a:pt x="277" y="77"/>
                </a:lnTo>
                <a:lnTo>
                  <a:pt x="277" y="97"/>
                </a:lnTo>
                <a:lnTo>
                  <a:pt x="279" y="137"/>
                </a:lnTo>
                <a:lnTo>
                  <a:pt x="277" y="157"/>
                </a:lnTo>
                <a:lnTo>
                  <a:pt x="274" y="177"/>
                </a:lnTo>
                <a:lnTo>
                  <a:pt x="266" y="196"/>
                </a:lnTo>
                <a:lnTo>
                  <a:pt x="255" y="215"/>
                </a:lnTo>
                <a:lnTo>
                  <a:pt x="248" y="218"/>
                </a:lnTo>
                <a:lnTo>
                  <a:pt x="237" y="221"/>
                </a:lnTo>
                <a:lnTo>
                  <a:pt x="222" y="221"/>
                </a:lnTo>
                <a:lnTo>
                  <a:pt x="205" y="220"/>
                </a:lnTo>
                <a:lnTo>
                  <a:pt x="188" y="220"/>
                </a:lnTo>
                <a:lnTo>
                  <a:pt x="173" y="220"/>
                </a:lnTo>
                <a:lnTo>
                  <a:pt x="160" y="221"/>
                </a:lnTo>
                <a:lnTo>
                  <a:pt x="153" y="225"/>
                </a:lnTo>
                <a:lnTo>
                  <a:pt x="147" y="233"/>
                </a:lnTo>
                <a:lnTo>
                  <a:pt x="145" y="241"/>
                </a:lnTo>
                <a:lnTo>
                  <a:pt x="149" y="250"/>
                </a:lnTo>
                <a:lnTo>
                  <a:pt x="155" y="258"/>
                </a:lnTo>
                <a:lnTo>
                  <a:pt x="168" y="276"/>
                </a:lnTo>
                <a:lnTo>
                  <a:pt x="175" y="284"/>
                </a:lnTo>
                <a:lnTo>
                  <a:pt x="179" y="293"/>
                </a:lnTo>
                <a:lnTo>
                  <a:pt x="169" y="306"/>
                </a:lnTo>
                <a:lnTo>
                  <a:pt x="162" y="316"/>
                </a:lnTo>
                <a:lnTo>
                  <a:pt x="158" y="323"/>
                </a:lnTo>
                <a:lnTo>
                  <a:pt x="155" y="327"/>
                </a:lnTo>
                <a:lnTo>
                  <a:pt x="155" y="330"/>
                </a:lnTo>
                <a:lnTo>
                  <a:pt x="155" y="327"/>
                </a:lnTo>
                <a:lnTo>
                  <a:pt x="153" y="324"/>
                </a:lnTo>
                <a:lnTo>
                  <a:pt x="153" y="320"/>
                </a:lnTo>
                <a:lnTo>
                  <a:pt x="149" y="316"/>
                </a:lnTo>
                <a:lnTo>
                  <a:pt x="145" y="313"/>
                </a:lnTo>
                <a:lnTo>
                  <a:pt x="140" y="309"/>
                </a:lnTo>
                <a:lnTo>
                  <a:pt x="129" y="306"/>
                </a:lnTo>
                <a:lnTo>
                  <a:pt x="115" y="303"/>
                </a:lnTo>
                <a:lnTo>
                  <a:pt x="99" y="302"/>
                </a:lnTo>
                <a:lnTo>
                  <a:pt x="76" y="303"/>
                </a:lnTo>
                <a:lnTo>
                  <a:pt x="63" y="306"/>
                </a:lnTo>
                <a:lnTo>
                  <a:pt x="50" y="314"/>
                </a:lnTo>
                <a:lnTo>
                  <a:pt x="39" y="323"/>
                </a:lnTo>
                <a:lnTo>
                  <a:pt x="28" y="333"/>
                </a:lnTo>
                <a:lnTo>
                  <a:pt x="19" y="345"/>
                </a:lnTo>
                <a:lnTo>
                  <a:pt x="11" y="356"/>
                </a:lnTo>
                <a:lnTo>
                  <a:pt x="4" y="365"/>
                </a:lnTo>
                <a:lnTo>
                  <a:pt x="0" y="370"/>
                </a:lnTo>
                <a:lnTo>
                  <a:pt x="4" y="374"/>
                </a:lnTo>
                <a:lnTo>
                  <a:pt x="6" y="379"/>
                </a:lnTo>
                <a:lnTo>
                  <a:pt x="9" y="392"/>
                </a:lnTo>
                <a:lnTo>
                  <a:pt x="11" y="409"/>
                </a:lnTo>
                <a:lnTo>
                  <a:pt x="15" y="426"/>
                </a:lnTo>
                <a:lnTo>
                  <a:pt x="17" y="445"/>
                </a:lnTo>
                <a:lnTo>
                  <a:pt x="22" y="460"/>
                </a:lnTo>
                <a:lnTo>
                  <a:pt x="28" y="472"/>
                </a:lnTo>
                <a:lnTo>
                  <a:pt x="32" y="477"/>
                </a:lnTo>
                <a:lnTo>
                  <a:pt x="37" y="480"/>
                </a:lnTo>
                <a:lnTo>
                  <a:pt x="50" y="484"/>
                </a:lnTo>
                <a:lnTo>
                  <a:pt x="67" y="485"/>
                </a:lnTo>
                <a:lnTo>
                  <a:pt x="84" y="484"/>
                </a:lnTo>
                <a:lnTo>
                  <a:pt x="101" y="481"/>
                </a:lnTo>
                <a:lnTo>
                  <a:pt x="117" y="477"/>
                </a:lnTo>
                <a:lnTo>
                  <a:pt x="136" y="471"/>
                </a:lnTo>
                <a:lnTo>
                  <a:pt x="151" y="466"/>
                </a:lnTo>
                <a:lnTo>
                  <a:pt x="166" y="459"/>
                </a:lnTo>
                <a:lnTo>
                  <a:pt x="179" y="452"/>
                </a:lnTo>
                <a:lnTo>
                  <a:pt x="190" y="447"/>
                </a:lnTo>
                <a:lnTo>
                  <a:pt x="197" y="442"/>
                </a:lnTo>
                <a:lnTo>
                  <a:pt x="201" y="439"/>
                </a:lnTo>
                <a:lnTo>
                  <a:pt x="201" y="438"/>
                </a:lnTo>
                <a:lnTo>
                  <a:pt x="196" y="438"/>
                </a:lnTo>
                <a:lnTo>
                  <a:pt x="186" y="442"/>
                </a:lnTo>
                <a:lnTo>
                  <a:pt x="169" y="449"/>
                </a:lnTo>
              </a:path>
            </a:pathLst>
          </a:custGeom>
          <a:solidFill>
            <a:schemeClr val="accent1"/>
          </a:solidFill>
          <a:ln w="12700" cap="rnd">
            <a:solidFill>
              <a:schemeClr val="tx1"/>
            </a:solidFill>
            <a:round/>
            <a:headEnd type="none" w="sm" len="sm"/>
            <a:tailEnd type="none" w="sm" len="sm"/>
          </a:ln>
        </p:spPr>
        <p:txBody>
          <a:bodyPr/>
          <a:lstStyle/>
          <a:p>
            <a:pPr fontAlgn="base">
              <a:spcBef>
                <a:spcPct val="0"/>
              </a:spcBef>
              <a:spcAft>
                <a:spcPct val="0"/>
              </a:spcAft>
            </a:pPr>
            <a:endParaRPr lang="it-IT" smtClean="0">
              <a:solidFill>
                <a:srgbClr val="FFFFFF"/>
              </a:solidFill>
              <a:latin typeface="Arial" charset="0"/>
            </a:endParaRPr>
          </a:p>
        </p:txBody>
      </p:sp>
      <p:sp>
        <p:nvSpPr>
          <p:cNvPr id="48141" name="Freeform 13"/>
          <p:cNvSpPr>
            <a:spLocks/>
          </p:cNvSpPr>
          <p:nvPr/>
        </p:nvSpPr>
        <p:spPr bwMode="auto">
          <a:xfrm>
            <a:off x="3321050" y="1314450"/>
            <a:ext cx="1854200" cy="744538"/>
          </a:xfrm>
          <a:custGeom>
            <a:avLst/>
            <a:gdLst>
              <a:gd name="T0" fmla="*/ 2147483647 w 1313"/>
              <a:gd name="T1" fmla="*/ 2147483647 h 469"/>
              <a:gd name="T2" fmla="*/ 2147483647 w 1313"/>
              <a:gd name="T3" fmla="*/ 2147483647 h 469"/>
              <a:gd name="T4" fmla="*/ 2147483647 w 1313"/>
              <a:gd name="T5" fmla="*/ 2147483647 h 469"/>
              <a:gd name="T6" fmla="*/ 2147483647 w 1313"/>
              <a:gd name="T7" fmla="*/ 2147483647 h 469"/>
              <a:gd name="T8" fmla="*/ 2147483647 w 1313"/>
              <a:gd name="T9" fmla="*/ 2147483647 h 469"/>
              <a:gd name="T10" fmla="*/ 2147483647 w 1313"/>
              <a:gd name="T11" fmla="*/ 2147483647 h 469"/>
              <a:gd name="T12" fmla="*/ 2147483647 w 1313"/>
              <a:gd name="T13" fmla="*/ 2147483647 h 469"/>
              <a:gd name="T14" fmla="*/ 2147483647 w 1313"/>
              <a:gd name="T15" fmla="*/ 2147483647 h 469"/>
              <a:gd name="T16" fmla="*/ 2147483647 w 1313"/>
              <a:gd name="T17" fmla="*/ 2147483647 h 469"/>
              <a:gd name="T18" fmla="*/ 2147483647 w 1313"/>
              <a:gd name="T19" fmla="*/ 2147483647 h 469"/>
              <a:gd name="T20" fmla="*/ 2147483647 w 1313"/>
              <a:gd name="T21" fmla="*/ 2147483647 h 469"/>
              <a:gd name="T22" fmla="*/ 2147483647 w 1313"/>
              <a:gd name="T23" fmla="*/ 2147483647 h 469"/>
              <a:gd name="T24" fmla="*/ 2147483647 w 1313"/>
              <a:gd name="T25" fmla="*/ 2147483647 h 469"/>
              <a:gd name="T26" fmla="*/ 2147483647 w 1313"/>
              <a:gd name="T27" fmla="*/ 2147483647 h 469"/>
              <a:gd name="T28" fmla="*/ 2147483647 w 1313"/>
              <a:gd name="T29" fmla="*/ 2147483647 h 469"/>
              <a:gd name="T30" fmla="*/ 2147483647 w 1313"/>
              <a:gd name="T31" fmla="*/ 2147483647 h 469"/>
              <a:gd name="T32" fmla="*/ 2147483647 w 1313"/>
              <a:gd name="T33" fmla="*/ 2147483647 h 469"/>
              <a:gd name="T34" fmla="*/ 2147483647 w 1313"/>
              <a:gd name="T35" fmla="*/ 2147483647 h 469"/>
              <a:gd name="T36" fmla="*/ 2147483647 w 1313"/>
              <a:gd name="T37" fmla="*/ 2147483647 h 469"/>
              <a:gd name="T38" fmla="*/ 2147483647 w 1313"/>
              <a:gd name="T39" fmla="*/ 2147483647 h 469"/>
              <a:gd name="T40" fmla="*/ 2147483647 w 1313"/>
              <a:gd name="T41" fmla="*/ 2147483647 h 469"/>
              <a:gd name="T42" fmla="*/ 2147483647 w 1313"/>
              <a:gd name="T43" fmla="*/ 2147483647 h 469"/>
              <a:gd name="T44" fmla="*/ 2147483647 w 1313"/>
              <a:gd name="T45" fmla="*/ 2147483647 h 469"/>
              <a:gd name="T46" fmla="*/ 2147483647 w 1313"/>
              <a:gd name="T47" fmla="*/ 2147483647 h 469"/>
              <a:gd name="T48" fmla="*/ 2147483647 w 1313"/>
              <a:gd name="T49" fmla="*/ 2147483647 h 469"/>
              <a:gd name="T50" fmla="*/ 2147483647 w 1313"/>
              <a:gd name="T51" fmla="*/ 2147483647 h 469"/>
              <a:gd name="T52" fmla="*/ 2147483647 w 1313"/>
              <a:gd name="T53" fmla="*/ 2147483647 h 469"/>
              <a:gd name="T54" fmla="*/ 2147483647 w 1313"/>
              <a:gd name="T55" fmla="*/ 2147483647 h 469"/>
              <a:gd name="T56" fmla="*/ 2147483647 w 1313"/>
              <a:gd name="T57" fmla="*/ 2147483647 h 469"/>
              <a:gd name="T58" fmla="*/ 2147483647 w 1313"/>
              <a:gd name="T59" fmla="*/ 2147483647 h 469"/>
              <a:gd name="T60" fmla="*/ 2147483647 w 1313"/>
              <a:gd name="T61" fmla="*/ 2147483647 h 469"/>
              <a:gd name="T62" fmla="*/ 2147483647 w 1313"/>
              <a:gd name="T63" fmla="*/ 2147483647 h 469"/>
              <a:gd name="T64" fmla="*/ 2147483647 w 1313"/>
              <a:gd name="T65" fmla="*/ 2147483647 h 469"/>
              <a:gd name="T66" fmla="*/ 2147483647 w 1313"/>
              <a:gd name="T67" fmla="*/ 2147483647 h 469"/>
              <a:gd name="T68" fmla="*/ 2147483647 w 1313"/>
              <a:gd name="T69" fmla="*/ 2147483647 h 469"/>
              <a:gd name="T70" fmla="*/ 2147483647 w 1313"/>
              <a:gd name="T71" fmla="*/ 2147483647 h 469"/>
              <a:gd name="T72" fmla="*/ 2147483647 w 1313"/>
              <a:gd name="T73" fmla="*/ 2147483647 h 469"/>
              <a:gd name="T74" fmla="*/ 2147483647 w 1313"/>
              <a:gd name="T75" fmla="*/ 2147483647 h 469"/>
              <a:gd name="T76" fmla="*/ 2147483647 w 1313"/>
              <a:gd name="T77" fmla="*/ 2147483647 h 469"/>
              <a:gd name="T78" fmla="*/ 2147483647 w 1313"/>
              <a:gd name="T79" fmla="*/ 2147483647 h 469"/>
              <a:gd name="T80" fmla="*/ 2147483647 w 1313"/>
              <a:gd name="T81" fmla="*/ 2147483647 h 469"/>
              <a:gd name="T82" fmla="*/ 2147483647 w 1313"/>
              <a:gd name="T83" fmla="*/ 2147483647 h 469"/>
              <a:gd name="T84" fmla="*/ 2147483647 w 1313"/>
              <a:gd name="T85" fmla="*/ 2147483647 h 469"/>
              <a:gd name="T86" fmla="*/ 2147483647 w 1313"/>
              <a:gd name="T87" fmla="*/ 2147483647 h 469"/>
              <a:gd name="T88" fmla="*/ 2147483647 w 1313"/>
              <a:gd name="T89" fmla="*/ 2147483647 h 469"/>
              <a:gd name="T90" fmla="*/ 2147483647 w 1313"/>
              <a:gd name="T91" fmla="*/ 2147483647 h 469"/>
              <a:gd name="T92" fmla="*/ 2147483647 w 1313"/>
              <a:gd name="T93" fmla="*/ 2147483647 h 469"/>
              <a:gd name="T94" fmla="*/ 2147483647 w 1313"/>
              <a:gd name="T95" fmla="*/ 2147483647 h 469"/>
              <a:gd name="T96" fmla="*/ 2147483647 w 1313"/>
              <a:gd name="T97" fmla="*/ 2147483647 h 469"/>
              <a:gd name="T98" fmla="*/ 2147483647 w 1313"/>
              <a:gd name="T99" fmla="*/ 2147483647 h 469"/>
              <a:gd name="T100" fmla="*/ 2147483647 w 1313"/>
              <a:gd name="T101" fmla="*/ 2147483647 h 469"/>
              <a:gd name="T102" fmla="*/ 2147483647 w 1313"/>
              <a:gd name="T103" fmla="*/ 2147483647 h 469"/>
              <a:gd name="T104" fmla="*/ 2147483647 w 1313"/>
              <a:gd name="T105" fmla="*/ 2147483647 h 469"/>
              <a:gd name="T106" fmla="*/ 2147483647 w 1313"/>
              <a:gd name="T107" fmla="*/ 2147483647 h 469"/>
              <a:gd name="T108" fmla="*/ 2147483647 w 1313"/>
              <a:gd name="T109" fmla="*/ 2147483647 h 469"/>
              <a:gd name="T110" fmla="*/ 2147483647 w 1313"/>
              <a:gd name="T111" fmla="*/ 2147483647 h 469"/>
              <a:gd name="T112" fmla="*/ 2147483647 w 1313"/>
              <a:gd name="T113" fmla="*/ 2147483647 h 469"/>
              <a:gd name="T114" fmla="*/ 2147483647 w 1313"/>
              <a:gd name="T115" fmla="*/ 2147483647 h 469"/>
              <a:gd name="T116" fmla="*/ 2147483647 w 1313"/>
              <a:gd name="T117" fmla="*/ 2147483647 h 4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13"/>
              <a:gd name="T178" fmla="*/ 0 h 469"/>
              <a:gd name="T179" fmla="*/ 1313 w 1313"/>
              <a:gd name="T180" fmla="*/ 469 h 4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13" h="469">
                <a:moveTo>
                  <a:pt x="1069" y="60"/>
                </a:moveTo>
                <a:lnTo>
                  <a:pt x="1069" y="66"/>
                </a:lnTo>
                <a:lnTo>
                  <a:pt x="1064" y="73"/>
                </a:lnTo>
                <a:lnTo>
                  <a:pt x="1059" y="79"/>
                </a:lnTo>
                <a:lnTo>
                  <a:pt x="1050" y="84"/>
                </a:lnTo>
                <a:lnTo>
                  <a:pt x="1030" y="98"/>
                </a:lnTo>
                <a:lnTo>
                  <a:pt x="1007" y="109"/>
                </a:lnTo>
                <a:lnTo>
                  <a:pt x="986" y="122"/>
                </a:lnTo>
                <a:lnTo>
                  <a:pt x="979" y="127"/>
                </a:lnTo>
                <a:lnTo>
                  <a:pt x="972" y="133"/>
                </a:lnTo>
                <a:lnTo>
                  <a:pt x="970" y="138"/>
                </a:lnTo>
                <a:lnTo>
                  <a:pt x="970" y="143"/>
                </a:lnTo>
                <a:lnTo>
                  <a:pt x="974" y="148"/>
                </a:lnTo>
                <a:lnTo>
                  <a:pt x="981" y="153"/>
                </a:lnTo>
                <a:lnTo>
                  <a:pt x="990" y="156"/>
                </a:lnTo>
                <a:lnTo>
                  <a:pt x="1002" y="157"/>
                </a:lnTo>
                <a:lnTo>
                  <a:pt x="1013" y="156"/>
                </a:lnTo>
                <a:lnTo>
                  <a:pt x="1027" y="154"/>
                </a:lnTo>
                <a:lnTo>
                  <a:pt x="1041" y="151"/>
                </a:lnTo>
                <a:lnTo>
                  <a:pt x="1055" y="146"/>
                </a:lnTo>
                <a:lnTo>
                  <a:pt x="1087" y="136"/>
                </a:lnTo>
                <a:lnTo>
                  <a:pt x="1119" y="126"/>
                </a:lnTo>
                <a:lnTo>
                  <a:pt x="1135" y="121"/>
                </a:lnTo>
                <a:lnTo>
                  <a:pt x="1151" y="117"/>
                </a:lnTo>
                <a:lnTo>
                  <a:pt x="1167" y="113"/>
                </a:lnTo>
                <a:lnTo>
                  <a:pt x="1181" y="111"/>
                </a:lnTo>
                <a:lnTo>
                  <a:pt x="1195" y="110"/>
                </a:lnTo>
                <a:lnTo>
                  <a:pt x="1209" y="111"/>
                </a:lnTo>
                <a:lnTo>
                  <a:pt x="1218" y="113"/>
                </a:lnTo>
                <a:lnTo>
                  <a:pt x="1232" y="117"/>
                </a:lnTo>
                <a:lnTo>
                  <a:pt x="1248" y="122"/>
                </a:lnTo>
                <a:lnTo>
                  <a:pt x="1264" y="129"/>
                </a:lnTo>
                <a:lnTo>
                  <a:pt x="1280" y="135"/>
                </a:lnTo>
                <a:lnTo>
                  <a:pt x="1296" y="141"/>
                </a:lnTo>
                <a:lnTo>
                  <a:pt x="1305" y="146"/>
                </a:lnTo>
                <a:lnTo>
                  <a:pt x="1312" y="150"/>
                </a:lnTo>
                <a:lnTo>
                  <a:pt x="1312" y="155"/>
                </a:lnTo>
                <a:lnTo>
                  <a:pt x="1310" y="160"/>
                </a:lnTo>
                <a:lnTo>
                  <a:pt x="1301" y="175"/>
                </a:lnTo>
                <a:lnTo>
                  <a:pt x="1285" y="189"/>
                </a:lnTo>
                <a:lnTo>
                  <a:pt x="1266" y="205"/>
                </a:lnTo>
                <a:lnTo>
                  <a:pt x="1250" y="221"/>
                </a:lnTo>
                <a:lnTo>
                  <a:pt x="1239" y="236"/>
                </a:lnTo>
                <a:lnTo>
                  <a:pt x="1234" y="242"/>
                </a:lnTo>
                <a:lnTo>
                  <a:pt x="1232" y="248"/>
                </a:lnTo>
                <a:lnTo>
                  <a:pt x="1232" y="253"/>
                </a:lnTo>
                <a:lnTo>
                  <a:pt x="1234" y="258"/>
                </a:lnTo>
                <a:lnTo>
                  <a:pt x="1239" y="261"/>
                </a:lnTo>
                <a:lnTo>
                  <a:pt x="1245" y="264"/>
                </a:lnTo>
                <a:lnTo>
                  <a:pt x="1262" y="267"/>
                </a:lnTo>
                <a:lnTo>
                  <a:pt x="1280" y="270"/>
                </a:lnTo>
                <a:lnTo>
                  <a:pt x="1296" y="274"/>
                </a:lnTo>
                <a:lnTo>
                  <a:pt x="1298" y="276"/>
                </a:lnTo>
                <a:lnTo>
                  <a:pt x="1301" y="280"/>
                </a:lnTo>
                <a:lnTo>
                  <a:pt x="1301" y="285"/>
                </a:lnTo>
                <a:lnTo>
                  <a:pt x="1303" y="291"/>
                </a:lnTo>
                <a:lnTo>
                  <a:pt x="1303" y="299"/>
                </a:lnTo>
                <a:lnTo>
                  <a:pt x="1303" y="306"/>
                </a:lnTo>
                <a:lnTo>
                  <a:pt x="1303" y="323"/>
                </a:lnTo>
                <a:lnTo>
                  <a:pt x="1303" y="340"/>
                </a:lnTo>
                <a:lnTo>
                  <a:pt x="1303" y="348"/>
                </a:lnTo>
                <a:lnTo>
                  <a:pt x="1303" y="355"/>
                </a:lnTo>
                <a:lnTo>
                  <a:pt x="1303" y="361"/>
                </a:lnTo>
                <a:lnTo>
                  <a:pt x="1303" y="366"/>
                </a:lnTo>
                <a:lnTo>
                  <a:pt x="1305" y="371"/>
                </a:lnTo>
                <a:lnTo>
                  <a:pt x="1305" y="373"/>
                </a:lnTo>
                <a:lnTo>
                  <a:pt x="1298" y="378"/>
                </a:lnTo>
                <a:lnTo>
                  <a:pt x="1289" y="384"/>
                </a:lnTo>
                <a:lnTo>
                  <a:pt x="1266" y="397"/>
                </a:lnTo>
                <a:lnTo>
                  <a:pt x="1236" y="412"/>
                </a:lnTo>
                <a:lnTo>
                  <a:pt x="1206" y="427"/>
                </a:lnTo>
                <a:lnTo>
                  <a:pt x="1174" y="440"/>
                </a:lnTo>
                <a:lnTo>
                  <a:pt x="1147" y="452"/>
                </a:lnTo>
                <a:lnTo>
                  <a:pt x="1133" y="457"/>
                </a:lnTo>
                <a:lnTo>
                  <a:pt x="1121" y="462"/>
                </a:lnTo>
                <a:lnTo>
                  <a:pt x="1112" y="465"/>
                </a:lnTo>
                <a:lnTo>
                  <a:pt x="1105" y="467"/>
                </a:lnTo>
                <a:lnTo>
                  <a:pt x="1101" y="468"/>
                </a:lnTo>
                <a:lnTo>
                  <a:pt x="1103" y="468"/>
                </a:lnTo>
                <a:lnTo>
                  <a:pt x="1108" y="468"/>
                </a:lnTo>
                <a:lnTo>
                  <a:pt x="1117" y="467"/>
                </a:lnTo>
                <a:lnTo>
                  <a:pt x="1140" y="462"/>
                </a:lnTo>
                <a:lnTo>
                  <a:pt x="1163" y="456"/>
                </a:lnTo>
                <a:lnTo>
                  <a:pt x="1172" y="452"/>
                </a:lnTo>
                <a:lnTo>
                  <a:pt x="1177" y="448"/>
                </a:lnTo>
                <a:lnTo>
                  <a:pt x="1181" y="444"/>
                </a:lnTo>
                <a:lnTo>
                  <a:pt x="1179" y="441"/>
                </a:lnTo>
                <a:lnTo>
                  <a:pt x="1172" y="437"/>
                </a:lnTo>
                <a:lnTo>
                  <a:pt x="1158" y="433"/>
                </a:lnTo>
                <a:lnTo>
                  <a:pt x="1137" y="430"/>
                </a:lnTo>
                <a:lnTo>
                  <a:pt x="1124" y="429"/>
                </a:lnTo>
                <a:lnTo>
                  <a:pt x="1108" y="428"/>
                </a:lnTo>
                <a:lnTo>
                  <a:pt x="1073" y="424"/>
                </a:lnTo>
                <a:lnTo>
                  <a:pt x="1039" y="421"/>
                </a:lnTo>
                <a:lnTo>
                  <a:pt x="1002" y="419"/>
                </a:lnTo>
                <a:lnTo>
                  <a:pt x="967" y="418"/>
                </a:lnTo>
                <a:lnTo>
                  <a:pt x="892" y="418"/>
                </a:lnTo>
                <a:lnTo>
                  <a:pt x="816" y="420"/>
                </a:lnTo>
                <a:lnTo>
                  <a:pt x="740" y="424"/>
                </a:lnTo>
                <a:lnTo>
                  <a:pt x="662" y="428"/>
                </a:lnTo>
                <a:lnTo>
                  <a:pt x="586" y="433"/>
                </a:lnTo>
                <a:lnTo>
                  <a:pt x="510" y="438"/>
                </a:lnTo>
                <a:lnTo>
                  <a:pt x="437" y="443"/>
                </a:lnTo>
                <a:lnTo>
                  <a:pt x="365" y="444"/>
                </a:lnTo>
                <a:lnTo>
                  <a:pt x="297" y="444"/>
                </a:lnTo>
                <a:lnTo>
                  <a:pt x="262" y="443"/>
                </a:lnTo>
                <a:lnTo>
                  <a:pt x="232" y="442"/>
                </a:lnTo>
                <a:lnTo>
                  <a:pt x="200" y="438"/>
                </a:lnTo>
                <a:lnTo>
                  <a:pt x="170" y="435"/>
                </a:lnTo>
                <a:lnTo>
                  <a:pt x="140" y="430"/>
                </a:lnTo>
                <a:lnTo>
                  <a:pt x="115" y="424"/>
                </a:lnTo>
                <a:lnTo>
                  <a:pt x="87" y="417"/>
                </a:lnTo>
                <a:lnTo>
                  <a:pt x="62" y="409"/>
                </a:lnTo>
                <a:lnTo>
                  <a:pt x="39" y="399"/>
                </a:lnTo>
                <a:lnTo>
                  <a:pt x="19" y="387"/>
                </a:lnTo>
                <a:lnTo>
                  <a:pt x="9" y="385"/>
                </a:lnTo>
                <a:lnTo>
                  <a:pt x="2" y="382"/>
                </a:lnTo>
                <a:lnTo>
                  <a:pt x="0" y="380"/>
                </a:lnTo>
                <a:lnTo>
                  <a:pt x="2" y="377"/>
                </a:lnTo>
                <a:lnTo>
                  <a:pt x="9" y="375"/>
                </a:lnTo>
                <a:lnTo>
                  <a:pt x="19" y="372"/>
                </a:lnTo>
                <a:lnTo>
                  <a:pt x="32" y="370"/>
                </a:lnTo>
                <a:lnTo>
                  <a:pt x="48" y="367"/>
                </a:lnTo>
                <a:lnTo>
                  <a:pt x="65" y="365"/>
                </a:lnTo>
                <a:lnTo>
                  <a:pt x="85" y="362"/>
                </a:lnTo>
                <a:lnTo>
                  <a:pt x="133" y="357"/>
                </a:lnTo>
                <a:lnTo>
                  <a:pt x="189" y="352"/>
                </a:lnTo>
                <a:lnTo>
                  <a:pt x="246" y="347"/>
                </a:lnTo>
                <a:lnTo>
                  <a:pt x="368" y="337"/>
                </a:lnTo>
                <a:lnTo>
                  <a:pt x="425" y="333"/>
                </a:lnTo>
                <a:lnTo>
                  <a:pt x="480" y="328"/>
                </a:lnTo>
                <a:lnTo>
                  <a:pt x="526" y="323"/>
                </a:lnTo>
                <a:lnTo>
                  <a:pt x="547" y="321"/>
                </a:lnTo>
                <a:lnTo>
                  <a:pt x="565" y="318"/>
                </a:lnTo>
                <a:lnTo>
                  <a:pt x="581" y="317"/>
                </a:lnTo>
                <a:lnTo>
                  <a:pt x="595" y="315"/>
                </a:lnTo>
                <a:lnTo>
                  <a:pt x="604" y="313"/>
                </a:lnTo>
                <a:lnTo>
                  <a:pt x="611" y="311"/>
                </a:lnTo>
                <a:lnTo>
                  <a:pt x="616" y="308"/>
                </a:lnTo>
                <a:lnTo>
                  <a:pt x="614" y="305"/>
                </a:lnTo>
                <a:lnTo>
                  <a:pt x="602" y="304"/>
                </a:lnTo>
                <a:lnTo>
                  <a:pt x="586" y="302"/>
                </a:lnTo>
                <a:lnTo>
                  <a:pt x="565" y="300"/>
                </a:lnTo>
                <a:lnTo>
                  <a:pt x="540" y="299"/>
                </a:lnTo>
                <a:lnTo>
                  <a:pt x="513" y="299"/>
                </a:lnTo>
                <a:lnTo>
                  <a:pt x="485" y="298"/>
                </a:lnTo>
                <a:lnTo>
                  <a:pt x="425" y="295"/>
                </a:lnTo>
                <a:lnTo>
                  <a:pt x="398" y="294"/>
                </a:lnTo>
                <a:lnTo>
                  <a:pt x="370" y="291"/>
                </a:lnTo>
                <a:lnTo>
                  <a:pt x="349" y="288"/>
                </a:lnTo>
                <a:lnTo>
                  <a:pt x="331" y="285"/>
                </a:lnTo>
                <a:lnTo>
                  <a:pt x="320" y="280"/>
                </a:lnTo>
                <a:lnTo>
                  <a:pt x="313" y="274"/>
                </a:lnTo>
                <a:lnTo>
                  <a:pt x="324" y="257"/>
                </a:lnTo>
                <a:lnTo>
                  <a:pt x="333" y="241"/>
                </a:lnTo>
                <a:lnTo>
                  <a:pt x="345" y="207"/>
                </a:lnTo>
                <a:lnTo>
                  <a:pt x="349" y="190"/>
                </a:lnTo>
                <a:lnTo>
                  <a:pt x="354" y="175"/>
                </a:lnTo>
                <a:lnTo>
                  <a:pt x="359" y="160"/>
                </a:lnTo>
                <a:lnTo>
                  <a:pt x="365" y="147"/>
                </a:lnTo>
                <a:lnTo>
                  <a:pt x="372" y="135"/>
                </a:lnTo>
                <a:lnTo>
                  <a:pt x="384" y="125"/>
                </a:lnTo>
                <a:lnTo>
                  <a:pt x="398" y="117"/>
                </a:lnTo>
                <a:lnTo>
                  <a:pt x="416" y="111"/>
                </a:lnTo>
                <a:lnTo>
                  <a:pt x="439" y="107"/>
                </a:lnTo>
                <a:lnTo>
                  <a:pt x="469" y="107"/>
                </a:lnTo>
                <a:lnTo>
                  <a:pt x="503" y="108"/>
                </a:lnTo>
                <a:lnTo>
                  <a:pt x="524" y="111"/>
                </a:lnTo>
                <a:lnTo>
                  <a:pt x="545" y="114"/>
                </a:lnTo>
                <a:lnTo>
                  <a:pt x="547" y="116"/>
                </a:lnTo>
                <a:lnTo>
                  <a:pt x="547" y="115"/>
                </a:lnTo>
                <a:lnTo>
                  <a:pt x="545" y="112"/>
                </a:lnTo>
                <a:lnTo>
                  <a:pt x="538" y="108"/>
                </a:lnTo>
                <a:lnTo>
                  <a:pt x="531" y="103"/>
                </a:lnTo>
                <a:lnTo>
                  <a:pt x="522" y="96"/>
                </a:lnTo>
                <a:lnTo>
                  <a:pt x="501" y="81"/>
                </a:lnTo>
                <a:lnTo>
                  <a:pt x="480" y="66"/>
                </a:lnTo>
                <a:lnTo>
                  <a:pt x="471" y="60"/>
                </a:lnTo>
                <a:lnTo>
                  <a:pt x="464" y="54"/>
                </a:lnTo>
                <a:lnTo>
                  <a:pt x="457" y="50"/>
                </a:lnTo>
                <a:lnTo>
                  <a:pt x="455" y="47"/>
                </a:lnTo>
                <a:lnTo>
                  <a:pt x="455" y="46"/>
                </a:lnTo>
                <a:lnTo>
                  <a:pt x="457" y="48"/>
                </a:lnTo>
                <a:lnTo>
                  <a:pt x="464" y="55"/>
                </a:lnTo>
                <a:lnTo>
                  <a:pt x="467" y="61"/>
                </a:lnTo>
                <a:lnTo>
                  <a:pt x="469" y="68"/>
                </a:lnTo>
                <a:lnTo>
                  <a:pt x="478" y="73"/>
                </a:lnTo>
                <a:lnTo>
                  <a:pt x="492" y="76"/>
                </a:lnTo>
                <a:lnTo>
                  <a:pt x="508" y="79"/>
                </a:lnTo>
                <a:lnTo>
                  <a:pt x="526" y="79"/>
                </a:lnTo>
                <a:lnTo>
                  <a:pt x="542" y="81"/>
                </a:lnTo>
                <a:lnTo>
                  <a:pt x="584" y="57"/>
                </a:lnTo>
                <a:lnTo>
                  <a:pt x="625" y="32"/>
                </a:lnTo>
                <a:lnTo>
                  <a:pt x="632" y="26"/>
                </a:lnTo>
                <a:lnTo>
                  <a:pt x="637" y="20"/>
                </a:lnTo>
                <a:lnTo>
                  <a:pt x="639" y="13"/>
                </a:lnTo>
                <a:lnTo>
                  <a:pt x="646" y="8"/>
                </a:lnTo>
                <a:lnTo>
                  <a:pt x="660" y="5"/>
                </a:lnTo>
                <a:lnTo>
                  <a:pt x="676" y="3"/>
                </a:lnTo>
                <a:lnTo>
                  <a:pt x="692" y="2"/>
                </a:lnTo>
                <a:lnTo>
                  <a:pt x="710" y="0"/>
                </a:lnTo>
                <a:lnTo>
                  <a:pt x="731" y="12"/>
                </a:lnTo>
                <a:lnTo>
                  <a:pt x="751" y="24"/>
                </a:lnTo>
                <a:lnTo>
                  <a:pt x="754" y="28"/>
                </a:lnTo>
                <a:lnTo>
                  <a:pt x="754" y="33"/>
                </a:lnTo>
                <a:lnTo>
                  <a:pt x="756" y="43"/>
                </a:lnTo>
                <a:lnTo>
                  <a:pt x="756" y="47"/>
                </a:lnTo>
                <a:lnTo>
                  <a:pt x="758" y="51"/>
                </a:lnTo>
                <a:lnTo>
                  <a:pt x="763" y="55"/>
                </a:lnTo>
                <a:lnTo>
                  <a:pt x="772" y="57"/>
                </a:lnTo>
                <a:lnTo>
                  <a:pt x="781" y="58"/>
                </a:lnTo>
                <a:lnTo>
                  <a:pt x="791" y="57"/>
                </a:lnTo>
                <a:lnTo>
                  <a:pt x="800" y="55"/>
                </a:lnTo>
                <a:lnTo>
                  <a:pt x="809" y="52"/>
                </a:lnTo>
                <a:lnTo>
                  <a:pt x="825" y="45"/>
                </a:lnTo>
                <a:lnTo>
                  <a:pt x="841" y="36"/>
                </a:lnTo>
                <a:lnTo>
                  <a:pt x="857" y="26"/>
                </a:lnTo>
                <a:lnTo>
                  <a:pt x="873" y="18"/>
                </a:lnTo>
                <a:lnTo>
                  <a:pt x="882" y="14"/>
                </a:lnTo>
                <a:lnTo>
                  <a:pt x="892" y="12"/>
                </a:lnTo>
                <a:lnTo>
                  <a:pt x="901" y="9"/>
                </a:lnTo>
                <a:lnTo>
                  <a:pt x="910" y="8"/>
                </a:lnTo>
                <a:lnTo>
                  <a:pt x="908" y="14"/>
                </a:lnTo>
                <a:lnTo>
                  <a:pt x="908" y="20"/>
                </a:lnTo>
                <a:lnTo>
                  <a:pt x="910" y="26"/>
                </a:lnTo>
                <a:lnTo>
                  <a:pt x="915" y="32"/>
                </a:lnTo>
                <a:lnTo>
                  <a:pt x="924" y="38"/>
                </a:lnTo>
                <a:lnTo>
                  <a:pt x="933" y="44"/>
                </a:lnTo>
                <a:lnTo>
                  <a:pt x="958" y="54"/>
                </a:lnTo>
                <a:lnTo>
                  <a:pt x="972" y="58"/>
                </a:lnTo>
                <a:lnTo>
                  <a:pt x="986" y="61"/>
                </a:lnTo>
                <a:lnTo>
                  <a:pt x="1002" y="64"/>
                </a:lnTo>
                <a:lnTo>
                  <a:pt x="1016" y="65"/>
                </a:lnTo>
                <a:lnTo>
                  <a:pt x="1030" y="66"/>
                </a:lnTo>
                <a:lnTo>
                  <a:pt x="1043" y="65"/>
                </a:lnTo>
                <a:lnTo>
                  <a:pt x="1057" y="64"/>
                </a:lnTo>
                <a:lnTo>
                  <a:pt x="1069" y="60"/>
                </a:lnTo>
              </a:path>
            </a:pathLst>
          </a:custGeom>
          <a:solidFill>
            <a:schemeClr val="accent1"/>
          </a:solidFill>
          <a:ln w="12700" cap="rnd">
            <a:solidFill>
              <a:schemeClr val="tx1"/>
            </a:solidFill>
            <a:round/>
            <a:headEnd type="none" w="sm" len="sm"/>
            <a:tailEnd type="none" w="sm" len="sm"/>
          </a:ln>
        </p:spPr>
        <p:txBody>
          <a:bodyPr/>
          <a:lstStyle/>
          <a:p>
            <a:pPr fontAlgn="base">
              <a:spcBef>
                <a:spcPct val="0"/>
              </a:spcBef>
              <a:spcAft>
                <a:spcPct val="0"/>
              </a:spcAft>
            </a:pPr>
            <a:endParaRPr lang="it-IT" smtClean="0">
              <a:solidFill>
                <a:srgbClr val="FFFFFF"/>
              </a:solidFill>
              <a:latin typeface="Arial" charset="0"/>
            </a:endParaRPr>
          </a:p>
        </p:txBody>
      </p:sp>
      <p:sp>
        <p:nvSpPr>
          <p:cNvPr id="48142" name="Line 14"/>
          <p:cNvSpPr>
            <a:spLocks noChangeShapeType="1"/>
          </p:cNvSpPr>
          <p:nvPr/>
        </p:nvSpPr>
        <p:spPr bwMode="auto">
          <a:xfrm>
            <a:off x="5334000" y="4267200"/>
            <a:ext cx="1770063" cy="152400"/>
          </a:xfrm>
          <a:prstGeom prst="line">
            <a:avLst/>
          </a:prstGeom>
          <a:noFill/>
          <a:ln w="508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smtClean="0">
              <a:solidFill>
                <a:srgbClr val="FFFFFF"/>
              </a:solidFill>
              <a:latin typeface="Arial" charset="0"/>
            </a:endParaRPr>
          </a:p>
        </p:txBody>
      </p:sp>
      <p:sp>
        <p:nvSpPr>
          <p:cNvPr id="48143" name="Line 15"/>
          <p:cNvSpPr>
            <a:spLocks noChangeShapeType="1"/>
          </p:cNvSpPr>
          <p:nvPr/>
        </p:nvSpPr>
        <p:spPr bwMode="auto">
          <a:xfrm>
            <a:off x="4419600" y="1295400"/>
            <a:ext cx="0" cy="838200"/>
          </a:xfrm>
          <a:prstGeom prst="line">
            <a:avLst/>
          </a:prstGeom>
          <a:noFill/>
          <a:ln w="254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smtClean="0">
              <a:solidFill>
                <a:srgbClr val="FFFFFF"/>
              </a:solidFill>
              <a:latin typeface="Arial" charset="0"/>
            </a:endParaRPr>
          </a:p>
        </p:txBody>
      </p:sp>
      <p:sp>
        <p:nvSpPr>
          <p:cNvPr id="48144" name="Line 16"/>
          <p:cNvSpPr>
            <a:spLocks noChangeShapeType="1"/>
          </p:cNvSpPr>
          <p:nvPr/>
        </p:nvSpPr>
        <p:spPr bwMode="auto">
          <a:xfrm>
            <a:off x="3810000" y="1676400"/>
            <a:ext cx="1295400" cy="0"/>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smtClean="0">
              <a:solidFill>
                <a:srgbClr val="FFFFFF"/>
              </a:solidFill>
              <a:latin typeface="Arial" charset="0"/>
            </a:endParaRPr>
          </a:p>
        </p:txBody>
      </p:sp>
    </p:spTree>
    <p:extLst>
      <p:ext uri="{BB962C8B-B14F-4D97-AF65-F5344CB8AC3E}">
        <p14:creationId xmlns:p14="http://schemas.microsoft.com/office/powerpoint/2010/main" val="3932872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23850" y="1922463"/>
            <a:ext cx="8208963" cy="3847849"/>
          </a:xfrm>
          <a:prstGeom prst="rect">
            <a:avLst/>
          </a:prstGeom>
          <a:noFill/>
          <a:ln w="9525">
            <a:noFill/>
            <a:miter lim="800000"/>
            <a:headEnd/>
            <a:tailEnd/>
          </a:ln>
        </p:spPr>
        <p:txBody>
          <a:bodyPr lIns="92075" tIns="46038" rIns="92075" bIns="46038">
            <a:spAutoFit/>
          </a:bodyPr>
          <a:lstStyle/>
          <a:p>
            <a:pPr algn="l" defTabSz="762000" eaLnBrk="0" hangingPunct="0">
              <a:buFontTx/>
              <a:buChar char="•"/>
            </a:pPr>
            <a:r>
              <a:rPr lang="en-US" sz="2800" dirty="0">
                <a:solidFill>
                  <a:schemeClr val="bg1"/>
                </a:solidFill>
              </a:rPr>
              <a:t>  </a:t>
            </a:r>
            <a:r>
              <a:rPr lang="en-US" sz="2800" dirty="0" err="1">
                <a:solidFill>
                  <a:schemeClr val="bg1"/>
                </a:solidFill>
                <a:latin typeface="Arial" pitchFamily="34" charset="0"/>
                <a:cs typeface="Arial" pitchFamily="34" charset="0"/>
              </a:rPr>
              <a:t>L’incidenza</a:t>
            </a:r>
            <a:r>
              <a:rPr lang="en-US" sz="2800" dirty="0">
                <a:solidFill>
                  <a:schemeClr val="bg1"/>
                </a:solidFill>
                <a:latin typeface="Arial" pitchFamily="34" charset="0"/>
                <a:cs typeface="Arial" pitchFamily="34" charset="0"/>
              </a:rPr>
              <a:t> del melanoma è in </a:t>
            </a:r>
            <a:r>
              <a:rPr lang="en-US" sz="2800" dirty="0" err="1">
                <a:solidFill>
                  <a:schemeClr val="bg1"/>
                </a:solidFill>
                <a:latin typeface="Arial" pitchFamily="34" charset="0"/>
                <a:cs typeface="Arial" pitchFamily="34" charset="0"/>
              </a:rPr>
              <a:t>costante</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crescita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nelle</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ultime</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decadi</a:t>
            </a:r>
            <a:r>
              <a:rPr lang="en-US" sz="2800" dirty="0">
                <a:solidFill>
                  <a:schemeClr val="bg1"/>
                </a:solidFill>
                <a:latin typeface="Arial" pitchFamily="34" charset="0"/>
                <a:cs typeface="Arial" pitchFamily="34" charset="0"/>
              </a:rPr>
              <a:t>. </a:t>
            </a:r>
            <a:endParaRPr lang="it-IT" sz="2800" dirty="0">
              <a:solidFill>
                <a:schemeClr val="bg1"/>
              </a:solidFill>
              <a:latin typeface="Arial" pitchFamily="34" charset="0"/>
              <a:cs typeface="Arial" pitchFamily="34" charset="0"/>
            </a:endParaRPr>
          </a:p>
          <a:p>
            <a:pPr algn="l" defTabSz="762000" eaLnBrk="0" hangingPunct="0">
              <a:buFontTx/>
              <a:buChar char="•"/>
            </a:pPr>
            <a:endParaRPr lang="it-IT" sz="2400" dirty="0">
              <a:solidFill>
                <a:schemeClr val="bg1"/>
              </a:solidFill>
              <a:latin typeface="Arial" pitchFamily="34" charset="0"/>
              <a:cs typeface="Arial" pitchFamily="34" charset="0"/>
            </a:endParaRPr>
          </a:p>
          <a:p>
            <a:pPr algn="l" defTabSz="762000" eaLnBrk="0" hangingPunct="0">
              <a:buFontTx/>
              <a:buChar char="•"/>
            </a:pPr>
            <a:r>
              <a:rPr lang="en-US" sz="2800" dirty="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una</a:t>
            </a:r>
            <a:r>
              <a:rPr lang="en-US" sz="2800" dirty="0" smtClean="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chiara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diminuzione</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dello</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spessore</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medio</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di</a:t>
            </a:r>
            <a:r>
              <a:rPr lang="en-US" sz="2800" dirty="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Breslow</a:t>
            </a:r>
            <a:r>
              <a:rPr lang="en-US" sz="2800" dirty="0" smtClean="0">
                <a:solidFill>
                  <a:schemeClr val="bg1"/>
                </a:solidFill>
                <a:latin typeface="Arial" pitchFamily="34" charset="0"/>
                <a:cs typeface="Arial" pitchFamily="34" charset="0"/>
              </a:rPr>
              <a:t>     è </a:t>
            </a:r>
            <a:r>
              <a:rPr lang="en-US" sz="2800" dirty="0" err="1">
                <a:solidFill>
                  <a:schemeClr val="bg1"/>
                </a:solidFill>
                <a:latin typeface="Arial" pitchFamily="34" charset="0"/>
                <a:cs typeface="Arial" pitchFamily="34" charset="0"/>
              </a:rPr>
              <a:t>stata</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evidenziata</a:t>
            </a:r>
            <a:endParaRPr lang="en-US" sz="2800" dirty="0">
              <a:solidFill>
                <a:schemeClr val="bg1"/>
              </a:solidFill>
              <a:latin typeface="Arial" pitchFamily="34" charset="0"/>
              <a:cs typeface="Arial" pitchFamily="34" charset="0"/>
            </a:endParaRPr>
          </a:p>
          <a:p>
            <a:pPr algn="l" defTabSz="762000" eaLnBrk="0" hangingPunct="0">
              <a:buFontTx/>
              <a:buChar char="•"/>
            </a:pPr>
            <a:endParaRPr lang="en-US" sz="2400" dirty="0">
              <a:solidFill>
                <a:schemeClr val="bg1"/>
              </a:solidFill>
            </a:endParaRPr>
          </a:p>
          <a:p>
            <a:pPr algn="ctr" defTabSz="762000" eaLnBrk="0" hangingPunct="0"/>
            <a:r>
              <a:rPr lang="en-US" sz="2800" b="1" dirty="0">
                <a:solidFill>
                  <a:schemeClr val="bg1"/>
                </a:solidFill>
              </a:rPr>
              <a:t>…</a:t>
            </a:r>
            <a:r>
              <a:rPr lang="en-US" sz="2800" b="1" dirty="0" err="1">
                <a:solidFill>
                  <a:schemeClr val="bg1"/>
                </a:solidFill>
              </a:rPr>
              <a:t>anche</a:t>
            </a:r>
            <a:r>
              <a:rPr lang="en-US" sz="2800" b="1" dirty="0">
                <a:solidFill>
                  <a:schemeClr val="bg1"/>
                </a:solidFill>
              </a:rPr>
              <a:t> se…</a:t>
            </a:r>
          </a:p>
          <a:p>
            <a:pPr algn="l" defTabSz="762000" eaLnBrk="0" hangingPunct="0">
              <a:buFontTx/>
              <a:buChar char="•"/>
            </a:pPr>
            <a:endParaRPr lang="en-US" sz="2400" dirty="0">
              <a:solidFill>
                <a:schemeClr val="bg1"/>
              </a:solidFill>
            </a:endParaRPr>
          </a:p>
          <a:p>
            <a:pPr algn="ctr" defTabSz="762000" eaLnBrk="0" hangingPunct="0"/>
            <a:r>
              <a:rPr lang="en-US" sz="3200" b="1" dirty="0">
                <a:solidFill>
                  <a:srgbClr val="FF0000"/>
                </a:solidFill>
              </a:rPr>
              <a:t>la </a:t>
            </a:r>
            <a:r>
              <a:rPr lang="en-US" sz="3200" b="1" dirty="0" err="1">
                <a:solidFill>
                  <a:srgbClr val="FF0000"/>
                </a:solidFill>
              </a:rPr>
              <a:t>mortalità</a:t>
            </a:r>
            <a:r>
              <a:rPr lang="en-US" sz="3200" b="1" dirty="0">
                <a:solidFill>
                  <a:srgbClr val="FF0000"/>
                </a:solidFill>
              </a:rPr>
              <a:t> per melanoma è stabile</a:t>
            </a:r>
          </a:p>
        </p:txBody>
      </p:sp>
      <p:sp>
        <p:nvSpPr>
          <p:cNvPr id="2051"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a:lstStyle/>
          <a:p>
            <a:r>
              <a:rPr lang="en-GB" sz="3200">
                <a:solidFill>
                  <a:srgbClr val="FFFF00"/>
                </a:solidFill>
              </a:rPr>
              <a:t>Is the self skin examination still adequate in the “melanoma non invasive diagnosis era”?</a:t>
            </a:r>
            <a:endParaRPr lang="it-IT" sz="3200">
              <a:solidFill>
                <a:srgbClr val="FFFF00"/>
              </a:solidFill>
            </a:endParaRPr>
          </a:p>
        </p:txBody>
      </p:sp>
      <p:sp>
        <p:nvSpPr>
          <p:cNvPr id="2052" name="Rectangle 2"/>
          <p:cNvSpPr>
            <a:spLocks noChangeArrowheads="1"/>
          </p:cNvSpPr>
          <p:nvPr/>
        </p:nvSpPr>
        <p:spPr bwMode="auto">
          <a:xfrm>
            <a:off x="0" y="6000768"/>
            <a:ext cx="9144000" cy="708528"/>
          </a:xfrm>
          <a:prstGeom prst="rect">
            <a:avLst/>
          </a:prstGeom>
          <a:noFill/>
          <a:ln w="9525">
            <a:noFill/>
            <a:miter lim="800000"/>
            <a:headEnd/>
            <a:tailEnd/>
          </a:ln>
        </p:spPr>
        <p:txBody>
          <a:bodyPr lIns="92075" tIns="46038" rIns="92075" bIns="46038">
            <a:spAutoFit/>
          </a:bodyPr>
          <a:lstStyle/>
          <a:p>
            <a:pPr defTabSz="762000" eaLnBrk="0" hangingPunct="0"/>
            <a:r>
              <a:rPr lang="en-US" dirty="0" smtClean="0">
                <a:solidFill>
                  <a:schemeClr val="bg1"/>
                </a:solidFill>
              </a:rPr>
              <a:t>         </a:t>
            </a:r>
            <a:r>
              <a:rPr lang="en-US" sz="2000" b="1" dirty="0" err="1" smtClean="0">
                <a:solidFill>
                  <a:schemeClr val="bg1"/>
                </a:solidFill>
              </a:rPr>
              <a:t>Garbe</a:t>
            </a:r>
            <a:r>
              <a:rPr lang="en-US" sz="2000" b="1" dirty="0" smtClean="0">
                <a:solidFill>
                  <a:schemeClr val="bg1"/>
                </a:solidFill>
              </a:rPr>
              <a:t> C. </a:t>
            </a:r>
            <a:r>
              <a:rPr lang="en-US" sz="2000" b="1" dirty="0">
                <a:solidFill>
                  <a:srgbClr val="FFFF00"/>
                </a:solidFill>
              </a:rPr>
              <a:t>Melanoma epidemiology and trends</a:t>
            </a:r>
            <a:r>
              <a:rPr lang="en-US" sz="2000" b="1" dirty="0">
                <a:solidFill>
                  <a:schemeClr val="bg1"/>
                </a:solidFill>
                <a:hlinkClick r:id="rId3"/>
              </a:rPr>
              <a:t>.</a:t>
            </a:r>
            <a:r>
              <a:rPr lang="en-US" sz="2000" b="1" dirty="0">
                <a:solidFill>
                  <a:schemeClr val="bg1"/>
                </a:solidFill>
              </a:rPr>
              <a:t> </a:t>
            </a:r>
            <a:endParaRPr lang="en-US" sz="2000" b="1" dirty="0" smtClean="0">
              <a:solidFill>
                <a:schemeClr val="bg1"/>
              </a:solidFill>
            </a:endParaRPr>
          </a:p>
          <a:p>
            <a:pPr defTabSz="762000" eaLnBrk="0" hangingPunct="0"/>
            <a:r>
              <a:rPr lang="en-US" sz="2000" b="1" dirty="0">
                <a:solidFill>
                  <a:schemeClr val="bg1"/>
                </a:solidFill>
              </a:rPr>
              <a:t> </a:t>
            </a:r>
            <a:r>
              <a:rPr lang="en-US" sz="2000" b="1" dirty="0" smtClean="0">
                <a:solidFill>
                  <a:schemeClr val="bg1"/>
                </a:solidFill>
              </a:rPr>
              <a:t>       </a:t>
            </a:r>
            <a:r>
              <a:rPr lang="en-US" sz="2000" b="1" dirty="0" err="1" smtClean="0">
                <a:solidFill>
                  <a:schemeClr val="bg1"/>
                </a:solidFill>
              </a:rPr>
              <a:t>Clin</a:t>
            </a:r>
            <a:r>
              <a:rPr lang="en-US" sz="2000" b="1" dirty="0" smtClean="0">
                <a:solidFill>
                  <a:schemeClr val="bg1"/>
                </a:solidFill>
              </a:rPr>
              <a:t> </a:t>
            </a:r>
            <a:r>
              <a:rPr lang="en-US" sz="2000" b="1" dirty="0" err="1">
                <a:solidFill>
                  <a:schemeClr val="bg1"/>
                </a:solidFill>
              </a:rPr>
              <a:t>Dermatol</a:t>
            </a:r>
            <a:r>
              <a:rPr lang="en-US" sz="2000" b="1" dirty="0">
                <a:solidFill>
                  <a:schemeClr val="bg1"/>
                </a:solidFill>
              </a:rPr>
              <a:t>. 2009 Jan-Feb;27(1):3-9</a:t>
            </a:r>
            <a:r>
              <a:rPr lang="it-IT" sz="2000" b="1" dirty="0">
                <a:solidFill>
                  <a:schemeClr val="bg1"/>
                </a:solidFill>
              </a:rPr>
              <a:t> </a:t>
            </a:r>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57158" y="1643050"/>
            <a:ext cx="8208963" cy="831639"/>
          </a:xfrm>
          <a:prstGeom prst="rect">
            <a:avLst/>
          </a:prstGeom>
          <a:noFill/>
          <a:ln w="9525">
            <a:noFill/>
            <a:miter lim="800000"/>
            <a:headEnd/>
            <a:tailEnd/>
          </a:ln>
        </p:spPr>
        <p:txBody>
          <a:bodyPr lIns="92075" tIns="46038" rIns="92075" bIns="46038">
            <a:spAutoFit/>
          </a:bodyPr>
          <a:lstStyle/>
          <a:p>
            <a:pPr algn="ctr" defTabSz="762000" eaLnBrk="0" hangingPunct="0"/>
            <a:r>
              <a:rPr lang="en-US" sz="2400" b="1" dirty="0">
                <a:solidFill>
                  <a:schemeClr val="bg1"/>
                </a:solidFill>
              </a:rPr>
              <a:t>Lo </a:t>
            </a:r>
            <a:r>
              <a:rPr lang="en-US" sz="2400" b="1" dirty="0" err="1">
                <a:solidFill>
                  <a:schemeClr val="bg1"/>
                </a:solidFill>
              </a:rPr>
              <a:t>spessore</a:t>
            </a:r>
            <a:r>
              <a:rPr lang="en-US" sz="2400" b="1" dirty="0">
                <a:solidFill>
                  <a:schemeClr val="bg1"/>
                </a:solidFill>
              </a:rPr>
              <a:t> </a:t>
            </a:r>
            <a:r>
              <a:rPr lang="en-US" sz="2400" b="1" dirty="0" err="1">
                <a:solidFill>
                  <a:schemeClr val="bg1"/>
                </a:solidFill>
              </a:rPr>
              <a:t>medio</a:t>
            </a:r>
            <a:r>
              <a:rPr lang="en-US" sz="2400" b="1" dirty="0">
                <a:solidFill>
                  <a:schemeClr val="bg1"/>
                </a:solidFill>
              </a:rPr>
              <a:t> </a:t>
            </a:r>
            <a:r>
              <a:rPr lang="en-US" sz="2400" b="1" dirty="0" err="1">
                <a:solidFill>
                  <a:schemeClr val="bg1"/>
                </a:solidFill>
              </a:rPr>
              <a:t>dei</a:t>
            </a:r>
            <a:r>
              <a:rPr lang="en-US" sz="2400" b="1" dirty="0">
                <a:solidFill>
                  <a:schemeClr val="bg1"/>
                </a:solidFill>
              </a:rPr>
              <a:t> </a:t>
            </a:r>
            <a:r>
              <a:rPr lang="en-US" sz="2400" b="1" dirty="0" err="1">
                <a:solidFill>
                  <a:schemeClr val="bg1"/>
                </a:solidFill>
              </a:rPr>
              <a:t>melanomi</a:t>
            </a:r>
            <a:r>
              <a:rPr lang="en-US" sz="2400" b="1" dirty="0">
                <a:solidFill>
                  <a:schemeClr val="bg1"/>
                </a:solidFill>
              </a:rPr>
              <a:t> </a:t>
            </a:r>
            <a:r>
              <a:rPr lang="en-US" sz="2400" b="1" dirty="0" err="1">
                <a:solidFill>
                  <a:schemeClr val="bg1"/>
                </a:solidFill>
              </a:rPr>
              <a:t>spessi</a:t>
            </a:r>
            <a:r>
              <a:rPr lang="en-US" sz="2400" b="1" dirty="0">
                <a:solidFill>
                  <a:schemeClr val="bg1"/>
                </a:solidFill>
              </a:rPr>
              <a:t> e </a:t>
            </a:r>
            <a:r>
              <a:rPr lang="en-US" sz="2400" b="1" dirty="0" err="1" smtClean="0">
                <a:solidFill>
                  <a:schemeClr val="bg1"/>
                </a:solidFill>
              </a:rPr>
              <a:t>nodulari</a:t>
            </a:r>
            <a:endParaRPr lang="en-US" sz="2400" b="1" dirty="0" smtClean="0">
              <a:solidFill>
                <a:schemeClr val="bg1"/>
              </a:solidFill>
            </a:endParaRPr>
          </a:p>
          <a:p>
            <a:pPr algn="ctr" defTabSz="762000" eaLnBrk="0" hangingPunct="0"/>
            <a:r>
              <a:rPr lang="en-US" sz="2400" b="1" dirty="0" smtClean="0">
                <a:solidFill>
                  <a:schemeClr val="bg1"/>
                </a:solidFill>
              </a:rPr>
              <a:t> </a:t>
            </a:r>
            <a:r>
              <a:rPr lang="en-US" sz="2400" b="1" dirty="0">
                <a:solidFill>
                  <a:schemeClr val="bg1"/>
                </a:solidFill>
              </a:rPr>
              <a:t>è </a:t>
            </a:r>
            <a:r>
              <a:rPr lang="en-US" sz="2400" b="1" dirty="0" err="1">
                <a:solidFill>
                  <a:schemeClr val="bg1"/>
                </a:solidFill>
              </a:rPr>
              <a:t>rimasto</a:t>
            </a:r>
            <a:r>
              <a:rPr lang="en-US" sz="2400" b="1" dirty="0">
                <a:solidFill>
                  <a:schemeClr val="bg1"/>
                </a:solidFill>
              </a:rPr>
              <a:t> </a:t>
            </a:r>
            <a:r>
              <a:rPr lang="en-US" sz="2400" b="1" dirty="0" err="1">
                <a:solidFill>
                  <a:schemeClr val="bg1"/>
                </a:solidFill>
              </a:rPr>
              <a:t>costante</a:t>
            </a:r>
            <a:endParaRPr lang="en-US" sz="2400" b="1" dirty="0">
              <a:solidFill>
                <a:srgbClr val="A50021"/>
              </a:solidFill>
            </a:endParaRPr>
          </a:p>
        </p:txBody>
      </p:sp>
      <p:sp>
        <p:nvSpPr>
          <p:cNvPr id="3075"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a:lstStyle/>
          <a:p>
            <a:r>
              <a:rPr lang="en-GB" sz="2800" b="1">
                <a:solidFill>
                  <a:srgbClr val="FFFF00"/>
                </a:solidFill>
              </a:rPr>
              <a:t>Is the self skin examination still adequate in the “melanoma non invasive diagnosis era”?</a:t>
            </a:r>
            <a:endParaRPr lang="it-IT" sz="2800" b="1">
              <a:solidFill>
                <a:srgbClr val="FFFF00"/>
              </a:solidFill>
            </a:endParaRPr>
          </a:p>
        </p:txBody>
      </p:sp>
      <p:sp>
        <p:nvSpPr>
          <p:cNvPr id="3077" name="AutoShape 5"/>
          <p:cNvSpPr>
            <a:spLocks noChangeArrowheads="1"/>
          </p:cNvSpPr>
          <p:nvPr/>
        </p:nvSpPr>
        <p:spPr bwMode="auto">
          <a:xfrm>
            <a:off x="3929058" y="2571744"/>
            <a:ext cx="1368425" cy="1081088"/>
          </a:xfrm>
          <a:prstGeom prst="downArrow">
            <a:avLst>
              <a:gd name="adj1" fmla="val 50000"/>
              <a:gd name="adj2" fmla="val 25000"/>
            </a:avLst>
          </a:prstGeom>
          <a:solidFill>
            <a:schemeClr val="bg1"/>
          </a:solidFill>
          <a:ln w="9525">
            <a:solidFill>
              <a:schemeClr val="bg1"/>
            </a:solidFill>
            <a:miter lim="800000"/>
            <a:headEnd/>
            <a:tailEnd/>
          </a:ln>
        </p:spPr>
        <p:txBody>
          <a:bodyPr wrap="none" anchor="ctr"/>
          <a:lstStyle/>
          <a:p>
            <a:endParaRPr lang="it-IT"/>
          </a:p>
        </p:txBody>
      </p:sp>
      <p:sp>
        <p:nvSpPr>
          <p:cNvPr id="3078" name="Rectangle 2"/>
          <p:cNvSpPr>
            <a:spLocks noChangeArrowheads="1"/>
          </p:cNvSpPr>
          <p:nvPr/>
        </p:nvSpPr>
        <p:spPr bwMode="auto">
          <a:xfrm>
            <a:off x="428596" y="3857628"/>
            <a:ext cx="8208963" cy="831639"/>
          </a:xfrm>
          <a:prstGeom prst="rect">
            <a:avLst/>
          </a:prstGeom>
          <a:noFill/>
          <a:ln w="9525">
            <a:noFill/>
            <a:miter lim="800000"/>
            <a:headEnd/>
            <a:tailEnd/>
          </a:ln>
        </p:spPr>
        <p:txBody>
          <a:bodyPr lIns="92075" tIns="46038" rIns="92075" bIns="46038">
            <a:spAutoFit/>
          </a:bodyPr>
          <a:lstStyle/>
          <a:p>
            <a:pPr algn="ctr" defTabSz="762000" eaLnBrk="0" hangingPunct="0"/>
            <a:r>
              <a:rPr lang="en-US" sz="2400" b="1" dirty="0" err="1" smtClean="0">
                <a:solidFill>
                  <a:srgbClr val="FF0000"/>
                </a:solidFill>
              </a:rPr>
              <a:t>Esiste</a:t>
            </a:r>
            <a:r>
              <a:rPr lang="en-US" sz="2400" b="1" dirty="0" smtClean="0">
                <a:solidFill>
                  <a:srgbClr val="FF0000"/>
                </a:solidFill>
              </a:rPr>
              <a:t>  </a:t>
            </a:r>
            <a:r>
              <a:rPr lang="en-US" sz="2400" b="1" dirty="0" err="1">
                <a:solidFill>
                  <a:srgbClr val="FF0000"/>
                </a:solidFill>
              </a:rPr>
              <a:t>uno</a:t>
            </a:r>
            <a:r>
              <a:rPr lang="en-US" sz="2400" b="1" dirty="0">
                <a:solidFill>
                  <a:srgbClr val="FF0000"/>
                </a:solidFill>
              </a:rPr>
              <a:t> </a:t>
            </a:r>
            <a:r>
              <a:rPr lang="en-US" sz="2400" b="1" dirty="0">
                <a:solidFill>
                  <a:srgbClr val="FFFF00"/>
                </a:solidFill>
              </a:rPr>
              <a:t>ZOCCOLO </a:t>
            </a:r>
            <a:r>
              <a:rPr lang="en-US" sz="2400" b="1" dirty="0" smtClean="0">
                <a:solidFill>
                  <a:srgbClr val="FFFF00"/>
                </a:solidFill>
              </a:rPr>
              <a:t> DURO   </a:t>
            </a:r>
            <a:r>
              <a:rPr lang="en-US" sz="2400" b="1" dirty="0" err="1">
                <a:solidFill>
                  <a:srgbClr val="FF0000"/>
                </a:solidFill>
              </a:rPr>
              <a:t>di</a:t>
            </a:r>
            <a:r>
              <a:rPr lang="en-US" sz="2400" b="1" dirty="0">
                <a:solidFill>
                  <a:srgbClr val="FF0000"/>
                </a:solidFill>
              </a:rPr>
              <a:t> </a:t>
            </a:r>
            <a:r>
              <a:rPr lang="en-US" sz="2400" b="1" dirty="0" err="1">
                <a:solidFill>
                  <a:srgbClr val="FF0000"/>
                </a:solidFill>
              </a:rPr>
              <a:t>popolazione</a:t>
            </a:r>
            <a:r>
              <a:rPr lang="en-US" sz="2400" b="1" dirty="0">
                <a:solidFill>
                  <a:srgbClr val="FF0000"/>
                </a:solidFill>
              </a:rPr>
              <a:t> </a:t>
            </a:r>
            <a:r>
              <a:rPr lang="en-US" sz="2400" b="1" dirty="0" err="1">
                <a:solidFill>
                  <a:srgbClr val="FF0000"/>
                </a:solidFill>
              </a:rPr>
              <a:t>che</a:t>
            </a:r>
            <a:r>
              <a:rPr lang="en-US" sz="2400" b="1" dirty="0">
                <a:solidFill>
                  <a:srgbClr val="FF0000"/>
                </a:solidFill>
              </a:rPr>
              <a:t> non è </a:t>
            </a:r>
            <a:r>
              <a:rPr lang="en-US" sz="2400" b="1" dirty="0" err="1">
                <a:solidFill>
                  <a:srgbClr val="FF0000"/>
                </a:solidFill>
              </a:rPr>
              <a:t>sensibile</a:t>
            </a:r>
            <a:r>
              <a:rPr lang="en-US" sz="2400" b="1" dirty="0">
                <a:solidFill>
                  <a:srgbClr val="FF0000"/>
                </a:solidFill>
              </a:rPr>
              <a:t> </a:t>
            </a:r>
            <a:r>
              <a:rPr lang="en-US" sz="2400" b="1" dirty="0" err="1">
                <a:solidFill>
                  <a:srgbClr val="FF0000"/>
                </a:solidFill>
              </a:rPr>
              <a:t>alle</a:t>
            </a:r>
            <a:r>
              <a:rPr lang="en-US" sz="2400" b="1" dirty="0">
                <a:solidFill>
                  <a:srgbClr val="FF0000"/>
                </a:solidFill>
              </a:rPr>
              <a:t> </a:t>
            </a:r>
            <a:r>
              <a:rPr lang="en-US" sz="2400" b="1" dirty="0" err="1">
                <a:solidFill>
                  <a:srgbClr val="FF0000"/>
                </a:solidFill>
              </a:rPr>
              <a:t>campagne</a:t>
            </a:r>
            <a:r>
              <a:rPr lang="en-US" sz="2400" b="1" dirty="0">
                <a:solidFill>
                  <a:srgbClr val="FF0000"/>
                </a:solidFill>
              </a:rPr>
              <a:t> </a:t>
            </a:r>
            <a:r>
              <a:rPr lang="en-US" sz="2400" b="1" dirty="0" err="1">
                <a:solidFill>
                  <a:srgbClr val="FF0000"/>
                </a:solidFill>
              </a:rPr>
              <a:t>di</a:t>
            </a:r>
            <a:r>
              <a:rPr lang="en-US" sz="2400" b="1" dirty="0">
                <a:solidFill>
                  <a:srgbClr val="FF0000"/>
                </a:solidFill>
              </a:rPr>
              <a:t> screening e </a:t>
            </a:r>
            <a:r>
              <a:rPr lang="en-US" sz="2400" b="1" dirty="0" err="1">
                <a:solidFill>
                  <a:srgbClr val="FF0000"/>
                </a:solidFill>
              </a:rPr>
              <a:t>prevenzione</a:t>
            </a:r>
            <a:endParaRPr lang="en-US" sz="2400" b="1" dirty="0">
              <a:solidFill>
                <a:srgbClr val="FF0000"/>
              </a:solidFill>
            </a:endParaRPr>
          </a:p>
        </p:txBody>
      </p:sp>
      <p:sp>
        <p:nvSpPr>
          <p:cNvPr id="7" name="Rettangolo 6"/>
          <p:cNvSpPr/>
          <p:nvPr/>
        </p:nvSpPr>
        <p:spPr>
          <a:xfrm>
            <a:off x="500034" y="5000636"/>
            <a:ext cx="8286808" cy="1200329"/>
          </a:xfrm>
          <a:prstGeom prst="rect">
            <a:avLst/>
          </a:prstGeom>
        </p:spPr>
        <p:txBody>
          <a:bodyPr wrap="square">
            <a:spAutoFit/>
          </a:bodyPr>
          <a:lstStyle/>
          <a:p>
            <a:r>
              <a:rPr lang="it-IT" sz="2400" dirty="0" err="1" smtClean="0">
                <a:solidFill>
                  <a:srgbClr val="FFFF00"/>
                </a:solidFill>
                <a:latin typeface="Times New Roman" pitchFamily="18" charset="0"/>
                <a:cs typeface="Times New Roman" pitchFamily="18" charset="0"/>
              </a:rPr>
              <a:t>Early</a:t>
            </a:r>
            <a:r>
              <a:rPr lang="it-IT" sz="2400" dirty="0" smtClean="0">
                <a:solidFill>
                  <a:srgbClr val="FFFF00"/>
                </a:solidFill>
                <a:latin typeface="Times New Roman" pitchFamily="18" charset="0"/>
                <a:cs typeface="Times New Roman" pitchFamily="18" charset="0"/>
              </a:rPr>
              <a:t> </a:t>
            </a:r>
            <a:r>
              <a:rPr lang="it-IT" sz="2400" dirty="0" err="1" smtClean="0">
                <a:solidFill>
                  <a:srgbClr val="FFFF00"/>
                </a:solidFill>
                <a:latin typeface="Times New Roman" pitchFamily="18" charset="0"/>
                <a:cs typeface="Times New Roman" pitchFamily="18" charset="0"/>
              </a:rPr>
              <a:t>diagnosis</a:t>
            </a:r>
            <a:r>
              <a:rPr lang="it-IT" sz="2400" dirty="0" smtClean="0">
                <a:solidFill>
                  <a:srgbClr val="FFFF00"/>
                </a:solidFill>
                <a:latin typeface="Times New Roman" pitchFamily="18" charset="0"/>
                <a:cs typeface="Times New Roman" pitchFamily="18" charset="0"/>
              </a:rPr>
              <a:t> </a:t>
            </a:r>
            <a:r>
              <a:rPr lang="it-IT" sz="2400" dirty="0" err="1" smtClean="0">
                <a:solidFill>
                  <a:srgbClr val="FFFF00"/>
                </a:solidFill>
                <a:latin typeface="Times New Roman" pitchFamily="18" charset="0"/>
                <a:cs typeface="Times New Roman" pitchFamily="18" charset="0"/>
              </a:rPr>
              <a:t>for</a:t>
            </a:r>
            <a:r>
              <a:rPr lang="it-IT" sz="2400" dirty="0" smtClean="0">
                <a:solidFill>
                  <a:srgbClr val="FFFF00"/>
                </a:solidFill>
                <a:latin typeface="Times New Roman" pitchFamily="18" charset="0"/>
                <a:cs typeface="Times New Roman" pitchFamily="18" charset="0"/>
              </a:rPr>
              <a:t> melanoma: </a:t>
            </a:r>
            <a:r>
              <a:rPr lang="it-IT" sz="2400" dirty="0" err="1" smtClean="0">
                <a:solidFill>
                  <a:srgbClr val="FFFF00"/>
                </a:solidFill>
                <a:latin typeface="Times New Roman" pitchFamily="18" charset="0"/>
                <a:cs typeface="Times New Roman" pitchFamily="18" charset="0"/>
              </a:rPr>
              <a:t>is</a:t>
            </a:r>
            <a:r>
              <a:rPr lang="it-IT" sz="2400" dirty="0" smtClean="0">
                <a:solidFill>
                  <a:srgbClr val="FFFF00"/>
                </a:solidFill>
                <a:latin typeface="Times New Roman" pitchFamily="18" charset="0"/>
                <a:cs typeface="Times New Roman" pitchFamily="18" charset="0"/>
              </a:rPr>
              <a:t> open </a:t>
            </a:r>
            <a:r>
              <a:rPr lang="it-IT" sz="2400" dirty="0" err="1" smtClean="0">
                <a:solidFill>
                  <a:srgbClr val="FFFF00"/>
                </a:solidFill>
                <a:latin typeface="Times New Roman" pitchFamily="18" charset="0"/>
                <a:cs typeface="Times New Roman" pitchFamily="18" charset="0"/>
              </a:rPr>
              <a:t>access</a:t>
            </a:r>
            <a:r>
              <a:rPr lang="it-IT" sz="2400" dirty="0" smtClean="0">
                <a:solidFill>
                  <a:srgbClr val="FFFF00"/>
                </a:solidFill>
                <a:latin typeface="Times New Roman" pitchFamily="18" charset="0"/>
                <a:cs typeface="Times New Roman" pitchFamily="18" charset="0"/>
              </a:rPr>
              <a:t> </a:t>
            </a:r>
            <a:r>
              <a:rPr lang="it-IT" sz="2400" dirty="0" err="1" smtClean="0">
                <a:solidFill>
                  <a:srgbClr val="FFFF00"/>
                </a:solidFill>
                <a:latin typeface="Times New Roman" pitchFamily="18" charset="0"/>
                <a:cs typeface="Times New Roman" pitchFamily="18" charset="0"/>
              </a:rPr>
              <a:t>to</a:t>
            </a:r>
            <a:r>
              <a:rPr lang="it-IT" sz="2400" dirty="0" smtClean="0">
                <a:solidFill>
                  <a:srgbClr val="FFFF00"/>
                </a:solidFill>
                <a:latin typeface="Times New Roman" pitchFamily="18" charset="0"/>
                <a:cs typeface="Times New Roman" pitchFamily="18" charset="0"/>
              </a:rPr>
              <a:t> </a:t>
            </a:r>
            <a:r>
              <a:rPr lang="it-IT" sz="2400" dirty="0" err="1" smtClean="0">
                <a:solidFill>
                  <a:srgbClr val="FFFF00"/>
                </a:solidFill>
                <a:latin typeface="Times New Roman" pitchFamily="18" charset="0"/>
                <a:cs typeface="Times New Roman" pitchFamily="18" charset="0"/>
              </a:rPr>
              <a:t>skin</a:t>
            </a:r>
            <a:r>
              <a:rPr lang="it-IT" sz="2400" dirty="0" smtClean="0">
                <a:solidFill>
                  <a:srgbClr val="FFFF00"/>
                </a:solidFill>
                <a:latin typeface="Times New Roman" pitchFamily="18" charset="0"/>
                <a:cs typeface="Times New Roman" pitchFamily="18" charset="0"/>
              </a:rPr>
              <a:t> </a:t>
            </a:r>
            <a:r>
              <a:rPr lang="it-IT" sz="2400" dirty="0" err="1" smtClean="0">
                <a:solidFill>
                  <a:srgbClr val="FFFF00"/>
                </a:solidFill>
                <a:latin typeface="Times New Roman" pitchFamily="18" charset="0"/>
                <a:cs typeface="Times New Roman" pitchFamily="18" charset="0"/>
              </a:rPr>
              <a:t>cancer</a:t>
            </a:r>
            <a:r>
              <a:rPr lang="it-IT" sz="2400" dirty="0" smtClean="0">
                <a:solidFill>
                  <a:srgbClr val="FFFF00"/>
                </a:solidFill>
                <a:latin typeface="Times New Roman" pitchFamily="18" charset="0"/>
                <a:cs typeface="Times New Roman" pitchFamily="18" charset="0"/>
              </a:rPr>
              <a:t> </a:t>
            </a:r>
            <a:r>
              <a:rPr lang="it-IT" sz="2400" dirty="0" err="1" smtClean="0">
                <a:solidFill>
                  <a:srgbClr val="FFFF00"/>
                </a:solidFill>
                <a:latin typeface="Times New Roman" pitchFamily="18" charset="0"/>
                <a:cs typeface="Times New Roman" pitchFamily="18" charset="0"/>
              </a:rPr>
              <a:t>clinics</a:t>
            </a:r>
            <a:r>
              <a:rPr lang="it-IT" sz="2400" dirty="0" smtClean="0">
                <a:solidFill>
                  <a:srgbClr val="FFFF00"/>
                </a:solidFill>
                <a:latin typeface="Times New Roman" pitchFamily="18" charset="0"/>
                <a:cs typeface="Times New Roman" pitchFamily="18" charset="0"/>
              </a:rPr>
              <a:t> </a:t>
            </a:r>
            <a:r>
              <a:rPr lang="it-IT" sz="2400" dirty="0" err="1" smtClean="0">
                <a:solidFill>
                  <a:srgbClr val="FFFF00"/>
                </a:solidFill>
                <a:latin typeface="Times New Roman" pitchFamily="18" charset="0"/>
                <a:cs typeface="Times New Roman" pitchFamily="18" charset="0"/>
              </a:rPr>
              <a:t>really</a:t>
            </a:r>
            <a:r>
              <a:rPr lang="it-IT" sz="2400" dirty="0" smtClean="0">
                <a:solidFill>
                  <a:srgbClr val="FFFF00"/>
                </a:solidFill>
                <a:latin typeface="Times New Roman" pitchFamily="18" charset="0"/>
                <a:cs typeface="Times New Roman" pitchFamily="18" charset="0"/>
              </a:rPr>
              <a:t> </a:t>
            </a:r>
            <a:r>
              <a:rPr lang="it-IT" sz="2400" dirty="0" err="1" smtClean="0">
                <a:solidFill>
                  <a:srgbClr val="FFFF00"/>
                </a:solidFill>
                <a:latin typeface="Times New Roman" pitchFamily="18" charset="0"/>
                <a:cs typeface="Times New Roman" pitchFamily="18" charset="0"/>
              </a:rPr>
              <a:t>significant</a:t>
            </a:r>
            <a:r>
              <a:rPr lang="it-IT" sz="2400" dirty="0" smtClean="0">
                <a:solidFill>
                  <a:srgbClr val="FFFF00"/>
                </a:solidFill>
                <a:latin typeface="Times New Roman" pitchFamily="18" charset="0"/>
                <a:cs typeface="Times New Roman" pitchFamily="18" charset="0"/>
              </a:rPr>
              <a:t>? A </a:t>
            </a:r>
            <a:r>
              <a:rPr lang="it-IT" sz="2400" dirty="0" err="1" smtClean="0">
                <a:solidFill>
                  <a:srgbClr val="FFFF00"/>
                </a:solidFill>
                <a:latin typeface="Times New Roman" pitchFamily="18" charset="0"/>
                <a:cs typeface="Times New Roman" pitchFamily="18" charset="0"/>
              </a:rPr>
              <a:t>prospective</a:t>
            </a:r>
            <a:r>
              <a:rPr lang="it-IT" sz="2400" dirty="0" smtClean="0">
                <a:solidFill>
                  <a:srgbClr val="FFFF00"/>
                </a:solidFill>
                <a:latin typeface="Times New Roman" pitchFamily="18" charset="0"/>
                <a:cs typeface="Times New Roman" pitchFamily="18" charset="0"/>
              </a:rPr>
              <a:t> </a:t>
            </a:r>
            <a:r>
              <a:rPr lang="it-IT" sz="2400" dirty="0" err="1" smtClean="0">
                <a:solidFill>
                  <a:srgbClr val="FFFF00"/>
                </a:solidFill>
                <a:latin typeface="Times New Roman" pitchFamily="18" charset="0"/>
                <a:cs typeface="Times New Roman" pitchFamily="18" charset="0"/>
              </a:rPr>
              <a:t>study</a:t>
            </a:r>
            <a:r>
              <a:rPr lang="it-IT" sz="2400" dirty="0" smtClean="0">
                <a:solidFill>
                  <a:srgbClr val="FFFF00"/>
                </a:solidFill>
                <a:latin typeface="Times New Roman" pitchFamily="18" charset="0"/>
                <a:cs typeface="Times New Roman" pitchFamily="18" charset="0"/>
              </a:rPr>
              <a:t>.</a:t>
            </a:r>
          </a:p>
          <a:p>
            <a:r>
              <a:rPr lang="it-IT" sz="2400" dirty="0" smtClean="0">
                <a:solidFill>
                  <a:schemeClr val="bg1"/>
                </a:solidFill>
                <a:latin typeface="Times New Roman" pitchFamily="18" charset="0"/>
                <a:cs typeface="Times New Roman" pitchFamily="18" charset="0"/>
              </a:rPr>
              <a:t>De Giorgi V, et al . Preventive  Medicine    2010;51(3-4):334-5</a:t>
            </a:r>
            <a:endParaRPr lang="it-IT" sz="2400" dirty="0">
              <a:solidFill>
                <a:schemeClr val="bg1"/>
              </a:solidFill>
              <a:latin typeface="Times New Roman" pitchFamily="18" charset="0"/>
              <a:cs typeface="Times New Roman" pitchFamily="18" charset="0"/>
            </a:endParaRPr>
          </a:p>
        </p:txBody>
      </p:sp>
      <p:sp>
        <p:nvSpPr>
          <p:cNvPr id="8" name="Rettangolo 7"/>
          <p:cNvSpPr/>
          <p:nvPr/>
        </p:nvSpPr>
        <p:spPr>
          <a:xfrm>
            <a:off x="175359" y="4779263"/>
            <a:ext cx="8572560" cy="1643074"/>
          </a:xfrm>
          <a:prstGeom prst="rect">
            <a:avLst/>
          </a:prstGeom>
          <a:solidFill>
            <a:schemeClr val="accent1">
              <a:alpha val="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28596" y="0"/>
            <a:ext cx="8143932" cy="1384995"/>
          </a:xfrm>
          <a:prstGeom prst="rect">
            <a:avLst/>
          </a:prstGeom>
        </p:spPr>
        <p:txBody>
          <a:bodyPr wrap="square">
            <a:spAutoFit/>
          </a:bodyPr>
          <a:lstStyle/>
          <a:p>
            <a:endParaRPr lang="en-GB" b="1" dirty="0" smtClean="0">
              <a:solidFill>
                <a:srgbClr val="FFFF00"/>
              </a:solidFill>
            </a:endParaRPr>
          </a:p>
          <a:p>
            <a:r>
              <a:rPr lang="en-GB" sz="2200" b="1" dirty="0" smtClean="0">
                <a:solidFill>
                  <a:srgbClr val="FFFF00"/>
                </a:solidFill>
                <a:latin typeface="Times New Roman" pitchFamily="18" charset="0"/>
                <a:cs typeface="Times New Roman" pitchFamily="18" charset="0"/>
              </a:rPr>
              <a:t>Is the self skin examination still adequate in the  “melanoma non invasive diagnosis era”?  A retrospective study </a:t>
            </a:r>
            <a:endParaRPr lang="it-IT" sz="2200" dirty="0" smtClean="0">
              <a:solidFill>
                <a:srgbClr val="FFFF00"/>
              </a:solidFill>
              <a:latin typeface="Times New Roman" pitchFamily="18" charset="0"/>
              <a:cs typeface="Times New Roman" pitchFamily="18" charset="0"/>
            </a:endParaRPr>
          </a:p>
          <a:p>
            <a:r>
              <a:rPr lang="it-IT" sz="2200" b="1" dirty="0" smtClean="0">
                <a:solidFill>
                  <a:schemeClr val="bg1"/>
                </a:solidFill>
                <a:latin typeface="Times New Roman" pitchFamily="18" charset="0"/>
                <a:cs typeface="Times New Roman" pitchFamily="18" charset="0"/>
              </a:rPr>
              <a:t>De Giorgi V, et  al.   </a:t>
            </a:r>
            <a:r>
              <a:rPr lang="it-IT" sz="2200" b="1" dirty="0" err="1" smtClean="0">
                <a:solidFill>
                  <a:schemeClr val="bg1"/>
                </a:solidFill>
                <a:latin typeface="Times New Roman" pitchFamily="18" charset="0"/>
                <a:cs typeface="Times New Roman" pitchFamily="18" charset="0"/>
              </a:rPr>
              <a:t>British</a:t>
            </a:r>
            <a:r>
              <a:rPr lang="it-IT" sz="2200" b="1" dirty="0" smtClean="0">
                <a:solidFill>
                  <a:schemeClr val="bg1"/>
                </a:solidFill>
                <a:latin typeface="Times New Roman" pitchFamily="18" charset="0"/>
                <a:cs typeface="Times New Roman" pitchFamily="18" charset="0"/>
              </a:rPr>
              <a:t> Journal </a:t>
            </a:r>
            <a:r>
              <a:rPr lang="it-IT" sz="2200" b="1" dirty="0" err="1" smtClean="0">
                <a:solidFill>
                  <a:schemeClr val="bg1"/>
                </a:solidFill>
                <a:latin typeface="Times New Roman" pitchFamily="18" charset="0"/>
                <a:cs typeface="Times New Roman" pitchFamily="18" charset="0"/>
              </a:rPr>
              <a:t>of</a:t>
            </a:r>
            <a:r>
              <a:rPr lang="it-IT" sz="2200" b="1" dirty="0" smtClean="0">
                <a:solidFill>
                  <a:schemeClr val="bg1"/>
                </a:solidFill>
                <a:latin typeface="Times New Roman" pitchFamily="18" charset="0"/>
                <a:cs typeface="Times New Roman" pitchFamily="18" charset="0"/>
              </a:rPr>
              <a:t> </a:t>
            </a:r>
            <a:r>
              <a:rPr lang="it-IT" sz="2200" b="1" dirty="0" err="1" smtClean="0">
                <a:solidFill>
                  <a:schemeClr val="bg1"/>
                </a:solidFill>
                <a:latin typeface="Times New Roman" pitchFamily="18" charset="0"/>
                <a:cs typeface="Times New Roman" pitchFamily="18" charset="0"/>
              </a:rPr>
              <a:t>dermatology</a:t>
            </a:r>
            <a:r>
              <a:rPr lang="it-IT" sz="2200" b="1" dirty="0" smtClean="0">
                <a:solidFill>
                  <a:schemeClr val="bg1"/>
                </a:solidFill>
                <a:latin typeface="Times New Roman" pitchFamily="18" charset="0"/>
                <a:cs typeface="Times New Roman" pitchFamily="18" charset="0"/>
              </a:rPr>
              <a:t> 2011, in press </a:t>
            </a:r>
            <a:endParaRPr lang="it-IT" sz="2200" b="1" dirty="0">
              <a:solidFill>
                <a:schemeClr val="bg1"/>
              </a:solidFill>
              <a:latin typeface="Times New Roman" pitchFamily="18" charset="0"/>
              <a:cs typeface="Times New Roman" pitchFamily="18" charset="0"/>
            </a:endParaRPr>
          </a:p>
        </p:txBody>
      </p:sp>
      <p:sp>
        <p:nvSpPr>
          <p:cNvPr id="5" name="Rettangolo 4"/>
          <p:cNvSpPr/>
          <p:nvPr/>
        </p:nvSpPr>
        <p:spPr>
          <a:xfrm>
            <a:off x="249985" y="237302"/>
            <a:ext cx="8072494" cy="1391498"/>
          </a:xfrm>
          <a:prstGeom prst="rect">
            <a:avLst/>
          </a:prstGeom>
          <a:solidFill>
            <a:schemeClr val="accent1">
              <a:alpha val="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                                                                                                                                                                </a:t>
            </a:r>
            <a:endParaRPr lang="it-IT" dirty="0"/>
          </a:p>
        </p:txBody>
      </p:sp>
      <p:sp>
        <p:nvSpPr>
          <p:cNvPr id="6" name="Rettangolo 5"/>
          <p:cNvSpPr/>
          <p:nvPr/>
        </p:nvSpPr>
        <p:spPr>
          <a:xfrm>
            <a:off x="2000232" y="3000372"/>
            <a:ext cx="4572000" cy="3539430"/>
          </a:xfrm>
          <a:prstGeom prst="rect">
            <a:avLst/>
          </a:prstGeom>
        </p:spPr>
        <p:txBody>
          <a:bodyPr>
            <a:spAutoFit/>
          </a:bodyPr>
          <a:lstStyle/>
          <a:p>
            <a:pPr lvl="0" defTabSz="762000" eaLnBrk="0" hangingPunct="0">
              <a:buFontTx/>
              <a:buChar char="•"/>
            </a:pPr>
            <a:r>
              <a:rPr lang="en-US" sz="2800" dirty="0" smtClean="0">
                <a:solidFill>
                  <a:prstClr val="white"/>
                </a:solidFill>
              </a:rPr>
              <a:t> </a:t>
            </a:r>
            <a:r>
              <a:rPr lang="en-US" sz="2800" dirty="0" err="1" smtClean="0">
                <a:solidFill>
                  <a:prstClr val="white"/>
                </a:solidFill>
              </a:rPr>
              <a:t>Autocontrollo</a:t>
            </a:r>
            <a:endParaRPr lang="en-US" sz="2800" dirty="0" smtClean="0">
              <a:solidFill>
                <a:prstClr val="white"/>
              </a:solidFill>
            </a:endParaRPr>
          </a:p>
          <a:p>
            <a:pPr lvl="0" defTabSz="762000" eaLnBrk="0" hangingPunct="0"/>
            <a:endParaRPr lang="en-US" sz="2800" dirty="0" smtClean="0">
              <a:solidFill>
                <a:prstClr val="white"/>
              </a:solidFill>
            </a:endParaRPr>
          </a:p>
          <a:p>
            <a:pPr lvl="0" defTabSz="762000" eaLnBrk="0" hangingPunct="0">
              <a:buFontTx/>
              <a:buChar char="•"/>
            </a:pPr>
            <a:r>
              <a:rPr lang="en-US" sz="2800" dirty="0" smtClean="0">
                <a:solidFill>
                  <a:prstClr val="white"/>
                </a:solidFill>
              </a:rPr>
              <a:t> Medico </a:t>
            </a:r>
            <a:r>
              <a:rPr lang="en-US" sz="2800" dirty="0" err="1" smtClean="0">
                <a:solidFill>
                  <a:prstClr val="white"/>
                </a:solidFill>
              </a:rPr>
              <a:t>di</a:t>
            </a:r>
            <a:r>
              <a:rPr lang="en-US" sz="2800" dirty="0" smtClean="0">
                <a:solidFill>
                  <a:prstClr val="white"/>
                </a:solidFill>
              </a:rPr>
              <a:t> </a:t>
            </a:r>
            <a:r>
              <a:rPr lang="en-US" sz="2800" dirty="0" err="1" smtClean="0">
                <a:solidFill>
                  <a:prstClr val="white"/>
                </a:solidFill>
              </a:rPr>
              <a:t>famiglia</a:t>
            </a:r>
            <a:endParaRPr lang="en-US" sz="2800" dirty="0" smtClean="0">
              <a:solidFill>
                <a:prstClr val="white"/>
              </a:solidFill>
            </a:endParaRPr>
          </a:p>
          <a:p>
            <a:pPr lvl="0" defTabSz="762000" eaLnBrk="0" hangingPunct="0">
              <a:buFontTx/>
              <a:buChar char="•"/>
            </a:pPr>
            <a:endParaRPr lang="en-US" sz="2800" dirty="0" smtClean="0">
              <a:solidFill>
                <a:prstClr val="white"/>
              </a:solidFill>
            </a:endParaRPr>
          </a:p>
          <a:p>
            <a:pPr lvl="0" defTabSz="762000" eaLnBrk="0" hangingPunct="0">
              <a:buFontTx/>
              <a:buChar char="•"/>
            </a:pPr>
            <a:r>
              <a:rPr lang="en-US" sz="2800" dirty="0" smtClean="0">
                <a:solidFill>
                  <a:prstClr val="white"/>
                </a:solidFill>
              </a:rPr>
              <a:t> </a:t>
            </a:r>
            <a:r>
              <a:rPr lang="en-US" sz="2800" dirty="0" err="1" smtClean="0">
                <a:solidFill>
                  <a:prstClr val="white"/>
                </a:solidFill>
              </a:rPr>
              <a:t>Familiare</a:t>
            </a:r>
            <a:endParaRPr lang="en-US" sz="2800" dirty="0" smtClean="0">
              <a:solidFill>
                <a:prstClr val="white"/>
              </a:solidFill>
            </a:endParaRPr>
          </a:p>
          <a:p>
            <a:pPr lvl="0" defTabSz="762000" eaLnBrk="0" hangingPunct="0">
              <a:buFontTx/>
              <a:buChar char="•"/>
            </a:pPr>
            <a:endParaRPr lang="en-US" sz="2800" dirty="0" smtClean="0">
              <a:solidFill>
                <a:prstClr val="white"/>
              </a:solidFill>
            </a:endParaRPr>
          </a:p>
          <a:p>
            <a:pPr lvl="0" defTabSz="762000" eaLnBrk="0" hangingPunct="0">
              <a:buFontTx/>
              <a:buChar char="•"/>
            </a:pPr>
            <a:r>
              <a:rPr lang="en-US" sz="2800" dirty="0" smtClean="0">
                <a:solidFill>
                  <a:prstClr val="white"/>
                </a:solidFill>
              </a:rPr>
              <a:t> </a:t>
            </a:r>
            <a:r>
              <a:rPr lang="en-US" sz="2800" dirty="0" err="1" smtClean="0">
                <a:solidFill>
                  <a:prstClr val="white"/>
                </a:solidFill>
              </a:rPr>
              <a:t>Controllo</a:t>
            </a:r>
            <a:r>
              <a:rPr lang="en-US" sz="2800" dirty="0" smtClean="0">
                <a:solidFill>
                  <a:prstClr val="white"/>
                </a:solidFill>
              </a:rPr>
              <a:t> </a:t>
            </a:r>
            <a:r>
              <a:rPr lang="en-US" sz="2800" dirty="0" err="1" smtClean="0">
                <a:solidFill>
                  <a:prstClr val="white"/>
                </a:solidFill>
              </a:rPr>
              <a:t>Periodico</a:t>
            </a:r>
            <a:r>
              <a:rPr lang="en-US" sz="2800" dirty="0" smtClean="0">
                <a:solidFill>
                  <a:prstClr val="white"/>
                </a:solidFill>
              </a:rPr>
              <a:t> </a:t>
            </a:r>
            <a:r>
              <a:rPr lang="en-US" sz="2800" dirty="0" err="1" smtClean="0">
                <a:solidFill>
                  <a:prstClr val="white"/>
                </a:solidFill>
              </a:rPr>
              <a:t>dermatologico</a:t>
            </a:r>
            <a:endParaRPr lang="it-IT" sz="2800" dirty="0">
              <a:solidFill>
                <a:prstClr val="white"/>
              </a:solidFill>
            </a:endParaRPr>
          </a:p>
        </p:txBody>
      </p:sp>
      <p:pic>
        <p:nvPicPr>
          <p:cNvPr id="7" name="Picture 10" descr="ANd9GcRiMVxSkJfoi99DxHYvNNGFIPccJMiYsnhjo32MzKR_y_kAcPNH"/>
          <p:cNvPicPr>
            <a:picLocks noChangeAspect="1" noChangeArrowheads="1"/>
          </p:cNvPicPr>
          <p:nvPr/>
        </p:nvPicPr>
        <p:blipFill>
          <a:blip r:embed="rId3"/>
          <a:srcRect r="65295" b="13219"/>
          <a:stretch>
            <a:fillRect/>
          </a:stretch>
        </p:blipFill>
        <p:spPr bwMode="auto">
          <a:xfrm>
            <a:off x="428596" y="2285992"/>
            <a:ext cx="1225550" cy="1863725"/>
          </a:xfrm>
          <a:prstGeom prst="rect">
            <a:avLst/>
          </a:prstGeom>
          <a:noFill/>
          <a:ln w="9525">
            <a:noFill/>
            <a:miter lim="800000"/>
            <a:headEnd/>
            <a:tailEnd/>
          </a:ln>
        </p:spPr>
      </p:pic>
      <p:pic>
        <p:nvPicPr>
          <p:cNvPr id="8" name="Picture 6" descr="ANd9GcQRKZMHzzYPyxdlxln6zh9ipqIFVMWVtDwGH01AUAo1krfyOq8KhQ"/>
          <p:cNvPicPr>
            <a:picLocks noChangeAspect="1" noChangeArrowheads="1"/>
          </p:cNvPicPr>
          <p:nvPr/>
        </p:nvPicPr>
        <p:blipFill>
          <a:blip r:embed="rId4"/>
          <a:srcRect r="21477" b="16434"/>
          <a:stretch>
            <a:fillRect/>
          </a:stretch>
        </p:blipFill>
        <p:spPr bwMode="auto">
          <a:xfrm>
            <a:off x="357158" y="4429132"/>
            <a:ext cx="1225550" cy="1800225"/>
          </a:xfrm>
          <a:prstGeom prst="rect">
            <a:avLst/>
          </a:prstGeom>
          <a:noFill/>
          <a:ln w="9525">
            <a:noFill/>
            <a:miter lim="800000"/>
            <a:headEnd/>
            <a:tailEnd/>
          </a:ln>
        </p:spPr>
      </p:pic>
      <p:pic>
        <p:nvPicPr>
          <p:cNvPr id="9" name="Picture 12" descr="ANd9GcRI4D-H5BJG9YThCDueNDqbKVD_ifvAPW1LweYOyYBRL1xmE9blfg"/>
          <p:cNvPicPr>
            <a:picLocks noChangeAspect="1" noChangeArrowheads="1"/>
          </p:cNvPicPr>
          <p:nvPr/>
        </p:nvPicPr>
        <p:blipFill>
          <a:blip r:embed="rId5"/>
          <a:srcRect l="16933" r="8984" b="12094"/>
          <a:stretch>
            <a:fillRect/>
          </a:stretch>
        </p:blipFill>
        <p:spPr bwMode="auto">
          <a:xfrm>
            <a:off x="6357950" y="2428868"/>
            <a:ext cx="2520950" cy="1800225"/>
          </a:xfrm>
          <a:prstGeom prst="rect">
            <a:avLst/>
          </a:prstGeom>
          <a:noFill/>
          <a:ln w="9525">
            <a:noFill/>
            <a:miter lim="800000"/>
            <a:headEnd/>
            <a:tailEnd/>
          </a:ln>
        </p:spPr>
      </p:pic>
      <p:pic>
        <p:nvPicPr>
          <p:cNvPr id="10" name="Picture 8" descr="ANd9GcSYh9EQbv_RjuU8uWf45Im10bcsku00knJr4idUSzB5P1mJXY4a"/>
          <p:cNvPicPr>
            <a:picLocks noChangeAspect="1" noChangeArrowheads="1"/>
          </p:cNvPicPr>
          <p:nvPr/>
        </p:nvPicPr>
        <p:blipFill>
          <a:blip r:embed="rId6"/>
          <a:srcRect b="12640"/>
          <a:stretch>
            <a:fillRect/>
          </a:stretch>
        </p:blipFill>
        <p:spPr bwMode="auto">
          <a:xfrm>
            <a:off x="6429388" y="4643446"/>
            <a:ext cx="2449512" cy="1871663"/>
          </a:xfrm>
          <a:prstGeom prst="rect">
            <a:avLst/>
          </a:prstGeom>
          <a:noFill/>
          <a:ln w="9525">
            <a:noFill/>
            <a:miter lim="800000"/>
            <a:headEnd/>
            <a:tailEnd/>
          </a:ln>
        </p:spPr>
      </p:pic>
      <p:sp>
        <p:nvSpPr>
          <p:cNvPr id="11" name="CasellaDiTesto 10"/>
          <p:cNvSpPr txBox="1"/>
          <p:nvPr/>
        </p:nvSpPr>
        <p:spPr>
          <a:xfrm>
            <a:off x="1928794" y="1808938"/>
            <a:ext cx="4429156" cy="954107"/>
          </a:xfrm>
          <a:prstGeom prst="rect">
            <a:avLst/>
          </a:prstGeom>
          <a:noFill/>
        </p:spPr>
        <p:txBody>
          <a:bodyPr wrap="square" rtlCol="0">
            <a:spAutoFit/>
          </a:bodyPr>
          <a:lstStyle/>
          <a:p>
            <a:r>
              <a:rPr lang="it-IT" sz="2800" b="1" dirty="0" smtClean="0">
                <a:solidFill>
                  <a:srgbClr val="FF0000"/>
                </a:solidFill>
              </a:rPr>
              <a:t>Chi    scopre il melanoma?</a:t>
            </a:r>
          </a:p>
          <a:p>
            <a:r>
              <a:rPr lang="it-IT" sz="2800" b="1" dirty="0" smtClean="0">
                <a:solidFill>
                  <a:srgbClr val="FF0000"/>
                </a:solidFill>
              </a:rPr>
              <a:t>        802 melanomi </a:t>
            </a:r>
            <a:endParaRPr lang="it-IT" sz="2800" b="1"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395288" y="-171450"/>
            <a:ext cx="8229600" cy="1143000"/>
          </a:xfrm>
        </p:spPr>
        <p:txBody>
          <a:bodyPr/>
          <a:lstStyle/>
          <a:p>
            <a:pPr eaLnBrk="1" hangingPunct="1"/>
            <a:r>
              <a:rPr lang="it-IT" smtClean="0">
                <a:solidFill>
                  <a:srgbClr val="FFFF00"/>
                </a:solidFill>
              </a:rPr>
              <a:t>Risultati</a:t>
            </a:r>
          </a:p>
        </p:txBody>
      </p:sp>
      <p:graphicFrame>
        <p:nvGraphicFramePr>
          <p:cNvPr id="41430" name="Group 470"/>
          <p:cNvGraphicFramePr>
            <a:graphicFrameLocks noGrp="1"/>
          </p:cNvGraphicFramePr>
          <p:nvPr/>
        </p:nvGraphicFramePr>
        <p:xfrm>
          <a:off x="0" y="836613"/>
          <a:ext cx="9144000" cy="5905503"/>
        </p:xfrm>
        <a:graphic>
          <a:graphicData uri="http://schemas.openxmlformats.org/drawingml/2006/table">
            <a:tbl>
              <a:tblPr/>
              <a:tblGrid>
                <a:gridCol w="2141538"/>
                <a:gridCol w="1293812"/>
                <a:gridCol w="1443038"/>
                <a:gridCol w="1273175"/>
                <a:gridCol w="1231900"/>
                <a:gridCol w="1760537"/>
              </a:tblGrid>
              <a:tr h="5699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00"/>
                    </a:solidFill>
                  </a:tcPr>
                </a:tc>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1" u="none" strike="noStrike" cap="none" normalizeH="0" baseline="0" smtClean="0">
                          <a:ln>
                            <a:noFill/>
                          </a:ln>
                          <a:solidFill>
                            <a:srgbClr val="FFFFFF"/>
                          </a:solidFill>
                          <a:effectLst/>
                          <a:latin typeface="Arial" charset="0"/>
                          <a:ea typeface="Times New Roman" pitchFamily="18" charset="0"/>
                          <a:cs typeface="Arial" charset="0"/>
                        </a:rPr>
                        <a:t>DETECTED</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00"/>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9064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FFFFFF"/>
                          </a:solidFill>
                          <a:effectLst/>
                          <a:latin typeface="Arial" charset="0"/>
                          <a:ea typeface="Times New Roman" pitchFamily="18" charset="0"/>
                          <a:cs typeface="Arial" charset="0"/>
                        </a:rPr>
                        <a:t>CHARATERISTICS</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FFFFFF"/>
                          </a:solidFill>
                          <a:effectLst/>
                          <a:latin typeface="Arial" charset="0"/>
                          <a:ea typeface="Times New Roman" pitchFamily="18" charset="0"/>
                          <a:cs typeface="Arial" charset="0"/>
                        </a:rPr>
                        <a:t>NUMBER</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FFFFFF"/>
                          </a:solidFill>
                          <a:effectLst/>
                          <a:latin typeface="Arial" charset="0"/>
                          <a:ea typeface="Times New Roman" pitchFamily="18" charset="0"/>
                          <a:cs typeface="Arial" charset="0"/>
                        </a:rPr>
                        <a:t>SELF-DETECTED</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FFFFFF"/>
                          </a:solidFill>
                          <a:effectLst/>
                          <a:latin typeface="Arial" charset="0"/>
                          <a:ea typeface="Times New Roman" pitchFamily="18" charset="0"/>
                          <a:cs typeface="Arial" charset="0"/>
                        </a:rPr>
                        <a:t>GP</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FFFFFF"/>
                          </a:solidFill>
                          <a:effectLst/>
                          <a:latin typeface="Arial" charset="0"/>
                          <a:ea typeface="Times New Roman" pitchFamily="18" charset="0"/>
                          <a:cs typeface="Arial" charset="0"/>
                        </a:rPr>
                        <a:t>FAMILY MEMBER</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FFFFFF"/>
                          </a:solidFill>
                          <a:effectLst/>
                          <a:latin typeface="Arial" charset="0"/>
                          <a:ea typeface="Times New Roman" pitchFamily="18" charset="0"/>
                          <a:cs typeface="Arial" charset="0"/>
                        </a:rPr>
                        <a:t>PERIODIC SKIN EXAMINATION</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5032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1" u="none" strike="noStrike" cap="none" normalizeH="0" baseline="0" smtClean="0">
                          <a:ln>
                            <a:noFill/>
                          </a:ln>
                          <a:solidFill>
                            <a:srgbClr val="FFFFFF"/>
                          </a:solidFill>
                          <a:effectLst/>
                          <a:latin typeface="Arial" charset="0"/>
                          <a:ea typeface="Times New Roman" pitchFamily="18" charset="0"/>
                          <a:cs typeface="Arial" charset="0"/>
                        </a:rPr>
                        <a:t>Total</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FFFF00"/>
                          </a:solidFill>
                          <a:effectLst/>
                          <a:latin typeface="Arial" charset="0"/>
                          <a:ea typeface="Times New Roman" pitchFamily="18" charset="0"/>
                          <a:cs typeface="Arial" charset="0"/>
                        </a:rPr>
                        <a:t>802</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1" u="none" strike="noStrike" cap="none" normalizeH="0" baseline="0" smtClean="0">
                          <a:ln>
                            <a:noFill/>
                          </a:ln>
                          <a:solidFill>
                            <a:srgbClr val="FFFF00"/>
                          </a:solidFill>
                          <a:effectLst/>
                          <a:latin typeface="Arial" charset="0"/>
                          <a:ea typeface="Times New Roman" pitchFamily="18" charset="0"/>
                          <a:cs typeface="Arial" charset="0"/>
                        </a:rPr>
                        <a:t>265  (33%)</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1" u="none" strike="noStrike" cap="none" normalizeH="0" baseline="0" smtClean="0">
                          <a:ln>
                            <a:noFill/>
                          </a:ln>
                          <a:solidFill>
                            <a:srgbClr val="FFFF00"/>
                          </a:solidFill>
                          <a:effectLst/>
                          <a:latin typeface="Arial" charset="0"/>
                          <a:ea typeface="Times New Roman" pitchFamily="18" charset="0"/>
                          <a:cs typeface="Arial" charset="0"/>
                        </a:rPr>
                        <a:t>124 (15%)</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1" u="none" strike="noStrike" cap="none" normalizeH="0" baseline="0" smtClean="0">
                          <a:ln>
                            <a:noFill/>
                          </a:ln>
                          <a:solidFill>
                            <a:srgbClr val="FFFF00"/>
                          </a:solidFill>
                          <a:effectLst/>
                          <a:latin typeface="Arial" charset="0"/>
                          <a:ea typeface="Times New Roman" pitchFamily="18" charset="0"/>
                          <a:cs typeface="Arial" charset="0"/>
                        </a:rPr>
                        <a:t>128 (16%)</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1" u="none" strike="noStrike" cap="none" normalizeH="0" baseline="0" smtClean="0">
                          <a:ln>
                            <a:noFill/>
                          </a:ln>
                          <a:solidFill>
                            <a:srgbClr val="FFFF00"/>
                          </a:solidFill>
                          <a:effectLst/>
                          <a:latin typeface="Arial" charset="0"/>
                          <a:ea typeface="Times New Roman" pitchFamily="18" charset="0"/>
                          <a:cs typeface="Arial" charset="0"/>
                        </a:rPr>
                        <a:t>285 (36%)</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3016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1" u="none" strike="noStrike" cap="none" normalizeH="0" baseline="0" smtClean="0">
                          <a:ln>
                            <a:noFill/>
                          </a:ln>
                          <a:solidFill>
                            <a:srgbClr val="FFFFFF"/>
                          </a:solidFill>
                          <a:effectLst/>
                          <a:latin typeface="Arial" charset="0"/>
                          <a:ea typeface="Times New Roman" pitchFamily="18" charset="0"/>
                          <a:cs typeface="Arial" charset="0"/>
                        </a:rPr>
                        <a:t>Man</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FFFFFF"/>
                          </a:solidFill>
                          <a:effectLst/>
                          <a:latin typeface="Arial" charset="0"/>
                          <a:ea typeface="Times New Roman" pitchFamily="18" charset="0"/>
                          <a:cs typeface="Arial" charset="0"/>
                        </a:rPr>
                        <a:t>385 (48%)</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96 (25%)</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58 (15%)</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78 (20%)</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153 (40%)</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3032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1" u="none" strike="noStrike" cap="none" normalizeH="0" baseline="0" smtClean="0">
                          <a:ln>
                            <a:noFill/>
                          </a:ln>
                          <a:solidFill>
                            <a:srgbClr val="FFFFFF"/>
                          </a:solidFill>
                          <a:effectLst/>
                          <a:latin typeface="Arial" charset="0"/>
                          <a:ea typeface="Times New Roman" pitchFamily="18" charset="0"/>
                          <a:cs typeface="Arial" charset="0"/>
                        </a:rPr>
                        <a:t>Woman</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FFFFFF"/>
                          </a:solidFill>
                          <a:effectLst/>
                          <a:latin typeface="Arial" charset="0"/>
                          <a:ea typeface="Times New Roman" pitchFamily="18" charset="0"/>
                          <a:cs typeface="Arial" charset="0"/>
                        </a:rPr>
                        <a:t>417 (52%)</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169 (40%)</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66 (16%)</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50  (12%)</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132 (32%)</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3016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1" u="none" strike="noStrike" cap="none" normalizeH="0" baseline="0" smtClean="0">
                          <a:ln>
                            <a:noFill/>
                          </a:ln>
                          <a:solidFill>
                            <a:srgbClr val="FFFFFF"/>
                          </a:solidFill>
                          <a:effectLst/>
                          <a:latin typeface="Arial" charset="0"/>
                          <a:ea typeface="Times New Roman" pitchFamily="18" charset="0"/>
                          <a:cs typeface="Arial" charset="0"/>
                        </a:rPr>
                        <a:t>Age &lt; 39</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FFFFFF"/>
                          </a:solidFill>
                          <a:effectLst/>
                          <a:latin typeface="Arial" charset="0"/>
                          <a:ea typeface="Times New Roman" pitchFamily="18" charset="0"/>
                          <a:cs typeface="Arial" charset="0"/>
                        </a:rPr>
                        <a:t>158</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73 (46%)</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15 (10%)</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22 (14%)</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48 (30%)</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3016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1" u="none" strike="noStrike" cap="none" normalizeH="0" baseline="0" smtClean="0">
                          <a:ln>
                            <a:noFill/>
                          </a:ln>
                          <a:solidFill>
                            <a:srgbClr val="FFFFFF"/>
                          </a:solidFill>
                          <a:effectLst/>
                          <a:latin typeface="Arial" charset="0"/>
                          <a:ea typeface="Times New Roman" pitchFamily="18" charset="0"/>
                          <a:cs typeface="Arial" charset="0"/>
                        </a:rPr>
                        <a:t>Age 40 - 59</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FFFFFF"/>
                          </a:solidFill>
                          <a:effectLst/>
                          <a:latin typeface="Arial" charset="0"/>
                          <a:ea typeface="Times New Roman" pitchFamily="18" charset="0"/>
                          <a:cs typeface="Arial" charset="0"/>
                        </a:rPr>
                        <a:t>321</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106 (33%)</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42 (13%)</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48 (15%)</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125 (39%)</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3032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1" u="none" strike="noStrike" cap="none" normalizeH="0" baseline="0" smtClean="0">
                          <a:ln>
                            <a:noFill/>
                          </a:ln>
                          <a:solidFill>
                            <a:srgbClr val="FFFFFF"/>
                          </a:solidFill>
                          <a:effectLst/>
                          <a:latin typeface="Arial" charset="0"/>
                          <a:ea typeface="Times New Roman" pitchFamily="18" charset="0"/>
                          <a:cs typeface="Arial" charset="0"/>
                        </a:rPr>
                        <a:t>Age &gt; 60</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FFFFFF"/>
                          </a:solidFill>
                          <a:effectLst/>
                          <a:latin typeface="Arial" charset="0"/>
                          <a:ea typeface="Times New Roman" pitchFamily="18" charset="0"/>
                          <a:cs typeface="Arial" charset="0"/>
                        </a:rPr>
                        <a:t>323</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86 (27%)</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67 (21%)</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58 (17%)</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112 (35%)</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5032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1" u="none" strike="noStrike" cap="none" normalizeH="0" baseline="0" smtClean="0">
                          <a:ln>
                            <a:noFill/>
                          </a:ln>
                          <a:solidFill>
                            <a:srgbClr val="FFFFFF"/>
                          </a:solidFill>
                          <a:effectLst/>
                          <a:latin typeface="Arial" charset="0"/>
                          <a:ea typeface="Times New Roman" pitchFamily="18" charset="0"/>
                          <a:cs typeface="Arial" charset="0"/>
                        </a:rPr>
                        <a:t>Education level </a:t>
                      </a:r>
                      <a:endParaRPr kumimoji="0" lang="it-IT"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1" u="none" strike="noStrike" cap="none" normalizeH="0" baseline="0" smtClean="0">
                          <a:ln>
                            <a:noFill/>
                          </a:ln>
                          <a:solidFill>
                            <a:srgbClr val="FFFFFF"/>
                          </a:solidFill>
                          <a:effectLst/>
                          <a:latin typeface="Arial" charset="0"/>
                          <a:ea typeface="Times New Roman" pitchFamily="18" charset="0"/>
                          <a:cs typeface="Arial" charset="0"/>
                        </a:rPr>
                        <a:t>&lt; High school</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FFFFFF"/>
                          </a:solidFill>
                          <a:effectLst/>
                          <a:latin typeface="Arial" charset="0"/>
                          <a:ea typeface="Times New Roman" pitchFamily="18" charset="0"/>
                          <a:cs typeface="Arial" charset="0"/>
                        </a:rPr>
                        <a:t>375</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102 (27%)</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81 (22%)</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61 (16%)</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131 (35%)</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5016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1" u="none" strike="noStrike" cap="none" normalizeH="0" baseline="0" smtClean="0">
                          <a:ln>
                            <a:noFill/>
                          </a:ln>
                          <a:solidFill>
                            <a:srgbClr val="FFFFFF"/>
                          </a:solidFill>
                          <a:effectLst/>
                          <a:latin typeface="Arial" charset="0"/>
                          <a:ea typeface="Times New Roman" pitchFamily="18" charset="0"/>
                          <a:cs typeface="Arial" charset="0"/>
                        </a:rPr>
                        <a:t>Education level </a:t>
                      </a:r>
                      <a:endParaRPr kumimoji="0" lang="it-IT"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1" u="none" strike="noStrike" cap="none" normalizeH="0" baseline="0" smtClean="0">
                          <a:ln>
                            <a:noFill/>
                          </a:ln>
                          <a:solidFill>
                            <a:srgbClr val="FFFFFF"/>
                          </a:solidFill>
                          <a:effectLst/>
                          <a:latin typeface="Arial" charset="0"/>
                          <a:ea typeface="Times New Roman" pitchFamily="18" charset="0"/>
                          <a:cs typeface="Arial" charset="0"/>
                        </a:rPr>
                        <a:t>&gt; High school</a:t>
                      </a:r>
                      <a:endParaRPr kumimoji="0" lang="it-IT"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FFFFFF"/>
                          </a:solidFill>
                          <a:effectLst/>
                          <a:latin typeface="Arial" charset="0"/>
                          <a:ea typeface="Times New Roman" pitchFamily="18" charset="0"/>
                          <a:cs typeface="Arial" charset="0"/>
                        </a:rPr>
                        <a:t>427 (53%)</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163 (38%)</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43 (10%)</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67 (16%)</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154 (36%)</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7048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1" u="none" strike="noStrike" cap="none" normalizeH="0" baseline="0" smtClean="0">
                          <a:ln>
                            <a:noFill/>
                          </a:ln>
                          <a:solidFill>
                            <a:srgbClr val="FFFFFF"/>
                          </a:solidFill>
                          <a:effectLst/>
                          <a:latin typeface="Arial" charset="0"/>
                          <a:ea typeface="Times New Roman" pitchFamily="18" charset="0"/>
                          <a:cs typeface="Arial" charset="0"/>
                        </a:rPr>
                        <a:t>Positive Family history of melanoma</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FFFFFF"/>
                          </a:solidFill>
                          <a:effectLst/>
                          <a:latin typeface="Arial" charset="0"/>
                          <a:ea typeface="Times New Roman" pitchFamily="18" charset="0"/>
                          <a:cs typeface="Arial" charset="0"/>
                        </a:rPr>
                        <a:t>85 (11%)</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25 (29%)</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9 (11%)</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21 (25%)</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30 (35%)</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7048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bg1"/>
                          </a:solidFill>
                          <a:effectLst/>
                          <a:latin typeface="Arial" charset="0"/>
                          <a:ea typeface="Times New Roman" pitchFamily="18" charset="0"/>
                          <a:cs typeface="Arial" charset="0"/>
                        </a:rPr>
                        <a:t>Positive personal history of melanoma</a:t>
                      </a:r>
                      <a:endParaRPr kumimoji="0" lang="en-GB" sz="12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FFFFFF"/>
                          </a:solidFill>
                          <a:effectLst/>
                          <a:latin typeface="Arial" charset="0"/>
                          <a:ea typeface="Times New Roman" pitchFamily="18" charset="0"/>
                          <a:cs typeface="Arial" charset="0"/>
                        </a:rPr>
                        <a:t>56 (7%)</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15 (27%)</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7 (12%)</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5 (9%)</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smtClean="0">
                          <a:ln>
                            <a:noFill/>
                          </a:ln>
                          <a:solidFill>
                            <a:srgbClr val="FFFFFF"/>
                          </a:solidFill>
                          <a:effectLst/>
                          <a:latin typeface="Arial" charset="0"/>
                          <a:ea typeface="Times New Roman" pitchFamily="18" charset="0"/>
                          <a:cs typeface="Arial" charset="0"/>
                        </a:rPr>
                        <a:t>29 (52%)</a:t>
                      </a:r>
                      <a:endParaRPr kumimoji="0" lang="en-GB"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95288" y="-171450"/>
            <a:ext cx="8229600" cy="1143000"/>
          </a:xfrm>
        </p:spPr>
        <p:txBody>
          <a:bodyPr/>
          <a:lstStyle/>
          <a:p>
            <a:pPr eaLnBrk="1" hangingPunct="1"/>
            <a:r>
              <a:rPr lang="it-IT" smtClean="0">
                <a:solidFill>
                  <a:srgbClr val="FFFF00"/>
                </a:solidFill>
              </a:rPr>
              <a:t>Risultati</a:t>
            </a:r>
          </a:p>
        </p:txBody>
      </p:sp>
      <p:graphicFrame>
        <p:nvGraphicFramePr>
          <p:cNvPr id="41430" name="Group 470"/>
          <p:cNvGraphicFramePr>
            <a:graphicFrameLocks noGrp="1"/>
          </p:cNvGraphicFramePr>
          <p:nvPr/>
        </p:nvGraphicFramePr>
        <p:xfrm>
          <a:off x="323850" y="1484313"/>
          <a:ext cx="8280400" cy="4754563"/>
        </p:xfrm>
        <a:graphic>
          <a:graphicData uri="http://schemas.openxmlformats.org/drawingml/2006/table">
            <a:tbl>
              <a:tblPr/>
              <a:tblGrid>
                <a:gridCol w="1941513"/>
                <a:gridCol w="1171575"/>
                <a:gridCol w="1304925"/>
                <a:gridCol w="1152525"/>
                <a:gridCol w="1117600"/>
                <a:gridCol w="1592262"/>
              </a:tblGrid>
              <a:tr h="7302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00"/>
                    </a:solidFill>
                  </a:tcPr>
                </a:tc>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1" u="none" strike="noStrike" cap="none" normalizeH="0" baseline="0" smtClean="0">
                          <a:ln>
                            <a:noFill/>
                          </a:ln>
                          <a:solidFill>
                            <a:srgbClr val="FFFFFF"/>
                          </a:solidFill>
                          <a:effectLst/>
                          <a:latin typeface="Arial" charset="0"/>
                          <a:ea typeface="Times New Roman" pitchFamily="18" charset="0"/>
                          <a:cs typeface="Arial" charset="0"/>
                        </a:rPr>
                        <a:t>DETECTED</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00"/>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15541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rgbClr val="FFFFFF"/>
                          </a:solidFill>
                          <a:effectLst/>
                          <a:latin typeface="Arial" charset="0"/>
                          <a:ea typeface="Times New Roman" pitchFamily="18" charset="0"/>
                          <a:cs typeface="Arial" charset="0"/>
                        </a:rPr>
                        <a:t>CHARATERISTICS</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rgbClr val="FFFFFF"/>
                          </a:solidFill>
                          <a:effectLst/>
                          <a:latin typeface="Arial" charset="0"/>
                          <a:ea typeface="Times New Roman" pitchFamily="18" charset="0"/>
                          <a:cs typeface="Arial" charset="0"/>
                        </a:rPr>
                        <a:t>NUMBER</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rgbClr val="FFFFFF"/>
                          </a:solidFill>
                          <a:effectLst/>
                          <a:latin typeface="Arial" charset="0"/>
                          <a:ea typeface="Times New Roman" pitchFamily="18" charset="0"/>
                          <a:cs typeface="Arial" charset="0"/>
                        </a:rPr>
                        <a:t>SELF-DETECTED</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rgbClr val="FFFFFF"/>
                          </a:solidFill>
                          <a:effectLst/>
                          <a:latin typeface="Arial" charset="0"/>
                          <a:ea typeface="Times New Roman" pitchFamily="18" charset="0"/>
                          <a:cs typeface="Arial" charset="0"/>
                        </a:rPr>
                        <a:t>GP</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rgbClr val="FFFFFF"/>
                          </a:solidFill>
                          <a:effectLst/>
                          <a:latin typeface="Arial" charset="0"/>
                          <a:ea typeface="Times New Roman" pitchFamily="18" charset="0"/>
                          <a:cs typeface="Arial" charset="0"/>
                        </a:rPr>
                        <a:t>FAMILY MEMBER</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rgbClr val="FFFFFF"/>
                          </a:solidFill>
                          <a:effectLst/>
                          <a:latin typeface="Arial" charset="0"/>
                          <a:ea typeface="Times New Roman" pitchFamily="18" charset="0"/>
                          <a:cs typeface="Arial" charset="0"/>
                        </a:rPr>
                        <a:t>PERIODIC SKIN EXAMINATION</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8239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1" u="none" strike="noStrike" cap="none" normalizeH="0" baseline="0" smtClean="0">
                          <a:ln>
                            <a:noFill/>
                          </a:ln>
                          <a:solidFill>
                            <a:srgbClr val="FFFFFF"/>
                          </a:solidFill>
                          <a:effectLst/>
                          <a:latin typeface="Arial" charset="0"/>
                          <a:ea typeface="Times New Roman" pitchFamily="18" charset="0"/>
                          <a:cs typeface="Arial" charset="0"/>
                        </a:rPr>
                        <a:t>Total</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bg1"/>
                          </a:solidFill>
                          <a:effectLst/>
                          <a:latin typeface="Arial" charset="0"/>
                          <a:ea typeface="Times New Roman" pitchFamily="18" charset="0"/>
                          <a:cs typeface="Arial" charset="0"/>
                        </a:rPr>
                        <a:t>802</a:t>
                      </a:r>
                      <a:endParaRPr kumimoji="0" lang="en-GB" sz="2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1" u="none" strike="noStrike" cap="none" normalizeH="0" baseline="0" smtClean="0">
                          <a:ln>
                            <a:noFill/>
                          </a:ln>
                          <a:solidFill>
                            <a:schemeClr val="bg1"/>
                          </a:solidFill>
                          <a:effectLst/>
                          <a:latin typeface="Arial" charset="0"/>
                          <a:ea typeface="Times New Roman" pitchFamily="18" charset="0"/>
                          <a:cs typeface="Arial" charset="0"/>
                        </a:rPr>
                        <a:t>265  (33%)</a:t>
                      </a:r>
                      <a:endParaRPr kumimoji="0" lang="en-GB" sz="2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1" u="none" strike="noStrike" cap="none" normalizeH="0" baseline="0" smtClean="0">
                          <a:ln>
                            <a:noFill/>
                          </a:ln>
                          <a:solidFill>
                            <a:schemeClr val="bg1"/>
                          </a:solidFill>
                          <a:effectLst/>
                          <a:latin typeface="Arial" charset="0"/>
                          <a:ea typeface="Times New Roman" pitchFamily="18" charset="0"/>
                          <a:cs typeface="Arial" charset="0"/>
                        </a:rPr>
                        <a:t>124 (15%)</a:t>
                      </a:r>
                      <a:endParaRPr kumimoji="0" lang="en-GB" sz="2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1" u="none" strike="noStrike" cap="none" normalizeH="0" baseline="0" smtClean="0">
                          <a:ln>
                            <a:noFill/>
                          </a:ln>
                          <a:solidFill>
                            <a:schemeClr val="bg1"/>
                          </a:solidFill>
                          <a:effectLst/>
                          <a:latin typeface="Arial" charset="0"/>
                          <a:ea typeface="Times New Roman" pitchFamily="18" charset="0"/>
                          <a:cs typeface="Arial" charset="0"/>
                        </a:rPr>
                        <a:t>128 (16%)</a:t>
                      </a:r>
                      <a:endParaRPr kumimoji="0" lang="en-GB" sz="2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1" u="none" strike="noStrike" cap="none" normalizeH="0" baseline="0" smtClean="0">
                          <a:ln>
                            <a:noFill/>
                          </a:ln>
                          <a:solidFill>
                            <a:schemeClr val="bg1"/>
                          </a:solidFill>
                          <a:effectLst/>
                          <a:latin typeface="Arial" charset="0"/>
                          <a:ea typeface="Times New Roman" pitchFamily="18" charset="0"/>
                          <a:cs typeface="Arial" charset="0"/>
                        </a:rPr>
                        <a:t>285 (36%)</a:t>
                      </a:r>
                      <a:endParaRPr kumimoji="0" lang="en-GB" sz="2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8223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1" u="none" strike="noStrike" cap="none" normalizeH="0" baseline="0" smtClean="0">
                          <a:ln>
                            <a:noFill/>
                          </a:ln>
                          <a:solidFill>
                            <a:srgbClr val="FFFFFF"/>
                          </a:solidFill>
                          <a:effectLst/>
                          <a:latin typeface="Arial" charset="0"/>
                          <a:ea typeface="Times New Roman" pitchFamily="18" charset="0"/>
                          <a:cs typeface="Arial" charset="0"/>
                        </a:rPr>
                        <a:t>Man</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rgbClr val="FFFFFF"/>
                          </a:solidFill>
                          <a:effectLst/>
                          <a:latin typeface="Arial" charset="0"/>
                          <a:ea typeface="Times New Roman" pitchFamily="18" charset="0"/>
                          <a:cs typeface="Arial" charset="0"/>
                        </a:rPr>
                        <a:t>385 (48%)</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smtClean="0">
                          <a:ln>
                            <a:noFill/>
                          </a:ln>
                          <a:solidFill>
                            <a:srgbClr val="FFFF00"/>
                          </a:solidFill>
                          <a:effectLst/>
                          <a:latin typeface="Arial" charset="0"/>
                          <a:ea typeface="Times New Roman" pitchFamily="18" charset="0"/>
                          <a:cs typeface="Arial" charset="0"/>
                        </a:rPr>
                        <a:t>96 (25%)</a:t>
                      </a:r>
                      <a:endParaRPr kumimoji="0" lang="en-GB" sz="2400" b="0" i="0" u="none" strike="noStrike" cap="none" normalizeH="0" baseline="0" smtClean="0">
                        <a:ln>
                          <a:noFill/>
                        </a:ln>
                        <a:solidFill>
                          <a:srgbClr val="FFFF00"/>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smtClean="0">
                          <a:ln>
                            <a:noFill/>
                          </a:ln>
                          <a:solidFill>
                            <a:srgbClr val="FFFFFF"/>
                          </a:solidFill>
                          <a:effectLst/>
                          <a:latin typeface="Arial" charset="0"/>
                          <a:ea typeface="Times New Roman" pitchFamily="18" charset="0"/>
                          <a:cs typeface="Arial" charset="0"/>
                        </a:rPr>
                        <a:t>58 (15%)</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smtClean="0">
                          <a:ln>
                            <a:noFill/>
                          </a:ln>
                          <a:solidFill>
                            <a:srgbClr val="FFFF00"/>
                          </a:solidFill>
                          <a:effectLst/>
                          <a:latin typeface="Arial" charset="0"/>
                          <a:ea typeface="Times New Roman" pitchFamily="18" charset="0"/>
                          <a:cs typeface="Arial" charset="0"/>
                        </a:rPr>
                        <a:t>78 (20%)</a:t>
                      </a:r>
                      <a:endParaRPr kumimoji="0" lang="en-GB" sz="2400" b="0" i="0" u="none" strike="noStrike" cap="none" normalizeH="0" baseline="0" smtClean="0">
                        <a:ln>
                          <a:noFill/>
                        </a:ln>
                        <a:solidFill>
                          <a:srgbClr val="FFFF00"/>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smtClean="0">
                          <a:ln>
                            <a:noFill/>
                          </a:ln>
                          <a:solidFill>
                            <a:srgbClr val="FFFFFF"/>
                          </a:solidFill>
                          <a:effectLst/>
                          <a:latin typeface="Arial" charset="0"/>
                          <a:ea typeface="Times New Roman" pitchFamily="18" charset="0"/>
                          <a:cs typeface="Arial" charset="0"/>
                        </a:rPr>
                        <a:t>153 (40%)</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8223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1" u="none" strike="noStrike" cap="none" normalizeH="0" baseline="0" smtClean="0">
                          <a:ln>
                            <a:noFill/>
                          </a:ln>
                          <a:solidFill>
                            <a:srgbClr val="FFFFFF"/>
                          </a:solidFill>
                          <a:effectLst/>
                          <a:latin typeface="Arial" charset="0"/>
                          <a:ea typeface="Times New Roman" pitchFamily="18" charset="0"/>
                          <a:cs typeface="Arial" charset="0"/>
                        </a:rPr>
                        <a:t>Woman</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rgbClr val="FFFFFF"/>
                          </a:solidFill>
                          <a:effectLst/>
                          <a:latin typeface="Arial" charset="0"/>
                          <a:ea typeface="Times New Roman" pitchFamily="18" charset="0"/>
                          <a:cs typeface="Arial" charset="0"/>
                        </a:rPr>
                        <a:t>417 (52%)</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smtClean="0">
                          <a:ln>
                            <a:noFill/>
                          </a:ln>
                          <a:solidFill>
                            <a:srgbClr val="FFFF00"/>
                          </a:solidFill>
                          <a:effectLst/>
                          <a:latin typeface="Arial" charset="0"/>
                          <a:ea typeface="Times New Roman" pitchFamily="18" charset="0"/>
                          <a:cs typeface="Arial" charset="0"/>
                        </a:rPr>
                        <a:t>169 (40%)</a:t>
                      </a:r>
                      <a:endParaRPr kumimoji="0" lang="en-GB" sz="2400" b="0" i="0" u="none" strike="noStrike" cap="none" normalizeH="0" baseline="0" smtClean="0">
                        <a:ln>
                          <a:noFill/>
                        </a:ln>
                        <a:solidFill>
                          <a:srgbClr val="FFFF00"/>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smtClean="0">
                          <a:ln>
                            <a:noFill/>
                          </a:ln>
                          <a:solidFill>
                            <a:srgbClr val="FFFFFF"/>
                          </a:solidFill>
                          <a:effectLst/>
                          <a:latin typeface="Arial" charset="0"/>
                          <a:ea typeface="Times New Roman" pitchFamily="18" charset="0"/>
                          <a:cs typeface="Arial" charset="0"/>
                        </a:rPr>
                        <a:t>66 (16%)</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smtClean="0">
                          <a:ln>
                            <a:noFill/>
                          </a:ln>
                          <a:solidFill>
                            <a:srgbClr val="FFFF00"/>
                          </a:solidFill>
                          <a:effectLst/>
                          <a:latin typeface="Arial" charset="0"/>
                          <a:ea typeface="Times New Roman" pitchFamily="18" charset="0"/>
                          <a:cs typeface="Arial" charset="0"/>
                        </a:rPr>
                        <a:t>50  (12%)</a:t>
                      </a:r>
                      <a:endParaRPr kumimoji="0" lang="en-GB" sz="2400" b="0" i="0" u="none" strike="noStrike" cap="none" normalizeH="0" baseline="0" smtClean="0">
                        <a:ln>
                          <a:noFill/>
                        </a:ln>
                        <a:solidFill>
                          <a:srgbClr val="FFFF00"/>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smtClean="0">
                          <a:ln>
                            <a:noFill/>
                          </a:ln>
                          <a:solidFill>
                            <a:srgbClr val="FFFFFF"/>
                          </a:solidFill>
                          <a:effectLst/>
                          <a:latin typeface="Arial" charset="0"/>
                          <a:ea typeface="Times New Roman" pitchFamily="18" charset="0"/>
                          <a:cs typeface="Arial" charset="0"/>
                        </a:rPr>
                        <a:t>132 (32%)</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bl>
          </a:graphicData>
        </a:graphic>
      </p:graphicFrame>
      <p:sp>
        <p:nvSpPr>
          <p:cNvPr id="8236" name="Rettangolo arrotondato 3"/>
          <p:cNvSpPr>
            <a:spLocks noChangeArrowheads="1"/>
          </p:cNvSpPr>
          <p:nvPr/>
        </p:nvSpPr>
        <p:spPr bwMode="auto">
          <a:xfrm>
            <a:off x="3563938" y="4581525"/>
            <a:ext cx="1223962" cy="1655763"/>
          </a:xfrm>
          <a:prstGeom prst="roundRect">
            <a:avLst>
              <a:gd name="adj" fmla="val 16667"/>
            </a:avLst>
          </a:prstGeom>
          <a:noFill/>
          <a:ln w="28575" algn="ctr">
            <a:solidFill>
              <a:srgbClr val="FF0000"/>
            </a:solidFill>
            <a:round/>
            <a:headEnd/>
            <a:tailEnd/>
          </a:ln>
        </p:spPr>
        <p:txBody>
          <a:bodyPr/>
          <a:lstStyle/>
          <a:p>
            <a:pPr algn="l"/>
            <a:endParaRPr lang="it-IT"/>
          </a:p>
        </p:txBody>
      </p:sp>
      <p:sp>
        <p:nvSpPr>
          <p:cNvPr id="8237" name="Rettangolo arrotondato 4"/>
          <p:cNvSpPr>
            <a:spLocks noChangeArrowheads="1"/>
          </p:cNvSpPr>
          <p:nvPr/>
        </p:nvSpPr>
        <p:spPr bwMode="auto">
          <a:xfrm>
            <a:off x="5940425" y="4652963"/>
            <a:ext cx="1223963" cy="1655762"/>
          </a:xfrm>
          <a:prstGeom prst="roundRect">
            <a:avLst>
              <a:gd name="adj" fmla="val 16667"/>
            </a:avLst>
          </a:prstGeom>
          <a:noFill/>
          <a:ln w="28575" algn="ctr">
            <a:solidFill>
              <a:srgbClr val="FF0000"/>
            </a:solidFill>
            <a:round/>
            <a:headEnd/>
            <a:tailEnd/>
          </a:ln>
        </p:spPr>
        <p:txBody>
          <a:bodyPr/>
          <a:lstStyle/>
          <a:p>
            <a:pPr algn="l"/>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95288" y="-171450"/>
            <a:ext cx="8229600" cy="1143000"/>
          </a:xfrm>
        </p:spPr>
        <p:txBody>
          <a:bodyPr/>
          <a:lstStyle/>
          <a:p>
            <a:pPr eaLnBrk="1" hangingPunct="1"/>
            <a:r>
              <a:rPr lang="it-IT" smtClean="0">
                <a:solidFill>
                  <a:srgbClr val="FFFF00"/>
                </a:solidFill>
              </a:rPr>
              <a:t>Risultati</a:t>
            </a:r>
          </a:p>
        </p:txBody>
      </p:sp>
      <p:graphicFrame>
        <p:nvGraphicFramePr>
          <p:cNvPr id="9263" name="Group 47"/>
          <p:cNvGraphicFramePr>
            <a:graphicFrameLocks noGrp="1"/>
          </p:cNvGraphicFramePr>
          <p:nvPr/>
        </p:nvGraphicFramePr>
        <p:xfrm>
          <a:off x="579438" y="765175"/>
          <a:ext cx="8169275" cy="5943600"/>
        </p:xfrm>
        <a:graphic>
          <a:graphicData uri="http://schemas.openxmlformats.org/drawingml/2006/table">
            <a:tbl>
              <a:tblPr/>
              <a:tblGrid>
                <a:gridCol w="1914525"/>
                <a:gridCol w="1155700"/>
                <a:gridCol w="1287462"/>
                <a:gridCol w="1138238"/>
                <a:gridCol w="1101725"/>
                <a:gridCol w="1571625"/>
              </a:tblGrid>
              <a:tr h="1809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00"/>
                    </a:solidFill>
                  </a:tcPr>
                </a:tc>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smtClean="0">
                          <a:ln>
                            <a:noFill/>
                          </a:ln>
                          <a:solidFill>
                            <a:srgbClr val="FFFFFF"/>
                          </a:solidFill>
                          <a:effectLst/>
                          <a:latin typeface="Arial" charset="0"/>
                          <a:ea typeface="Times New Roman" pitchFamily="18" charset="0"/>
                          <a:cs typeface="Arial" charset="0"/>
                        </a:rPr>
                        <a:t>DETECTED</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00"/>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smtClean="0">
                          <a:ln>
                            <a:noFill/>
                          </a:ln>
                          <a:solidFill>
                            <a:srgbClr val="FFFFFF"/>
                          </a:solidFill>
                          <a:effectLst/>
                          <a:latin typeface="Arial" charset="0"/>
                          <a:ea typeface="Times New Roman" pitchFamily="18" charset="0"/>
                          <a:cs typeface="Arial" charset="0"/>
                        </a:rPr>
                        <a:t>CHARATERISTICS</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smtClean="0">
                          <a:ln>
                            <a:noFill/>
                          </a:ln>
                          <a:solidFill>
                            <a:srgbClr val="FFFFFF"/>
                          </a:solidFill>
                          <a:effectLst/>
                          <a:latin typeface="Arial" charset="0"/>
                          <a:ea typeface="Times New Roman" pitchFamily="18" charset="0"/>
                          <a:cs typeface="Arial" charset="0"/>
                        </a:rPr>
                        <a:t>NUMBER</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smtClean="0">
                          <a:ln>
                            <a:noFill/>
                          </a:ln>
                          <a:solidFill>
                            <a:srgbClr val="FFFFFF"/>
                          </a:solidFill>
                          <a:effectLst/>
                          <a:latin typeface="Arial" charset="0"/>
                          <a:ea typeface="Times New Roman" pitchFamily="18" charset="0"/>
                          <a:cs typeface="Arial" charset="0"/>
                        </a:rPr>
                        <a:t>SELF-DETECTED</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smtClean="0">
                          <a:ln>
                            <a:noFill/>
                          </a:ln>
                          <a:solidFill>
                            <a:srgbClr val="FFFFFF"/>
                          </a:solidFill>
                          <a:effectLst/>
                          <a:latin typeface="Arial" charset="0"/>
                          <a:ea typeface="Times New Roman" pitchFamily="18" charset="0"/>
                          <a:cs typeface="Arial" charset="0"/>
                        </a:rPr>
                        <a:t>GP</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smtClean="0">
                          <a:ln>
                            <a:noFill/>
                          </a:ln>
                          <a:solidFill>
                            <a:srgbClr val="FFFFFF"/>
                          </a:solidFill>
                          <a:effectLst/>
                          <a:latin typeface="Arial" charset="0"/>
                          <a:ea typeface="Times New Roman" pitchFamily="18" charset="0"/>
                          <a:cs typeface="Arial" charset="0"/>
                        </a:rPr>
                        <a:t>FAMILY MEMBER</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smtClean="0">
                          <a:ln>
                            <a:noFill/>
                          </a:ln>
                          <a:solidFill>
                            <a:srgbClr val="FFFFFF"/>
                          </a:solidFill>
                          <a:effectLst/>
                          <a:latin typeface="Arial" charset="0"/>
                          <a:ea typeface="Times New Roman" pitchFamily="18" charset="0"/>
                          <a:cs typeface="Arial" charset="0"/>
                        </a:rPr>
                        <a:t>PERIODIC SKIN EXAMINATION</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smtClean="0">
                          <a:ln>
                            <a:noFill/>
                          </a:ln>
                          <a:solidFill>
                            <a:srgbClr val="FFFFFF"/>
                          </a:solidFill>
                          <a:effectLst/>
                          <a:latin typeface="Arial" charset="0"/>
                          <a:ea typeface="Times New Roman" pitchFamily="18" charset="0"/>
                          <a:cs typeface="Arial" charset="0"/>
                        </a:rPr>
                        <a:t>Total</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bg1"/>
                          </a:solidFill>
                          <a:effectLst/>
                          <a:latin typeface="Arial" charset="0"/>
                          <a:ea typeface="Times New Roman" pitchFamily="18" charset="0"/>
                          <a:cs typeface="Arial" charset="0"/>
                        </a:rPr>
                        <a:t>802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smtClean="0">
                          <a:ln>
                            <a:noFill/>
                          </a:ln>
                          <a:solidFill>
                            <a:schemeClr val="bg1"/>
                          </a:solidFill>
                          <a:effectLst/>
                          <a:latin typeface="Arial" charset="0"/>
                          <a:ea typeface="Times New Roman" pitchFamily="18" charset="0"/>
                          <a:cs typeface="Arial" charset="0"/>
                        </a:rPr>
                        <a:t>265  (33%)</a:t>
                      </a:r>
                      <a:endParaRPr kumimoji="0" lang="en-GB" sz="2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smtClean="0">
                          <a:ln>
                            <a:noFill/>
                          </a:ln>
                          <a:solidFill>
                            <a:schemeClr val="bg1"/>
                          </a:solidFill>
                          <a:effectLst/>
                          <a:latin typeface="Arial" charset="0"/>
                          <a:ea typeface="Times New Roman" pitchFamily="18" charset="0"/>
                          <a:cs typeface="Arial" charset="0"/>
                        </a:rPr>
                        <a:t>124 (15%)</a:t>
                      </a:r>
                      <a:endParaRPr kumimoji="0" lang="en-GB" sz="2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smtClean="0">
                          <a:ln>
                            <a:noFill/>
                          </a:ln>
                          <a:solidFill>
                            <a:schemeClr val="bg1"/>
                          </a:solidFill>
                          <a:effectLst/>
                          <a:latin typeface="Arial" charset="0"/>
                          <a:ea typeface="Times New Roman" pitchFamily="18" charset="0"/>
                          <a:cs typeface="Arial" charset="0"/>
                        </a:rPr>
                        <a:t>128 (16%)</a:t>
                      </a:r>
                      <a:endParaRPr kumimoji="0" lang="en-GB" sz="2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smtClean="0">
                          <a:ln>
                            <a:noFill/>
                          </a:ln>
                          <a:solidFill>
                            <a:schemeClr val="bg1"/>
                          </a:solidFill>
                          <a:effectLst/>
                          <a:latin typeface="Arial" charset="0"/>
                          <a:ea typeface="Times New Roman" pitchFamily="18" charset="0"/>
                          <a:cs typeface="Arial" charset="0"/>
                        </a:rPr>
                        <a:t>285 (36%)</a:t>
                      </a:r>
                      <a:endParaRPr kumimoji="0" lang="en-GB" sz="2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smtClean="0">
                          <a:ln>
                            <a:noFill/>
                          </a:ln>
                          <a:solidFill>
                            <a:srgbClr val="FFFFFF"/>
                          </a:solidFill>
                          <a:effectLst/>
                          <a:latin typeface="Arial" charset="0"/>
                          <a:ea typeface="Times New Roman" pitchFamily="18" charset="0"/>
                          <a:cs typeface="Arial" charset="0"/>
                        </a:rPr>
                        <a:t>Education level </a:t>
                      </a:r>
                      <a:endParaRPr kumimoji="0" lang="it-IT"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smtClean="0">
                          <a:ln>
                            <a:noFill/>
                          </a:ln>
                          <a:solidFill>
                            <a:srgbClr val="FFFFFF"/>
                          </a:solidFill>
                          <a:effectLst/>
                          <a:latin typeface="Arial" charset="0"/>
                          <a:ea typeface="Times New Roman" pitchFamily="18" charset="0"/>
                          <a:cs typeface="Arial" charset="0"/>
                        </a:rPr>
                        <a:t>&lt; High school</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smtClean="0">
                          <a:ln>
                            <a:noFill/>
                          </a:ln>
                          <a:solidFill>
                            <a:srgbClr val="FFFFFF"/>
                          </a:solidFill>
                          <a:effectLst/>
                          <a:latin typeface="Arial" charset="0"/>
                          <a:ea typeface="Times New Roman" pitchFamily="18" charset="0"/>
                          <a:cs typeface="Arial" charset="0"/>
                        </a:rPr>
                        <a:t>375</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smtClean="0">
                          <a:ln>
                            <a:noFill/>
                          </a:ln>
                          <a:solidFill>
                            <a:srgbClr val="FFFF00"/>
                          </a:solidFill>
                          <a:effectLst/>
                          <a:latin typeface="Arial" charset="0"/>
                          <a:ea typeface="Times New Roman" pitchFamily="18" charset="0"/>
                          <a:cs typeface="Arial" charset="0"/>
                        </a:rPr>
                        <a:t>102 (27%)</a:t>
                      </a:r>
                      <a:endParaRPr kumimoji="0" lang="en-GB" sz="2400" b="0" i="0" u="none" strike="noStrike" cap="none" normalizeH="0" baseline="0" smtClean="0">
                        <a:ln>
                          <a:noFill/>
                        </a:ln>
                        <a:solidFill>
                          <a:srgbClr val="FFFF00"/>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smtClean="0">
                          <a:ln>
                            <a:noFill/>
                          </a:ln>
                          <a:solidFill>
                            <a:srgbClr val="FFFF00"/>
                          </a:solidFill>
                          <a:effectLst/>
                          <a:latin typeface="Arial" charset="0"/>
                          <a:ea typeface="Times New Roman" pitchFamily="18" charset="0"/>
                          <a:cs typeface="Arial" charset="0"/>
                        </a:rPr>
                        <a:t>81 (22%)</a:t>
                      </a:r>
                      <a:endParaRPr kumimoji="0" lang="en-GB" sz="2400" b="0" i="0" u="none" strike="noStrike" cap="none" normalizeH="0" baseline="0" smtClean="0">
                        <a:ln>
                          <a:noFill/>
                        </a:ln>
                        <a:solidFill>
                          <a:srgbClr val="FFFF00"/>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smtClean="0">
                          <a:ln>
                            <a:noFill/>
                          </a:ln>
                          <a:solidFill>
                            <a:srgbClr val="FFFFFF"/>
                          </a:solidFill>
                          <a:effectLst/>
                          <a:latin typeface="Arial" charset="0"/>
                          <a:ea typeface="Times New Roman" pitchFamily="18" charset="0"/>
                          <a:cs typeface="Arial" charset="0"/>
                        </a:rPr>
                        <a:t>61 (16%)</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smtClean="0">
                          <a:ln>
                            <a:noFill/>
                          </a:ln>
                          <a:solidFill>
                            <a:srgbClr val="FFFFFF"/>
                          </a:solidFill>
                          <a:effectLst/>
                          <a:latin typeface="Arial" charset="0"/>
                          <a:ea typeface="Times New Roman" pitchFamily="18" charset="0"/>
                          <a:cs typeface="Arial" charset="0"/>
                        </a:rPr>
                        <a:t>131 (35%)</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smtClean="0">
                          <a:ln>
                            <a:noFill/>
                          </a:ln>
                          <a:solidFill>
                            <a:srgbClr val="FFFFFF"/>
                          </a:solidFill>
                          <a:effectLst/>
                          <a:latin typeface="Arial" charset="0"/>
                          <a:ea typeface="Times New Roman" pitchFamily="18" charset="0"/>
                          <a:cs typeface="Arial" charset="0"/>
                        </a:rPr>
                        <a:t>Education level </a:t>
                      </a:r>
                      <a:endParaRPr kumimoji="0" lang="it-IT"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400" b="0" i="1" u="none" strike="noStrike" cap="none" normalizeH="0" baseline="0" smtClean="0">
                          <a:ln>
                            <a:noFill/>
                          </a:ln>
                          <a:solidFill>
                            <a:srgbClr val="FFFFFF"/>
                          </a:solidFill>
                          <a:effectLst/>
                          <a:latin typeface="Arial" charset="0"/>
                          <a:ea typeface="Times New Roman" pitchFamily="18" charset="0"/>
                          <a:cs typeface="Arial" charset="0"/>
                        </a:rPr>
                        <a:t>&gt; High school</a:t>
                      </a:r>
                      <a:endParaRPr kumimoji="0" lang="it-IT"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smtClean="0">
                          <a:ln>
                            <a:noFill/>
                          </a:ln>
                          <a:solidFill>
                            <a:srgbClr val="FFFFFF"/>
                          </a:solidFill>
                          <a:effectLst/>
                          <a:latin typeface="Arial" charset="0"/>
                          <a:ea typeface="Times New Roman" pitchFamily="18" charset="0"/>
                          <a:cs typeface="Arial" charset="0"/>
                        </a:rPr>
                        <a:t>427 (53%)</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smtClean="0">
                          <a:ln>
                            <a:noFill/>
                          </a:ln>
                          <a:solidFill>
                            <a:srgbClr val="FFFF00"/>
                          </a:solidFill>
                          <a:effectLst/>
                          <a:latin typeface="Arial" charset="0"/>
                          <a:ea typeface="Times New Roman" pitchFamily="18" charset="0"/>
                          <a:cs typeface="Arial" charset="0"/>
                        </a:rPr>
                        <a:t>163 (38%)</a:t>
                      </a:r>
                      <a:endParaRPr kumimoji="0" lang="en-GB" sz="2400" b="0" i="0" u="none" strike="noStrike" cap="none" normalizeH="0" baseline="0" smtClean="0">
                        <a:ln>
                          <a:noFill/>
                        </a:ln>
                        <a:solidFill>
                          <a:srgbClr val="FFFF00"/>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smtClean="0">
                          <a:ln>
                            <a:noFill/>
                          </a:ln>
                          <a:solidFill>
                            <a:srgbClr val="FFFF00"/>
                          </a:solidFill>
                          <a:effectLst/>
                          <a:latin typeface="Arial" charset="0"/>
                          <a:ea typeface="Times New Roman" pitchFamily="18" charset="0"/>
                          <a:cs typeface="Arial" charset="0"/>
                        </a:rPr>
                        <a:t>43 (10%)</a:t>
                      </a:r>
                      <a:endParaRPr kumimoji="0" lang="en-GB" sz="2400" b="0" i="0" u="none" strike="noStrike" cap="none" normalizeH="0" baseline="0" smtClean="0">
                        <a:ln>
                          <a:noFill/>
                        </a:ln>
                        <a:solidFill>
                          <a:srgbClr val="FFFF00"/>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smtClean="0">
                          <a:ln>
                            <a:noFill/>
                          </a:ln>
                          <a:solidFill>
                            <a:srgbClr val="FFFFFF"/>
                          </a:solidFill>
                          <a:effectLst/>
                          <a:latin typeface="Arial" charset="0"/>
                          <a:ea typeface="Times New Roman" pitchFamily="18" charset="0"/>
                          <a:cs typeface="Arial" charset="0"/>
                        </a:rPr>
                        <a:t>67 (16%)</a:t>
                      </a:r>
                      <a:endParaRPr kumimoji="0" lang="en-GB" sz="2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smtClean="0">
                          <a:ln>
                            <a:noFill/>
                          </a:ln>
                          <a:solidFill>
                            <a:schemeClr val="bg1"/>
                          </a:solidFill>
                          <a:effectLst/>
                          <a:latin typeface="Arial" charset="0"/>
                          <a:ea typeface="Times New Roman" pitchFamily="18" charset="0"/>
                          <a:cs typeface="Arial" charset="0"/>
                        </a:rPr>
                        <a:t>154 (36%)</a:t>
                      </a:r>
                      <a:endParaRPr kumimoji="0" lang="en-GB" sz="2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bl>
          </a:graphicData>
        </a:graphic>
      </p:graphicFrame>
      <p:sp>
        <p:nvSpPr>
          <p:cNvPr id="9260" name="Rettangolo arrotondato 3"/>
          <p:cNvSpPr>
            <a:spLocks noChangeArrowheads="1"/>
          </p:cNvSpPr>
          <p:nvPr/>
        </p:nvSpPr>
        <p:spPr bwMode="auto">
          <a:xfrm>
            <a:off x="3708400" y="3789363"/>
            <a:ext cx="1223963" cy="2735262"/>
          </a:xfrm>
          <a:prstGeom prst="roundRect">
            <a:avLst>
              <a:gd name="adj" fmla="val 16667"/>
            </a:avLst>
          </a:prstGeom>
          <a:noFill/>
          <a:ln w="28575" algn="ctr">
            <a:solidFill>
              <a:srgbClr val="FF0000"/>
            </a:solidFill>
            <a:round/>
            <a:headEnd/>
            <a:tailEnd/>
          </a:ln>
        </p:spPr>
        <p:txBody>
          <a:bodyPr/>
          <a:lstStyle/>
          <a:p>
            <a:pPr algn="l"/>
            <a:endParaRPr lang="it-IT"/>
          </a:p>
        </p:txBody>
      </p:sp>
      <p:sp>
        <p:nvSpPr>
          <p:cNvPr id="9261" name="Rettangolo arrotondato 4"/>
          <p:cNvSpPr>
            <a:spLocks noChangeArrowheads="1"/>
          </p:cNvSpPr>
          <p:nvPr/>
        </p:nvSpPr>
        <p:spPr bwMode="auto">
          <a:xfrm>
            <a:off x="4932363" y="3789363"/>
            <a:ext cx="1223962" cy="2735262"/>
          </a:xfrm>
          <a:prstGeom prst="roundRect">
            <a:avLst>
              <a:gd name="adj" fmla="val 16667"/>
            </a:avLst>
          </a:prstGeom>
          <a:noFill/>
          <a:ln w="28575" algn="ctr">
            <a:solidFill>
              <a:srgbClr val="FF0000"/>
            </a:solidFill>
            <a:round/>
            <a:headEnd/>
            <a:tailEnd/>
          </a:ln>
        </p:spPr>
        <p:txBody>
          <a:bodyPr/>
          <a:lstStyle/>
          <a:p>
            <a:pPr algn="l"/>
            <a:endParaRPr lang="it-IT"/>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32" name="Group 68"/>
          <p:cNvGraphicFramePr>
            <a:graphicFrameLocks noGrp="1"/>
          </p:cNvGraphicFramePr>
          <p:nvPr/>
        </p:nvGraphicFramePr>
        <p:xfrm>
          <a:off x="539750" y="549275"/>
          <a:ext cx="8424863" cy="6239193"/>
        </p:xfrm>
        <a:graphic>
          <a:graphicData uri="http://schemas.openxmlformats.org/drawingml/2006/table">
            <a:tbl>
              <a:tblPr/>
              <a:tblGrid>
                <a:gridCol w="1974850"/>
                <a:gridCol w="1192213"/>
                <a:gridCol w="1327150"/>
                <a:gridCol w="1173162"/>
                <a:gridCol w="1136650"/>
                <a:gridCol w="1620838"/>
              </a:tblGrid>
              <a:tr h="7223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0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0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00"/>
                    </a:solidFill>
                  </a:tcPr>
                </a:tc>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1" u="none" strike="noStrike" cap="none" normalizeH="0" baseline="0" smtClean="0">
                          <a:ln>
                            <a:noFill/>
                          </a:ln>
                          <a:solidFill>
                            <a:srgbClr val="FFFFFF"/>
                          </a:solidFill>
                          <a:effectLst/>
                          <a:latin typeface="Arial" charset="0"/>
                          <a:ea typeface="Times New Roman" pitchFamily="18" charset="0"/>
                          <a:cs typeface="Arial" charset="0"/>
                        </a:rPr>
                        <a:t>DETECTED</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00"/>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11477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1" u="none" strike="noStrike" cap="none" normalizeH="0" baseline="0" smtClean="0">
                          <a:ln>
                            <a:noFill/>
                          </a:ln>
                          <a:solidFill>
                            <a:srgbClr val="FFFFFF"/>
                          </a:solidFill>
                          <a:effectLst/>
                          <a:latin typeface="Arial" charset="0"/>
                          <a:ea typeface="Times New Roman" pitchFamily="18" charset="0"/>
                          <a:cs typeface="Arial" charset="0"/>
                        </a:rPr>
                        <a:t>Breslow Thickness</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1" u="none" strike="noStrike" cap="none" normalizeH="0" baseline="0" smtClean="0">
                          <a:ln>
                            <a:noFill/>
                          </a:ln>
                          <a:solidFill>
                            <a:srgbClr val="FFFFFF"/>
                          </a:solidFill>
                          <a:effectLst/>
                          <a:latin typeface="Arial" charset="0"/>
                          <a:ea typeface="Times New Roman" pitchFamily="18" charset="0"/>
                          <a:cs typeface="Arial" charset="0"/>
                        </a:rPr>
                        <a:t>NUMBER</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1" u="none" strike="noStrike" cap="none" normalizeH="0" baseline="0" smtClean="0">
                          <a:ln>
                            <a:noFill/>
                          </a:ln>
                          <a:solidFill>
                            <a:srgbClr val="FFFFFF"/>
                          </a:solidFill>
                          <a:effectLst/>
                          <a:latin typeface="Arial" charset="0"/>
                          <a:ea typeface="Times New Roman" pitchFamily="18" charset="0"/>
                          <a:cs typeface="Arial" charset="0"/>
                        </a:rPr>
                        <a:t>SELF-DETECTED</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1" u="none" strike="noStrike" cap="none" normalizeH="0" baseline="0" smtClean="0">
                          <a:ln>
                            <a:noFill/>
                          </a:ln>
                          <a:solidFill>
                            <a:srgbClr val="FFFFFF"/>
                          </a:solidFill>
                          <a:effectLst/>
                          <a:latin typeface="Arial" charset="0"/>
                          <a:ea typeface="Times New Roman" pitchFamily="18" charset="0"/>
                          <a:cs typeface="Arial" charset="0"/>
                        </a:rPr>
                        <a:t>GP</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1" u="none" strike="noStrike" cap="none" normalizeH="0" baseline="0" smtClean="0">
                          <a:ln>
                            <a:noFill/>
                          </a:ln>
                          <a:solidFill>
                            <a:srgbClr val="FFFFFF"/>
                          </a:solidFill>
                          <a:effectLst/>
                          <a:latin typeface="Arial" charset="0"/>
                          <a:ea typeface="Times New Roman" pitchFamily="18" charset="0"/>
                          <a:cs typeface="Arial" charset="0"/>
                        </a:rPr>
                        <a:t>FAMILY MEMBER</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1" u="none" strike="noStrike" cap="none" normalizeH="0" baseline="0" smtClean="0">
                          <a:ln>
                            <a:noFill/>
                          </a:ln>
                          <a:solidFill>
                            <a:srgbClr val="FFFFFF"/>
                          </a:solidFill>
                          <a:effectLst/>
                          <a:latin typeface="Arial" charset="0"/>
                          <a:ea typeface="Times New Roman" pitchFamily="18" charset="0"/>
                          <a:cs typeface="Arial" charset="0"/>
                        </a:rPr>
                        <a:t>PERIODIC SKIN EXAMINATION</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6365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1" u="none" strike="noStrike" cap="none" normalizeH="0" baseline="0" smtClean="0">
                          <a:ln>
                            <a:noFill/>
                          </a:ln>
                          <a:solidFill>
                            <a:srgbClr val="FFFFFF"/>
                          </a:solidFill>
                          <a:effectLst/>
                          <a:latin typeface="Arial" charset="0"/>
                          <a:ea typeface="Times New Roman" pitchFamily="18" charset="0"/>
                          <a:cs typeface="Arial" charset="0"/>
                        </a:rPr>
                        <a:t>Total</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FF"/>
                          </a:solidFill>
                          <a:effectLst/>
                          <a:latin typeface="Arial" charset="0"/>
                          <a:ea typeface="Times New Roman" pitchFamily="18" charset="0"/>
                          <a:cs typeface="Arial" charset="0"/>
                        </a:rPr>
                        <a:t>802</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bg1"/>
                          </a:solidFill>
                          <a:effectLst/>
                          <a:latin typeface="Arial" charset="0"/>
                          <a:ea typeface="Times New Roman" pitchFamily="18" charset="0"/>
                          <a:cs typeface="Arial" charset="0"/>
                        </a:rPr>
                        <a:t>265  (33%)</a:t>
                      </a:r>
                      <a:endParaRPr kumimoji="0" lang="en-GB" sz="20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bg1"/>
                          </a:solidFill>
                          <a:effectLst/>
                          <a:latin typeface="Arial" charset="0"/>
                          <a:ea typeface="Times New Roman" pitchFamily="18" charset="0"/>
                          <a:cs typeface="Arial" charset="0"/>
                        </a:rPr>
                        <a:t>124 (15%)</a:t>
                      </a:r>
                      <a:endParaRPr kumimoji="0" lang="en-GB" sz="20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bg1"/>
                          </a:solidFill>
                          <a:effectLst/>
                          <a:latin typeface="Arial" charset="0"/>
                          <a:ea typeface="Times New Roman" pitchFamily="18" charset="0"/>
                          <a:cs typeface="Arial" charset="0"/>
                        </a:rPr>
                        <a:t>128 (16%)</a:t>
                      </a:r>
                      <a:endParaRPr kumimoji="0" lang="en-GB" sz="20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bg1"/>
                          </a:solidFill>
                          <a:effectLst/>
                          <a:latin typeface="Arial" charset="0"/>
                          <a:ea typeface="Times New Roman" pitchFamily="18" charset="0"/>
                          <a:cs typeface="Arial" charset="0"/>
                        </a:rPr>
                        <a:t>285 (36%)</a:t>
                      </a:r>
                      <a:endParaRPr kumimoji="0" lang="en-GB" sz="20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3825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1" u="none" strike="noStrike" cap="none" normalizeH="0" baseline="0" smtClean="0">
                          <a:ln>
                            <a:noFill/>
                          </a:ln>
                          <a:solidFill>
                            <a:srgbClr val="FFFFFF"/>
                          </a:solidFill>
                          <a:effectLst/>
                          <a:latin typeface="Arial" charset="0"/>
                          <a:ea typeface="Times New Roman" pitchFamily="18" charset="0"/>
                          <a:cs typeface="Arial" charset="0"/>
                        </a:rPr>
                        <a:t>In Situ</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FF"/>
                          </a:solidFill>
                          <a:effectLst/>
                          <a:latin typeface="Arial" charset="0"/>
                          <a:ea typeface="Times New Roman" pitchFamily="18" charset="0"/>
                          <a:cs typeface="Arial" charset="0"/>
                        </a:rPr>
                        <a:t>274</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smtClean="0">
                          <a:ln>
                            <a:noFill/>
                          </a:ln>
                          <a:solidFill>
                            <a:srgbClr val="FFFFFF"/>
                          </a:solidFill>
                          <a:effectLst/>
                          <a:latin typeface="Arial" charset="0"/>
                          <a:ea typeface="Times New Roman" pitchFamily="18" charset="0"/>
                          <a:cs typeface="Arial" charset="0"/>
                        </a:rPr>
                        <a:t>90 (33%)</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smtClean="0">
                          <a:ln>
                            <a:noFill/>
                          </a:ln>
                          <a:solidFill>
                            <a:srgbClr val="FFFFFF"/>
                          </a:solidFill>
                          <a:effectLst/>
                          <a:latin typeface="Arial" charset="0"/>
                          <a:ea typeface="Times New Roman" pitchFamily="18" charset="0"/>
                          <a:cs typeface="Arial" charset="0"/>
                        </a:rPr>
                        <a:t>49 (17%)</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smtClean="0">
                          <a:ln>
                            <a:noFill/>
                          </a:ln>
                          <a:solidFill>
                            <a:srgbClr val="FFFFFF"/>
                          </a:solidFill>
                          <a:effectLst/>
                          <a:latin typeface="Arial" charset="0"/>
                          <a:ea typeface="Times New Roman" pitchFamily="18" charset="0"/>
                          <a:cs typeface="Arial" charset="0"/>
                        </a:rPr>
                        <a:t>40 (15%)</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smtClean="0">
                          <a:ln>
                            <a:noFill/>
                          </a:ln>
                          <a:solidFill>
                            <a:srgbClr val="FFFF00"/>
                          </a:solidFill>
                          <a:effectLst/>
                          <a:latin typeface="Arial" charset="0"/>
                          <a:ea typeface="Times New Roman" pitchFamily="18" charset="0"/>
                          <a:cs typeface="Arial" charset="0"/>
                        </a:rPr>
                        <a:t>95 (35%)</a:t>
                      </a:r>
                      <a:endParaRPr kumimoji="0" lang="en-GB" sz="2000" b="0" i="0" u="none" strike="noStrike" cap="none" normalizeH="0" baseline="0" smtClean="0">
                        <a:ln>
                          <a:noFill/>
                        </a:ln>
                        <a:solidFill>
                          <a:srgbClr val="FFFF00"/>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3825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1" u="none" strike="noStrike" cap="none" normalizeH="0" baseline="0" smtClean="0">
                          <a:ln>
                            <a:noFill/>
                          </a:ln>
                          <a:solidFill>
                            <a:srgbClr val="FFFFFF"/>
                          </a:solidFill>
                          <a:effectLst/>
                          <a:latin typeface="Arial" charset="0"/>
                          <a:ea typeface="Times New Roman" pitchFamily="18" charset="0"/>
                          <a:cs typeface="Arial" charset="0"/>
                        </a:rPr>
                        <a:t>1 mm or less</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FF"/>
                          </a:solidFill>
                          <a:effectLst/>
                          <a:latin typeface="Arial" charset="0"/>
                          <a:ea typeface="Times New Roman" pitchFamily="18" charset="0"/>
                          <a:cs typeface="Arial" charset="0"/>
                        </a:rPr>
                        <a:t>404</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smtClean="0">
                          <a:ln>
                            <a:noFill/>
                          </a:ln>
                          <a:solidFill>
                            <a:srgbClr val="FFFFFF"/>
                          </a:solidFill>
                          <a:effectLst/>
                          <a:latin typeface="Arial" charset="0"/>
                          <a:ea typeface="Times New Roman" pitchFamily="18" charset="0"/>
                          <a:cs typeface="Arial" charset="0"/>
                        </a:rPr>
                        <a:t>129 (32%)</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smtClean="0">
                          <a:ln>
                            <a:noFill/>
                          </a:ln>
                          <a:solidFill>
                            <a:srgbClr val="FFFFFF"/>
                          </a:solidFill>
                          <a:effectLst/>
                          <a:latin typeface="Arial" charset="0"/>
                          <a:ea typeface="Times New Roman" pitchFamily="18" charset="0"/>
                          <a:cs typeface="Arial" charset="0"/>
                        </a:rPr>
                        <a:t>55 (13%)</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smtClean="0">
                          <a:ln>
                            <a:noFill/>
                          </a:ln>
                          <a:solidFill>
                            <a:srgbClr val="FFFFFF"/>
                          </a:solidFill>
                          <a:effectLst/>
                          <a:latin typeface="Arial" charset="0"/>
                          <a:ea typeface="Times New Roman" pitchFamily="18" charset="0"/>
                          <a:cs typeface="Arial" charset="0"/>
                        </a:rPr>
                        <a:t>71 (18%)</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smtClean="0">
                          <a:ln>
                            <a:noFill/>
                          </a:ln>
                          <a:solidFill>
                            <a:srgbClr val="FFFF00"/>
                          </a:solidFill>
                          <a:effectLst/>
                          <a:latin typeface="Arial" charset="0"/>
                          <a:ea typeface="Times New Roman" pitchFamily="18" charset="0"/>
                          <a:cs typeface="Arial" charset="0"/>
                        </a:rPr>
                        <a:t>149 (37%)</a:t>
                      </a:r>
                      <a:endParaRPr kumimoji="0" lang="en-GB" sz="2000" b="0" i="0" u="none" strike="noStrike" cap="none" normalizeH="0" baseline="0" smtClean="0">
                        <a:ln>
                          <a:noFill/>
                        </a:ln>
                        <a:solidFill>
                          <a:srgbClr val="FFFF00"/>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6365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1" u="none" strike="noStrike" cap="none" normalizeH="0" baseline="0" smtClean="0">
                          <a:ln>
                            <a:noFill/>
                          </a:ln>
                          <a:solidFill>
                            <a:srgbClr val="FFFFFF"/>
                          </a:solidFill>
                          <a:effectLst/>
                          <a:latin typeface="Arial" charset="0"/>
                          <a:ea typeface="Times New Roman" pitchFamily="18" charset="0"/>
                          <a:cs typeface="Arial" charset="0"/>
                        </a:rPr>
                        <a:t>1.01 mm – 2.00 mm</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FF"/>
                          </a:solidFill>
                          <a:effectLst/>
                          <a:latin typeface="Arial" charset="0"/>
                          <a:ea typeface="Times New Roman" pitchFamily="18" charset="0"/>
                          <a:cs typeface="Arial" charset="0"/>
                        </a:rPr>
                        <a:t>69</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smtClean="0">
                          <a:ln>
                            <a:noFill/>
                          </a:ln>
                          <a:solidFill>
                            <a:srgbClr val="FFFFFF"/>
                          </a:solidFill>
                          <a:effectLst/>
                          <a:latin typeface="Arial" charset="0"/>
                          <a:ea typeface="Times New Roman" pitchFamily="18" charset="0"/>
                          <a:cs typeface="Arial" charset="0"/>
                        </a:rPr>
                        <a:t>25 (36%)</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smtClean="0">
                          <a:ln>
                            <a:noFill/>
                          </a:ln>
                          <a:solidFill>
                            <a:srgbClr val="FFFFFF"/>
                          </a:solidFill>
                          <a:effectLst/>
                          <a:latin typeface="Arial" charset="0"/>
                          <a:ea typeface="Times New Roman" pitchFamily="18" charset="0"/>
                          <a:cs typeface="Arial" charset="0"/>
                        </a:rPr>
                        <a:t>9 (13%)</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smtClean="0">
                          <a:ln>
                            <a:noFill/>
                          </a:ln>
                          <a:solidFill>
                            <a:srgbClr val="FFFFFF"/>
                          </a:solidFill>
                          <a:effectLst/>
                          <a:latin typeface="Arial" charset="0"/>
                          <a:ea typeface="Times New Roman" pitchFamily="18" charset="0"/>
                          <a:cs typeface="Arial" charset="0"/>
                        </a:rPr>
                        <a:t>10 (15%)</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smtClean="0">
                          <a:ln>
                            <a:noFill/>
                          </a:ln>
                          <a:solidFill>
                            <a:srgbClr val="FFFFFF"/>
                          </a:solidFill>
                          <a:effectLst/>
                          <a:latin typeface="Arial" charset="0"/>
                          <a:ea typeface="Times New Roman" pitchFamily="18" charset="0"/>
                          <a:cs typeface="Arial" charset="0"/>
                        </a:rPr>
                        <a:t>25 (36%)</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6365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1" u="none" strike="noStrike" cap="none" normalizeH="0" baseline="0" smtClean="0">
                          <a:ln>
                            <a:noFill/>
                          </a:ln>
                          <a:solidFill>
                            <a:srgbClr val="FFFFFF"/>
                          </a:solidFill>
                          <a:effectLst/>
                          <a:latin typeface="Arial" charset="0"/>
                          <a:ea typeface="Times New Roman" pitchFamily="18" charset="0"/>
                          <a:cs typeface="Arial" charset="0"/>
                        </a:rPr>
                        <a:t>2.01 mm – to 4.00 mm</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FF"/>
                          </a:solidFill>
                          <a:effectLst/>
                          <a:latin typeface="Arial" charset="0"/>
                          <a:ea typeface="Times New Roman" pitchFamily="18" charset="0"/>
                          <a:cs typeface="Arial" charset="0"/>
                        </a:rPr>
                        <a:t>34</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smtClean="0">
                          <a:ln>
                            <a:noFill/>
                          </a:ln>
                          <a:solidFill>
                            <a:srgbClr val="FFFFFF"/>
                          </a:solidFill>
                          <a:effectLst/>
                          <a:latin typeface="Arial" charset="0"/>
                          <a:ea typeface="Times New Roman" pitchFamily="18" charset="0"/>
                          <a:cs typeface="Arial" charset="0"/>
                        </a:rPr>
                        <a:t>12 (35%)</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smtClean="0">
                          <a:ln>
                            <a:noFill/>
                          </a:ln>
                          <a:solidFill>
                            <a:srgbClr val="FFFFFF"/>
                          </a:solidFill>
                          <a:effectLst/>
                          <a:latin typeface="Arial" charset="0"/>
                          <a:ea typeface="Times New Roman" pitchFamily="18" charset="0"/>
                          <a:cs typeface="Arial" charset="0"/>
                        </a:rPr>
                        <a:t>8 (24%)</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smtClean="0">
                          <a:ln>
                            <a:noFill/>
                          </a:ln>
                          <a:solidFill>
                            <a:srgbClr val="FFFFFF"/>
                          </a:solidFill>
                          <a:effectLst/>
                          <a:latin typeface="Arial" charset="0"/>
                          <a:ea typeface="Times New Roman" pitchFamily="18" charset="0"/>
                          <a:cs typeface="Arial" charset="0"/>
                        </a:rPr>
                        <a:t>2 (6%)</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smtClean="0">
                          <a:ln>
                            <a:noFill/>
                          </a:ln>
                          <a:solidFill>
                            <a:srgbClr val="FFFFFF"/>
                          </a:solidFill>
                          <a:effectLst/>
                          <a:latin typeface="Arial" charset="0"/>
                          <a:ea typeface="Times New Roman" pitchFamily="18" charset="0"/>
                          <a:cs typeface="Arial" charset="0"/>
                        </a:rPr>
                        <a:t>12 (35%)</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6365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FF"/>
                          </a:solidFill>
                          <a:effectLst/>
                          <a:latin typeface="Arial" charset="0"/>
                          <a:ea typeface="Times New Roman" pitchFamily="18" charset="0"/>
                          <a:cs typeface="Arial" charset="0"/>
                        </a:rPr>
                        <a:t>Greater then 4.01 mm</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FF"/>
                          </a:solidFill>
                          <a:effectLst/>
                          <a:latin typeface="Arial" charset="0"/>
                          <a:ea typeface="Times New Roman" pitchFamily="18" charset="0"/>
                          <a:cs typeface="Arial" charset="0"/>
                        </a:rPr>
                        <a:t>21</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smtClean="0">
                          <a:ln>
                            <a:noFill/>
                          </a:ln>
                          <a:solidFill>
                            <a:srgbClr val="FFFF00"/>
                          </a:solidFill>
                          <a:effectLst/>
                          <a:latin typeface="Arial" charset="0"/>
                          <a:ea typeface="Times New Roman" pitchFamily="18" charset="0"/>
                          <a:cs typeface="Arial" charset="0"/>
                        </a:rPr>
                        <a:t>9 (43%)</a:t>
                      </a:r>
                      <a:endParaRPr kumimoji="0" lang="en-GB" sz="2000" b="0" i="0" u="none" strike="noStrike" cap="none" normalizeH="0" baseline="0" smtClean="0">
                        <a:ln>
                          <a:noFill/>
                        </a:ln>
                        <a:solidFill>
                          <a:srgbClr val="FFFF00"/>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smtClean="0">
                          <a:ln>
                            <a:noFill/>
                          </a:ln>
                          <a:solidFill>
                            <a:srgbClr val="FFFFFF"/>
                          </a:solidFill>
                          <a:effectLst/>
                          <a:latin typeface="Arial" charset="0"/>
                          <a:ea typeface="Times New Roman" pitchFamily="18" charset="0"/>
                          <a:cs typeface="Arial" charset="0"/>
                        </a:rPr>
                        <a:t>3 (14%)</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smtClean="0">
                          <a:ln>
                            <a:noFill/>
                          </a:ln>
                          <a:solidFill>
                            <a:srgbClr val="FFFFFF"/>
                          </a:solidFill>
                          <a:effectLst/>
                          <a:latin typeface="Arial" charset="0"/>
                          <a:ea typeface="Times New Roman" pitchFamily="18" charset="0"/>
                          <a:cs typeface="Arial" charset="0"/>
                        </a:rPr>
                        <a:t>5 (24%)</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smtClean="0">
                          <a:ln>
                            <a:noFill/>
                          </a:ln>
                          <a:solidFill>
                            <a:srgbClr val="FFFFFF"/>
                          </a:solidFill>
                          <a:effectLst/>
                          <a:latin typeface="Arial" charset="0"/>
                          <a:ea typeface="Times New Roman" pitchFamily="18" charset="0"/>
                          <a:cs typeface="Arial" charset="0"/>
                        </a:rPr>
                        <a:t>4 (19%)</a:t>
                      </a:r>
                      <a:endParaRPr kumimoji="0" lang="en-GB"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tr>
            </a:tbl>
          </a:graphicData>
        </a:graphic>
      </p:graphicFrame>
      <p:sp>
        <p:nvSpPr>
          <p:cNvPr id="11328" name="Rectangle 2"/>
          <p:cNvSpPr>
            <a:spLocks noGrp="1" noChangeArrowheads="1"/>
          </p:cNvSpPr>
          <p:nvPr>
            <p:ph type="title" idx="4294967295"/>
          </p:nvPr>
        </p:nvSpPr>
        <p:spPr>
          <a:xfrm>
            <a:off x="457200" y="-171450"/>
            <a:ext cx="8229600" cy="1143000"/>
          </a:xfrm>
        </p:spPr>
        <p:txBody>
          <a:bodyPr/>
          <a:lstStyle/>
          <a:p>
            <a:pPr eaLnBrk="1" hangingPunct="1"/>
            <a:r>
              <a:rPr lang="it-IT" smtClean="0">
                <a:solidFill>
                  <a:srgbClr val="FFFF00"/>
                </a:solidFill>
              </a:rPr>
              <a:t>Risultati</a:t>
            </a:r>
          </a:p>
        </p:txBody>
      </p:sp>
      <p:sp>
        <p:nvSpPr>
          <p:cNvPr id="11329" name="Rettangolo arrotondato 64"/>
          <p:cNvSpPr>
            <a:spLocks noChangeArrowheads="1"/>
          </p:cNvSpPr>
          <p:nvPr/>
        </p:nvSpPr>
        <p:spPr bwMode="auto">
          <a:xfrm>
            <a:off x="7524750" y="3284538"/>
            <a:ext cx="1223963" cy="1439862"/>
          </a:xfrm>
          <a:prstGeom prst="roundRect">
            <a:avLst>
              <a:gd name="adj" fmla="val 16667"/>
            </a:avLst>
          </a:prstGeom>
          <a:noFill/>
          <a:ln w="28575" algn="ctr">
            <a:solidFill>
              <a:srgbClr val="FF0000"/>
            </a:solidFill>
            <a:round/>
            <a:headEnd/>
            <a:tailEnd/>
          </a:ln>
        </p:spPr>
        <p:txBody>
          <a:bodyPr/>
          <a:lstStyle/>
          <a:p>
            <a:pPr algn="l"/>
            <a:endParaRPr lang="it-IT"/>
          </a:p>
        </p:txBody>
      </p:sp>
      <p:sp>
        <p:nvSpPr>
          <p:cNvPr id="11330" name="Rettangolo arrotondato 65"/>
          <p:cNvSpPr>
            <a:spLocks noChangeArrowheads="1"/>
          </p:cNvSpPr>
          <p:nvPr/>
        </p:nvSpPr>
        <p:spPr bwMode="auto">
          <a:xfrm>
            <a:off x="3779838" y="6121400"/>
            <a:ext cx="1223962" cy="692150"/>
          </a:xfrm>
          <a:prstGeom prst="roundRect">
            <a:avLst>
              <a:gd name="adj" fmla="val 16667"/>
            </a:avLst>
          </a:prstGeom>
          <a:noFill/>
          <a:ln w="28575" algn="ctr">
            <a:solidFill>
              <a:srgbClr val="FF0000"/>
            </a:solidFill>
            <a:round/>
            <a:headEnd/>
            <a:tailEnd/>
          </a:ln>
        </p:spPr>
        <p:txBody>
          <a:bodyPr/>
          <a:lstStyle/>
          <a:p>
            <a:pPr algn="l"/>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46125" y="608013"/>
            <a:ext cx="7496175" cy="6186487"/>
          </a:xfrm>
          <a:prstGeom prst="rect">
            <a:avLst/>
          </a:prstGeom>
          <a:noFill/>
          <a:ln w="9525">
            <a:noFill/>
            <a:miter lim="800000"/>
            <a:headEnd/>
            <a:tailEnd/>
          </a:ln>
        </p:spPr>
        <p:txBody>
          <a:bodyPr wrap="none" lIns="92075" tIns="46038" rIns="92075" bIns="46038">
            <a:spAutoFit/>
          </a:bodyPr>
          <a:lstStyle/>
          <a:p>
            <a:pPr defTabSz="762000"/>
            <a:r>
              <a:rPr lang="it-IT" sz="3600" b="1">
                <a:solidFill>
                  <a:srgbClr val="FFFFFF"/>
                </a:solidFill>
              </a:rPr>
              <a:t>incidenza </a:t>
            </a:r>
          </a:p>
          <a:p>
            <a:pPr defTabSz="762000"/>
            <a:endParaRPr lang="it-IT" sz="3600" b="1">
              <a:solidFill>
                <a:srgbClr val="FFFFFF"/>
              </a:solidFill>
            </a:endParaRPr>
          </a:p>
          <a:p>
            <a:pPr defTabSz="762000"/>
            <a:r>
              <a:rPr lang="it-IT" sz="3600" b="1">
                <a:solidFill>
                  <a:srgbClr val="FFFFFF"/>
                </a:solidFill>
              </a:rPr>
              <a:t>- sesso F :  &gt; arti inferiori</a:t>
            </a:r>
          </a:p>
          <a:p>
            <a:pPr defTabSz="762000"/>
            <a:endParaRPr lang="it-IT" sz="3600" b="1">
              <a:solidFill>
                <a:srgbClr val="FFFFFF"/>
              </a:solidFill>
            </a:endParaRPr>
          </a:p>
          <a:p>
            <a:pPr defTabSz="762000"/>
            <a:r>
              <a:rPr lang="it-IT" sz="3600" b="1">
                <a:solidFill>
                  <a:srgbClr val="FFFFFF"/>
                </a:solidFill>
              </a:rPr>
              <a:t>- sesso M : &gt; tronco</a:t>
            </a:r>
          </a:p>
          <a:p>
            <a:pPr defTabSz="762000"/>
            <a:endParaRPr lang="it-IT" sz="3600" b="1">
              <a:solidFill>
                <a:srgbClr val="FFFFFF"/>
              </a:solidFill>
            </a:endParaRPr>
          </a:p>
          <a:p>
            <a:pPr defTabSz="762000"/>
            <a:r>
              <a:rPr lang="it-IT" sz="3600" b="1">
                <a:solidFill>
                  <a:srgbClr val="FFFFFF"/>
                </a:solidFill>
              </a:rPr>
              <a:t>sesso F : minore spessore medio</a:t>
            </a:r>
          </a:p>
          <a:p>
            <a:pPr defTabSz="762000"/>
            <a:r>
              <a:rPr lang="it-IT" sz="3600" b="1">
                <a:solidFill>
                  <a:srgbClr val="FFFFFF"/>
                </a:solidFill>
              </a:rPr>
              <a:t>		( diagnosi &gt; precoce)</a:t>
            </a:r>
          </a:p>
          <a:p>
            <a:pPr defTabSz="762000"/>
            <a:r>
              <a:rPr lang="it-IT" sz="3600" b="1">
                <a:solidFill>
                  <a:srgbClr val="FFFFFF"/>
                </a:solidFill>
              </a:rPr>
              <a:t>  </a:t>
            </a:r>
            <a:r>
              <a:rPr lang="it-IT">
                <a:solidFill>
                  <a:srgbClr val="FFFFFF"/>
                </a:solidFill>
              </a:rPr>
              <a:t>- sedi più’ facilmente esplorabili</a:t>
            </a:r>
          </a:p>
          <a:p>
            <a:pPr defTabSz="762000"/>
            <a:r>
              <a:rPr lang="it-IT">
                <a:solidFill>
                  <a:srgbClr val="FFFFFF"/>
                </a:solidFill>
              </a:rPr>
              <a:t>  - maggiore attenzione</a:t>
            </a:r>
            <a:endParaRPr lang="it-IT" sz="3600" b="1">
              <a:solidFill>
                <a:srgbClr val="FFFFFF"/>
              </a:solidFill>
            </a:endParaRPr>
          </a:p>
          <a:p>
            <a:pPr defTabSz="762000"/>
            <a:endParaRPr lang="it-IT" sz="3600" b="1">
              <a:solidFill>
                <a:srgbClr val="000000"/>
              </a:solidFill>
            </a:endParaRPr>
          </a:p>
        </p:txBody>
      </p:sp>
    </p:spTree>
    <p:extLst>
      <p:ext uri="{BB962C8B-B14F-4D97-AF65-F5344CB8AC3E}">
        <p14:creationId xmlns:p14="http://schemas.microsoft.com/office/powerpoint/2010/main" val="22067392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100013"/>
            <a:ext cx="8229600" cy="1143001"/>
          </a:xfrm>
        </p:spPr>
        <p:txBody>
          <a:bodyPr/>
          <a:lstStyle/>
          <a:p>
            <a:pPr eaLnBrk="1" hangingPunct="1"/>
            <a:r>
              <a:rPr lang="it-IT" smtClean="0">
                <a:solidFill>
                  <a:srgbClr val="FFFF00"/>
                </a:solidFill>
              </a:rPr>
              <a:t>Risultati</a:t>
            </a:r>
          </a:p>
        </p:txBody>
      </p:sp>
      <p:graphicFrame>
        <p:nvGraphicFramePr>
          <p:cNvPr id="43298" name="Group 290"/>
          <p:cNvGraphicFramePr>
            <a:graphicFrameLocks noGrp="1"/>
          </p:cNvGraphicFramePr>
          <p:nvPr/>
        </p:nvGraphicFramePr>
        <p:xfrm>
          <a:off x="611188" y="981075"/>
          <a:ext cx="7848600" cy="5802632"/>
        </p:xfrm>
        <a:graphic>
          <a:graphicData uri="http://schemas.openxmlformats.org/drawingml/2006/table">
            <a:tbl>
              <a:tblPr/>
              <a:tblGrid>
                <a:gridCol w="1858962"/>
                <a:gridCol w="1201738"/>
                <a:gridCol w="1214437"/>
                <a:gridCol w="1050925"/>
                <a:gridCol w="1038225"/>
                <a:gridCol w="1484313"/>
              </a:tblGrid>
              <a:tr h="969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00"/>
                    </a:solidFill>
                  </a:tcPr>
                </a:tc>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1" u="none" strike="noStrike" cap="none" normalizeH="0" baseline="0" smtClean="0">
                          <a:ln>
                            <a:noFill/>
                          </a:ln>
                          <a:solidFill>
                            <a:schemeClr val="bg1"/>
                          </a:solidFill>
                          <a:effectLst/>
                          <a:latin typeface="Arial" charset="0"/>
                          <a:ea typeface="Times New Roman" pitchFamily="18" charset="0"/>
                          <a:cs typeface="Arial" charset="0"/>
                        </a:rPr>
                        <a:t>DETECTED</a:t>
                      </a:r>
                      <a:endParaRPr kumimoji="0" lang="en-GB" sz="2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00"/>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12557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1" u="none" strike="noStrike" cap="none" normalizeH="0" baseline="0" smtClean="0">
                          <a:ln>
                            <a:noFill/>
                          </a:ln>
                          <a:solidFill>
                            <a:srgbClr val="FFFFFF"/>
                          </a:solidFill>
                          <a:effectLst/>
                          <a:latin typeface="Arial" charset="0"/>
                          <a:ea typeface="Times New Roman" pitchFamily="18" charset="0"/>
                          <a:cs typeface="Arial" charset="0"/>
                        </a:rPr>
                        <a:t>NUMBER</a:t>
                      </a:r>
                      <a:endParaRPr kumimoji="0" lang="it-IT"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1" u="none" strike="noStrike" cap="none" normalizeH="0" baseline="0" smtClean="0">
                          <a:ln>
                            <a:noFill/>
                          </a:ln>
                          <a:solidFill>
                            <a:srgbClr val="FFFFFF"/>
                          </a:solidFill>
                          <a:effectLst/>
                          <a:latin typeface="Arial" charset="0"/>
                          <a:ea typeface="Times New Roman" pitchFamily="18" charset="0"/>
                          <a:cs typeface="Arial" charset="0"/>
                        </a:rPr>
                        <a:t>Of</a:t>
                      </a:r>
                      <a:endParaRPr kumimoji="0" lang="it-IT"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1" u="none" strike="noStrike" cap="none" normalizeH="0" baseline="0" smtClean="0">
                          <a:ln>
                            <a:noFill/>
                          </a:ln>
                          <a:solidFill>
                            <a:srgbClr val="FFFFFF"/>
                          </a:solidFill>
                          <a:effectLst/>
                          <a:latin typeface="Arial" charset="0"/>
                          <a:ea typeface="Times New Roman" pitchFamily="18" charset="0"/>
                          <a:cs typeface="Arial" charset="0"/>
                        </a:rPr>
                        <a:t>SUBJECTS</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1" u="none" strike="noStrike" cap="none" normalizeH="0" baseline="0" smtClean="0">
                          <a:ln>
                            <a:noFill/>
                          </a:ln>
                          <a:solidFill>
                            <a:srgbClr val="FFFFFF"/>
                          </a:solidFill>
                          <a:effectLst/>
                          <a:latin typeface="Arial" charset="0"/>
                          <a:ea typeface="Times New Roman" pitchFamily="18" charset="0"/>
                          <a:cs typeface="Arial" charset="0"/>
                        </a:rPr>
                        <a:t>SELF-DETECTED</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1" u="none" strike="noStrike" cap="none" normalizeH="0" baseline="0" smtClean="0">
                          <a:ln>
                            <a:noFill/>
                          </a:ln>
                          <a:solidFill>
                            <a:srgbClr val="FFFFFF"/>
                          </a:solidFill>
                          <a:effectLst/>
                          <a:latin typeface="Arial" charset="0"/>
                          <a:ea typeface="Times New Roman" pitchFamily="18" charset="0"/>
                          <a:cs typeface="Arial" charset="0"/>
                        </a:rPr>
                        <a:t>GP</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1" u="none" strike="noStrike" cap="none" normalizeH="0" baseline="0" smtClean="0">
                          <a:ln>
                            <a:noFill/>
                          </a:ln>
                          <a:solidFill>
                            <a:srgbClr val="FFFFFF"/>
                          </a:solidFill>
                          <a:effectLst/>
                          <a:latin typeface="Arial" charset="0"/>
                          <a:ea typeface="Times New Roman" pitchFamily="18" charset="0"/>
                          <a:cs typeface="Arial" charset="0"/>
                        </a:rPr>
                        <a:t>FAMILY MEMBER</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1" u="none" strike="noStrike" cap="none" normalizeH="0" baseline="0" smtClean="0">
                          <a:ln>
                            <a:noFill/>
                          </a:ln>
                          <a:solidFill>
                            <a:srgbClr val="FFFFFF"/>
                          </a:solidFill>
                          <a:effectLst/>
                          <a:latin typeface="Arial" charset="0"/>
                          <a:ea typeface="Times New Roman" pitchFamily="18" charset="0"/>
                          <a:cs typeface="Arial" charset="0"/>
                        </a:rPr>
                        <a:t>PERIODIC SKIN EXAMINATION</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454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FFFF00"/>
                          </a:solidFill>
                          <a:effectLst/>
                          <a:latin typeface="Arial" charset="0"/>
                          <a:ea typeface="Times New Roman" pitchFamily="18" charset="0"/>
                          <a:cs typeface="Arial" charset="0"/>
                        </a:rPr>
                        <a:t>Present Study 2011</a:t>
                      </a:r>
                      <a:endParaRPr kumimoji="0" lang="en-GB"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00"/>
                          </a:solidFill>
                          <a:effectLst/>
                          <a:latin typeface="Arial" charset="0"/>
                          <a:ea typeface="Times New Roman" pitchFamily="18" charset="0"/>
                          <a:cs typeface="Arial" charset="0"/>
                        </a:rPr>
                        <a:t>802</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00"/>
                          </a:solidFill>
                          <a:effectLst/>
                          <a:latin typeface="Arial" charset="0"/>
                          <a:ea typeface="Times New Roman" pitchFamily="18" charset="0"/>
                          <a:cs typeface="Arial" charset="0"/>
                        </a:rPr>
                        <a:t>33%</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00"/>
                          </a:solidFill>
                          <a:effectLst/>
                          <a:latin typeface="Arial" charset="0"/>
                          <a:ea typeface="Times New Roman" pitchFamily="18" charset="0"/>
                          <a:cs typeface="Arial" charset="0"/>
                        </a:rPr>
                        <a:t>15%</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00"/>
                          </a:solidFill>
                          <a:effectLst/>
                          <a:latin typeface="Arial" charset="0"/>
                          <a:ea typeface="Times New Roman" pitchFamily="18" charset="0"/>
                          <a:cs typeface="Arial" charset="0"/>
                        </a:rPr>
                        <a:t>16%</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00"/>
                          </a:solidFill>
                          <a:effectLst/>
                          <a:latin typeface="Arial" charset="0"/>
                          <a:ea typeface="Times New Roman" pitchFamily="18" charset="0"/>
                          <a:cs typeface="Arial" charset="0"/>
                        </a:rPr>
                        <a:t>36%</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1255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Arial" charset="0"/>
                          <a:ea typeface="Times New Roman" pitchFamily="18" charset="0"/>
                          <a:cs typeface="Arial" charset="0"/>
                        </a:rPr>
                        <a:t>Carli et al.</a:t>
                      </a:r>
                      <a:endParaRPr kumimoji="0" lang="it-IT" sz="18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Arial" charset="0"/>
                          <a:ea typeface="Times New Roman" pitchFamily="18" charset="0"/>
                          <a:cs typeface="Arial" charset="0"/>
                        </a:rPr>
                        <a:t> </a:t>
                      </a:r>
                      <a:r>
                        <a:rPr kumimoji="0" lang="en-US" sz="1800" b="0" i="0" u="none" strike="noStrike" cap="none" normalizeH="0" baseline="0" smtClean="0">
                          <a:ln>
                            <a:noFill/>
                          </a:ln>
                          <a:solidFill>
                            <a:schemeClr val="bg1"/>
                          </a:solidFill>
                          <a:effectLst/>
                          <a:latin typeface="Arial" charset="0"/>
                          <a:ea typeface="Times New Roman" pitchFamily="18" charset="0"/>
                          <a:cs typeface="Arial" charset="0"/>
                        </a:rPr>
                        <a:t>Clin Exp Dermatol. 2004</a:t>
                      </a: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Arial" charset="0"/>
                          <a:ea typeface="Times New Roman" pitchFamily="18" charset="0"/>
                          <a:cs typeface="Arial" charset="0"/>
                        </a:rPr>
                        <a:t>816</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1" u="none" strike="noStrike" cap="none" normalizeH="0" baseline="0" smtClean="0">
                          <a:ln>
                            <a:noFill/>
                          </a:ln>
                          <a:solidFill>
                            <a:srgbClr val="FFFFFF"/>
                          </a:solidFill>
                          <a:effectLst/>
                          <a:latin typeface="Arial" charset="0"/>
                          <a:ea typeface="Times New Roman" pitchFamily="18" charset="0"/>
                          <a:cs typeface="Arial" charset="0"/>
                        </a:rPr>
                        <a:t>40.6%</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1" u="none" strike="noStrike" cap="none" normalizeH="0" baseline="0" smtClean="0">
                          <a:ln>
                            <a:noFill/>
                          </a:ln>
                          <a:solidFill>
                            <a:srgbClr val="FFFFFF"/>
                          </a:solidFill>
                          <a:effectLst/>
                          <a:latin typeface="Arial" charset="0"/>
                          <a:ea typeface="Times New Roman" pitchFamily="18" charset="0"/>
                          <a:cs typeface="Arial" charset="0"/>
                        </a:rPr>
                        <a:t>20.2%</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1" u="none" strike="noStrike" cap="none" normalizeH="0" baseline="0" smtClean="0">
                          <a:ln>
                            <a:noFill/>
                          </a:ln>
                          <a:solidFill>
                            <a:srgbClr val="FFFFFF"/>
                          </a:solidFill>
                          <a:effectLst/>
                          <a:latin typeface="Arial" charset="0"/>
                          <a:ea typeface="Times New Roman" pitchFamily="18" charset="0"/>
                          <a:cs typeface="Arial" charset="0"/>
                        </a:rPr>
                        <a:t>20.7%</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1" u="none" strike="noStrike" cap="none" normalizeH="0" baseline="0" smtClean="0">
                          <a:ln>
                            <a:noFill/>
                          </a:ln>
                          <a:solidFill>
                            <a:srgbClr val="FFFFFF"/>
                          </a:solidFill>
                          <a:effectLst/>
                          <a:latin typeface="Arial" charset="0"/>
                          <a:ea typeface="Times New Roman" pitchFamily="18" charset="0"/>
                          <a:cs typeface="Arial" charset="0"/>
                        </a:rPr>
                        <a:t>18.5%</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8366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Times New Roman" pitchFamily="18" charset="0"/>
                          <a:cs typeface="Arial" charset="0"/>
                        </a:rPr>
                        <a:t>Epstein et. </a:t>
                      </a:r>
                      <a:endParaRPr kumimoji="0" lang="it-IT" sz="18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Times New Roman" pitchFamily="18" charset="0"/>
                          <a:cs typeface="Arial" charset="0"/>
                        </a:rPr>
                        <a:t>JAMA 1999</a:t>
                      </a: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Arial" charset="0"/>
                          <a:ea typeface="Times New Roman" pitchFamily="18" charset="0"/>
                          <a:cs typeface="Arial" charset="0"/>
                        </a:rPr>
                        <a:t>102</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1" u="none" strike="noStrike" cap="none" normalizeH="0" baseline="0" smtClean="0">
                          <a:ln>
                            <a:noFill/>
                          </a:ln>
                          <a:solidFill>
                            <a:srgbClr val="FFFFFF"/>
                          </a:solidFill>
                          <a:effectLst/>
                          <a:latin typeface="Arial" charset="0"/>
                          <a:ea typeface="Times New Roman" pitchFamily="18" charset="0"/>
                          <a:cs typeface="Arial" charset="0"/>
                        </a:rPr>
                        <a:t>55%</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1" u="none" strike="noStrike" cap="none" normalizeH="0" baseline="0" smtClean="0">
                          <a:ln>
                            <a:noFill/>
                          </a:ln>
                          <a:solidFill>
                            <a:srgbClr val="FFFFFF"/>
                          </a:solidFill>
                          <a:effectLst/>
                          <a:latin typeface="Arial" charset="0"/>
                          <a:ea typeface="Times New Roman" pitchFamily="18" charset="0"/>
                          <a:cs typeface="Arial" charset="0"/>
                        </a:rPr>
                        <a:t>-</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1" u="none" strike="noStrike" cap="none" normalizeH="0" baseline="0" smtClean="0">
                          <a:ln>
                            <a:noFill/>
                          </a:ln>
                          <a:solidFill>
                            <a:srgbClr val="FFFFFF"/>
                          </a:solidFill>
                          <a:effectLst/>
                          <a:latin typeface="Arial" charset="0"/>
                          <a:ea typeface="Times New Roman" pitchFamily="18" charset="0"/>
                          <a:cs typeface="Arial" charset="0"/>
                        </a:rPr>
                        <a:t>22%</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1" u="none" strike="noStrike" cap="none" normalizeH="0" baseline="0" smtClean="0">
                          <a:ln>
                            <a:noFill/>
                          </a:ln>
                          <a:solidFill>
                            <a:srgbClr val="FFFFFF"/>
                          </a:solidFill>
                          <a:effectLst/>
                          <a:latin typeface="Arial" charset="0"/>
                          <a:ea typeface="Times New Roman" pitchFamily="18" charset="0"/>
                          <a:cs typeface="Arial" charset="0"/>
                        </a:rPr>
                        <a:t>24%</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8445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rgbClr val="FFFFFF"/>
                          </a:solidFill>
                          <a:effectLst/>
                          <a:latin typeface="Arial" charset="0"/>
                          <a:ea typeface="Times New Roman" pitchFamily="18" charset="0"/>
                          <a:cs typeface="Arial" charset="0"/>
                        </a:rPr>
                        <a:t>Kho et al. </a:t>
                      </a:r>
                      <a:endParaRPr kumimoji="0" lang="it-IT"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rgbClr val="FFFFFF"/>
                          </a:solidFill>
                          <a:effectLst/>
                          <a:latin typeface="Arial" charset="0"/>
                          <a:ea typeface="Times New Roman" pitchFamily="18" charset="0"/>
                          <a:cs typeface="Arial" charset="0"/>
                        </a:rPr>
                        <a:t>JAAD 1992</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Arial" charset="0"/>
                          <a:ea typeface="Times New Roman" pitchFamily="18" charset="0"/>
                          <a:cs typeface="Arial" charset="0"/>
                        </a:rPr>
                        <a:t>216</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1" u="none" strike="noStrike" cap="none" normalizeH="0" baseline="0" smtClean="0">
                          <a:ln>
                            <a:noFill/>
                          </a:ln>
                          <a:solidFill>
                            <a:srgbClr val="FFFFFF"/>
                          </a:solidFill>
                          <a:effectLst/>
                          <a:latin typeface="Arial" charset="0"/>
                          <a:ea typeface="Times New Roman" pitchFamily="18" charset="0"/>
                          <a:cs typeface="Arial" charset="0"/>
                        </a:rPr>
                        <a:t>53%</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1" u="none" strike="noStrike" cap="none" normalizeH="0" baseline="0" smtClean="0">
                          <a:ln>
                            <a:noFill/>
                          </a:ln>
                          <a:solidFill>
                            <a:srgbClr val="FFFFFF"/>
                          </a:solidFill>
                          <a:effectLst/>
                          <a:latin typeface="Arial" charset="0"/>
                          <a:ea typeface="Times New Roman" pitchFamily="18" charset="0"/>
                          <a:cs typeface="Arial" charset="0"/>
                        </a:rPr>
                        <a:t>-</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1" u="none" strike="noStrike" cap="none" normalizeH="0" baseline="0" smtClean="0">
                          <a:ln>
                            <a:noFill/>
                          </a:ln>
                          <a:solidFill>
                            <a:srgbClr val="FFFFFF"/>
                          </a:solidFill>
                          <a:effectLst/>
                          <a:latin typeface="Arial" charset="0"/>
                          <a:ea typeface="Times New Roman" pitchFamily="18" charset="0"/>
                          <a:cs typeface="Arial" charset="0"/>
                        </a:rPr>
                        <a:t>20%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1" u="none" strike="noStrike" cap="none" normalizeH="0" baseline="0" smtClean="0">
                          <a:ln>
                            <a:noFill/>
                          </a:ln>
                          <a:solidFill>
                            <a:srgbClr val="FFFFFF"/>
                          </a:solidFill>
                          <a:effectLst/>
                          <a:latin typeface="Arial" charset="0"/>
                          <a:ea typeface="Times New Roman" pitchFamily="18" charset="0"/>
                          <a:cs typeface="Arial" charset="0"/>
                        </a:rPr>
                        <a:t>26%</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79388" y="333375"/>
            <a:ext cx="8964612" cy="1143000"/>
          </a:xfrm>
        </p:spPr>
        <p:txBody>
          <a:bodyPr>
            <a:normAutofit fontScale="90000"/>
          </a:bodyPr>
          <a:lstStyle/>
          <a:p>
            <a:pPr eaLnBrk="1" hangingPunct="1"/>
            <a:r>
              <a:rPr lang="it-IT" smtClean="0">
                <a:solidFill>
                  <a:srgbClr val="FFFF00"/>
                </a:solidFill>
              </a:rPr>
              <a:t>Diminuzione dei melanomi scoperti per “self skin examination”</a:t>
            </a:r>
          </a:p>
        </p:txBody>
      </p:sp>
      <p:graphicFrame>
        <p:nvGraphicFramePr>
          <p:cNvPr id="5" name="Diagramma 4"/>
          <p:cNvGraphicFramePr/>
          <p:nvPr/>
        </p:nvGraphicFramePr>
        <p:xfrm>
          <a:off x="714348" y="2000240"/>
          <a:ext cx="396044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40" name="Rectangle 2"/>
          <p:cNvSpPr>
            <a:spLocks noChangeArrowheads="1"/>
          </p:cNvSpPr>
          <p:nvPr/>
        </p:nvSpPr>
        <p:spPr bwMode="auto">
          <a:xfrm>
            <a:off x="4859338" y="3068638"/>
            <a:ext cx="3997325" cy="1385637"/>
          </a:xfrm>
          <a:prstGeom prst="rect">
            <a:avLst/>
          </a:prstGeom>
          <a:noFill/>
          <a:ln w="9525">
            <a:noFill/>
            <a:miter lim="800000"/>
            <a:headEnd/>
            <a:tailEnd/>
          </a:ln>
        </p:spPr>
        <p:txBody>
          <a:bodyPr lIns="92075" tIns="46038" rIns="92075" bIns="46038">
            <a:spAutoFit/>
          </a:bodyPr>
          <a:lstStyle/>
          <a:p>
            <a:pPr defTabSz="762000" eaLnBrk="0" hangingPunct="0"/>
            <a:r>
              <a:rPr lang="en-US" sz="2800" dirty="0" smtClean="0">
                <a:solidFill>
                  <a:schemeClr val="bg1"/>
                </a:solidFill>
              </a:rPr>
              <a:t>L’ AUTOCONTROLLO  </a:t>
            </a:r>
            <a:r>
              <a:rPr lang="en-US" sz="2800" dirty="0" err="1" smtClean="0">
                <a:solidFill>
                  <a:schemeClr val="bg1"/>
                </a:solidFill>
              </a:rPr>
              <a:t>sembra</a:t>
            </a:r>
            <a:r>
              <a:rPr lang="en-US" sz="2800" dirty="0" smtClean="0">
                <a:solidFill>
                  <a:schemeClr val="bg1"/>
                </a:solidFill>
              </a:rPr>
              <a:t> non </a:t>
            </a:r>
            <a:r>
              <a:rPr lang="en-US" sz="2800" dirty="0" err="1" smtClean="0">
                <a:solidFill>
                  <a:schemeClr val="bg1"/>
                </a:solidFill>
              </a:rPr>
              <a:t>più</a:t>
            </a:r>
            <a:r>
              <a:rPr lang="en-US" sz="2800" dirty="0" smtClean="0">
                <a:solidFill>
                  <a:schemeClr val="bg1"/>
                </a:solidFill>
              </a:rPr>
              <a:t> </a:t>
            </a:r>
            <a:r>
              <a:rPr lang="en-US" sz="2800" dirty="0" err="1" smtClean="0">
                <a:solidFill>
                  <a:schemeClr val="bg1"/>
                </a:solidFill>
              </a:rPr>
              <a:t>efficace</a:t>
            </a:r>
            <a:r>
              <a:rPr lang="en-US" sz="2800" dirty="0" smtClean="0">
                <a:solidFill>
                  <a:schemeClr val="bg1"/>
                </a:solidFill>
              </a:rPr>
              <a:t> </a:t>
            </a:r>
          </a:p>
          <a:p>
            <a:pPr defTabSz="762000" eaLnBrk="0" hangingPunct="0"/>
            <a:r>
              <a:rPr lang="en-US" sz="2800" dirty="0" err="1" smtClean="0">
                <a:solidFill>
                  <a:schemeClr val="bg1"/>
                </a:solidFill>
              </a:rPr>
              <a:t>rispetto</a:t>
            </a:r>
            <a:r>
              <a:rPr lang="en-US" sz="2800" dirty="0" smtClean="0">
                <a:solidFill>
                  <a:schemeClr val="bg1"/>
                </a:solidFill>
              </a:rPr>
              <a:t> </a:t>
            </a:r>
            <a:r>
              <a:rPr lang="en-US" sz="2800" dirty="0" err="1" smtClean="0">
                <a:solidFill>
                  <a:schemeClr val="bg1"/>
                </a:solidFill>
              </a:rPr>
              <a:t>ai</a:t>
            </a:r>
            <a:r>
              <a:rPr lang="en-US" sz="2800" dirty="0" smtClean="0">
                <a:solidFill>
                  <a:schemeClr val="bg1"/>
                </a:solidFill>
              </a:rPr>
              <a:t> </a:t>
            </a:r>
            <a:r>
              <a:rPr lang="en-US" sz="2800" dirty="0" err="1" smtClean="0">
                <a:solidFill>
                  <a:schemeClr val="bg1"/>
                </a:solidFill>
              </a:rPr>
              <a:t>decenni</a:t>
            </a:r>
            <a:r>
              <a:rPr lang="en-US" sz="2800" dirty="0" smtClean="0">
                <a:solidFill>
                  <a:schemeClr val="bg1"/>
                </a:solidFill>
              </a:rPr>
              <a:t> </a:t>
            </a:r>
            <a:r>
              <a:rPr lang="en-US" sz="2800" dirty="0" err="1" smtClean="0">
                <a:solidFill>
                  <a:schemeClr val="bg1"/>
                </a:solidFill>
              </a:rPr>
              <a:t>passati</a:t>
            </a:r>
            <a:endParaRPr lang="it-IT" sz="2800"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414338"/>
            <a:ext cx="8229600" cy="1143000"/>
          </a:xfrm>
        </p:spPr>
        <p:txBody>
          <a:bodyPr>
            <a:normAutofit fontScale="90000"/>
          </a:bodyPr>
          <a:lstStyle/>
          <a:p>
            <a:pPr eaLnBrk="1" hangingPunct="1"/>
            <a:r>
              <a:rPr lang="it-IT" sz="4000" smtClean="0">
                <a:solidFill>
                  <a:srgbClr val="FFFF00"/>
                </a:solidFill>
              </a:rPr>
              <a:t>Trend in crescita dei melanomi scoperti durante il controllo periodico</a:t>
            </a:r>
          </a:p>
        </p:txBody>
      </p:sp>
      <p:graphicFrame>
        <p:nvGraphicFramePr>
          <p:cNvPr id="4" name="Diagramma 3"/>
          <p:cNvGraphicFramePr/>
          <p:nvPr/>
        </p:nvGraphicFramePr>
        <p:xfrm>
          <a:off x="1019944" y="1757040"/>
          <a:ext cx="7080448"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79388" y="333375"/>
            <a:ext cx="8964612" cy="1143000"/>
          </a:xfrm>
        </p:spPr>
        <p:txBody>
          <a:bodyPr>
            <a:normAutofit fontScale="90000"/>
          </a:bodyPr>
          <a:lstStyle/>
          <a:p>
            <a:pPr eaLnBrk="1" hangingPunct="1"/>
            <a:r>
              <a:rPr lang="it-IT" dirty="0" smtClean="0">
                <a:solidFill>
                  <a:srgbClr val="FFFF00"/>
                </a:solidFill>
              </a:rPr>
              <a:t>Diminuzione dei melanomi scoperti per “self </a:t>
            </a:r>
            <a:r>
              <a:rPr lang="it-IT" dirty="0" err="1" smtClean="0">
                <a:solidFill>
                  <a:srgbClr val="FFFF00"/>
                </a:solidFill>
              </a:rPr>
              <a:t>skin</a:t>
            </a:r>
            <a:r>
              <a:rPr lang="it-IT" dirty="0" smtClean="0">
                <a:solidFill>
                  <a:srgbClr val="FFFF00"/>
                </a:solidFill>
              </a:rPr>
              <a:t> </a:t>
            </a:r>
            <a:r>
              <a:rPr lang="it-IT" dirty="0" err="1" smtClean="0">
                <a:solidFill>
                  <a:srgbClr val="FFFF00"/>
                </a:solidFill>
              </a:rPr>
              <a:t>examination</a:t>
            </a:r>
            <a:r>
              <a:rPr lang="it-IT" dirty="0" smtClean="0">
                <a:solidFill>
                  <a:srgbClr val="FFFF00"/>
                </a:solidFill>
              </a:rPr>
              <a:t>”</a:t>
            </a:r>
          </a:p>
        </p:txBody>
      </p:sp>
      <p:sp>
        <p:nvSpPr>
          <p:cNvPr id="15363" name="Rectangle 2"/>
          <p:cNvSpPr>
            <a:spLocks noChangeArrowheads="1"/>
          </p:cNvSpPr>
          <p:nvPr/>
        </p:nvSpPr>
        <p:spPr bwMode="auto">
          <a:xfrm>
            <a:off x="468313" y="2908300"/>
            <a:ext cx="2735262" cy="1800225"/>
          </a:xfrm>
          <a:prstGeom prst="rect">
            <a:avLst/>
          </a:prstGeom>
          <a:noFill/>
          <a:ln w="9525">
            <a:noFill/>
            <a:miter lim="800000"/>
            <a:headEnd/>
            <a:tailEnd/>
          </a:ln>
        </p:spPr>
        <p:txBody>
          <a:bodyPr lIns="92075" tIns="46038" rIns="92075" bIns="46038">
            <a:spAutoFit/>
          </a:bodyPr>
          <a:lstStyle/>
          <a:p>
            <a:pPr defTabSz="762000" eaLnBrk="0" hangingPunct="0"/>
            <a:r>
              <a:rPr lang="en-US" sz="2800">
                <a:solidFill>
                  <a:schemeClr val="bg1"/>
                </a:solidFill>
              </a:rPr>
              <a:t>  Visita  dermatologica di controllo periodico</a:t>
            </a:r>
            <a:endParaRPr lang="it-IT" sz="2800">
              <a:solidFill>
                <a:schemeClr val="bg1"/>
              </a:solidFill>
            </a:endParaRPr>
          </a:p>
        </p:txBody>
      </p:sp>
      <p:sp>
        <p:nvSpPr>
          <p:cNvPr id="15364" name="Rectangle 2"/>
          <p:cNvSpPr>
            <a:spLocks noChangeArrowheads="1"/>
          </p:cNvSpPr>
          <p:nvPr/>
        </p:nvSpPr>
        <p:spPr bwMode="auto">
          <a:xfrm>
            <a:off x="5616575" y="3124200"/>
            <a:ext cx="3635375" cy="954750"/>
          </a:xfrm>
          <a:prstGeom prst="rect">
            <a:avLst/>
          </a:prstGeom>
          <a:noFill/>
          <a:ln w="9525">
            <a:noFill/>
            <a:miter lim="800000"/>
            <a:headEnd/>
            <a:tailEnd/>
          </a:ln>
        </p:spPr>
        <p:txBody>
          <a:bodyPr lIns="92075" tIns="46038" rIns="92075" bIns="46038">
            <a:spAutoFit/>
          </a:bodyPr>
          <a:lstStyle/>
          <a:p>
            <a:pPr defTabSz="762000" eaLnBrk="0" hangingPunct="0"/>
            <a:r>
              <a:rPr lang="en-US" sz="2800" dirty="0">
                <a:solidFill>
                  <a:srgbClr val="FF0000"/>
                </a:solidFill>
              </a:rPr>
              <a:t>  </a:t>
            </a:r>
            <a:r>
              <a:rPr lang="en-US" sz="2800" b="1" dirty="0" err="1" smtClean="0">
                <a:solidFill>
                  <a:srgbClr val="FF0000"/>
                </a:solidFill>
              </a:rPr>
              <a:t>miglioramento</a:t>
            </a:r>
            <a:r>
              <a:rPr lang="en-US" sz="2800" b="1" dirty="0" smtClean="0">
                <a:solidFill>
                  <a:srgbClr val="FF0000"/>
                </a:solidFill>
              </a:rPr>
              <a:t> </a:t>
            </a:r>
          </a:p>
          <a:p>
            <a:pPr defTabSz="762000" eaLnBrk="0" hangingPunct="0"/>
            <a:r>
              <a:rPr lang="en-US" sz="2800" b="1" dirty="0" err="1" smtClean="0">
                <a:solidFill>
                  <a:srgbClr val="FF0000"/>
                </a:solidFill>
              </a:rPr>
              <a:t>Diagnosi</a:t>
            </a:r>
            <a:r>
              <a:rPr lang="en-US" sz="2800" b="1" dirty="0" smtClean="0">
                <a:solidFill>
                  <a:srgbClr val="FF0000"/>
                </a:solidFill>
              </a:rPr>
              <a:t> </a:t>
            </a:r>
            <a:r>
              <a:rPr lang="en-US" sz="2800" b="1" dirty="0" err="1" smtClean="0">
                <a:solidFill>
                  <a:srgbClr val="FF0000"/>
                </a:solidFill>
              </a:rPr>
              <a:t>precoce</a:t>
            </a:r>
            <a:endParaRPr lang="it-IT" sz="2800" b="1" dirty="0">
              <a:solidFill>
                <a:srgbClr val="FF0000"/>
              </a:solidFill>
            </a:endParaRPr>
          </a:p>
        </p:txBody>
      </p:sp>
      <p:sp>
        <p:nvSpPr>
          <p:cNvPr id="15365" name="Freccia a destra 8"/>
          <p:cNvSpPr>
            <a:spLocks noChangeArrowheads="1"/>
          </p:cNvSpPr>
          <p:nvPr/>
        </p:nvSpPr>
        <p:spPr bwMode="auto">
          <a:xfrm>
            <a:off x="3492500" y="3357563"/>
            <a:ext cx="1727200" cy="647700"/>
          </a:xfrm>
          <a:prstGeom prst="rightArrow">
            <a:avLst>
              <a:gd name="adj1" fmla="val 50000"/>
              <a:gd name="adj2" fmla="val 50000"/>
            </a:avLst>
          </a:prstGeom>
          <a:solidFill>
            <a:schemeClr val="bg1"/>
          </a:solidFill>
          <a:ln w="9525" algn="ctr">
            <a:solidFill>
              <a:schemeClr val="bg1"/>
            </a:solidFill>
            <a:round/>
            <a:headEnd/>
            <a:tailEnd/>
          </a:ln>
        </p:spPr>
        <p:txBody>
          <a:bodyPr/>
          <a:lstStyle/>
          <a:p>
            <a:pPr algn="l"/>
            <a:endParaRPr lang="it-IT"/>
          </a:p>
        </p:txBody>
      </p:sp>
      <p:sp>
        <p:nvSpPr>
          <p:cNvPr id="15366" name="Freccia in su 9"/>
          <p:cNvSpPr>
            <a:spLocks noChangeArrowheads="1"/>
          </p:cNvSpPr>
          <p:nvPr/>
        </p:nvSpPr>
        <p:spPr bwMode="auto">
          <a:xfrm>
            <a:off x="250825" y="2781300"/>
            <a:ext cx="360363" cy="1727200"/>
          </a:xfrm>
          <a:prstGeom prst="upArrow">
            <a:avLst>
              <a:gd name="adj1" fmla="val 50000"/>
              <a:gd name="adj2" fmla="val 49927"/>
            </a:avLst>
          </a:prstGeom>
          <a:solidFill>
            <a:schemeClr val="bg1"/>
          </a:solidFill>
          <a:ln w="9525" algn="ctr">
            <a:solidFill>
              <a:schemeClr val="bg1"/>
            </a:solidFill>
            <a:round/>
            <a:headEnd/>
            <a:tailEnd/>
          </a:ln>
        </p:spPr>
        <p:txBody>
          <a:bodyPr/>
          <a:lstStyle/>
          <a:p>
            <a:pPr algn="l"/>
            <a:endParaRPr lang="it-IT">
              <a:solidFill>
                <a:srgbClr val="FF0000"/>
              </a:solidFill>
            </a:endParaRPr>
          </a:p>
        </p:txBody>
      </p:sp>
      <p:sp>
        <p:nvSpPr>
          <p:cNvPr id="15367" name="Freccia in su 10"/>
          <p:cNvSpPr>
            <a:spLocks noChangeArrowheads="1"/>
          </p:cNvSpPr>
          <p:nvPr/>
        </p:nvSpPr>
        <p:spPr bwMode="auto">
          <a:xfrm>
            <a:off x="5286380" y="2714620"/>
            <a:ext cx="360363" cy="1727200"/>
          </a:xfrm>
          <a:prstGeom prst="upArrow">
            <a:avLst>
              <a:gd name="adj1" fmla="val 50000"/>
              <a:gd name="adj2" fmla="val 49927"/>
            </a:avLst>
          </a:prstGeom>
          <a:solidFill>
            <a:srgbClr val="FF0000"/>
          </a:solidFill>
          <a:ln w="9525" algn="ctr">
            <a:solidFill>
              <a:schemeClr val="bg1"/>
            </a:solidFill>
            <a:round/>
            <a:headEnd/>
            <a:tailEnd/>
          </a:ln>
        </p:spPr>
        <p:txBody>
          <a:bodyPr/>
          <a:lstStyle/>
          <a:p>
            <a:pPr algn="l"/>
            <a:endParaRPr lang="it-IT"/>
          </a:p>
        </p:txBody>
      </p:sp>
      <p:sp>
        <p:nvSpPr>
          <p:cNvPr id="15370" name="AutoShape 10" descr="9k="/>
          <p:cNvSpPr>
            <a:spLocks noChangeAspect="1" noChangeArrowheads="1"/>
          </p:cNvSpPr>
          <p:nvPr/>
        </p:nvSpPr>
        <p:spPr bwMode="auto">
          <a:xfrm>
            <a:off x="3890963" y="2824163"/>
            <a:ext cx="1362075" cy="1209675"/>
          </a:xfrm>
          <a:prstGeom prst="rect">
            <a:avLst/>
          </a:prstGeom>
          <a:noFill/>
        </p:spPr>
        <p:txBody>
          <a:bodyPr/>
          <a:lstStyle/>
          <a:p>
            <a:endParaRPr lang="it-IT"/>
          </a:p>
        </p:txBody>
      </p:sp>
      <p:sp>
        <p:nvSpPr>
          <p:cNvPr id="15372" name="AutoShape 12" descr="9k="/>
          <p:cNvSpPr>
            <a:spLocks noChangeAspect="1" noChangeArrowheads="1"/>
          </p:cNvSpPr>
          <p:nvPr/>
        </p:nvSpPr>
        <p:spPr bwMode="auto">
          <a:xfrm>
            <a:off x="3890963" y="2824163"/>
            <a:ext cx="1362075" cy="1209675"/>
          </a:xfrm>
          <a:prstGeom prst="rect">
            <a:avLst/>
          </a:prstGeom>
          <a:noFill/>
        </p:spPr>
        <p:txBody>
          <a:bodyPr/>
          <a:lstStyle/>
          <a:p>
            <a:endParaRPr lang="it-IT"/>
          </a:p>
        </p:txBody>
      </p:sp>
      <p:pic>
        <p:nvPicPr>
          <p:cNvPr id="15374" name="Picture 14" descr="DSC01957"/>
          <p:cNvPicPr>
            <a:picLocks noChangeAspect="1" noChangeArrowheads="1"/>
          </p:cNvPicPr>
          <p:nvPr/>
        </p:nvPicPr>
        <p:blipFill>
          <a:blip r:embed="rId2"/>
          <a:srcRect/>
          <a:stretch>
            <a:fillRect/>
          </a:stretch>
        </p:blipFill>
        <p:spPr bwMode="auto">
          <a:xfrm>
            <a:off x="2843213" y="4652963"/>
            <a:ext cx="3024187" cy="2011362"/>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79388" y="333375"/>
            <a:ext cx="8964612" cy="1143000"/>
          </a:xfrm>
        </p:spPr>
        <p:txBody>
          <a:bodyPr>
            <a:normAutofit fontScale="90000"/>
          </a:bodyPr>
          <a:lstStyle/>
          <a:p>
            <a:pPr eaLnBrk="1" hangingPunct="1"/>
            <a:r>
              <a:rPr lang="it-IT" sz="4000" dirty="0" smtClean="0">
                <a:solidFill>
                  <a:srgbClr val="FFFF00"/>
                </a:solidFill>
              </a:rPr>
              <a:t>ABCDE  </a:t>
            </a:r>
            <a:r>
              <a:rPr lang="it-IT" sz="4000" dirty="0" err="1" smtClean="0">
                <a:solidFill>
                  <a:srgbClr val="FFFF00"/>
                </a:solidFill>
              </a:rPr>
              <a:t>rule</a:t>
            </a:r>
            <a:r>
              <a:rPr lang="it-IT" sz="4000" dirty="0" smtClean="0">
                <a:solidFill>
                  <a:srgbClr val="FFFF00"/>
                </a:solidFill>
              </a:rPr>
              <a:t> </a:t>
            </a:r>
            <a:br>
              <a:rPr lang="it-IT" sz="4000" dirty="0" smtClean="0">
                <a:solidFill>
                  <a:srgbClr val="FFFF00"/>
                </a:solidFill>
              </a:rPr>
            </a:br>
            <a:r>
              <a:rPr lang="it-IT" sz="4000" dirty="0" smtClean="0">
                <a:solidFill>
                  <a:srgbClr val="FFFF00"/>
                </a:solidFill>
              </a:rPr>
              <a:t>per l’autocontrollo delle lesioni</a:t>
            </a:r>
            <a:br>
              <a:rPr lang="it-IT" sz="4000" dirty="0" smtClean="0">
                <a:solidFill>
                  <a:srgbClr val="FFFF00"/>
                </a:solidFill>
              </a:rPr>
            </a:br>
            <a:r>
              <a:rPr lang="it-IT" sz="4000" dirty="0" smtClean="0">
                <a:solidFill>
                  <a:srgbClr val="FFFF00"/>
                </a:solidFill>
              </a:rPr>
              <a:t>pigmentate</a:t>
            </a:r>
          </a:p>
        </p:txBody>
      </p:sp>
      <p:pic>
        <p:nvPicPr>
          <p:cNvPr id="16389" name="Picture 5" descr="ANd9GcRiMVxSkJfoi99DxHYvNNGFIPccJMiYsnhjo32MzKR_y_kAcPNH"/>
          <p:cNvPicPr>
            <a:picLocks noChangeAspect="1" noChangeArrowheads="1"/>
          </p:cNvPicPr>
          <p:nvPr/>
        </p:nvPicPr>
        <p:blipFill>
          <a:blip r:embed="rId2"/>
          <a:srcRect/>
          <a:stretch>
            <a:fillRect/>
          </a:stretch>
        </p:blipFill>
        <p:spPr bwMode="auto">
          <a:xfrm>
            <a:off x="2357422" y="1785926"/>
            <a:ext cx="4419600" cy="2878137"/>
          </a:xfrm>
          <a:prstGeom prst="rect">
            <a:avLst/>
          </a:prstGeom>
          <a:noFill/>
        </p:spPr>
      </p:pic>
      <p:sp>
        <p:nvSpPr>
          <p:cNvPr id="16390" name="Rectangle 2"/>
          <p:cNvSpPr>
            <a:spLocks noChangeArrowheads="1"/>
          </p:cNvSpPr>
          <p:nvPr/>
        </p:nvSpPr>
        <p:spPr bwMode="auto">
          <a:xfrm>
            <a:off x="357158" y="4929198"/>
            <a:ext cx="8569325" cy="822325"/>
          </a:xfrm>
          <a:prstGeom prst="rect">
            <a:avLst/>
          </a:prstGeom>
          <a:noFill/>
          <a:ln w="9525">
            <a:noFill/>
            <a:miter lim="800000"/>
            <a:headEnd/>
            <a:tailEnd/>
          </a:ln>
        </p:spPr>
        <p:txBody>
          <a:bodyPr lIns="92075" tIns="46038" rIns="92075" bIns="46038">
            <a:spAutoFit/>
          </a:bodyPr>
          <a:lstStyle/>
          <a:p>
            <a:pPr defTabSz="762000" eaLnBrk="0" hangingPunct="0"/>
            <a:r>
              <a:rPr lang="en-US" sz="2400" dirty="0">
                <a:solidFill>
                  <a:schemeClr val="bg1"/>
                </a:solidFill>
              </a:rPr>
              <a:t>  </a:t>
            </a:r>
            <a:r>
              <a:rPr lang="en-US" sz="2400" dirty="0" err="1">
                <a:solidFill>
                  <a:schemeClr val="bg1"/>
                </a:solidFill>
              </a:rPr>
              <a:t>Scopo</a:t>
            </a:r>
            <a:r>
              <a:rPr lang="en-US" sz="2400" dirty="0">
                <a:solidFill>
                  <a:schemeClr val="bg1"/>
                </a:solidFill>
              </a:rPr>
              <a:t>: </a:t>
            </a:r>
            <a:r>
              <a:rPr lang="en-US" sz="2400" dirty="0" err="1">
                <a:solidFill>
                  <a:schemeClr val="bg1"/>
                </a:solidFill>
              </a:rPr>
              <a:t>aiutare</a:t>
            </a:r>
            <a:r>
              <a:rPr lang="en-US" sz="2400" dirty="0">
                <a:solidFill>
                  <a:schemeClr val="bg1"/>
                </a:solidFill>
              </a:rPr>
              <a:t> </a:t>
            </a:r>
            <a:r>
              <a:rPr lang="en-US" sz="2400" dirty="0" err="1">
                <a:solidFill>
                  <a:schemeClr val="bg1"/>
                </a:solidFill>
              </a:rPr>
              <a:t>i</a:t>
            </a:r>
            <a:r>
              <a:rPr lang="en-US" sz="2400" dirty="0">
                <a:solidFill>
                  <a:schemeClr val="bg1"/>
                </a:solidFill>
              </a:rPr>
              <a:t> </a:t>
            </a:r>
            <a:r>
              <a:rPr lang="en-US" sz="2400" dirty="0" err="1">
                <a:solidFill>
                  <a:schemeClr val="bg1"/>
                </a:solidFill>
              </a:rPr>
              <a:t>pazienti</a:t>
            </a:r>
            <a:r>
              <a:rPr lang="en-US" sz="2400" dirty="0">
                <a:solidFill>
                  <a:schemeClr val="bg1"/>
                </a:solidFill>
              </a:rPr>
              <a:t> e </a:t>
            </a:r>
            <a:r>
              <a:rPr lang="en-US" sz="2400" dirty="0" err="1">
                <a:solidFill>
                  <a:schemeClr val="bg1"/>
                </a:solidFill>
              </a:rPr>
              <a:t>i</a:t>
            </a:r>
            <a:r>
              <a:rPr lang="en-US" sz="2400" dirty="0">
                <a:solidFill>
                  <a:schemeClr val="bg1"/>
                </a:solidFill>
              </a:rPr>
              <a:t> </a:t>
            </a:r>
            <a:r>
              <a:rPr lang="en-US" sz="2400" dirty="0" err="1">
                <a:solidFill>
                  <a:schemeClr val="bg1"/>
                </a:solidFill>
              </a:rPr>
              <a:t>medici</a:t>
            </a:r>
            <a:r>
              <a:rPr lang="en-US" sz="2400" dirty="0">
                <a:solidFill>
                  <a:schemeClr val="bg1"/>
                </a:solidFill>
              </a:rPr>
              <a:t> non </a:t>
            </a:r>
            <a:r>
              <a:rPr lang="en-US" sz="2400" dirty="0" err="1">
                <a:solidFill>
                  <a:schemeClr val="bg1"/>
                </a:solidFill>
              </a:rPr>
              <a:t>dermatologi</a:t>
            </a:r>
            <a:r>
              <a:rPr lang="en-US" sz="2400" dirty="0">
                <a:solidFill>
                  <a:schemeClr val="bg1"/>
                </a:solidFill>
              </a:rPr>
              <a:t> a </a:t>
            </a:r>
            <a:r>
              <a:rPr lang="en-US" sz="2400" dirty="0" err="1">
                <a:solidFill>
                  <a:schemeClr val="bg1"/>
                </a:solidFill>
              </a:rPr>
              <a:t>identificare</a:t>
            </a:r>
            <a:r>
              <a:rPr lang="en-US" sz="2400" dirty="0">
                <a:solidFill>
                  <a:schemeClr val="bg1"/>
                </a:solidFill>
              </a:rPr>
              <a:t> </a:t>
            </a:r>
            <a:r>
              <a:rPr lang="en-US" sz="2400" dirty="0" err="1">
                <a:solidFill>
                  <a:schemeClr val="bg1"/>
                </a:solidFill>
              </a:rPr>
              <a:t>lesioni</a:t>
            </a:r>
            <a:r>
              <a:rPr lang="en-US" sz="2400" dirty="0">
                <a:solidFill>
                  <a:schemeClr val="bg1"/>
                </a:solidFill>
              </a:rPr>
              <a:t> </a:t>
            </a:r>
            <a:r>
              <a:rPr lang="en-US" sz="2400" dirty="0" err="1">
                <a:solidFill>
                  <a:schemeClr val="bg1"/>
                </a:solidFill>
              </a:rPr>
              <a:t>potenzialmente</a:t>
            </a:r>
            <a:r>
              <a:rPr lang="en-US" sz="2400" dirty="0">
                <a:solidFill>
                  <a:schemeClr val="bg1"/>
                </a:solidFill>
              </a:rPr>
              <a:t> </a:t>
            </a:r>
            <a:r>
              <a:rPr lang="en-US" sz="2400" dirty="0" err="1">
                <a:solidFill>
                  <a:schemeClr val="bg1"/>
                </a:solidFill>
              </a:rPr>
              <a:t>sospette</a:t>
            </a:r>
            <a:endParaRPr lang="it-IT" sz="2400" dirty="0">
              <a:solidFill>
                <a:schemeClr val="bg1"/>
              </a:solidFill>
            </a:endParaRPr>
          </a:p>
        </p:txBody>
      </p:sp>
      <p:sp>
        <p:nvSpPr>
          <p:cNvPr id="16391" name="Rectangle 2"/>
          <p:cNvSpPr>
            <a:spLocks noChangeArrowheads="1"/>
          </p:cNvSpPr>
          <p:nvPr/>
        </p:nvSpPr>
        <p:spPr bwMode="auto">
          <a:xfrm>
            <a:off x="1" y="6072206"/>
            <a:ext cx="9144000" cy="646973"/>
          </a:xfrm>
          <a:prstGeom prst="rect">
            <a:avLst/>
          </a:prstGeom>
          <a:noFill/>
          <a:ln w="9525">
            <a:noFill/>
            <a:miter lim="800000"/>
            <a:headEnd/>
            <a:tailEnd/>
          </a:ln>
        </p:spPr>
        <p:txBody>
          <a:bodyPr wrap="square" lIns="92075" tIns="46038" rIns="92075" bIns="46038">
            <a:spAutoFit/>
          </a:bodyPr>
          <a:lstStyle/>
          <a:p>
            <a:pPr defTabSz="762000" eaLnBrk="0" hangingPunct="0"/>
            <a:r>
              <a:rPr lang="en-US" sz="1200" dirty="0">
                <a:solidFill>
                  <a:schemeClr val="bg1"/>
                </a:solidFill>
              </a:rPr>
              <a:t> </a:t>
            </a:r>
            <a:r>
              <a:rPr lang="en-US" b="1" dirty="0">
                <a:solidFill>
                  <a:srgbClr val="FFFF00"/>
                </a:solidFill>
              </a:rPr>
              <a:t>Friedman RJ, </a:t>
            </a:r>
            <a:r>
              <a:rPr lang="en-US" b="1" dirty="0" err="1">
                <a:solidFill>
                  <a:srgbClr val="FFFF00"/>
                </a:solidFill>
              </a:rPr>
              <a:t>Rigel</a:t>
            </a:r>
            <a:r>
              <a:rPr lang="en-US" b="1" dirty="0">
                <a:solidFill>
                  <a:srgbClr val="FFFF00"/>
                </a:solidFill>
              </a:rPr>
              <a:t> DS, Kopf AW. Early detection of malignant melanoma: the role of physician examination and self-examination of the skin. CA Cancer J </a:t>
            </a:r>
            <a:r>
              <a:rPr lang="en-US" b="1" dirty="0" err="1">
                <a:solidFill>
                  <a:srgbClr val="FFFF00"/>
                </a:solidFill>
              </a:rPr>
              <a:t>Clin</a:t>
            </a:r>
            <a:r>
              <a:rPr lang="en-US" b="1" dirty="0">
                <a:solidFill>
                  <a:srgbClr val="FFFF00"/>
                </a:solidFill>
              </a:rPr>
              <a:t>. 1985 May-Jun;35(3):130-51</a:t>
            </a:r>
            <a:r>
              <a:rPr lang="en-US" sz="1600" b="1" dirty="0">
                <a:solidFill>
                  <a:srgbClr val="FFFF00"/>
                </a:solidFill>
              </a:rPr>
              <a:t>.</a:t>
            </a:r>
            <a:r>
              <a:rPr lang="it-IT" sz="1600" dirty="0">
                <a:solidFill>
                  <a:srgbClr val="FFFF00"/>
                </a:solidFill>
              </a:rPr>
              <a:t> </a:t>
            </a:r>
            <a:r>
              <a:rPr lang="en-US" sz="1600" dirty="0">
                <a:solidFill>
                  <a:srgbClr val="FFFF00"/>
                </a:solidFill>
              </a:rPr>
              <a:t> </a:t>
            </a:r>
            <a:endParaRPr lang="it-IT" sz="1200" dirty="0">
              <a:solidFill>
                <a:srgbClr val="FFFF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79388" y="333375"/>
            <a:ext cx="8964612" cy="1143000"/>
          </a:xfrm>
        </p:spPr>
        <p:txBody>
          <a:bodyPr>
            <a:normAutofit fontScale="90000"/>
          </a:bodyPr>
          <a:lstStyle/>
          <a:p>
            <a:pPr eaLnBrk="1" hangingPunct="1"/>
            <a:r>
              <a:rPr lang="it-IT" sz="4000" dirty="0" smtClean="0">
                <a:solidFill>
                  <a:srgbClr val="FFFF00"/>
                </a:solidFill>
              </a:rPr>
              <a:t>ABCDE  </a:t>
            </a:r>
            <a:r>
              <a:rPr lang="it-IT" sz="4000" dirty="0" err="1" smtClean="0">
                <a:solidFill>
                  <a:srgbClr val="FFFF00"/>
                </a:solidFill>
              </a:rPr>
              <a:t>rule</a:t>
            </a:r>
            <a:r>
              <a:rPr lang="it-IT" sz="4000" dirty="0" smtClean="0">
                <a:solidFill>
                  <a:srgbClr val="FFFF00"/>
                </a:solidFill>
              </a:rPr>
              <a:t/>
            </a:r>
            <a:br>
              <a:rPr lang="it-IT" sz="4000" dirty="0" smtClean="0">
                <a:solidFill>
                  <a:srgbClr val="FFFF00"/>
                </a:solidFill>
              </a:rPr>
            </a:br>
            <a:endParaRPr lang="it-IT" sz="4000" dirty="0" smtClean="0">
              <a:solidFill>
                <a:srgbClr val="FFFF00"/>
              </a:solidFill>
            </a:endParaRPr>
          </a:p>
        </p:txBody>
      </p:sp>
      <p:pic>
        <p:nvPicPr>
          <p:cNvPr id="34819" name="Picture 3" descr="ANd9GcRiMVxSkJfoi99DxHYvNNGFIPccJMiYsnhjo32MzKR_y_kAcPNH"/>
          <p:cNvPicPr>
            <a:picLocks noChangeAspect="1" noChangeArrowheads="1"/>
          </p:cNvPicPr>
          <p:nvPr/>
        </p:nvPicPr>
        <p:blipFill>
          <a:blip r:embed="rId2"/>
          <a:srcRect/>
          <a:stretch>
            <a:fillRect/>
          </a:stretch>
        </p:blipFill>
        <p:spPr bwMode="auto">
          <a:xfrm>
            <a:off x="468313" y="1700213"/>
            <a:ext cx="4419600" cy="2878137"/>
          </a:xfrm>
          <a:prstGeom prst="rect">
            <a:avLst/>
          </a:prstGeom>
          <a:noFill/>
        </p:spPr>
      </p:pic>
      <p:sp>
        <p:nvSpPr>
          <p:cNvPr id="34820" name="Rectangle 2"/>
          <p:cNvSpPr>
            <a:spLocks noChangeArrowheads="1"/>
          </p:cNvSpPr>
          <p:nvPr/>
        </p:nvSpPr>
        <p:spPr bwMode="auto">
          <a:xfrm>
            <a:off x="5148263" y="2060575"/>
            <a:ext cx="4067175" cy="1939635"/>
          </a:xfrm>
          <a:prstGeom prst="rect">
            <a:avLst/>
          </a:prstGeom>
          <a:noFill/>
          <a:ln w="9525">
            <a:noFill/>
            <a:miter lim="800000"/>
            <a:headEnd/>
            <a:tailEnd/>
          </a:ln>
        </p:spPr>
        <p:txBody>
          <a:bodyPr lIns="92075" tIns="46038" rIns="92075" bIns="46038">
            <a:spAutoFit/>
          </a:bodyPr>
          <a:lstStyle/>
          <a:p>
            <a:pPr algn="l" defTabSz="762000" eaLnBrk="0" hangingPunct="0">
              <a:buFontTx/>
              <a:buChar char="•"/>
            </a:pPr>
            <a:r>
              <a:rPr lang="en-US" sz="2400" dirty="0">
                <a:solidFill>
                  <a:schemeClr val="bg1"/>
                </a:solidFill>
              </a:rPr>
              <a:t> Non è </a:t>
            </a:r>
            <a:r>
              <a:rPr lang="en-US" sz="2400" dirty="0" err="1">
                <a:solidFill>
                  <a:schemeClr val="bg1"/>
                </a:solidFill>
              </a:rPr>
              <a:t>applicabile</a:t>
            </a:r>
            <a:r>
              <a:rPr lang="en-US" sz="2400" dirty="0">
                <a:solidFill>
                  <a:schemeClr val="bg1"/>
                </a:solidFill>
              </a:rPr>
              <a:t> per </a:t>
            </a:r>
            <a:r>
              <a:rPr lang="en-US" sz="2400" dirty="0" smtClean="0">
                <a:solidFill>
                  <a:schemeClr val="bg1"/>
                </a:solidFill>
              </a:rPr>
              <a:t>i  </a:t>
            </a:r>
            <a:r>
              <a:rPr lang="en-US" sz="2400" dirty="0" err="1" smtClean="0">
                <a:solidFill>
                  <a:schemeClr val="bg1"/>
                </a:solidFill>
              </a:rPr>
              <a:t>Melanomi</a:t>
            </a:r>
            <a:r>
              <a:rPr lang="en-US" sz="2400" dirty="0" smtClean="0">
                <a:solidFill>
                  <a:schemeClr val="bg1"/>
                </a:solidFill>
              </a:rPr>
              <a:t>  </a:t>
            </a:r>
            <a:r>
              <a:rPr lang="en-US" sz="2400" dirty="0" err="1" smtClean="0">
                <a:solidFill>
                  <a:schemeClr val="bg1"/>
                </a:solidFill>
              </a:rPr>
              <a:t>Nodulari</a:t>
            </a:r>
            <a:endParaRPr lang="en-US" sz="2400" dirty="0">
              <a:solidFill>
                <a:schemeClr val="bg1"/>
              </a:solidFill>
            </a:endParaRPr>
          </a:p>
          <a:p>
            <a:pPr algn="l" defTabSz="762000" eaLnBrk="0" hangingPunct="0"/>
            <a:endParaRPr lang="en-US" sz="2400" dirty="0">
              <a:solidFill>
                <a:schemeClr val="bg1"/>
              </a:solidFill>
            </a:endParaRPr>
          </a:p>
          <a:p>
            <a:pPr algn="l" defTabSz="762000" eaLnBrk="0" hangingPunct="0">
              <a:buFontTx/>
              <a:buChar char="•"/>
            </a:pPr>
            <a:r>
              <a:rPr lang="en-US" sz="2400" dirty="0">
                <a:solidFill>
                  <a:schemeClr val="bg1"/>
                </a:solidFill>
              </a:rPr>
              <a:t> I </a:t>
            </a:r>
            <a:r>
              <a:rPr lang="en-US" sz="2400" dirty="0" err="1">
                <a:solidFill>
                  <a:schemeClr val="bg1"/>
                </a:solidFill>
              </a:rPr>
              <a:t>melanomi</a:t>
            </a:r>
            <a:r>
              <a:rPr lang="en-US" sz="2400" dirty="0">
                <a:solidFill>
                  <a:schemeClr val="bg1"/>
                </a:solidFill>
              </a:rPr>
              <a:t> </a:t>
            </a:r>
            <a:r>
              <a:rPr lang="en-US" sz="2400" dirty="0" smtClean="0">
                <a:solidFill>
                  <a:schemeClr val="bg1"/>
                </a:solidFill>
              </a:rPr>
              <a:t>“</a:t>
            </a:r>
            <a:r>
              <a:rPr lang="en-US" sz="2400" dirty="0" err="1" smtClean="0">
                <a:solidFill>
                  <a:schemeClr val="bg1"/>
                </a:solidFill>
              </a:rPr>
              <a:t>piccoli</a:t>
            </a:r>
            <a:r>
              <a:rPr lang="en-US" sz="2400" dirty="0" smtClean="0">
                <a:solidFill>
                  <a:schemeClr val="bg1"/>
                </a:solidFill>
              </a:rPr>
              <a:t>”  </a:t>
            </a:r>
            <a:r>
              <a:rPr lang="en-US" sz="2400" dirty="0">
                <a:solidFill>
                  <a:schemeClr val="bg1"/>
                </a:solidFill>
              </a:rPr>
              <a:t>non </a:t>
            </a:r>
            <a:r>
              <a:rPr lang="en-US" sz="2400" dirty="0" err="1">
                <a:solidFill>
                  <a:schemeClr val="bg1"/>
                </a:solidFill>
              </a:rPr>
              <a:t>rispondono</a:t>
            </a:r>
            <a:r>
              <a:rPr lang="en-US" sz="2400" dirty="0">
                <a:solidFill>
                  <a:schemeClr val="bg1"/>
                </a:solidFill>
              </a:rPr>
              <a:t> </a:t>
            </a:r>
            <a:r>
              <a:rPr lang="en-US" sz="2400" dirty="0" err="1">
                <a:solidFill>
                  <a:schemeClr val="bg1"/>
                </a:solidFill>
              </a:rPr>
              <a:t>ai</a:t>
            </a:r>
            <a:r>
              <a:rPr lang="en-US" sz="2400" dirty="0">
                <a:solidFill>
                  <a:schemeClr val="bg1"/>
                </a:solidFill>
              </a:rPr>
              <a:t> </a:t>
            </a:r>
            <a:r>
              <a:rPr lang="en-US" sz="2400" dirty="0" err="1">
                <a:solidFill>
                  <a:schemeClr val="bg1"/>
                </a:solidFill>
              </a:rPr>
              <a:t>criteri</a:t>
            </a:r>
            <a:r>
              <a:rPr lang="en-US" sz="2400" dirty="0">
                <a:solidFill>
                  <a:schemeClr val="bg1"/>
                </a:solidFill>
              </a:rPr>
              <a:t> ABCDE</a:t>
            </a:r>
            <a:endParaRPr lang="it-IT" sz="2400" dirty="0">
              <a:solidFill>
                <a:schemeClr val="bg1"/>
              </a:solidFill>
            </a:endParaRPr>
          </a:p>
        </p:txBody>
      </p:sp>
      <p:sp>
        <p:nvSpPr>
          <p:cNvPr id="34821" name="Rectangle 2"/>
          <p:cNvSpPr>
            <a:spLocks noChangeArrowheads="1"/>
          </p:cNvSpPr>
          <p:nvPr/>
        </p:nvSpPr>
        <p:spPr bwMode="auto">
          <a:xfrm>
            <a:off x="539750" y="6092825"/>
            <a:ext cx="8569325" cy="641350"/>
          </a:xfrm>
          <a:prstGeom prst="rect">
            <a:avLst/>
          </a:prstGeom>
          <a:noFill/>
          <a:ln w="9525">
            <a:noFill/>
            <a:miter lim="800000"/>
            <a:headEnd/>
            <a:tailEnd/>
          </a:ln>
        </p:spPr>
        <p:txBody>
          <a:bodyPr lIns="92075" tIns="46038" rIns="92075" bIns="46038">
            <a:spAutoFit/>
          </a:bodyPr>
          <a:lstStyle/>
          <a:p>
            <a:pPr defTabSz="762000" eaLnBrk="0" hangingPunct="0"/>
            <a:r>
              <a:rPr lang="en-US" i="1" dirty="0" err="1">
                <a:solidFill>
                  <a:srgbClr val="FFFF00"/>
                </a:solidFill>
              </a:rPr>
              <a:t>Rigel</a:t>
            </a:r>
            <a:r>
              <a:rPr lang="en-US" i="1" dirty="0">
                <a:solidFill>
                  <a:srgbClr val="FFFF00"/>
                </a:solidFill>
              </a:rPr>
              <a:t> </a:t>
            </a:r>
            <a:r>
              <a:rPr lang="en-US" i="1" dirty="0" smtClean="0">
                <a:solidFill>
                  <a:srgbClr val="FFFF00"/>
                </a:solidFill>
              </a:rPr>
              <a:t>  DS,  </a:t>
            </a:r>
            <a:r>
              <a:rPr lang="en-US" i="1" dirty="0" err="1" smtClean="0">
                <a:solidFill>
                  <a:srgbClr val="FFFF00"/>
                </a:solidFill>
              </a:rPr>
              <a:t>Russak</a:t>
            </a:r>
            <a:r>
              <a:rPr lang="en-US" i="1" dirty="0" smtClean="0">
                <a:solidFill>
                  <a:srgbClr val="FFFF00"/>
                </a:solidFill>
              </a:rPr>
              <a:t> J, </a:t>
            </a:r>
            <a:r>
              <a:rPr lang="en-US" i="1" dirty="0">
                <a:solidFill>
                  <a:srgbClr val="FFFF00"/>
                </a:solidFill>
              </a:rPr>
              <a:t>Friedman R. </a:t>
            </a:r>
            <a:r>
              <a:rPr lang="en-US" dirty="0">
                <a:solidFill>
                  <a:srgbClr val="FFFF00"/>
                </a:solidFill>
              </a:rPr>
              <a:t>The evolution of melanoma diagnosis: 25 years beyond the ABCDs. CA Cancer J </a:t>
            </a:r>
            <a:r>
              <a:rPr lang="en-US" dirty="0" err="1">
                <a:solidFill>
                  <a:srgbClr val="FFFF00"/>
                </a:solidFill>
              </a:rPr>
              <a:t>Clin</a:t>
            </a:r>
            <a:r>
              <a:rPr lang="en-US" dirty="0">
                <a:solidFill>
                  <a:srgbClr val="FFFF00"/>
                </a:solidFill>
              </a:rPr>
              <a:t>. 2010 Sep-Oct;60(5):301-16</a:t>
            </a:r>
            <a:r>
              <a:rPr lang="it-IT" dirty="0">
                <a:solidFill>
                  <a:srgbClr val="FFFF00"/>
                </a:solidFill>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79388" y="333375"/>
            <a:ext cx="8964612" cy="1143000"/>
          </a:xfrm>
        </p:spPr>
        <p:txBody>
          <a:bodyPr>
            <a:normAutofit fontScale="90000"/>
          </a:bodyPr>
          <a:lstStyle/>
          <a:p>
            <a:pPr eaLnBrk="1" hangingPunct="1"/>
            <a:r>
              <a:rPr lang="it-IT" b="1" dirty="0" smtClean="0">
                <a:solidFill>
                  <a:srgbClr val="FFFF00"/>
                </a:solidFill>
              </a:rPr>
              <a:t>ABCDE  </a:t>
            </a:r>
            <a:r>
              <a:rPr lang="it-IT" b="1" dirty="0" err="1" smtClean="0">
                <a:solidFill>
                  <a:srgbClr val="FFFF00"/>
                </a:solidFill>
              </a:rPr>
              <a:t>rule</a:t>
            </a:r>
            <a:r>
              <a:rPr lang="it-IT" b="1" dirty="0" smtClean="0">
                <a:solidFill>
                  <a:srgbClr val="FFFF00"/>
                </a:solidFill>
              </a:rPr>
              <a:t> </a:t>
            </a:r>
            <a:r>
              <a:rPr lang="it-IT" sz="4000" dirty="0" smtClean="0">
                <a:solidFill>
                  <a:srgbClr val="FFFF00"/>
                </a:solidFill>
              </a:rPr>
              <a:t/>
            </a:r>
            <a:br>
              <a:rPr lang="it-IT" sz="4000" dirty="0" smtClean="0">
                <a:solidFill>
                  <a:srgbClr val="FFFF00"/>
                </a:solidFill>
              </a:rPr>
            </a:br>
            <a:endParaRPr lang="it-IT" sz="4000" dirty="0" smtClean="0">
              <a:solidFill>
                <a:srgbClr val="FFFF00"/>
              </a:solidFill>
            </a:endParaRPr>
          </a:p>
        </p:txBody>
      </p:sp>
      <p:sp>
        <p:nvSpPr>
          <p:cNvPr id="35844" name="Rectangle 2"/>
          <p:cNvSpPr>
            <a:spLocks noChangeArrowheads="1"/>
          </p:cNvSpPr>
          <p:nvPr/>
        </p:nvSpPr>
        <p:spPr bwMode="auto">
          <a:xfrm>
            <a:off x="4929190" y="1142984"/>
            <a:ext cx="4067175" cy="2247411"/>
          </a:xfrm>
          <a:prstGeom prst="rect">
            <a:avLst/>
          </a:prstGeom>
          <a:noFill/>
          <a:ln w="9525">
            <a:noFill/>
            <a:miter lim="800000"/>
            <a:headEnd/>
            <a:tailEnd/>
          </a:ln>
        </p:spPr>
        <p:txBody>
          <a:bodyPr lIns="92075" tIns="46038" rIns="92075" bIns="46038">
            <a:spAutoFit/>
          </a:bodyPr>
          <a:lstStyle/>
          <a:p>
            <a:pPr defTabSz="762000" eaLnBrk="0" hangingPunct="0"/>
            <a:r>
              <a:rPr lang="it-IT" sz="2800" b="1" dirty="0">
                <a:solidFill>
                  <a:schemeClr val="bg1"/>
                </a:solidFill>
              </a:rPr>
              <a:t>E’ ancora possibile chiedere ai pazienti  di auto-controllarsi mediante un “gioco di specchi</a:t>
            </a:r>
            <a:r>
              <a:rPr lang="it-IT" sz="2800" b="1" dirty="0" smtClean="0">
                <a:solidFill>
                  <a:schemeClr val="bg1"/>
                </a:solidFill>
              </a:rPr>
              <a:t>”?</a:t>
            </a:r>
            <a:endParaRPr lang="it-IT" sz="2800" b="1" dirty="0">
              <a:solidFill>
                <a:schemeClr val="bg1"/>
              </a:solidFill>
            </a:endParaRPr>
          </a:p>
        </p:txBody>
      </p:sp>
      <p:pic>
        <p:nvPicPr>
          <p:cNvPr id="35853" name="Picture 13" descr="ANd9GcQ6juJk-Or3i06iFq2IBCCU5iIs89I3rIJtGaWAmo9-jwsFc65Mm3oBBoIc"/>
          <p:cNvPicPr>
            <a:picLocks noChangeAspect="1" noChangeArrowheads="1"/>
          </p:cNvPicPr>
          <p:nvPr/>
        </p:nvPicPr>
        <p:blipFill>
          <a:blip r:embed="rId2"/>
          <a:srcRect/>
          <a:stretch>
            <a:fillRect/>
          </a:stretch>
        </p:blipFill>
        <p:spPr bwMode="auto">
          <a:xfrm>
            <a:off x="6000760" y="3429000"/>
            <a:ext cx="2697163" cy="2182813"/>
          </a:xfrm>
          <a:prstGeom prst="rect">
            <a:avLst/>
          </a:prstGeom>
          <a:noFill/>
        </p:spPr>
      </p:pic>
      <p:pic>
        <p:nvPicPr>
          <p:cNvPr id="35855" name="Picture 15" descr="ANd9GcSyzdA_7p0s6c1ic7w3BXLnVxJuyuHWVnNqRR4MB8XVZW538fUtaA"/>
          <p:cNvPicPr>
            <a:picLocks noChangeAspect="1" noChangeArrowheads="1"/>
          </p:cNvPicPr>
          <p:nvPr/>
        </p:nvPicPr>
        <p:blipFill>
          <a:blip r:embed="rId3"/>
          <a:srcRect/>
          <a:stretch>
            <a:fillRect/>
          </a:stretch>
        </p:blipFill>
        <p:spPr bwMode="auto">
          <a:xfrm>
            <a:off x="0" y="1142983"/>
            <a:ext cx="4857752" cy="3639159"/>
          </a:xfrm>
          <a:prstGeom prst="rect">
            <a:avLst/>
          </a:prstGeom>
          <a:noFill/>
        </p:spPr>
      </p:pic>
      <p:sp>
        <p:nvSpPr>
          <p:cNvPr id="8" name="CasellaDiTesto 7"/>
          <p:cNvSpPr txBox="1"/>
          <p:nvPr/>
        </p:nvSpPr>
        <p:spPr>
          <a:xfrm>
            <a:off x="214282" y="5857892"/>
            <a:ext cx="8715436" cy="1200329"/>
          </a:xfrm>
          <a:prstGeom prst="rect">
            <a:avLst/>
          </a:prstGeom>
          <a:noFill/>
        </p:spPr>
        <p:txBody>
          <a:bodyPr wrap="square" rtlCol="0">
            <a:spAutoFit/>
          </a:bodyPr>
          <a:lstStyle/>
          <a:p>
            <a:r>
              <a:rPr lang="it-IT" dirty="0" smtClean="0">
                <a:solidFill>
                  <a:schemeClr val="bg1"/>
                </a:solidFill>
              </a:rPr>
              <a:t>De Giorgi  V, </a:t>
            </a:r>
            <a:r>
              <a:rPr lang="it-IT" dirty="0" err="1" smtClean="0">
                <a:solidFill>
                  <a:schemeClr val="bg1"/>
                </a:solidFill>
              </a:rPr>
              <a:t>et</a:t>
            </a:r>
            <a:r>
              <a:rPr lang="it-IT" dirty="0" smtClean="0">
                <a:solidFill>
                  <a:schemeClr val="bg1"/>
                </a:solidFill>
              </a:rPr>
              <a:t> al.   </a:t>
            </a:r>
            <a:r>
              <a:rPr lang="en-GB" b="1" dirty="0" smtClean="0">
                <a:solidFill>
                  <a:schemeClr val="bg1"/>
                </a:solidFill>
              </a:rPr>
              <a:t>Is the self skin examination still adequate in the  “melanoma non invasive diagnosis era”?  A retrospective study.  Br J </a:t>
            </a:r>
            <a:r>
              <a:rPr lang="en-GB" b="1" dirty="0" err="1" smtClean="0">
                <a:solidFill>
                  <a:schemeClr val="bg1"/>
                </a:solidFill>
              </a:rPr>
              <a:t>Dermatol</a:t>
            </a:r>
            <a:r>
              <a:rPr lang="en-GB" b="1" dirty="0" smtClean="0">
                <a:solidFill>
                  <a:schemeClr val="bg1"/>
                </a:solidFill>
              </a:rPr>
              <a:t> 2011. in press   </a:t>
            </a:r>
            <a:endParaRPr lang="it-IT" dirty="0" smtClean="0">
              <a:solidFill>
                <a:schemeClr val="bg1"/>
              </a:solidFill>
            </a:endParaRPr>
          </a:p>
          <a:p>
            <a:endParaRPr lang="it-IT" dirty="0" smtClean="0">
              <a:solidFill>
                <a:schemeClr val="bg1"/>
              </a:solidFill>
            </a:endParaRPr>
          </a:p>
          <a:p>
            <a:r>
              <a:rPr lang="it-IT" dirty="0" smtClean="0">
                <a:solidFill>
                  <a:schemeClr val="bg1"/>
                </a:solidFill>
              </a:rPr>
              <a:t>                 </a:t>
            </a:r>
            <a:endParaRPr lang="it-IT"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5085184"/>
            <a:ext cx="8712968" cy="1384995"/>
          </a:xfrm>
          <a:prstGeom prst="rect">
            <a:avLst/>
          </a:prstGeom>
        </p:spPr>
        <p:txBody>
          <a:bodyPr wrap="square">
            <a:spAutoFit/>
          </a:bodyPr>
          <a:lstStyle/>
          <a:p>
            <a:pPr lvl="0"/>
            <a:endParaRPr lang="en-GB" b="1" dirty="0">
              <a:solidFill>
                <a:srgbClr val="FFFF00"/>
              </a:solidFill>
            </a:endParaRPr>
          </a:p>
          <a:p>
            <a:pPr lvl="0"/>
            <a:r>
              <a:rPr lang="en-GB" sz="2200" b="1" dirty="0">
                <a:solidFill>
                  <a:srgbClr val="FFFF00"/>
                </a:solidFill>
                <a:latin typeface="Times New Roman" pitchFamily="18" charset="0"/>
                <a:cs typeface="Times New Roman" pitchFamily="18" charset="0"/>
              </a:rPr>
              <a:t>Is the self skin examination still adequate in the  “melanoma non invasive diagnosis era”?  A retrospective study </a:t>
            </a:r>
            <a:endParaRPr lang="it-IT" sz="2200" dirty="0">
              <a:solidFill>
                <a:srgbClr val="FFFF00"/>
              </a:solidFill>
              <a:latin typeface="Times New Roman" pitchFamily="18" charset="0"/>
              <a:cs typeface="Times New Roman" pitchFamily="18" charset="0"/>
            </a:endParaRPr>
          </a:p>
          <a:p>
            <a:pPr lvl="0"/>
            <a:r>
              <a:rPr lang="it-IT" sz="2200" b="1" dirty="0">
                <a:solidFill>
                  <a:prstClr val="white"/>
                </a:solidFill>
                <a:latin typeface="Times New Roman" pitchFamily="18" charset="0"/>
                <a:cs typeface="Times New Roman" pitchFamily="18" charset="0"/>
              </a:rPr>
              <a:t>De Giorgi V, et  al.   </a:t>
            </a:r>
            <a:r>
              <a:rPr lang="it-IT" sz="2200" b="1" dirty="0" err="1">
                <a:solidFill>
                  <a:prstClr val="white"/>
                </a:solidFill>
                <a:latin typeface="Times New Roman" pitchFamily="18" charset="0"/>
                <a:cs typeface="Times New Roman" pitchFamily="18" charset="0"/>
              </a:rPr>
              <a:t>British</a:t>
            </a:r>
            <a:r>
              <a:rPr lang="it-IT" sz="2200" b="1" dirty="0">
                <a:solidFill>
                  <a:prstClr val="white"/>
                </a:solidFill>
                <a:latin typeface="Times New Roman" pitchFamily="18" charset="0"/>
                <a:cs typeface="Times New Roman" pitchFamily="18" charset="0"/>
              </a:rPr>
              <a:t> Journal of </a:t>
            </a:r>
            <a:r>
              <a:rPr lang="it-IT" sz="2200" b="1" dirty="0" err="1">
                <a:solidFill>
                  <a:prstClr val="white"/>
                </a:solidFill>
                <a:latin typeface="Times New Roman" pitchFamily="18" charset="0"/>
                <a:cs typeface="Times New Roman" pitchFamily="18" charset="0"/>
              </a:rPr>
              <a:t>dermatology</a:t>
            </a:r>
            <a:r>
              <a:rPr lang="it-IT" sz="2200" b="1" dirty="0">
                <a:solidFill>
                  <a:prstClr val="white"/>
                </a:solidFill>
                <a:latin typeface="Times New Roman" pitchFamily="18" charset="0"/>
                <a:cs typeface="Times New Roman" pitchFamily="18" charset="0"/>
              </a:rPr>
              <a:t> 2011, in press </a:t>
            </a:r>
          </a:p>
        </p:txBody>
      </p:sp>
      <p:sp>
        <p:nvSpPr>
          <p:cNvPr id="5" name="Rettangolo 4"/>
          <p:cNvSpPr/>
          <p:nvPr/>
        </p:nvSpPr>
        <p:spPr>
          <a:xfrm>
            <a:off x="2771800" y="476672"/>
            <a:ext cx="3081293" cy="769441"/>
          </a:xfrm>
          <a:prstGeom prst="rect">
            <a:avLst/>
          </a:prstGeom>
        </p:spPr>
        <p:txBody>
          <a:bodyPr wrap="none">
            <a:spAutoFit/>
          </a:bodyPr>
          <a:lstStyle/>
          <a:p>
            <a:r>
              <a:rPr lang="it-IT" sz="4400" b="1" dirty="0">
                <a:solidFill>
                  <a:srgbClr val="FFFF00"/>
                </a:solidFill>
                <a:ea typeface="+mj-ea"/>
                <a:cs typeface="+mj-cs"/>
              </a:rPr>
              <a:t>ABCDE  </a:t>
            </a:r>
            <a:r>
              <a:rPr lang="it-IT" sz="4400" b="1" dirty="0" err="1">
                <a:solidFill>
                  <a:srgbClr val="FFFF00"/>
                </a:solidFill>
                <a:ea typeface="+mj-ea"/>
                <a:cs typeface="+mj-cs"/>
              </a:rPr>
              <a:t>rule</a:t>
            </a:r>
            <a:r>
              <a:rPr lang="it-IT" sz="4400" b="1" dirty="0">
                <a:solidFill>
                  <a:srgbClr val="FFFF00"/>
                </a:solidFill>
                <a:ea typeface="+mj-ea"/>
                <a:cs typeface="+mj-cs"/>
              </a:rPr>
              <a:t> </a:t>
            </a:r>
            <a:endParaRPr lang="it-IT" dirty="0"/>
          </a:p>
        </p:txBody>
      </p:sp>
      <p:graphicFrame>
        <p:nvGraphicFramePr>
          <p:cNvPr id="6" name="Tabella 5"/>
          <p:cNvGraphicFramePr>
            <a:graphicFrameLocks noGrp="1"/>
          </p:cNvGraphicFramePr>
          <p:nvPr>
            <p:extLst>
              <p:ext uri="{D42A27DB-BD31-4B8C-83A1-F6EECF244321}">
                <p14:modId xmlns:p14="http://schemas.microsoft.com/office/powerpoint/2010/main" val="3553842089"/>
              </p:ext>
            </p:extLst>
          </p:nvPr>
        </p:nvGraphicFramePr>
        <p:xfrm>
          <a:off x="395540" y="1700808"/>
          <a:ext cx="8208907" cy="1889760"/>
        </p:xfrm>
        <a:graphic>
          <a:graphicData uri="http://schemas.openxmlformats.org/drawingml/2006/table">
            <a:tbl>
              <a:tblPr firstRow="1" bandRow="1">
                <a:tableStyleId>{5C22544A-7EE6-4342-B048-85BDC9FD1C3A}</a:tableStyleId>
              </a:tblPr>
              <a:tblGrid>
                <a:gridCol w="1296140"/>
                <a:gridCol w="1049262"/>
                <a:gridCol w="1172701"/>
                <a:gridCol w="1172701"/>
                <a:gridCol w="1172701"/>
                <a:gridCol w="1172701"/>
                <a:gridCol w="1172701"/>
              </a:tblGrid>
              <a:tr h="506685">
                <a:tc>
                  <a:txBody>
                    <a:bodyPr/>
                    <a:lstStyle/>
                    <a:p>
                      <a:r>
                        <a:rPr lang="it-IT" sz="2000" dirty="0" smtClean="0">
                          <a:latin typeface="Times New Roman" pitchFamily="18" charset="0"/>
                          <a:cs typeface="Times New Roman" pitchFamily="18" charset="0"/>
                        </a:rPr>
                        <a:t>305 casi </a:t>
                      </a:r>
                      <a:endParaRPr lang="it-IT" sz="2000" dirty="0">
                        <a:latin typeface="Times New Roman" pitchFamily="18" charset="0"/>
                        <a:cs typeface="Times New Roman" pitchFamily="18" charset="0"/>
                      </a:endParaRPr>
                    </a:p>
                  </a:txBody>
                  <a:tcPr/>
                </a:tc>
                <a:tc>
                  <a:txBody>
                    <a:bodyPr/>
                    <a:lstStyle/>
                    <a:p>
                      <a:r>
                        <a:rPr lang="it-IT" sz="2000" dirty="0" smtClean="0">
                          <a:latin typeface="Times New Roman" pitchFamily="18" charset="0"/>
                          <a:cs typeface="Times New Roman" pitchFamily="18" charset="0"/>
                        </a:rPr>
                        <a:t>Testa collo</a:t>
                      </a:r>
                      <a:r>
                        <a:rPr lang="it-IT" sz="2000" baseline="0" dirty="0" smtClean="0">
                          <a:latin typeface="Times New Roman" pitchFamily="18" charset="0"/>
                          <a:cs typeface="Times New Roman" pitchFamily="18" charset="0"/>
                        </a:rPr>
                        <a:t> </a:t>
                      </a:r>
                      <a:endParaRPr lang="it-IT" sz="2000" dirty="0">
                        <a:latin typeface="Times New Roman" pitchFamily="18" charset="0"/>
                        <a:cs typeface="Times New Roman" pitchFamily="18" charset="0"/>
                      </a:endParaRPr>
                    </a:p>
                  </a:txBody>
                  <a:tcPr/>
                </a:tc>
                <a:tc>
                  <a:txBody>
                    <a:bodyPr/>
                    <a:lstStyle/>
                    <a:p>
                      <a:r>
                        <a:rPr lang="it-IT" sz="2000" dirty="0" smtClean="0">
                          <a:latin typeface="Times New Roman" pitchFamily="18" charset="0"/>
                          <a:cs typeface="Times New Roman" pitchFamily="18" charset="0"/>
                        </a:rPr>
                        <a:t>Tronco</a:t>
                      </a:r>
                    </a:p>
                    <a:p>
                      <a:r>
                        <a:rPr lang="it-IT" sz="2000" dirty="0" err="1" smtClean="0">
                          <a:latin typeface="Times New Roman" pitchFamily="18" charset="0"/>
                          <a:cs typeface="Times New Roman" pitchFamily="18" charset="0"/>
                        </a:rPr>
                        <a:t>Anter</a:t>
                      </a:r>
                      <a:r>
                        <a:rPr lang="it-IT" sz="2000" dirty="0" smtClean="0">
                          <a:latin typeface="Times New Roman" pitchFamily="18" charset="0"/>
                          <a:cs typeface="Times New Roman" pitchFamily="18" charset="0"/>
                        </a:rPr>
                        <a:t>.</a:t>
                      </a:r>
                      <a:endParaRPr lang="it-IT" sz="2000" dirty="0">
                        <a:latin typeface="Times New Roman" pitchFamily="18" charset="0"/>
                        <a:cs typeface="Times New Roman" pitchFamily="18" charset="0"/>
                      </a:endParaRPr>
                    </a:p>
                  </a:txBody>
                  <a:tcPr/>
                </a:tc>
                <a:tc>
                  <a:txBody>
                    <a:bodyPr/>
                    <a:lstStyle/>
                    <a:p>
                      <a:r>
                        <a:rPr lang="it-IT" sz="2000" dirty="0" smtClean="0">
                          <a:latin typeface="Times New Roman" pitchFamily="18" charset="0"/>
                          <a:cs typeface="Times New Roman" pitchFamily="18" charset="0"/>
                        </a:rPr>
                        <a:t>Tronco</a:t>
                      </a:r>
                    </a:p>
                    <a:p>
                      <a:r>
                        <a:rPr lang="it-IT" sz="2000" dirty="0" smtClean="0">
                          <a:latin typeface="Times New Roman" pitchFamily="18" charset="0"/>
                          <a:cs typeface="Times New Roman" pitchFamily="18" charset="0"/>
                        </a:rPr>
                        <a:t>Poster. </a:t>
                      </a:r>
                      <a:endParaRPr lang="it-IT" sz="2000" dirty="0">
                        <a:latin typeface="Times New Roman" pitchFamily="18" charset="0"/>
                        <a:cs typeface="Times New Roman" pitchFamily="18" charset="0"/>
                      </a:endParaRPr>
                    </a:p>
                  </a:txBody>
                  <a:tcPr/>
                </a:tc>
                <a:tc>
                  <a:txBody>
                    <a:bodyPr/>
                    <a:lstStyle/>
                    <a:p>
                      <a:r>
                        <a:rPr lang="it-IT" sz="2000" dirty="0" smtClean="0">
                          <a:latin typeface="Times New Roman" pitchFamily="18" charset="0"/>
                          <a:cs typeface="Times New Roman" pitchFamily="18" charset="0"/>
                        </a:rPr>
                        <a:t>Arti </a:t>
                      </a:r>
                      <a:r>
                        <a:rPr lang="it-IT" sz="2000" dirty="0" err="1" smtClean="0">
                          <a:latin typeface="Times New Roman" pitchFamily="18" charset="0"/>
                          <a:cs typeface="Times New Roman" pitchFamily="18" charset="0"/>
                        </a:rPr>
                        <a:t>infer</a:t>
                      </a:r>
                      <a:r>
                        <a:rPr lang="it-IT" sz="2000" dirty="0" smtClean="0">
                          <a:latin typeface="Times New Roman" pitchFamily="18" charset="0"/>
                          <a:cs typeface="Times New Roman" pitchFamily="18" charset="0"/>
                        </a:rPr>
                        <a:t>.</a:t>
                      </a:r>
                      <a:endParaRPr lang="it-IT" sz="2000" dirty="0">
                        <a:latin typeface="Times New Roman" pitchFamily="18" charset="0"/>
                        <a:cs typeface="Times New Roman" pitchFamily="18" charset="0"/>
                      </a:endParaRPr>
                    </a:p>
                  </a:txBody>
                  <a:tcPr/>
                </a:tc>
                <a:tc>
                  <a:txBody>
                    <a:bodyPr/>
                    <a:lstStyle/>
                    <a:p>
                      <a:r>
                        <a:rPr lang="it-IT" sz="2000" dirty="0" smtClean="0">
                          <a:latin typeface="Times New Roman" pitchFamily="18" charset="0"/>
                          <a:cs typeface="Times New Roman" pitchFamily="18" charset="0"/>
                        </a:rPr>
                        <a:t>Arti</a:t>
                      </a:r>
                      <a:r>
                        <a:rPr lang="it-IT" sz="2000" baseline="0" dirty="0" smtClean="0">
                          <a:latin typeface="Times New Roman" pitchFamily="18" charset="0"/>
                          <a:cs typeface="Times New Roman" pitchFamily="18" charset="0"/>
                        </a:rPr>
                        <a:t> super.</a:t>
                      </a:r>
                      <a:endParaRPr lang="it-IT" sz="2000" dirty="0">
                        <a:latin typeface="Times New Roman" pitchFamily="18" charset="0"/>
                        <a:cs typeface="Times New Roman" pitchFamily="18" charset="0"/>
                      </a:endParaRPr>
                    </a:p>
                  </a:txBody>
                  <a:tcPr/>
                </a:tc>
                <a:tc>
                  <a:txBody>
                    <a:bodyPr/>
                    <a:lstStyle/>
                    <a:p>
                      <a:r>
                        <a:rPr lang="it-IT" sz="2000" dirty="0" smtClean="0">
                          <a:latin typeface="Times New Roman" pitchFamily="18" charset="0"/>
                          <a:cs typeface="Times New Roman" pitchFamily="18" charset="0"/>
                        </a:rPr>
                        <a:t>Area genitale</a:t>
                      </a:r>
                      <a:endParaRPr lang="it-IT" sz="2000" dirty="0">
                        <a:latin typeface="Times New Roman" pitchFamily="18" charset="0"/>
                        <a:cs typeface="Times New Roman" pitchFamily="18" charset="0"/>
                      </a:endParaRPr>
                    </a:p>
                  </a:txBody>
                  <a:tcPr/>
                </a:tc>
              </a:tr>
              <a:tr h="506685">
                <a:tc>
                  <a:txBody>
                    <a:bodyPr/>
                    <a:lstStyle/>
                    <a:p>
                      <a:r>
                        <a:rPr lang="it-IT" sz="2400" b="1" dirty="0" err="1" smtClean="0">
                          <a:solidFill>
                            <a:srgbClr val="FF0000"/>
                          </a:solidFill>
                          <a:latin typeface="Times New Roman" pitchFamily="18" charset="0"/>
                          <a:cs typeface="Times New Roman" pitchFamily="18" charset="0"/>
                        </a:rPr>
                        <a:t>Breslow</a:t>
                      </a:r>
                      <a:endParaRPr lang="it-IT" sz="2400" b="1" dirty="0" smtClean="0">
                        <a:solidFill>
                          <a:srgbClr val="FF0000"/>
                        </a:solidFill>
                        <a:latin typeface="Times New Roman" pitchFamily="18" charset="0"/>
                        <a:cs typeface="Times New Roman" pitchFamily="18" charset="0"/>
                      </a:endParaRPr>
                    </a:p>
                    <a:p>
                      <a:r>
                        <a:rPr lang="it-IT" sz="2400" b="1" dirty="0" smtClean="0">
                          <a:solidFill>
                            <a:srgbClr val="FF0000"/>
                          </a:solidFill>
                          <a:latin typeface="Times New Roman" pitchFamily="18" charset="0"/>
                          <a:cs typeface="Times New Roman" pitchFamily="18" charset="0"/>
                        </a:rPr>
                        <a:t>Medio (mm)</a:t>
                      </a:r>
                      <a:endParaRPr lang="it-IT" sz="2400" b="1" dirty="0">
                        <a:solidFill>
                          <a:srgbClr val="FF0000"/>
                        </a:solidFill>
                        <a:latin typeface="Times New Roman" pitchFamily="18" charset="0"/>
                        <a:cs typeface="Times New Roman" pitchFamily="18" charset="0"/>
                      </a:endParaRPr>
                    </a:p>
                  </a:txBody>
                  <a:tcPr/>
                </a:tc>
                <a:tc>
                  <a:txBody>
                    <a:bodyPr/>
                    <a:lstStyle/>
                    <a:p>
                      <a:r>
                        <a:rPr lang="it-IT" sz="3600" b="1" dirty="0" smtClean="0">
                          <a:latin typeface="Times New Roman" pitchFamily="18" charset="0"/>
                          <a:cs typeface="Times New Roman" pitchFamily="18" charset="0"/>
                        </a:rPr>
                        <a:t>1,33</a:t>
                      </a:r>
                      <a:endParaRPr lang="it-IT" sz="3600" b="1" dirty="0">
                        <a:latin typeface="Times New Roman" pitchFamily="18" charset="0"/>
                        <a:cs typeface="Times New Roman" pitchFamily="18" charset="0"/>
                      </a:endParaRPr>
                    </a:p>
                  </a:txBody>
                  <a:tcPr/>
                </a:tc>
                <a:tc>
                  <a:txBody>
                    <a:bodyPr/>
                    <a:lstStyle/>
                    <a:p>
                      <a:r>
                        <a:rPr lang="it-IT" sz="3600" b="1" dirty="0" smtClean="0">
                          <a:solidFill>
                            <a:srgbClr val="FF0000"/>
                          </a:solidFill>
                          <a:latin typeface="Times New Roman" pitchFamily="18" charset="0"/>
                          <a:cs typeface="Times New Roman" pitchFamily="18" charset="0"/>
                        </a:rPr>
                        <a:t>0,89</a:t>
                      </a:r>
                      <a:endParaRPr lang="it-IT" sz="3600" b="1" dirty="0">
                        <a:solidFill>
                          <a:srgbClr val="FF0000"/>
                        </a:solidFill>
                        <a:latin typeface="Times New Roman" pitchFamily="18" charset="0"/>
                        <a:cs typeface="Times New Roman" pitchFamily="18" charset="0"/>
                      </a:endParaRPr>
                    </a:p>
                  </a:txBody>
                  <a:tcPr/>
                </a:tc>
                <a:tc>
                  <a:txBody>
                    <a:bodyPr/>
                    <a:lstStyle/>
                    <a:p>
                      <a:r>
                        <a:rPr lang="it-IT" sz="3600" b="1" dirty="0" smtClean="0">
                          <a:solidFill>
                            <a:srgbClr val="FF0000"/>
                          </a:solidFill>
                          <a:latin typeface="Times New Roman" pitchFamily="18" charset="0"/>
                          <a:cs typeface="Times New Roman" pitchFamily="18" charset="0"/>
                        </a:rPr>
                        <a:t>1,69</a:t>
                      </a:r>
                      <a:endParaRPr lang="it-IT" sz="3600" b="1" dirty="0">
                        <a:solidFill>
                          <a:srgbClr val="FF0000"/>
                        </a:solidFill>
                        <a:latin typeface="Times New Roman" pitchFamily="18" charset="0"/>
                        <a:cs typeface="Times New Roman" pitchFamily="18" charset="0"/>
                      </a:endParaRPr>
                    </a:p>
                  </a:txBody>
                  <a:tcPr/>
                </a:tc>
                <a:tc>
                  <a:txBody>
                    <a:bodyPr/>
                    <a:lstStyle/>
                    <a:p>
                      <a:r>
                        <a:rPr lang="it-IT" sz="3600" b="1" dirty="0" smtClean="0">
                          <a:latin typeface="Times New Roman" pitchFamily="18" charset="0"/>
                          <a:cs typeface="Times New Roman" pitchFamily="18" charset="0"/>
                        </a:rPr>
                        <a:t>1,15</a:t>
                      </a:r>
                      <a:endParaRPr lang="it-IT" sz="3600" b="1" dirty="0">
                        <a:latin typeface="Times New Roman" pitchFamily="18" charset="0"/>
                        <a:cs typeface="Times New Roman" pitchFamily="18" charset="0"/>
                      </a:endParaRPr>
                    </a:p>
                  </a:txBody>
                  <a:tcPr/>
                </a:tc>
                <a:tc>
                  <a:txBody>
                    <a:bodyPr/>
                    <a:lstStyle/>
                    <a:p>
                      <a:r>
                        <a:rPr lang="it-IT" sz="3600" b="1" dirty="0" smtClean="0">
                          <a:latin typeface="Times New Roman" pitchFamily="18" charset="0"/>
                          <a:cs typeface="Times New Roman" pitchFamily="18" charset="0"/>
                        </a:rPr>
                        <a:t>1,35</a:t>
                      </a:r>
                      <a:endParaRPr lang="it-IT" sz="3600" b="1" dirty="0">
                        <a:latin typeface="Times New Roman" pitchFamily="18" charset="0"/>
                        <a:cs typeface="Times New Roman" pitchFamily="18" charset="0"/>
                      </a:endParaRPr>
                    </a:p>
                  </a:txBody>
                  <a:tcPr/>
                </a:tc>
                <a:tc>
                  <a:txBody>
                    <a:bodyPr/>
                    <a:lstStyle/>
                    <a:p>
                      <a:r>
                        <a:rPr lang="it-IT" sz="3600" b="1" dirty="0" smtClean="0">
                          <a:latin typeface="Times New Roman" pitchFamily="18" charset="0"/>
                          <a:cs typeface="Times New Roman" pitchFamily="18" charset="0"/>
                        </a:rPr>
                        <a:t>3,87</a:t>
                      </a:r>
                      <a:endParaRPr lang="it-IT" sz="3600" b="1"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36114480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708275" y="2889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Table 3. Odd ratios for the probability of thick melanoma (</a:t>
            </a: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&gt;</a:t>
            </a: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1mm)  </a:t>
            </a:r>
            <a:endParaRPr kumimoji="0" lang="it-IT"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*Self-detection is compared to other methods, all grouped</a:t>
            </a:r>
            <a:b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**Variables included in the multivariate logistic model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297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40978"/>
            <a:ext cx="1084414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611560" y="313610"/>
            <a:ext cx="8136904" cy="461665"/>
          </a:xfrm>
          <a:prstGeom prst="rect">
            <a:avLst/>
          </a:prstGeom>
        </p:spPr>
        <p:txBody>
          <a:bodyPr wrap="square">
            <a:spAutoFit/>
          </a:bodyPr>
          <a:lstStyle/>
          <a:p>
            <a:r>
              <a:rPr lang="en-US" sz="2400" b="1" dirty="0">
                <a:solidFill>
                  <a:schemeClr val="bg1"/>
                </a:solidFill>
                <a:ea typeface="Calibri"/>
                <a:cs typeface="Times New Roman"/>
              </a:rPr>
              <a:t>Odd ratios for the probability of thick melanoma (&gt;1mm) </a:t>
            </a:r>
            <a:endParaRPr lang="it-IT" sz="2400" dirty="0">
              <a:solidFill>
                <a:schemeClr val="bg1"/>
              </a:solidFill>
            </a:endParaRPr>
          </a:p>
        </p:txBody>
      </p:sp>
      <p:sp>
        <p:nvSpPr>
          <p:cNvPr id="5" name="Rettangolo 4"/>
          <p:cNvSpPr/>
          <p:nvPr/>
        </p:nvSpPr>
        <p:spPr>
          <a:xfrm>
            <a:off x="334968" y="5805264"/>
            <a:ext cx="8568952" cy="923330"/>
          </a:xfrm>
          <a:prstGeom prst="rect">
            <a:avLst/>
          </a:prstGeom>
        </p:spPr>
        <p:txBody>
          <a:bodyPr wrap="square">
            <a:spAutoFit/>
          </a:bodyPr>
          <a:lstStyle/>
          <a:p>
            <a:pPr lvl="0"/>
            <a:r>
              <a:rPr lang="en-GB" b="1" dirty="0">
                <a:solidFill>
                  <a:srgbClr val="FFFF00"/>
                </a:solidFill>
                <a:latin typeface="Times New Roman" pitchFamily="18" charset="0"/>
                <a:cs typeface="Times New Roman" pitchFamily="18" charset="0"/>
              </a:rPr>
              <a:t>Is the self skin examination still adequate in the  “melanoma non invasive diagnosis era”?  A retrospective study </a:t>
            </a:r>
            <a:endParaRPr lang="it-IT" dirty="0">
              <a:solidFill>
                <a:srgbClr val="FFFF00"/>
              </a:solidFill>
              <a:latin typeface="Times New Roman" pitchFamily="18" charset="0"/>
              <a:cs typeface="Times New Roman" pitchFamily="18" charset="0"/>
            </a:endParaRPr>
          </a:p>
          <a:p>
            <a:pPr lvl="0"/>
            <a:r>
              <a:rPr lang="it-IT" b="1" dirty="0">
                <a:solidFill>
                  <a:prstClr val="white"/>
                </a:solidFill>
                <a:latin typeface="Times New Roman" pitchFamily="18" charset="0"/>
                <a:cs typeface="Times New Roman" pitchFamily="18" charset="0"/>
              </a:rPr>
              <a:t>De Giorgi V, et  al.   </a:t>
            </a:r>
            <a:r>
              <a:rPr lang="it-IT" b="1" dirty="0" err="1">
                <a:solidFill>
                  <a:prstClr val="white"/>
                </a:solidFill>
                <a:latin typeface="Times New Roman" pitchFamily="18" charset="0"/>
                <a:cs typeface="Times New Roman" pitchFamily="18" charset="0"/>
              </a:rPr>
              <a:t>British</a:t>
            </a:r>
            <a:r>
              <a:rPr lang="it-IT" b="1" dirty="0">
                <a:solidFill>
                  <a:prstClr val="white"/>
                </a:solidFill>
                <a:latin typeface="Times New Roman" pitchFamily="18" charset="0"/>
                <a:cs typeface="Times New Roman" pitchFamily="18" charset="0"/>
              </a:rPr>
              <a:t> Journal of </a:t>
            </a:r>
            <a:r>
              <a:rPr lang="it-IT" b="1" dirty="0" err="1">
                <a:solidFill>
                  <a:prstClr val="white"/>
                </a:solidFill>
                <a:latin typeface="Times New Roman" pitchFamily="18" charset="0"/>
                <a:cs typeface="Times New Roman" pitchFamily="18" charset="0"/>
              </a:rPr>
              <a:t>dermatology</a:t>
            </a:r>
            <a:r>
              <a:rPr lang="it-IT" b="1" dirty="0">
                <a:solidFill>
                  <a:prstClr val="white"/>
                </a:solidFill>
                <a:latin typeface="Times New Roman" pitchFamily="18" charset="0"/>
                <a:cs typeface="Times New Roman" pitchFamily="18" charset="0"/>
              </a:rPr>
              <a:t> 2011, in press </a:t>
            </a:r>
            <a:endParaRPr lang="it-IT" b="1" dirty="0">
              <a:solidFill>
                <a:prstClr val="white"/>
              </a:solidFill>
              <a:latin typeface="Times New Roman" pitchFamily="18" charset="0"/>
              <a:cs typeface="Times New Roman" pitchFamily="18" charset="0"/>
            </a:endParaRPr>
          </a:p>
        </p:txBody>
      </p:sp>
      <p:sp>
        <p:nvSpPr>
          <p:cNvPr id="6" name="Rettangolo 5"/>
          <p:cNvSpPr/>
          <p:nvPr/>
        </p:nvSpPr>
        <p:spPr>
          <a:xfrm>
            <a:off x="334968" y="4587203"/>
            <a:ext cx="8352928" cy="1200329"/>
          </a:xfrm>
          <a:prstGeom prst="rect">
            <a:avLst/>
          </a:prstGeom>
        </p:spPr>
        <p:txBody>
          <a:bodyPr wrap="square">
            <a:spAutoFit/>
          </a:bodyPr>
          <a:lstStyle/>
          <a:p>
            <a:r>
              <a:rPr lang="en-US" b="1" dirty="0">
                <a:solidFill>
                  <a:srgbClr val="FF0000"/>
                </a:solidFill>
                <a:latin typeface="Times New Roman"/>
                <a:ea typeface="Times New Roman"/>
              </a:rPr>
              <a:t>when adjusting for gender and age at diagnosis with respect to the other detection methods (GP detection, family detection and periodic skin examination), self-detection was associated with a greater probability of having a thick melanoma and, therefore, a poor prognosis (OR 1.56). </a:t>
            </a:r>
            <a:endParaRPr lang="it-IT" b="1" dirty="0">
              <a:solidFill>
                <a:srgbClr val="FF0000"/>
              </a:solidFill>
            </a:endParaRPr>
          </a:p>
        </p:txBody>
      </p:sp>
    </p:spTree>
    <p:extLst>
      <p:ext uri="{BB962C8B-B14F-4D97-AF65-F5344CB8AC3E}">
        <p14:creationId xmlns:p14="http://schemas.microsoft.com/office/powerpoint/2010/main" val="28841375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214290"/>
            <a:ext cx="5497018" cy="1200971"/>
          </a:xfrm>
          <a:prstGeom prst="rect">
            <a:avLst/>
          </a:prstGeom>
          <a:noFill/>
          <a:ln w="9525">
            <a:noFill/>
            <a:miter lim="800000"/>
            <a:headEnd/>
            <a:tailEnd/>
          </a:ln>
        </p:spPr>
        <p:txBody>
          <a:bodyPr wrap="none" lIns="92075" tIns="46038" rIns="92075" bIns="46038">
            <a:spAutoFit/>
          </a:bodyPr>
          <a:lstStyle/>
          <a:p>
            <a:pPr algn="ctr" defTabSz="762000" eaLnBrk="0" hangingPunct="0"/>
            <a:r>
              <a:rPr lang="it-IT" sz="3600" dirty="0" smtClean="0">
                <a:solidFill>
                  <a:schemeClr val="bg1"/>
                </a:solidFill>
              </a:rPr>
              <a:t>			</a:t>
            </a:r>
            <a:r>
              <a:rPr lang="it-IT" sz="3600" dirty="0" smtClean="0">
                <a:solidFill>
                  <a:srgbClr val="FF0000"/>
                </a:solidFill>
              </a:rPr>
              <a:t>melanoma </a:t>
            </a:r>
            <a:r>
              <a:rPr lang="it-IT" sz="3600" dirty="0">
                <a:solidFill>
                  <a:srgbClr val="FF0000"/>
                </a:solidFill>
              </a:rPr>
              <a:t>cutaneo </a:t>
            </a:r>
            <a:r>
              <a:rPr lang="it-IT" sz="3600" dirty="0" smtClean="0">
                <a:solidFill>
                  <a:srgbClr val="FF0000"/>
                </a:solidFill>
              </a:rPr>
              <a:t>:</a:t>
            </a:r>
          </a:p>
          <a:p>
            <a:pPr algn="ctr" defTabSz="762000" eaLnBrk="0" hangingPunct="0"/>
            <a:r>
              <a:rPr lang="it-IT" sz="3600" dirty="0" smtClean="0">
                <a:solidFill>
                  <a:srgbClr val="FF0000"/>
                </a:solidFill>
              </a:rPr>
              <a:t> 		diagnosi </a:t>
            </a:r>
            <a:r>
              <a:rPr lang="it-IT" sz="3600" dirty="0">
                <a:solidFill>
                  <a:srgbClr val="FF0000"/>
                </a:solidFill>
              </a:rPr>
              <a:t>precoce</a:t>
            </a:r>
          </a:p>
        </p:txBody>
      </p:sp>
      <p:sp>
        <p:nvSpPr>
          <p:cNvPr id="3075" name="Rectangle 3"/>
          <p:cNvSpPr>
            <a:spLocks noChangeArrowheads="1"/>
          </p:cNvSpPr>
          <p:nvPr/>
        </p:nvSpPr>
        <p:spPr bwMode="auto">
          <a:xfrm>
            <a:off x="285720" y="785794"/>
            <a:ext cx="7455503" cy="5448287"/>
          </a:xfrm>
          <a:prstGeom prst="rect">
            <a:avLst/>
          </a:prstGeom>
          <a:noFill/>
          <a:ln w="9525">
            <a:noFill/>
            <a:miter lim="800000"/>
            <a:headEnd/>
            <a:tailEnd/>
          </a:ln>
        </p:spPr>
        <p:txBody>
          <a:bodyPr wrap="none" lIns="92075" tIns="46038" rIns="92075" bIns="46038">
            <a:spAutoFit/>
          </a:bodyPr>
          <a:lstStyle/>
          <a:p>
            <a:pPr defTabSz="762000" eaLnBrk="0" hangingPunct="0"/>
            <a:endParaRPr lang="it-IT" sz="2800" b="0" dirty="0">
              <a:solidFill>
                <a:srgbClr val="FF0000"/>
              </a:solidFill>
            </a:endParaRPr>
          </a:p>
          <a:p>
            <a:pPr defTabSz="762000" eaLnBrk="0" hangingPunct="0"/>
            <a:endParaRPr lang="it-IT" sz="4000" dirty="0">
              <a:solidFill>
                <a:srgbClr val="FF0000"/>
              </a:solidFill>
            </a:endParaRPr>
          </a:p>
          <a:p>
            <a:pPr marL="514350" indent="-514350" defTabSz="762000" eaLnBrk="0" hangingPunct="0">
              <a:buAutoNum type="alphaLcParenR"/>
            </a:pPr>
            <a:r>
              <a:rPr lang="it-IT" sz="2800" dirty="0" smtClean="0">
                <a:solidFill>
                  <a:srgbClr val="FFFF00"/>
                </a:solidFill>
              </a:rPr>
              <a:t>problema </a:t>
            </a:r>
            <a:r>
              <a:rPr lang="it-IT" sz="2800" dirty="0">
                <a:solidFill>
                  <a:srgbClr val="FFFF00"/>
                </a:solidFill>
              </a:rPr>
              <a:t>di rilevanza sociale</a:t>
            </a:r>
            <a:r>
              <a:rPr lang="it-IT" sz="2800" dirty="0">
                <a:solidFill>
                  <a:schemeClr val="bg1"/>
                </a:solidFill>
              </a:rPr>
              <a:t> </a:t>
            </a:r>
            <a:endParaRPr lang="it-IT" sz="2800" dirty="0" smtClean="0">
              <a:solidFill>
                <a:schemeClr val="bg1"/>
              </a:solidFill>
            </a:endParaRPr>
          </a:p>
          <a:p>
            <a:pPr marL="514350" indent="-514350" defTabSz="762000" eaLnBrk="0" hangingPunct="0"/>
            <a:r>
              <a:rPr lang="it-IT" sz="2800" dirty="0" smtClean="0">
                <a:solidFill>
                  <a:schemeClr val="hlink"/>
                </a:solidFill>
              </a:rPr>
              <a:t>		(“</a:t>
            </a:r>
            <a:r>
              <a:rPr lang="it-IT" sz="2800" dirty="0">
                <a:solidFill>
                  <a:schemeClr val="hlink"/>
                </a:solidFill>
              </a:rPr>
              <a:t>melanoma </a:t>
            </a:r>
            <a:r>
              <a:rPr lang="it-IT" sz="2800" dirty="0" smtClean="0">
                <a:solidFill>
                  <a:schemeClr val="hlink"/>
                </a:solidFill>
              </a:rPr>
              <a:t> </a:t>
            </a:r>
            <a:r>
              <a:rPr lang="it-IT" sz="2800" dirty="0" err="1" smtClean="0">
                <a:solidFill>
                  <a:schemeClr val="hlink"/>
                </a:solidFill>
              </a:rPr>
              <a:t>epidemic</a:t>
            </a:r>
            <a:r>
              <a:rPr lang="it-IT" sz="2800" dirty="0" smtClean="0">
                <a:solidFill>
                  <a:schemeClr val="hlink"/>
                </a:solidFill>
              </a:rPr>
              <a:t>”)</a:t>
            </a:r>
          </a:p>
          <a:p>
            <a:pPr marL="514350" indent="-514350" defTabSz="762000" eaLnBrk="0" hangingPunct="0"/>
            <a:endParaRPr lang="it-IT" sz="2800" dirty="0" smtClean="0">
              <a:solidFill>
                <a:schemeClr val="hlink"/>
              </a:solidFill>
            </a:endParaRPr>
          </a:p>
          <a:p>
            <a:pPr marL="514350" indent="-514350" defTabSz="762000" eaLnBrk="0" hangingPunct="0"/>
            <a:endParaRPr lang="it-IT" sz="2800" dirty="0">
              <a:solidFill>
                <a:schemeClr val="hlink"/>
              </a:solidFill>
            </a:endParaRPr>
          </a:p>
          <a:p>
            <a:pPr defTabSz="762000" eaLnBrk="0" hangingPunct="0"/>
            <a:r>
              <a:rPr lang="it-IT" sz="2800" dirty="0">
                <a:solidFill>
                  <a:srgbClr val="FFFF00"/>
                </a:solidFill>
              </a:rPr>
              <a:t>b) esistenza di un esame diagnostico facilmente </a:t>
            </a:r>
          </a:p>
          <a:p>
            <a:pPr defTabSz="762000" eaLnBrk="0" hangingPunct="0"/>
            <a:r>
              <a:rPr lang="it-IT" sz="2800" dirty="0">
                <a:solidFill>
                  <a:srgbClr val="FFFF00"/>
                </a:solidFill>
              </a:rPr>
              <a:t>    eseguibile a basso costo, efficace, ben tollerato:</a:t>
            </a:r>
            <a:r>
              <a:rPr lang="it-IT" sz="2800" dirty="0">
                <a:solidFill>
                  <a:schemeClr val="bg1"/>
                </a:solidFill>
              </a:rPr>
              <a:t> </a:t>
            </a:r>
          </a:p>
          <a:p>
            <a:pPr defTabSz="762000" eaLnBrk="0" hangingPunct="0"/>
            <a:r>
              <a:rPr lang="it-IT" sz="2800" dirty="0">
                <a:solidFill>
                  <a:schemeClr val="bg1"/>
                </a:solidFill>
              </a:rPr>
              <a:t>    </a:t>
            </a:r>
            <a:r>
              <a:rPr lang="it-IT" sz="2800" u="sng" dirty="0">
                <a:solidFill>
                  <a:srgbClr val="FFFF00"/>
                </a:solidFill>
              </a:rPr>
              <a:t>ispezione della cute / visita dermatologica</a:t>
            </a:r>
            <a:endParaRPr lang="it-IT" sz="2800" u="sng" dirty="0">
              <a:solidFill>
                <a:schemeClr val="bg1"/>
              </a:solidFill>
            </a:endParaRPr>
          </a:p>
          <a:p>
            <a:pPr defTabSz="762000" eaLnBrk="0" hangingPunct="0"/>
            <a:endParaRPr lang="it-IT" sz="2800" u="sng" dirty="0">
              <a:solidFill>
                <a:schemeClr val="bg1"/>
              </a:solidFill>
            </a:endParaRPr>
          </a:p>
          <a:p>
            <a:pPr defTabSz="762000" eaLnBrk="0" hangingPunct="0"/>
            <a:r>
              <a:rPr lang="it-IT" sz="2800" dirty="0">
                <a:solidFill>
                  <a:srgbClr val="FFFF00"/>
                </a:solidFill>
              </a:rPr>
              <a:t>c) buona performance diagnostica</a:t>
            </a:r>
          </a:p>
          <a:p>
            <a:pPr defTabSz="762000" eaLnBrk="0" hangingPunct="0"/>
            <a:r>
              <a:rPr lang="it-IT" sz="2800" dirty="0">
                <a:solidFill>
                  <a:schemeClr val="bg1"/>
                </a:solidFill>
              </a:rPr>
              <a:t>    alta </a:t>
            </a:r>
            <a:r>
              <a:rPr lang="it-IT" sz="2800" dirty="0" err="1">
                <a:solidFill>
                  <a:schemeClr val="bg1"/>
                </a:solidFill>
              </a:rPr>
              <a:t>sensibilita’</a:t>
            </a:r>
            <a:r>
              <a:rPr lang="it-IT" sz="2800" dirty="0">
                <a:solidFill>
                  <a:schemeClr val="bg1"/>
                </a:solidFill>
              </a:rPr>
              <a:t> / media </a:t>
            </a:r>
            <a:r>
              <a:rPr lang="it-IT" sz="2800" dirty="0" err="1">
                <a:solidFill>
                  <a:schemeClr val="bg1"/>
                </a:solidFill>
              </a:rPr>
              <a:t>specificita’</a:t>
            </a:r>
            <a:r>
              <a:rPr lang="it-IT" sz="2800" dirty="0">
                <a:solidFill>
                  <a:schemeClr val="bg1"/>
                </a:solidFill>
              </a:rPr>
              <a:t> (simulatori) </a:t>
            </a:r>
          </a:p>
        </p:txBody>
      </p:sp>
      <p:pic>
        <p:nvPicPr>
          <p:cNvPr id="4" name="Picture 2" descr="Scansione0001"/>
          <p:cNvPicPr>
            <a:picLocks noChangeAspect="1" noChangeArrowheads="1"/>
          </p:cNvPicPr>
          <p:nvPr/>
        </p:nvPicPr>
        <p:blipFill>
          <a:blip r:embed="rId3" cstate="print"/>
          <a:srcRect t="1689" r="5293"/>
          <a:stretch>
            <a:fillRect/>
          </a:stretch>
        </p:blipFill>
        <p:spPr bwMode="auto">
          <a:xfrm>
            <a:off x="6429388" y="357166"/>
            <a:ext cx="2273293" cy="322803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685800" y="1295400"/>
            <a:ext cx="7772400" cy="4800600"/>
          </a:xfrm>
        </p:spPr>
        <p:txBody>
          <a:bodyPr/>
          <a:lstStyle/>
          <a:p>
            <a:r>
              <a:rPr lang="en-US" sz="3600" dirty="0" smtClean="0">
                <a:solidFill>
                  <a:schemeClr val="bg1"/>
                </a:solidFill>
              </a:rPr>
              <a:t>In Italia 6500 </a:t>
            </a:r>
            <a:r>
              <a:rPr lang="en-US" sz="3600" dirty="0" err="1" smtClean="0">
                <a:solidFill>
                  <a:schemeClr val="bg1"/>
                </a:solidFill>
              </a:rPr>
              <a:t>nuovi</a:t>
            </a:r>
            <a:r>
              <a:rPr lang="en-US" sz="3600" dirty="0" smtClean="0">
                <a:solidFill>
                  <a:schemeClr val="bg1"/>
                </a:solidFill>
              </a:rPr>
              <a:t> </a:t>
            </a:r>
            <a:r>
              <a:rPr lang="en-US" sz="3600" dirty="0" err="1" smtClean="0">
                <a:solidFill>
                  <a:schemeClr val="bg1"/>
                </a:solidFill>
              </a:rPr>
              <a:t>casi</a:t>
            </a:r>
            <a:r>
              <a:rPr lang="en-US" sz="3600" dirty="0" smtClean="0">
                <a:solidFill>
                  <a:schemeClr val="bg1"/>
                </a:solidFill>
              </a:rPr>
              <a:t> </a:t>
            </a:r>
            <a:r>
              <a:rPr lang="en-US" sz="3600" dirty="0" err="1" smtClean="0">
                <a:solidFill>
                  <a:schemeClr val="bg1"/>
                </a:solidFill>
              </a:rPr>
              <a:t>ogni</a:t>
            </a:r>
            <a:r>
              <a:rPr lang="en-US" sz="3600" dirty="0" smtClean="0">
                <a:solidFill>
                  <a:schemeClr val="bg1"/>
                </a:solidFill>
              </a:rPr>
              <a:t> anno </a:t>
            </a:r>
          </a:p>
          <a:p>
            <a:r>
              <a:rPr lang="en-US" sz="3600" dirty="0" smtClean="0">
                <a:solidFill>
                  <a:schemeClr val="bg1"/>
                </a:solidFill>
              </a:rPr>
              <a:t>3.5 </a:t>
            </a:r>
            <a:r>
              <a:rPr lang="en-US" sz="3600" dirty="0" err="1" smtClean="0">
                <a:solidFill>
                  <a:schemeClr val="bg1"/>
                </a:solidFill>
              </a:rPr>
              <a:t>ogni</a:t>
            </a:r>
            <a:r>
              <a:rPr lang="en-US" sz="3600" dirty="0" smtClean="0">
                <a:solidFill>
                  <a:schemeClr val="bg1"/>
                </a:solidFill>
              </a:rPr>
              <a:t> 100 </a:t>
            </a:r>
            <a:r>
              <a:rPr lang="en-US" sz="3600" dirty="0" err="1" smtClean="0">
                <a:solidFill>
                  <a:schemeClr val="bg1"/>
                </a:solidFill>
              </a:rPr>
              <a:t>nuovi</a:t>
            </a:r>
            <a:r>
              <a:rPr lang="en-US" sz="3600" dirty="0" smtClean="0">
                <a:solidFill>
                  <a:schemeClr val="bg1"/>
                </a:solidFill>
              </a:rPr>
              <a:t> </a:t>
            </a:r>
            <a:r>
              <a:rPr lang="en-US" sz="3600" dirty="0" err="1" smtClean="0">
                <a:solidFill>
                  <a:schemeClr val="bg1"/>
                </a:solidFill>
              </a:rPr>
              <a:t>tumori</a:t>
            </a:r>
            <a:r>
              <a:rPr lang="en-US" sz="3600" dirty="0" smtClean="0">
                <a:solidFill>
                  <a:schemeClr val="bg1"/>
                </a:solidFill>
              </a:rPr>
              <a:t> </a:t>
            </a:r>
            <a:r>
              <a:rPr lang="en-US" sz="3600" dirty="0" err="1" smtClean="0">
                <a:solidFill>
                  <a:schemeClr val="bg1"/>
                </a:solidFill>
              </a:rPr>
              <a:t>sono</a:t>
            </a:r>
            <a:r>
              <a:rPr lang="en-US" sz="3600" dirty="0" smtClean="0">
                <a:solidFill>
                  <a:schemeClr val="bg1"/>
                </a:solidFill>
              </a:rPr>
              <a:t> </a:t>
            </a:r>
            <a:r>
              <a:rPr lang="en-US" sz="3600" dirty="0" err="1" smtClean="0">
                <a:solidFill>
                  <a:schemeClr val="bg1"/>
                </a:solidFill>
              </a:rPr>
              <a:t>melanomi</a:t>
            </a:r>
            <a:endParaRPr lang="en-US" sz="3600" dirty="0" smtClean="0">
              <a:solidFill>
                <a:schemeClr val="bg1"/>
              </a:solidFill>
            </a:endParaRPr>
          </a:p>
          <a:p>
            <a:r>
              <a:rPr lang="en-US" sz="3600" dirty="0" smtClean="0">
                <a:solidFill>
                  <a:schemeClr val="bg1"/>
                </a:solidFill>
              </a:rPr>
              <a:t>25000 </a:t>
            </a:r>
            <a:r>
              <a:rPr lang="en-US" sz="3600" dirty="0" err="1" smtClean="0">
                <a:solidFill>
                  <a:schemeClr val="bg1"/>
                </a:solidFill>
              </a:rPr>
              <a:t>casi</a:t>
            </a:r>
            <a:r>
              <a:rPr lang="en-US" sz="3600" dirty="0" smtClean="0">
                <a:solidFill>
                  <a:schemeClr val="bg1"/>
                </a:solidFill>
              </a:rPr>
              <a:t> </a:t>
            </a:r>
            <a:r>
              <a:rPr lang="en-US" sz="3600" dirty="0" err="1" smtClean="0">
                <a:solidFill>
                  <a:schemeClr val="bg1"/>
                </a:solidFill>
              </a:rPr>
              <a:t>prevalenti</a:t>
            </a:r>
            <a:r>
              <a:rPr lang="en-US" sz="3600" dirty="0" smtClean="0">
                <a:solidFill>
                  <a:schemeClr val="bg1"/>
                </a:solidFill>
              </a:rPr>
              <a:t> (a 5 </a:t>
            </a:r>
            <a:r>
              <a:rPr lang="en-US" sz="3600" dirty="0" err="1" smtClean="0">
                <a:solidFill>
                  <a:schemeClr val="bg1"/>
                </a:solidFill>
              </a:rPr>
              <a:t>anni</a:t>
            </a:r>
            <a:r>
              <a:rPr lang="en-US" sz="3600" dirty="0" smtClean="0">
                <a:solidFill>
                  <a:schemeClr val="bg1"/>
                </a:solidFill>
              </a:rPr>
              <a:t>)</a:t>
            </a:r>
          </a:p>
          <a:p>
            <a:r>
              <a:rPr lang="en-US" sz="3600" dirty="0" smtClean="0">
                <a:solidFill>
                  <a:schemeClr val="bg1"/>
                </a:solidFill>
              </a:rPr>
              <a:t>1600 </a:t>
            </a:r>
            <a:r>
              <a:rPr lang="en-US" sz="3600" dirty="0" err="1" smtClean="0">
                <a:solidFill>
                  <a:schemeClr val="bg1"/>
                </a:solidFill>
              </a:rPr>
              <a:t>decessi</a:t>
            </a:r>
            <a:r>
              <a:rPr lang="en-US" sz="3600" dirty="0" smtClean="0">
                <a:solidFill>
                  <a:schemeClr val="bg1"/>
                </a:solidFill>
              </a:rPr>
              <a:t> /anno</a:t>
            </a:r>
          </a:p>
          <a:p>
            <a:r>
              <a:rPr lang="en-US" sz="3600" dirty="0" smtClean="0">
                <a:solidFill>
                  <a:schemeClr val="bg1"/>
                </a:solidFill>
              </a:rPr>
              <a:t>2  </a:t>
            </a:r>
            <a:r>
              <a:rPr lang="en-US" sz="3600" dirty="0" err="1" smtClean="0">
                <a:solidFill>
                  <a:schemeClr val="bg1"/>
                </a:solidFill>
              </a:rPr>
              <a:t>ogni</a:t>
            </a:r>
            <a:r>
              <a:rPr lang="en-US" sz="3600" dirty="0" smtClean="0">
                <a:solidFill>
                  <a:schemeClr val="bg1"/>
                </a:solidFill>
              </a:rPr>
              <a:t> 100 </a:t>
            </a:r>
            <a:r>
              <a:rPr lang="en-US" sz="3600" dirty="0" err="1" smtClean="0">
                <a:solidFill>
                  <a:schemeClr val="bg1"/>
                </a:solidFill>
              </a:rPr>
              <a:t>decessi</a:t>
            </a:r>
            <a:r>
              <a:rPr lang="en-US" sz="3600" dirty="0" smtClean="0">
                <a:solidFill>
                  <a:schemeClr val="bg1"/>
                </a:solidFill>
              </a:rPr>
              <a:t> per </a:t>
            </a:r>
            <a:r>
              <a:rPr lang="en-US" sz="3600" dirty="0" err="1" smtClean="0">
                <a:solidFill>
                  <a:schemeClr val="bg1"/>
                </a:solidFill>
              </a:rPr>
              <a:t>tumore</a:t>
            </a:r>
            <a:endParaRPr lang="en-US" dirty="0" smtClean="0">
              <a:solidFill>
                <a:schemeClr val="bg1"/>
              </a:solidFill>
            </a:endParaRPr>
          </a:p>
          <a:p>
            <a:endParaRPr lang="en-US" dirty="0" smtClean="0">
              <a:solidFill>
                <a:schemeClr val="bg1"/>
              </a:solidFill>
            </a:endParaRPr>
          </a:p>
        </p:txBody>
      </p:sp>
      <p:sp>
        <p:nvSpPr>
          <p:cNvPr id="17411" name="Text Box 4"/>
          <p:cNvSpPr txBox="1">
            <a:spLocks noChangeArrowheads="1"/>
          </p:cNvSpPr>
          <p:nvPr/>
        </p:nvSpPr>
        <p:spPr bwMode="auto">
          <a:xfrm>
            <a:off x="838200" y="5715000"/>
            <a:ext cx="2514600" cy="457200"/>
          </a:xfrm>
          <a:prstGeom prst="rect">
            <a:avLst/>
          </a:prstGeom>
          <a:noFill/>
          <a:ln w="9525">
            <a:noFill/>
            <a:miter lim="800000"/>
            <a:headEnd/>
            <a:tailEnd/>
          </a:ln>
        </p:spPr>
        <p:txBody>
          <a:bodyPr>
            <a:spAutoFit/>
          </a:bodyPr>
          <a:lstStyle/>
          <a:p>
            <a:r>
              <a:rPr lang="en-US" b="1">
                <a:solidFill>
                  <a:srgbClr val="00FFFF"/>
                </a:solidFill>
              </a:rPr>
              <a:t>da: www.cspo.it</a:t>
            </a:r>
          </a:p>
        </p:txBody>
      </p:sp>
    </p:spTree>
    <p:extLst>
      <p:ext uri="{BB962C8B-B14F-4D97-AF65-F5344CB8AC3E}">
        <p14:creationId xmlns:p14="http://schemas.microsoft.com/office/powerpoint/2010/main" val="19468128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00034" y="500042"/>
            <a:ext cx="7429552" cy="646331"/>
          </a:xfrm>
          <a:prstGeom prst="rect">
            <a:avLst/>
          </a:prstGeom>
        </p:spPr>
        <p:txBody>
          <a:bodyPr wrap="square">
            <a:spAutoFit/>
          </a:bodyPr>
          <a:lstStyle/>
          <a:p>
            <a:pPr lvl="0" algn="ctr" defTabSz="762000" eaLnBrk="0" hangingPunct="0"/>
            <a:r>
              <a:rPr lang="it-IT" sz="3600" dirty="0" smtClean="0">
                <a:solidFill>
                  <a:srgbClr val="FF0000"/>
                </a:solidFill>
              </a:rPr>
              <a:t>melanoma cutaneo : 	diagnosi precoce</a:t>
            </a:r>
            <a:endParaRPr lang="it-IT" sz="3600" dirty="0">
              <a:solidFill>
                <a:srgbClr val="FF0000"/>
              </a:solidFill>
            </a:endParaRPr>
          </a:p>
        </p:txBody>
      </p:sp>
      <p:sp>
        <p:nvSpPr>
          <p:cNvPr id="3" name="Rettangolo 2"/>
          <p:cNvSpPr/>
          <p:nvPr/>
        </p:nvSpPr>
        <p:spPr>
          <a:xfrm>
            <a:off x="571472" y="1928802"/>
            <a:ext cx="8143932" cy="1077218"/>
          </a:xfrm>
          <a:prstGeom prst="rect">
            <a:avLst/>
          </a:prstGeom>
        </p:spPr>
        <p:txBody>
          <a:bodyPr wrap="square">
            <a:spAutoFit/>
          </a:bodyPr>
          <a:lstStyle/>
          <a:p>
            <a:pPr algn="ctr"/>
            <a:r>
              <a:rPr lang="it-IT" sz="3200" b="1" dirty="0" smtClean="0">
                <a:solidFill>
                  <a:srgbClr val="FFFF00"/>
                </a:solidFill>
              </a:rPr>
              <a:t>Identificazione “selettiva” dei soggetti ad alto rischio di melanoma “spesso” </a:t>
            </a:r>
            <a:endParaRPr lang="it-IT" sz="3200" b="1" dirty="0">
              <a:solidFill>
                <a:srgbClr val="FFFF00"/>
              </a:solidFill>
            </a:endParaRPr>
          </a:p>
        </p:txBody>
      </p:sp>
      <p:sp>
        <p:nvSpPr>
          <p:cNvPr id="4" name="Freccia in giù 3"/>
          <p:cNvSpPr/>
          <p:nvPr/>
        </p:nvSpPr>
        <p:spPr>
          <a:xfrm>
            <a:off x="4500562" y="3286124"/>
            <a:ext cx="571504" cy="1214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571472" y="4929198"/>
            <a:ext cx="8215370" cy="1200329"/>
          </a:xfrm>
          <a:prstGeom prst="rect">
            <a:avLst/>
          </a:prstGeom>
          <a:noFill/>
        </p:spPr>
        <p:txBody>
          <a:bodyPr wrap="square" rtlCol="0">
            <a:spAutoFit/>
          </a:bodyPr>
          <a:lstStyle/>
          <a:p>
            <a:pPr algn="ctr"/>
            <a:r>
              <a:rPr lang="it-IT" sz="3600" b="1" dirty="0" smtClean="0">
                <a:solidFill>
                  <a:srgbClr val="FFFF00"/>
                </a:solidFill>
              </a:rPr>
              <a:t>“chiamata  a visita”  dermatologica </a:t>
            </a:r>
          </a:p>
          <a:p>
            <a:pPr algn="ctr"/>
            <a:r>
              <a:rPr lang="it-IT" sz="3600" b="1" dirty="0" smtClean="0">
                <a:solidFill>
                  <a:srgbClr val="FFFF00"/>
                </a:solidFill>
              </a:rPr>
              <a:t> dei soggetti a rischio </a:t>
            </a:r>
            <a:endParaRPr lang="it-IT" sz="3600" b="1" dirty="0">
              <a:solidFill>
                <a:srgbClr val="FFFF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09600" y="304800"/>
            <a:ext cx="7772400" cy="1143000"/>
          </a:xfrm>
        </p:spPr>
        <p:txBody>
          <a:bodyPr/>
          <a:lstStyle/>
          <a:p>
            <a:pPr eaLnBrk="1" hangingPunct="1">
              <a:defRPr/>
            </a:pPr>
            <a:r>
              <a:rPr lang="it-IT" b="1" i="1" smtClean="0">
                <a:solidFill>
                  <a:srgbClr val="FFFF00"/>
                </a:solidFill>
                <a:effectLst>
                  <a:outerShdw blurRad="38100" dist="38100" dir="2700000" algn="tl">
                    <a:srgbClr val="000000"/>
                  </a:outerShdw>
                </a:effectLst>
                <a:latin typeface="Comic Sans MS" pitchFamily="66" charset="0"/>
              </a:rPr>
              <a:t>COSTI MELANOMA</a:t>
            </a:r>
            <a:r>
              <a:rPr lang="it-IT" smtClean="0"/>
              <a:t> </a:t>
            </a:r>
          </a:p>
        </p:txBody>
      </p:sp>
      <p:sp>
        <p:nvSpPr>
          <p:cNvPr id="3075" name="Rectangle 3"/>
          <p:cNvSpPr>
            <a:spLocks noGrp="1" noChangeArrowheads="1"/>
          </p:cNvSpPr>
          <p:nvPr>
            <p:ph type="body" idx="1"/>
          </p:nvPr>
        </p:nvSpPr>
        <p:spPr>
          <a:xfrm>
            <a:off x="685800" y="990600"/>
            <a:ext cx="8077200" cy="4114800"/>
          </a:xfrm>
        </p:spPr>
        <p:txBody>
          <a:bodyPr/>
          <a:lstStyle/>
          <a:p>
            <a:pPr eaLnBrk="1" hangingPunct="1">
              <a:lnSpc>
                <a:spcPct val="90000"/>
              </a:lnSpc>
              <a:buFontTx/>
              <a:buNone/>
              <a:defRPr/>
            </a:pPr>
            <a:r>
              <a:rPr lang="it-IT" sz="2800" dirty="0" smtClean="0">
                <a:solidFill>
                  <a:schemeClr val="bg1"/>
                </a:solidFill>
                <a:latin typeface="Comic Sans MS" pitchFamily="66" charset="0"/>
              </a:rPr>
              <a:t>   </a:t>
            </a:r>
          </a:p>
          <a:p>
            <a:pPr eaLnBrk="1" hangingPunct="1">
              <a:lnSpc>
                <a:spcPct val="90000"/>
              </a:lnSpc>
              <a:defRPr/>
            </a:pPr>
            <a:r>
              <a:rPr lang="it-IT" sz="2800" dirty="0" smtClean="0">
                <a:solidFill>
                  <a:schemeClr val="bg1"/>
                </a:solidFill>
                <a:latin typeface="Comic Sans MS" pitchFamily="66" charset="0"/>
              </a:rPr>
              <a:t>I costi per il trattamento del melanoma variano a seconda dello stadio della malattia</a:t>
            </a:r>
          </a:p>
          <a:p>
            <a:pPr eaLnBrk="1" hangingPunct="1">
              <a:lnSpc>
                <a:spcPct val="90000"/>
              </a:lnSpc>
              <a:buFontTx/>
              <a:buNone/>
              <a:defRPr/>
            </a:pPr>
            <a:r>
              <a:rPr lang="it-IT" sz="2800" dirty="0" smtClean="0">
                <a:solidFill>
                  <a:schemeClr val="bg1"/>
                </a:solidFill>
                <a:latin typeface="Comic Sans MS" pitchFamily="66" charset="0"/>
              </a:rPr>
              <a:t>    - 1732 </a:t>
            </a:r>
            <a:r>
              <a:rPr lang="it-IT" sz="2800" dirty="0" smtClean="0">
                <a:solidFill>
                  <a:schemeClr val="bg1"/>
                </a:solidFill>
                <a:latin typeface="Comic Sans MS" pitchFamily="66" charset="0"/>
                <a:cs typeface="Times New Roman" pitchFamily="18" charset="0"/>
              </a:rPr>
              <a:t>$ per lo Stadio I</a:t>
            </a:r>
          </a:p>
          <a:p>
            <a:pPr eaLnBrk="1" hangingPunct="1">
              <a:lnSpc>
                <a:spcPct val="90000"/>
              </a:lnSpc>
              <a:buFontTx/>
              <a:buNone/>
              <a:defRPr/>
            </a:pPr>
            <a:r>
              <a:rPr lang="it-IT" sz="2800" dirty="0" smtClean="0">
                <a:solidFill>
                  <a:schemeClr val="bg1"/>
                </a:solidFill>
                <a:latin typeface="Comic Sans MS" pitchFamily="66" charset="0"/>
                <a:cs typeface="Times New Roman" pitchFamily="18" charset="0"/>
              </a:rPr>
              <a:t>    - 159808 $ per lo Stadio IV (per paziente)</a:t>
            </a:r>
          </a:p>
          <a:p>
            <a:pPr eaLnBrk="1" hangingPunct="1">
              <a:lnSpc>
                <a:spcPct val="90000"/>
              </a:lnSpc>
              <a:buFontTx/>
              <a:buNone/>
              <a:defRPr/>
            </a:pPr>
            <a:endParaRPr lang="it-IT" sz="2800" dirty="0" smtClean="0">
              <a:latin typeface="Comic Sans MS" pitchFamily="66" charset="0"/>
              <a:cs typeface="Times New Roman" pitchFamily="18" charset="0"/>
            </a:endParaRPr>
          </a:p>
          <a:p>
            <a:pPr eaLnBrk="1" hangingPunct="1">
              <a:lnSpc>
                <a:spcPct val="90000"/>
              </a:lnSpc>
              <a:defRPr/>
            </a:pPr>
            <a:r>
              <a:rPr lang="it-IT" sz="2800" dirty="0" smtClean="0">
                <a:solidFill>
                  <a:srgbClr val="00B0F0"/>
                </a:solidFill>
                <a:latin typeface="Comic Sans MS" pitchFamily="66" charset="0"/>
              </a:rPr>
              <a:t>I costi per il trattamento del melanoma in stadio avanzato sono 7 volte più alti dei costi delle campagna di prevenzione e della diagnostica non invasiva</a:t>
            </a:r>
          </a:p>
          <a:p>
            <a:pPr eaLnBrk="1" hangingPunct="1">
              <a:lnSpc>
                <a:spcPct val="90000"/>
              </a:lnSpc>
              <a:defRPr/>
            </a:pPr>
            <a:endParaRPr lang="it-IT" sz="2800" dirty="0" smtClean="0">
              <a:latin typeface="Comic Sans MS" pitchFamily="66" charset="0"/>
            </a:endParaRPr>
          </a:p>
          <a:p>
            <a:pPr eaLnBrk="1" hangingPunct="1">
              <a:lnSpc>
                <a:spcPct val="90000"/>
              </a:lnSpc>
              <a:buFontTx/>
              <a:buNone/>
              <a:defRPr/>
            </a:pPr>
            <a:r>
              <a:rPr lang="it-IT" sz="1800" i="1" dirty="0" err="1" smtClean="0">
                <a:solidFill>
                  <a:srgbClr val="FFFF00"/>
                </a:solidFill>
                <a:latin typeface="Comic Sans MS" pitchFamily="66" charset="0"/>
                <a:cs typeface="Times New Roman" pitchFamily="18" charset="0"/>
              </a:rPr>
              <a:t>Losina</a:t>
            </a:r>
            <a:r>
              <a:rPr lang="it-IT" sz="1800" i="1" dirty="0" smtClean="0">
                <a:solidFill>
                  <a:srgbClr val="FFFF00"/>
                </a:solidFill>
                <a:latin typeface="Comic Sans MS" pitchFamily="66" charset="0"/>
                <a:cs typeface="Times New Roman" pitchFamily="18" charset="0"/>
              </a:rPr>
              <a:t> E, </a:t>
            </a:r>
            <a:r>
              <a:rPr lang="it-IT" sz="1800" i="1" dirty="0" err="1" smtClean="0">
                <a:solidFill>
                  <a:srgbClr val="FFFF00"/>
                </a:solidFill>
                <a:latin typeface="Comic Sans MS" pitchFamily="66" charset="0"/>
                <a:cs typeface="Times New Roman" pitchFamily="18" charset="0"/>
              </a:rPr>
              <a:t>Wallensky</a:t>
            </a:r>
            <a:r>
              <a:rPr lang="it-IT" sz="1800" i="1" dirty="0" smtClean="0">
                <a:solidFill>
                  <a:srgbClr val="FFFF00"/>
                </a:solidFill>
                <a:latin typeface="Comic Sans MS" pitchFamily="66" charset="0"/>
                <a:cs typeface="Times New Roman" pitchFamily="18" charset="0"/>
              </a:rPr>
              <a:t> RP, </a:t>
            </a:r>
            <a:r>
              <a:rPr lang="it-IT" sz="1800" i="1" dirty="0" err="1" smtClean="0">
                <a:solidFill>
                  <a:srgbClr val="FFFF00"/>
                </a:solidFill>
                <a:latin typeface="Comic Sans MS" pitchFamily="66" charset="0"/>
                <a:cs typeface="Times New Roman" pitchFamily="18" charset="0"/>
              </a:rPr>
              <a:t>Geller</a:t>
            </a:r>
            <a:r>
              <a:rPr lang="it-IT" sz="1800" i="1" dirty="0" smtClean="0">
                <a:solidFill>
                  <a:srgbClr val="FFFF00"/>
                </a:solidFill>
                <a:latin typeface="Comic Sans MS" pitchFamily="66" charset="0"/>
                <a:cs typeface="Times New Roman" pitchFamily="18" charset="0"/>
              </a:rPr>
              <a:t> A, </a:t>
            </a:r>
            <a:r>
              <a:rPr lang="it-IT" sz="1800" i="1" dirty="0" err="1" smtClean="0">
                <a:solidFill>
                  <a:srgbClr val="FFFF00"/>
                </a:solidFill>
                <a:latin typeface="Comic Sans MS" pitchFamily="66" charset="0"/>
                <a:cs typeface="Times New Roman" pitchFamily="18" charset="0"/>
              </a:rPr>
              <a:t>et</a:t>
            </a:r>
            <a:r>
              <a:rPr lang="it-IT" sz="1800" i="1" dirty="0" smtClean="0">
                <a:solidFill>
                  <a:srgbClr val="FFFF00"/>
                </a:solidFill>
                <a:latin typeface="Comic Sans MS" pitchFamily="66" charset="0"/>
                <a:cs typeface="Times New Roman" pitchFamily="18" charset="0"/>
              </a:rPr>
              <a:t> al. </a:t>
            </a:r>
          </a:p>
          <a:p>
            <a:pPr eaLnBrk="1" hangingPunct="1">
              <a:lnSpc>
                <a:spcPct val="90000"/>
              </a:lnSpc>
              <a:buFontTx/>
              <a:buNone/>
              <a:defRPr/>
            </a:pPr>
            <a:r>
              <a:rPr lang="it-IT" sz="1800" i="1" dirty="0" smtClean="0">
                <a:solidFill>
                  <a:srgbClr val="FFFF00"/>
                </a:solidFill>
                <a:latin typeface="Comic Sans MS" pitchFamily="66" charset="0"/>
                <a:cs typeface="Times New Roman" pitchFamily="18" charset="0"/>
              </a:rPr>
              <a:t>“</a:t>
            </a:r>
            <a:r>
              <a:rPr lang="it-IT" sz="1800" i="1" dirty="0" err="1" smtClean="0">
                <a:solidFill>
                  <a:srgbClr val="FFFF00"/>
                </a:solidFill>
                <a:latin typeface="Comic Sans MS" pitchFamily="66" charset="0"/>
                <a:cs typeface="Times New Roman" pitchFamily="18" charset="0"/>
              </a:rPr>
              <a:t>Visual</a:t>
            </a:r>
            <a:r>
              <a:rPr lang="it-IT" sz="1800" i="1" dirty="0" smtClean="0">
                <a:solidFill>
                  <a:srgbClr val="FFFF00"/>
                </a:solidFill>
                <a:latin typeface="Comic Sans MS" pitchFamily="66" charset="0"/>
                <a:cs typeface="Times New Roman" pitchFamily="18" charset="0"/>
              </a:rPr>
              <a:t> screening </a:t>
            </a:r>
            <a:r>
              <a:rPr lang="it-IT" sz="1800" i="1" dirty="0" err="1" smtClean="0">
                <a:solidFill>
                  <a:srgbClr val="FFFF00"/>
                </a:solidFill>
                <a:latin typeface="Comic Sans MS" pitchFamily="66" charset="0"/>
                <a:cs typeface="Times New Roman" pitchFamily="18" charset="0"/>
              </a:rPr>
              <a:t>for</a:t>
            </a:r>
            <a:r>
              <a:rPr lang="it-IT" sz="1800" i="1" dirty="0" smtClean="0">
                <a:solidFill>
                  <a:srgbClr val="FFFF00"/>
                </a:solidFill>
                <a:latin typeface="Comic Sans MS" pitchFamily="66" charset="0"/>
                <a:cs typeface="Times New Roman" pitchFamily="18" charset="0"/>
              </a:rPr>
              <a:t> </a:t>
            </a:r>
            <a:r>
              <a:rPr lang="it-IT" sz="1800" i="1" dirty="0" err="1" smtClean="0">
                <a:solidFill>
                  <a:srgbClr val="FFFF00"/>
                </a:solidFill>
                <a:latin typeface="Comic Sans MS" pitchFamily="66" charset="0"/>
                <a:cs typeface="Times New Roman" pitchFamily="18" charset="0"/>
              </a:rPr>
              <a:t>malignant</a:t>
            </a:r>
            <a:r>
              <a:rPr lang="it-IT" sz="1800" i="1" dirty="0" smtClean="0">
                <a:solidFill>
                  <a:srgbClr val="FFFF00"/>
                </a:solidFill>
                <a:latin typeface="Comic Sans MS" pitchFamily="66" charset="0"/>
                <a:cs typeface="Times New Roman" pitchFamily="18" charset="0"/>
              </a:rPr>
              <a:t> melanoma. A </a:t>
            </a:r>
            <a:r>
              <a:rPr lang="it-IT" sz="1800" i="1" dirty="0" err="1" smtClean="0">
                <a:solidFill>
                  <a:srgbClr val="FFFF00"/>
                </a:solidFill>
                <a:latin typeface="Comic Sans MS" pitchFamily="66" charset="0"/>
                <a:cs typeface="Times New Roman" pitchFamily="18" charset="0"/>
              </a:rPr>
              <a:t>cost-effectiveness</a:t>
            </a:r>
            <a:r>
              <a:rPr lang="it-IT" sz="1800" i="1" dirty="0" smtClean="0">
                <a:solidFill>
                  <a:srgbClr val="FFFF00"/>
                </a:solidFill>
                <a:latin typeface="Comic Sans MS" pitchFamily="66" charset="0"/>
                <a:cs typeface="Times New Roman" pitchFamily="18" charset="0"/>
              </a:rPr>
              <a:t> </a:t>
            </a:r>
            <a:r>
              <a:rPr lang="it-IT" sz="1800" i="1" dirty="0" err="1" smtClean="0">
                <a:solidFill>
                  <a:srgbClr val="FFFF00"/>
                </a:solidFill>
                <a:latin typeface="Comic Sans MS" pitchFamily="66" charset="0"/>
                <a:cs typeface="Times New Roman" pitchFamily="18" charset="0"/>
              </a:rPr>
              <a:t>analysis</a:t>
            </a:r>
            <a:r>
              <a:rPr lang="it-IT" sz="1800" i="1" dirty="0" smtClean="0">
                <a:solidFill>
                  <a:srgbClr val="FFFF00"/>
                </a:solidFill>
                <a:latin typeface="Comic Sans MS" pitchFamily="66" charset="0"/>
                <a:cs typeface="Times New Roman" pitchFamily="18" charset="0"/>
              </a:rPr>
              <a:t>”</a:t>
            </a:r>
          </a:p>
          <a:p>
            <a:pPr eaLnBrk="1" hangingPunct="1">
              <a:lnSpc>
                <a:spcPct val="90000"/>
              </a:lnSpc>
              <a:buFontTx/>
              <a:buNone/>
              <a:defRPr/>
            </a:pPr>
            <a:r>
              <a:rPr lang="it-IT" sz="1800" i="1" dirty="0" err="1" smtClean="0">
                <a:solidFill>
                  <a:srgbClr val="FFFF00"/>
                </a:solidFill>
                <a:latin typeface="Comic Sans MS" pitchFamily="66" charset="0"/>
                <a:cs typeface="Times New Roman" pitchFamily="18" charset="0"/>
              </a:rPr>
              <a:t>Arch</a:t>
            </a:r>
            <a:r>
              <a:rPr lang="it-IT" sz="1800" i="1" dirty="0" smtClean="0">
                <a:solidFill>
                  <a:srgbClr val="FFFF00"/>
                </a:solidFill>
                <a:latin typeface="Comic Sans MS" pitchFamily="66" charset="0"/>
                <a:cs typeface="Times New Roman" pitchFamily="18" charset="0"/>
              </a:rPr>
              <a:t> </a:t>
            </a:r>
            <a:r>
              <a:rPr lang="it-IT" sz="1800" i="1" dirty="0" err="1" smtClean="0">
                <a:solidFill>
                  <a:srgbClr val="FFFF00"/>
                </a:solidFill>
                <a:latin typeface="Comic Sans MS" pitchFamily="66" charset="0"/>
                <a:cs typeface="Times New Roman" pitchFamily="18" charset="0"/>
              </a:rPr>
              <a:t>Dermatol</a:t>
            </a:r>
            <a:r>
              <a:rPr lang="it-IT" sz="1800" i="1" dirty="0" smtClean="0">
                <a:solidFill>
                  <a:srgbClr val="FFFF00"/>
                </a:solidFill>
                <a:latin typeface="Comic Sans MS" pitchFamily="66" charset="0"/>
                <a:cs typeface="Times New Roman" pitchFamily="18" charset="0"/>
              </a:rPr>
              <a:t> 2007; 143: 21-28</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69925" y="1265238"/>
            <a:ext cx="5715000" cy="914400"/>
          </a:xfrm>
          <a:prstGeom prst="rect">
            <a:avLst/>
          </a:prstGeom>
          <a:noFill/>
          <a:ln w="9525">
            <a:noFill/>
            <a:miter lim="800000"/>
            <a:headEnd/>
            <a:tailEnd/>
          </a:ln>
          <a:effectLst/>
        </p:spPr>
        <p:txBody>
          <a:bodyPr>
            <a:spAutoFit/>
          </a:bodyPr>
          <a:lstStyle/>
          <a:p>
            <a:pPr eaLnBrk="0" hangingPunct="0">
              <a:defRPr/>
            </a:pPr>
            <a:r>
              <a:rPr lang="it-IT" sz="3000" dirty="0">
                <a:solidFill>
                  <a:schemeClr val="bg1"/>
                </a:solidFill>
                <a:effectLst>
                  <a:outerShdw blurRad="38100" dist="38100" dir="2700000" algn="tl">
                    <a:srgbClr val="C0C0C0"/>
                  </a:outerShdw>
                </a:effectLst>
                <a:latin typeface="Arial" pitchFamily="34" charset="0"/>
                <a:cs typeface="Arial" pitchFamily="34" charset="0"/>
              </a:rPr>
              <a:t>PREVENTION:</a:t>
            </a:r>
            <a:endParaRPr lang="it-IT" sz="2400" dirty="0">
              <a:solidFill>
                <a:schemeClr val="bg1"/>
              </a:solidFill>
              <a:latin typeface="Arial" pitchFamily="34" charset="0"/>
              <a:cs typeface="Arial" pitchFamily="34" charset="0"/>
            </a:endParaRPr>
          </a:p>
          <a:p>
            <a:pPr eaLnBrk="0" hangingPunct="0">
              <a:defRPr/>
            </a:pPr>
            <a:endParaRPr lang="it-IT" sz="2400" dirty="0">
              <a:solidFill>
                <a:srgbClr val="008000"/>
              </a:solidFill>
              <a:latin typeface="Comic Sans MS" pitchFamily="66" charset="0"/>
            </a:endParaRPr>
          </a:p>
        </p:txBody>
      </p:sp>
      <p:sp>
        <p:nvSpPr>
          <p:cNvPr id="9219" name="Text Box 3"/>
          <p:cNvSpPr txBox="1">
            <a:spLocks noChangeArrowheads="1"/>
          </p:cNvSpPr>
          <p:nvPr/>
        </p:nvSpPr>
        <p:spPr bwMode="auto">
          <a:xfrm>
            <a:off x="682625" y="1997075"/>
            <a:ext cx="7921625" cy="457200"/>
          </a:xfrm>
          <a:prstGeom prst="rect">
            <a:avLst/>
          </a:prstGeom>
          <a:noFill/>
          <a:ln w="9525">
            <a:noFill/>
            <a:miter lim="800000"/>
            <a:headEnd/>
            <a:tailEnd/>
          </a:ln>
          <a:effectLst/>
        </p:spPr>
        <p:txBody>
          <a:bodyPr>
            <a:spAutoFit/>
          </a:bodyPr>
          <a:lstStyle/>
          <a:p>
            <a:pPr eaLnBrk="0" hangingPunct="0">
              <a:defRPr/>
            </a:pPr>
            <a:r>
              <a:rPr lang="it-IT" sz="2400" dirty="0">
                <a:solidFill>
                  <a:srgbClr val="FFC000"/>
                </a:solidFill>
                <a:effectLst>
                  <a:outerShdw blurRad="38100" dist="38100" dir="2700000" algn="tl">
                    <a:srgbClr val="C0C0C0"/>
                  </a:outerShdw>
                </a:effectLst>
                <a:latin typeface="Arial" pitchFamily="34" charset="0"/>
                <a:cs typeface="Arial" pitchFamily="34" charset="0"/>
              </a:rPr>
              <a:t>PRIMARY  = </a:t>
            </a:r>
            <a:r>
              <a:rPr lang="it-IT" sz="2400" dirty="0" err="1">
                <a:solidFill>
                  <a:srgbClr val="FFC000"/>
                </a:solidFill>
                <a:effectLst>
                  <a:outerShdw blurRad="38100" dist="38100" dir="2700000" algn="tl">
                    <a:srgbClr val="C0C0C0"/>
                  </a:outerShdw>
                </a:effectLst>
                <a:latin typeface="Arial" pitchFamily="34" charset="0"/>
                <a:cs typeface="Arial" pitchFamily="34" charset="0"/>
              </a:rPr>
              <a:t>reduction</a:t>
            </a:r>
            <a:r>
              <a:rPr lang="it-IT" sz="2400" dirty="0">
                <a:solidFill>
                  <a:srgbClr val="FFC000"/>
                </a:solidFill>
                <a:effectLst>
                  <a:outerShdw blurRad="38100" dist="38100" dir="2700000" algn="tl">
                    <a:srgbClr val="C0C0C0"/>
                  </a:outerShdw>
                </a:effectLst>
                <a:latin typeface="Arial" pitchFamily="34" charset="0"/>
                <a:cs typeface="Arial" pitchFamily="34" charset="0"/>
              </a:rPr>
              <a:t> </a:t>
            </a:r>
            <a:r>
              <a:rPr lang="it-IT" sz="2400" dirty="0" err="1">
                <a:solidFill>
                  <a:srgbClr val="FFC000"/>
                </a:solidFill>
                <a:effectLst>
                  <a:outerShdw blurRad="38100" dist="38100" dir="2700000" algn="tl">
                    <a:srgbClr val="C0C0C0"/>
                  </a:outerShdw>
                </a:effectLst>
                <a:latin typeface="Arial" pitchFamily="34" charset="0"/>
                <a:cs typeface="Arial" pitchFamily="34" charset="0"/>
              </a:rPr>
              <a:t>of</a:t>
            </a:r>
            <a:r>
              <a:rPr lang="it-IT" sz="2400" dirty="0">
                <a:solidFill>
                  <a:srgbClr val="FFC000"/>
                </a:solidFill>
                <a:effectLst>
                  <a:outerShdw blurRad="38100" dist="38100" dir="2700000" algn="tl">
                    <a:srgbClr val="C0C0C0"/>
                  </a:outerShdw>
                </a:effectLst>
                <a:latin typeface="Arial" pitchFamily="34" charset="0"/>
                <a:cs typeface="Arial" pitchFamily="34" charset="0"/>
              </a:rPr>
              <a:t> </a:t>
            </a:r>
            <a:r>
              <a:rPr lang="it-IT" sz="2400" dirty="0" err="1">
                <a:solidFill>
                  <a:srgbClr val="FFC000"/>
                </a:solidFill>
                <a:effectLst>
                  <a:outerShdw blurRad="38100" dist="38100" dir="2700000" algn="tl">
                    <a:srgbClr val="C0C0C0"/>
                  </a:outerShdw>
                </a:effectLst>
                <a:latin typeface="Arial" pitchFamily="34" charset="0"/>
                <a:cs typeface="Arial" pitchFamily="34" charset="0"/>
              </a:rPr>
              <a:t>exposure</a:t>
            </a:r>
            <a:r>
              <a:rPr lang="it-IT" sz="2400" dirty="0">
                <a:solidFill>
                  <a:srgbClr val="FFC000"/>
                </a:solidFill>
                <a:effectLst>
                  <a:outerShdw blurRad="38100" dist="38100" dir="2700000" algn="tl">
                    <a:srgbClr val="C0C0C0"/>
                  </a:outerShdw>
                </a:effectLst>
                <a:latin typeface="Arial" pitchFamily="34" charset="0"/>
                <a:cs typeface="Arial" pitchFamily="34" charset="0"/>
              </a:rPr>
              <a:t> </a:t>
            </a:r>
            <a:r>
              <a:rPr lang="it-IT" sz="2400" dirty="0" err="1">
                <a:solidFill>
                  <a:srgbClr val="FFC000"/>
                </a:solidFill>
                <a:effectLst>
                  <a:outerShdw blurRad="38100" dist="38100" dir="2700000" algn="tl">
                    <a:srgbClr val="C0C0C0"/>
                  </a:outerShdw>
                </a:effectLst>
                <a:latin typeface="Arial" pitchFamily="34" charset="0"/>
                <a:cs typeface="Arial" pitchFamily="34" charset="0"/>
              </a:rPr>
              <a:t>to</a:t>
            </a:r>
            <a:r>
              <a:rPr lang="it-IT" sz="2400" dirty="0">
                <a:solidFill>
                  <a:srgbClr val="FFC000"/>
                </a:solidFill>
                <a:effectLst>
                  <a:outerShdw blurRad="38100" dist="38100" dir="2700000" algn="tl">
                    <a:srgbClr val="C0C0C0"/>
                  </a:outerShdw>
                </a:effectLst>
                <a:latin typeface="Arial" pitchFamily="34" charset="0"/>
                <a:cs typeface="Arial" pitchFamily="34" charset="0"/>
              </a:rPr>
              <a:t> </a:t>
            </a:r>
            <a:r>
              <a:rPr lang="it-IT" sz="2400" dirty="0" err="1">
                <a:solidFill>
                  <a:srgbClr val="FFC000"/>
                </a:solidFill>
                <a:effectLst>
                  <a:outerShdw blurRad="38100" dist="38100" dir="2700000" algn="tl">
                    <a:srgbClr val="C0C0C0"/>
                  </a:outerShdw>
                </a:effectLst>
                <a:latin typeface="Arial" pitchFamily="34" charset="0"/>
                <a:cs typeface="Arial" pitchFamily="34" charset="0"/>
              </a:rPr>
              <a:t>risk</a:t>
            </a:r>
            <a:r>
              <a:rPr lang="it-IT" sz="2400" dirty="0">
                <a:solidFill>
                  <a:srgbClr val="FFC000"/>
                </a:solidFill>
                <a:effectLst>
                  <a:outerShdw blurRad="38100" dist="38100" dir="2700000" algn="tl">
                    <a:srgbClr val="C0C0C0"/>
                  </a:outerShdw>
                </a:effectLst>
                <a:latin typeface="Arial" pitchFamily="34" charset="0"/>
                <a:cs typeface="Arial" pitchFamily="34" charset="0"/>
              </a:rPr>
              <a:t> </a:t>
            </a:r>
            <a:r>
              <a:rPr lang="it-IT" sz="2400" dirty="0" err="1">
                <a:solidFill>
                  <a:srgbClr val="FFC000"/>
                </a:solidFill>
                <a:effectLst>
                  <a:outerShdw blurRad="38100" dist="38100" dir="2700000" algn="tl">
                    <a:srgbClr val="C0C0C0"/>
                  </a:outerShdw>
                </a:effectLst>
                <a:latin typeface="Arial" pitchFamily="34" charset="0"/>
                <a:cs typeface="Arial" pitchFamily="34" charset="0"/>
              </a:rPr>
              <a:t>factors</a:t>
            </a:r>
            <a:endParaRPr lang="it-IT" sz="2400" dirty="0">
              <a:solidFill>
                <a:srgbClr val="FFC000"/>
              </a:solidFill>
              <a:latin typeface="Arial" pitchFamily="34" charset="0"/>
              <a:cs typeface="Arial" pitchFamily="34" charset="0"/>
            </a:endParaRPr>
          </a:p>
        </p:txBody>
      </p:sp>
      <p:sp>
        <p:nvSpPr>
          <p:cNvPr id="9220" name="Text Box 4"/>
          <p:cNvSpPr txBox="1">
            <a:spLocks noChangeArrowheads="1"/>
          </p:cNvSpPr>
          <p:nvPr/>
        </p:nvSpPr>
        <p:spPr bwMode="auto">
          <a:xfrm>
            <a:off x="685800" y="3001963"/>
            <a:ext cx="5715000" cy="914400"/>
          </a:xfrm>
          <a:prstGeom prst="rect">
            <a:avLst/>
          </a:prstGeom>
          <a:noFill/>
          <a:ln w="9525">
            <a:noFill/>
            <a:miter lim="800000"/>
            <a:headEnd/>
            <a:tailEnd/>
          </a:ln>
          <a:effectLst/>
        </p:spPr>
        <p:txBody>
          <a:bodyPr>
            <a:spAutoFit/>
          </a:bodyPr>
          <a:lstStyle/>
          <a:p>
            <a:pPr eaLnBrk="0" hangingPunct="0">
              <a:defRPr/>
            </a:pPr>
            <a:r>
              <a:rPr lang="it-IT" sz="3000" dirty="0">
                <a:solidFill>
                  <a:schemeClr val="bg1"/>
                </a:solidFill>
                <a:effectLst>
                  <a:outerShdw blurRad="38100" dist="38100" dir="2700000" algn="tl">
                    <a:srgbClr val="C0C0C0"/>
                  </a:outerShdw>
                </a:effectLst>
                <a:latin typeface="Arial" pitchFamily="34" charset="0"/>
                <a:cs typeface="Arial" pitchFamily="34" charset="0"/>
              </a:rPr>
              <a:t>POPULATION:</a:t>
            </a:r>
            <a:endParaRPr lang="it-IT" sz="2400" dirty="0">
              <a:solidFill>
                <a:schemeClr val="bg1"/>
              </a:solidFill>
              <a:latin typeface="Arial" pitchFamily="34" charset="0"/>
              <a:cs typeface="Arial" pitchFamily="34" charset="0"/>
            </a:endParaRPr>
          </a:p>
          <a:p>
            <a:pPr eaLnBrk="0" hangingPunct="0">
              <a:defRPr/>
            </a:pPr>
            <a:endParaRPr lang="it-IT" sz="2400" dirty="0">
              <a:solidFill>
                <a:srgbClr val="008000"/>
              </a:solidFill>
              <a:latin typeface="Comic Sans MS" pitchFamily="66" charset="0"/>
            </a:endParaRPr>
          </a:p>
        </p:txBody>
      </p:sp>
      <p:sp>
        <p:nvSpPr>
          <p:cNvPr id="9221" name="Text Box 5"/>
          <p:cNvSpPr txBox="1">
            <a:spLocks noChangeArrowheads="1"/>
          </p:cNvSpPr>
          <p:nvPr/>
        </p:nvSpPr>
        <p:spPr bwMode="auto">
          <a:xfrm>
            <a:off x="886619" y="3778550"/>
            <a:ext cx="7326312" cy="2308324"/>
          </a:xfrm>
          <a:prstGeom prst="rect">
            <a:avLst/>
          </a:prstGeom>
          <a:noFill/>
          <a:ln w="9525">
            <a:noFill/>
            <a:miter lim="800000"/>
            <a:headEnd/>
            <a:tailEnd/>
          </a:ln>
          <a:effectLst/>
        </p:spPr>
        <p:txBody>
          <a:bodyPr>
            <a:spAutoFit/>
          </a:bodyPr>
          <a:lstStyle/>
          <a:p>
            <a:pPr eaLnBrk="0" hangingPunct="0">
              <a:defRPr/>
            </a:pPr>
            <a:r>
              <a:rPr lang="it-IT" sz="2400" dirty="0">
                <a:solidFill>
                  <a:srgbClr val="FFC000"/>
                </a:solidFill>
                <a:effectLst>
                  <a:outerShdw blurRad="38100" dist="38100" dir="2700000" algn="tl">
                    <a:srgbClr val="C0C0C0"/>
                  </a:outerShdw>
                </a:effectLst>
                <a:latin typeface="Arial" pitchFamily="34" charset="0"/>
                <a:cs typeface="Arial" pitchFamily="34" charset="0"/>
              </a:rPr>
              <a:t>CHILDREN = </a:t>
            </a:r>
            <a:r>
              <a:rPr lang="it-IT" sz="2400" dirty="0" err="1">
                <a:solidFill>
                  <a:srgbClr val="FFC000"/>
                </a:solidFill>
                <a:effectLst>
                  <a:outerShdw blurRad="38100" dist="38100" dir="2700000" algn="tl">
                    <a:srgbClr val="C0C0C0"/>
                  </a:outerShdw>
                </a:effectLst>
                <a:latin typeface="Arial" pitchFamily="34" charset="0"/>
                <a:cs typeface="Arial" pitchFamily="34" charset="0"/>
              </a:rPr>
              <a:t>aged</a:t>
            </a:r>
            <a:r>
              <a:rPr lang="it-IT" sz="2400" dirty="0">
                <a:solidFill>
                  <a:srgbClr val="FFC000"/>
                </a:solidFill>
                <a:effectLst>
                  <a:outerShdw blurRad="38100" dist="38100" dir="2700000" algn="tl">
                    <a:srgbClr val="C0C0C0"/>
                  </a:outerShdw>
                </a:effectLst>
                <a:latin typeface="Arial" pitchFamily="34" charset="0"/>
                <a:cs typeface="Arial" pitchFamily="34" charset="0"/>
              </a:rPr>
              <a:t> </a:t>
            </a:r>
            <a:r>
              <a:rPr lang="it-IT" sz="2400" dirty="0" err="1">
                <a:solidFill>
                  <a:srgbClr val="FFC000"/>
                </a:solidFill>
                <a:effectLst>
                  <a:outerShdw blurRad="38100" dist="38100" dir="2700000" algn="tl">
                    <a:srgbClr val="C0C0C0"/>
                  </a:outerShdw>
                </a:effectLst>
                <a:latin typeface="Arial" pitchFamily="34" charset="0"/>
                <a:cs typeface="Arial" pitchFamily="34" charset="0"/>
              </a:rPr>
              <a:t>between</a:t>
            </a:r>
            <a:r>
              <a:rPr lang="it-IT" sz="2400" dirty="0">
                <a:solidFill>
                  <a:srgbClr val="FFC000"/>
                </a:solidFill>
                <a:effectLst>
                  <a:outerShdw blurRad="38100" dist="38100" dir="2700000" algn="tl">
                    <a:srgbClr val="C0C0C0"/>
                  </a:outerShdw>
                </a:effectLst>
                <a:latin typeface="Arial" pitchFamily="34" charset="0"/>
                <a:cs typeface="Arial" pitchFamily="34" charset="0"/>
              </a:rPr>
              <a:t> </a:t>
            </a:r>
            <a:r>
              <a:rPr lang="it-IT" sz="2400" dirty="0" smtClean="0">
                <a:solidFill>
                  <a:srgbClr val="FFC000"/>
                </a:solidFill>
                <a:effectLst>
                  <a:outerShdw blurRad="38100" dist="38100" dir="2700000" algn="tl">
                    <a:srgbClr val="C0C0C0"/>
                  </a:outerShdw>
                </a:effectLst>
                <a:latin typeface="Arial" pitchFamily="34" charset="0"/>
                <a:cs typeface="Arial" pitchFamily="34" charset="0"/>
              </a:rPr>
              <a:t>10  </a:t>
            </a:r>
            <a:r>
              <a:rPr lang="it-IT" sz="2400" dirty="0">
                <a:solidFill>
                  <a:srgbClr val="FFC000"/>
                </a:solidFill>
                <a:effectLst>
                  <a:outerShdw blurRad="38100" dist="38100" dir="2700000" algn="tl">
                    <a:srgbClr val="C0C0C0"/>
                  </a:outerShdw>
                </a:effectLst>
                <a:latin typeface="Arial" pitchFamily="34" charset="0"/>
                <a:cs typeface="Arial" pitchFamily="34" charset="0"/>
              </a:rPr>
              <a:t>and  14 </a:t>
            </a:r>
            <a:r>
              <a:rPr lang="it-IT" sz="2400" dirty="0" err="1" smtClean="0">
                <a:solidFill>
                  <a:srgbClr val="FFC000"/>
                </a:solidFill>
                <a:effectLst>
                  <a:outerShdw blurRad="38100" dist="38100" dir="2700000" algn="tl">
                    <a:srgbClr val="C0C0C0"/>
                  </a:outerShdw>
                </a:effectLst>
                <a:latin typeface="Arial" pitchFamily="34" charset="0"/>
                <a:cs typeface="Arial" pitchFamily="34" charset="0"/>
              </a:rPr>
              <a:t>years</a:t>
            </a:r>
            <a:endParaRPr lang="it-IT" sz="2400" dirty="0" smtClean="0">
              <a:solidFill>
                <a:srgbClr val="FFC000"/>
              </a:solidFill>
              <a:effectLst>
                <a:outerShdw blurRad="38100" dist="38100" dir="2700000" algn="tl">
                  <a:srgbClr val="C0C0C0"/>
                </a:outerShdw>
              </a:effectLst>
              <a:latin typeface="Arial" pitchFamily="34" charset="0"/>
              <a:cs typeface="Arial" pitchFamily="34" charset="0"/>
            </a:endParaRPr>
          </a:p>
          <a:p>
            <a:pPr eaLnBrk="0" hangingPunct="0">
              <a:defRPr/>
            </a:pPr>
            <a:endParaRPr lang="it-IT" sz="2400" dirty="0" smtClean="0">
              <a:solidFill>
                <a:srgbClr val="FFC000"/>
              </a:solidFill>
              <a:effectLst>
                <a:outerShdw blurRad="38100" dist="38100" dir="2700000" algn="tl">
                  <a:srgbClr val="C0C0C0"/>
                </a:outerShdw>
              </a:effectLst>
              <a:latin typeface="Comic Sans MS" pitchFamily="66" charset="0"/>
            </a:endParaRPr>
          </a:p>
          <a:p>
            <a:pPr eaLnBrk="0" hangingPunct="0">
              <a:defRPr/>
            </a:pPr>
            <a:endParaRPr lang="it-IT" sz="2400" dirty="0" smtClean="0">
              <a:solidFill>
                <a:srgbClr val="FFC000"/>
              </a:solidFill>
              <a:effectLst>
                <a:outerShdw blurRad="38100" dist="38100" dir="2700000" algn="tl">
                  <a:srgbClr val="C0C0C0"/>
                </a:outerShdw>
              </a:effectLst>
              <a:latin typeface="Comic Sans MS" pitchFamily="66" charset="0"/>
            </a:endParaRPr>
          </a:p>
          <a:p>
            <a:pPr eaLnBrk="0" hangingPunct="0">
              <a:defRPr/>
            </a:pPr>
            <a:endParaRPr lang="it-IT" sz="2400" dirty="0" smtClean="0">
              <a:solidFill>
                <a:srgbClr val="FFC000"/>
              </a:solidFill>
              <a:effectLst>
                <a:outerShdw blurRad="38100" dist="38100" dir="2700000" algn="tl">
                  <a:srgbClr val="C0C0C0"/>
                </a:outerShdw>
              </a:effectLst>
              <a:latin typeface="Comic Sans MS" pitchFamily="66" charset="0"/>
            </a:endParaRPr>
          </a:p>
          <a:p>
            <a:pPr eaLnBrk="0" hangingPunct="0">
              <a:defRPr/>
            </a:pPr>
            <a:endParaRPr lang="it-IT" sz="2400" dirty="0" smtClean="0">
              <a:solidFill>
                <a:srgbClr val="FFC000"/>
              </a:solidFill>
              <a:effectLst>
                <a:outerShdw blurRad="38100" dist="38100" dir="2700000" algn="tl">
                  <a:srgbClr val="C0C0C0"/>
                </a:outerShdw>
              </a:effectLst>
              <a:latin typeface="Comic Sans MS" pitchFamily="66" charset="0"/>
            </a:endParaRPr>
          </a:p>
          <a:p>
            <a:pPr eaLnBrk="0" hangingPunct="0">
              <a:defRPr/>
            </a:pPr>
            <a:r>
              <a:rPr lang="it-IT" sz="2400" dirty="0" smtClean="0">
                <a:solidFill>
                  <a:srgbClr val="FFC000"/>
                </a:solidFill>
                <a:effectLst>
                  <a:outerShdw blurRad="38100" dist="38100" dir="2700000" algn="tl">
                    <a:srgbClr val="C0C0C0"/>
                  </a:outerShdw>
                </a:effectLst>
                <a:latin typeface="Arial" pitchFamily="34" charset="0"/>
                <a:cs typeface="Arial" pitchFamily="34" charset="0"/>
              </a:rPr>
              <a:t>MEN  =  </a:t>
            </a:r>
            <a:r>
              <a:rPr lang="it-IT" sz="2400" dirty="0" err="1" smtClean="0">
                <a:solidFill>
                  <a:srgbClr val="FFC000"/>
                </a:solidFill>
                <a:effectLst>
                  <a:outerShdw blurRad="38100" dist="38100" dir="2700000" algn="tl">
                    <a:srgbClr val="C0C0C0"/>
                  </a:outerShdw>
                </a:effectLst>
                <a:latin typeface="Arial" pitchFamily="34" charset="0"/>
                <a:cs typeface="Arial" pitchFamily="34" charset="0"/>
              </a:rPr>
              <a:t>aged</a:t>
            </a:r>
            <a:r>
              <a:rPr lang="it-IT" sz="2400" dirty="0" smtClean="0">
                <a:solidFill>
                  <a:srgbClr val="FFC000"/>
                </a:solidFill>
                <a:effectLst>
                  <a:outerShdw blurRad="38100" dist="38100" dir="2700000" algn="tl">
                    <a:srgbClr val="C0C0C0"/>
                  </a:outerShdw>
                </a:effectLst>
                <a:latin typeface="Arial" pitchFamily="34" charset="0"/>
                <a:cs typeface="Arial" pitchFamily="34" charset="0"/>
              </a:rPr>
              <a:t>  </a:t>
            </a:r>
            <a:r>
              <a:rPr lang="it-IT" sz="2400" dirty="0" err="1" smtClean="0">
                <a:solidFill>
                  <a:srgbClr val="FFC000"/>
                </a:solidFill>
                <a:effectLst>
                  <a:outerShdw blurRad="38100" dist="38100" dir="2700000" algn="tl">
                    <a:srgbClr val="C0C0C0"/>
                  </a:outerShdw>
                </a:effectLst>
                <a:latin typeface="Arial" pitchFamily="34" charset="0"/>
                <a:cs typeface="Arial" pitchFamily="34" charset="0"/>
              </a:rPr>
              <a:t>between</a:t>
            </a:r>
            <a:r>
              <a:rPr lang="it-IT" sz="2400" dirty="0" smtClean="0">
                <a:solidFill>
                  <a:srgbClr val="FFC000"/>
                </a:solidFill>
                <a:effectLst>
                  <a:outerShdw blurRad="38100" dist="38100" dir="2700000" algn="tl">
                    <a:srgbClr val="C0C0C0"/>
                  </a:outerShdw>
                </a:effectLst>
                <a:latin typeface="Arial" pitchFamily="34" charset="0"/>
                <a:cs typeface="Arial" pitchFamily="34" charset="0"/>
              </a:rPr>
              <a:t> 40 and 65 </a:t>
            </a:r>
            <a:r>
              <a:rPr lang="it-IT" sz="2400" dirty="0" err="1" smtClean="0">
                <a:solidFill>
                  <a:srgbClr val="FFC000"/>
                </a:solidFill>
                <a:effectLst>
                  <a:outerShdw blurRad="38100" dist="38100" dir="2700000" algn="tl">
                    <a:srgbClr val="C0C0C0"/>
                  </a:outerShdw>
                </a:effectLst>
                <a:latin typeface="Arial" pitchFamily="34" charset="0"/>
                <a:cs typeface="Arial" pitchFamily="34" charset="0"/>
              </a:rPr>
              <a:t>years</a:t>
            </a:r>
            <a:r>
              <a:rPr lang="it-IT" sz="2400" dirty="0" smtClean="0">
                <a:solidFill>
                  <a:srgbClr val="FFC000"/>
                </a:solidFill>
                <a:latin typeface="Arial" pitchFamily="34" charset="0"/>
                <a:cs typeface="Arial" pitchFamily="34" charset="0"/>
              </a:rPr>
              <a:t> </a:t>
            </a:r>
            <a:endParaRPr lang="it-IT" sz="2400" dirty="0">
              <a:solidFill>
                <a:srgbClr val="FFC000"/>
              </a:solidFill>
              <a:latin typeface="Arial" pitchFamily="34" charset="0"/>
              <a:cs typeface="Arial" pitchFamily="34" charset="0"/>
            </a:endParaRPr>
          </a:p>
        </p:txBody>
      </p:sp>
      <p:sp>
        <p:nvSpPr>
          <p:cNvPr id="9225" name="Text Box 9"/>
          <p:cNvSpPr txBox="1">
            <a:spLocks noChangeArrowheads="1"/>
          </p:cNvSpPr>
          <p:nvPr/>
        </p:nvSpPr>
        <p:spPr bwMode="auto">
          <a:xfrm>
            <a:off x="1692275" y="188913"/>
            <a:ext cx="5715000" cy="1006475"/>
          </a:xfrm>
          <a:prstGeom prst="rect">
            <a:avLst/>
          </a:prstGeom>
          <a:noFill/>
          <a:ln w="9525">
            <a:noFill/>
            <a:miter lim="800000"/>
            <a:headEnd/>
            <a:tailEnd/>
          </a:ln>
          <a:effectLst/>
        </p:spPr>
        <p:txBody>
          <a:bodyPr>
            <a:spAutoFit/>
          </a:bodyPr>
          <a:lstStyle/>
          <a:p>
            <a:pPr algn="ctr" eaLnBrk="0" hangingPunct="0">
              <a:defRPr/>
            </a:pPr>
            <a:r>
              <a:rPr lang="it-IT" sz="3600" dirty="0">
                <a:solidFill>
                  <a:schemeClr val="accent2"/>
                </a:solidFill>
                <a:effectLst>
                  <a:outerShdw blurRad="38100" dist="38100" dir="2700000" algn="tl">
                    <a:srgbClr val="C0C0C0"/>
                  </a:outerShdw>
                </a:effectLst>
                <a:latin typeface="Arial" pitchFamily="34" charset="0"/>
                <a:cs typeface="Arial" pitchFamily="34" charset="0"/>
              </a:rPr>
              <a:t>STRATEGY</a:t>
            </a:r>
            <a:endParaRPr lang="it-IT" sz="3600" dirty="0">
              <a:solidFill>
                <a:schemeClr val="accent2"/>
              </a:solidFill>
              <a:latin typeface="Arial" pitchFamily="34" charset="0"/>
              <a:cs typeface="Arial" pitchFamily="34" charset="0"/>
            </a:endParaRPr>
          </a:p>
          <a:p>
            <a:pPr eaLnBrk="0" hangingPunct="0">
              <a:defRPr/>
            </a:pPr>
            <a:endParaRPr lang="it-IT" sz="2400" dirty="0">
              <a:solidFill>
                <a:srgbClr val="008000"/>
              </a:solidFill>
              <a:latin typeface="Comic Sans MS" pitchFamily="66" charset="0"/>
            </a:endParaRPr>
          </a:p>
        </p:txBody>
      </p:sp>
      <p:sp>
        <p:nvSpPr>
          <p:cNvPr id="9" name="Rettangolo 8"/>
          <p:cNvSpPr/>
          <p:nvPr/>
        </p:nvSpPr>
        <p:spPr>
          <a:xfrm>
            <a:off x="4572000" y="4286256"/>
            <a:ext cx="4572000" cy="923330"/>
          </a:xfrm>
          <a:prstGeom prst="rect">
            <a:avLst/>
          </a:prstGeom>
        </p:spPr>
        <p:txBody>
          <a:bodyPr>
            <a:spAutoFit/>
          </a:bodyPr>
          <a:lstStyle/>
          <a:p>
            <a:pPr marL="190500" indent="-190500" eaLnBrk="0" hangingPunct="0">
              <a:lnSpc>
                <a:spcPct val="150000"/>
              </a:lnSpc>
              <a:buClr>
                <a:srgbClr val="FFFF99"/>
              </a:buClr>
              <a:buFontTx/>
              <a:buChar char="•"/>
            </a:pPr>
            <a:r>
              <a:rPr lang="en-AU" b="1" dirty="0" smtClean="0">
                <a:solidFill>
                  <a:srgbClr val="FFFF66"/>
                </a:solidFill>
                <a:latin typeface="Arial" charset="0"/>
              </a:rPr>
              <a:t>Primary Schools</a:t>
            </a:r>
          </a:p>
          <a:p>
            <a:pPr marL="190500" indent="-190500" eaLnBrk="0" hangingPunct="0">
              <a:lnSpc>
                <a:spcPct val="150000"/>
              </a:lnSpc>
              <a:buClr>
                <a:srgbClr val="FFFF99"/>
              </a:buClr>
              <a:buFontTx/>
              <a:buChar char="•"/>
            </a:pPr>
            <a:r>
              <a:rPr lang="en-AU" b="1" dirty="0" smtClean="0">
                <a:solidFill>
                  <a:srgbClr val="FFFF66"/>
                </a:solidFill>
                <a:latin typeface="Arial" charset="0"/>
              </a:rPr>
              <a:t>Secondary Schools</a:t>
            </a:r>
            <a:endParaRPr lang="en-AU" b="1" dirty="0">
              <a:solidFill>
                <a:srgbClr val="FFFF66"/>
              </a:solidFill>
              <a:latin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81000" y="-228600"/>
            <a:ext cx="8229600" cy="1384300"/>
          </a:xfrm>
        </p:spPr>
        <p:txBody>
          <a:bodyPr/>
          <a:lstStyle/>
          <a:p>
            <a:pPr algn="ctr" eaLnBrk="1" hangingPunct="1">
              <a:defRPr/>
            </a:pPr>
            <a:r>
              <a:rPr lang="en-US" b="1" smtClean="0">
                <a:solidFill>
                  <a:srgbClr val="328FC3"/>
                </a:solidFill>
              </a:rPr>
              <a:t>Sun Damage </a:t>
            </a:r>
            <a:r>
              <a:rPr lang="en-US" b="1" smtClean="0">
                <a:solidFill>
                  <a:srgbClr val="328FC3"/>
                </a:solidFill>
                <a:sym typeface="Wingdings" pitchFamily="-32" charset="2"/>
              </a:rPr>
              <a:t> Wrinkles</a:t>
            </a:r>
          </a:p>
        </p:txBody>
      </p:sp>
      <p:pic>
        <p:nvPicPr>
          <p:cNvPr id="55299" name="Picture 6" descr="young&amp;old"/>
          <p:cNvPicPr>
            <a:picLocks noGrp="1" noChangeAspect="1" noChangeArrowheads="1"/>
          </p:cNvPicPr>
          <p:nvPr>
            <p:ph sz="half" idx="1"/>
          </p:nvPr>
        </p:nvPicPr>
        <p:blipFill>
          <a:blip r:embed="rId3"/>
          <a:srcRect/>
          <a:stretch>
            <a:fillRect/>
          </a:stretch>
        </p:blipFill>
        <p:spPr>
          <a:xfrm>
            <a:off x="1752600" y="838200"/>
            <a:ext cx="5299075" cy="3530600"/>
          </a:xfrm>
        </p:spPr>
      </p:pic>
      <p:sp>
        <p:nvSpPr>
          <p:cNvPr id="92167" name="Rectangle 7"/>
          <p:cNvSpPr>
            <a:spLocks noGrp="1" noChangeArrowheads="1"/>
          </p:cNvSpPr>
          <p:nvPr>
            <p:ph type="body" sz="half" idx="2"/>
          </p:nvPr>
        </p:nvSpPr>
        <p:spPr>
          <a:xfrm>
            <a:off x="457200" y="4648200"/>
            <a:ext cx="8229600" cy="1981200"/>
          </a:xfrm>
        </p:spPr>
        <p:txBody>
          <a:bodyPr/>
          <a:lstStyle/>
          <a:p>
            <a:pPr eaLnBrk="1" hangingPunct="1">
              <a:defRPr/>
            </a:pPr>
            <a:endParaRPr lang="en-US" sz="2800" dirty="0" smtClean="0">
              <a:solidFill>
                <a:srgbClr val="328FC3"/>
              </a:solidFill>
            </a:endParaRPr>
          </a:p>
          <a:p>
            <a:pPr eaLnBrk="1" hangingPunct="1">
              <a:buFontTx/>
              <a:buNone/>
              <a:defRPr/>
            </a:pPr>
            <a:r>
              <a:rPr lang="en-US" sz="2800" dirty="0" smtClean="0">
                <a:solidFill>
                  <a:srgbClr val="328FC3"/>
                </a:solidFill>
              </a:rPr>
              <a:t>	</a:t>
            </a:r>
            <a:r>
              <a:rPr lang="en-US" sz="2800" dirty="0" smtClean="0">
                <a:solidFill>
                  <a:schemeClr val="bg1"/>
                </a:solidFill>
              </a:rPr>
              <a:t>We get approximately 80% of our lifetime sun exposure before we are 18.20 years old.</a:t>
            </a:r>
          </a:p>
        </p:txBody>
      </p:sp>
      <p:sp>
        <p:nvSpPr>
          <p:cNvPr id="55301" name="AutoShape 9"/>
          <p:cNvSpPr>
            <a:spLocks noChangeArrowheads="1"/>
          </p:cNvSpPr>
          <p:nvPr/>
        </p:nvSpPr>
        <p:spPr bwMode="auto">
          <a:xfrm>
            <a:off x="7086600" y="914400"/>
            <a:ext cx="2057400" cy="1371600"/>
          </a:xfrm>
          <a:prstGeom prst="cloudCallout">
            <a:avLst>
              <a:gd name="adj1" fmla="val -43750"/>
              <a:gd name="adj2" fmla="val 70000"/>
            </a:avLst>
          </a:prstGeom>
          <a:noFill/>
          <a:ln w="9525">
            <a:solidFill>
              <a:srgbClr val="000000"/>
            </a:solidFill>
            <a:round/>
            <a:headEnd/>
            <a:tailEnd/>
          </a:ln>
        </p:spPr>
        <p:txBody>
          <a:bodyPr wrap="none" anchor="ctr"/>
          <a:lstStyle/>
          <a:p>
            <a:pPr algn="ctr"/>
            <a:endParaRPr lang="it-IT"/>
          </a:p>
        </p:txBody>
      </p:sp>
      <p:sp>
        <p:nvSpPr>
          <p:cNvPr id="55302" name="Rectangle 12"/>
          <p:cNvSpPr>
            <a:spLocks noChangeArrowheads="1"/>
          </p:cNvSpPr>
          <p:nvPr/>
        </p:nvSpPr>
        <p:spPr bwMode="auto">
          <a:xfrm>
            <a:off x="7807325" y="1225550"/>
            <a:ext cx="184150" cy="366713"/>
          </a:xfrm>
          <a:prstGeom prst="rect">
            <a:avLst/>
          </a:prstGeom>
          <a:noFill/>
          <a:ln w="9525">
            <a:noFill/>
            <a:miter lim="800000"/>
            <a:headEnd/>
            <a:tailEnd/>
          </a:ln>
        </p:spPr>
        <p:txBody>
          <a:bodyPr wrap="none">
            <a:spAutoFit/>
          </a:bodyPr>
          <a:lstStyle/>
          <a:p>
            <a:endParaRPr lang="it-IT"/>
          </a:p>
        </p:txBody>
      </p:sp>
      <p:sp>
        <p:nvSpPr>
          <p:cNvPr id="55303" name="AutoShape 15"/>
          <p:cNvSpPr>
            <a:spLocks noChangeArrowheads="1"/>
          </p:cNvSpPr>
          <p:nvPr/>
        </p:nvSpPr>
        <p:spPr bwMode="auto">
          <a:xfrm>
            <a:off x="0" y="1066800"/>
            <a:ext cx="1828800" cy="1524000"/>
          </a:xfrm>
          <a:prstGeom prst="cloudCallout">
            <a:avLst>
              <a:gd name="adj1" fmla="val 43750"/>
              <a:gd name="adj2" fmla="val 85833"/>
            </a:avLst>
          </a:prstGeom>
          <a:noFill/>
          <a:ln w="9525">
            <a:solidFill>
              <a:srgbClr val="000000"/>
            </a:solidFill>
            <a:round/>
            <a:headEnd/>
            <a:tailEnd/>
          </a:ln>
        </p:spPr>
        <p:txBody>
          <a:bodyPr wrap="none" anchor="ctr"/>
          <a:lstStyle/>
          <a:p>
            <a:pPr algn="ctr"/>
            <a:endParaRPr lang="it-IT"/>
          </a:p>
        </p:txBody>
      </p:sp>
      <p:sp>
        <p:nvSpPr>
          <p:cNvPr id="55304" name="Rectangle 16"/>
          <p:cNvSpPr>
            <a:spLocks noChangeArrowheads="1"/>
          </p:cNvSpPr>
          <p:nvPr/>
        </p:nvSpPr>
        <p:spPr bwMode="auto">
          <a:xfrm>
            <a:off x="0" y="1524000"/>
            <a:ext cx="1591269" cy="369332"/>
          </a:xfrm>
          <a:prstGeom prst="rect">
            <a:avLst/>
          </a:prstGeom>
          <a:noFill/>
          <a:ln w="9525">
            <a:noFill/>
            <a:miter lim="800000"/>
            <a:headEnd/>
            <a:tailEnd/>
          </a:ln>
        </p:spPr>
        <p:txBody>
          <a:bodyPr wrap="none">
            <a:spAutoFit/>
          </a:bodyPr>
          <a:lstStyle/>
          <a:p>
            <a:r>
              <a:rPr lang="en-US" b="1" dirty="0">
                <a:solidFill>
                  <a:srgbClr val="FFFF00"/>
                </a:solidFill>
              </a:rPr>
              <a:t>Sun Protection</a:t>
            </a:r>
          </a:p>
        </p:txBody>
      </p:sp>
      <p:sp>
        <p:nvSpPr>
          <p:cNvPr id="55305" name="Rectangle 17"/>
          <p:cNvSpPr>
            <a:spLocks noChangeArrowheads="1"/>
          </p:cNvSpPr>
          <p:nvPr/>
        </p:nvSpPr>
        <p:spPr bwMode="auto">
          <a:xfrm>
            <a:off x="7288213" y="1295400"/>
            <a:ext cx="1758110" cy="369332"/>
          </a:xfrm>
          <a:prstGeom prst="rect">
            <a:avLst/>
          </a:prstGeom>
          <a:noFill/>
          <a:ln w="9525">
            <a:noFill/>
            <a:miter lim="800000"/>
            <a:headEnd/>
            <a:tailEnd/>
          </a:ln>
        </p:spPr>
        <p:txBody>
          <a:bodyPr wrap="none">
            <a:spAutoFit/>
          </a:bodyPr>
          <a:lstStyle/>
          <a:p>
            <a:r>
              <a:rPr lang="en-US" b="1" dirty="0">
                <a:solidFill>
                  <a:srgbClr val="FFFF00"/>
                </a:solidFill>
              </a:rPr>
              <a:t>Too Much Sun!!!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ChangeArrowheads="1"/>
          </p:cNvSpPr>
          <p:nvPr/>
        </p:nvSpPr>
        <p:spPr bwMode="auto">
          <a:xfrm>
            <a:off x="11303000" y="2470150"/>
            <a:ext cx="1588" cy="12700"/>
          </a:xfrm>
          <a:prstGeom prst="rect">
            <a:avLst/>
          </a:prstGeom>
          <a:solidFill>
            <a:srgbClr val="000000"/>
          </a:solidFill>
          <a:ln w="9525">
            <a:noFill/>
            <a:miter lim="800000"/>
            <a:headEnd/>
            <a:tailEnd/>
          </a:ln>
        </p:spPr>
        <p:txBody>
          <a:bodyPr/>
          <a:lstStyle/>
          <a:p>
            <a:endParaRPr lang="it-IT"/>
          </a:p>
        </p:txBody>
      </p:sp>
      <p:sp>
        <p:nvSpPr>
          <p:cNvPr id="22531" name="Freeform 1027"/>
          <p:cNvSpPr>
            <a:spLocks/>
          </p:cNvSpPr>
          <p:nvPr/>
        </p:nvSpPr>
        <p:spPr bwMode="auto">
          <a:xfrm>
            <a:off x="3289300" y="2438400"/>
            <a:ext cx="92075" cy="90488"/>
          </a:xfrm>
          <a:custGeom>
            <a:avLst/>
            <a:gdLst>
              <a:gd name="T0" fmla="*/ 0 w 65"/>
              <a:gd name="T1" fmla="*/ 58 h 114"/>
              <a:gd name="T2" fmla="*/ 32 w 65"/>
              <a:gd name="T3" fmla="*/ 114 h 114"/>
              <a:gd name="T4" fmla="*/ 65 w 65"/>
              <a:gd name="T5" fmla="*/ 58 h 114"/>
              <a:gd name="T6" fmla="*/ 32 w 65"/>
              <a:gd name="T7" fmla="*/ 0 h 114"/>
              <a:gd name="T8" fmla="*/ 0 w 65"/>
              <a:gd name="T9" fmla="*/ 58 h 114"/>
              <a:gd name="T10" fmla="*/ 0 60000 65536"/>
              <a:gd name="T11" fmla="*/ 0 60000 65536"/>
              <a:gd name="T12" fmla="*/ 0 60000 65536"/>
              <a:gd name="T13" fmla="*/ 0 60000 65536"/>
              <a:gd name="T14" fmla="*/ 0 60000 65536"/>
              <a:gd name="T15" fmla="*/ 0 w 65"/>
              <a:gd name="T16" fmla="*/ 0 h 114"/>
              <a:gd name="T17" fmla="*/ 65 w 65"/>
              <a:gd name="T18" fmla="*/ 114 h 114"/>
            </a:gdLst>
            <a:ahLst/>
            <a:cxnLst>
              <a:cxn ang="T10">
                <a:pos x="T0" y="T1"/>
              </a:cxn>
              <a:cxn ang="T11">
                <a:pos x="T2" y="T3"/>
              </a:cxn>
              <a:cxn ang="T12">
                <a:pos x="T4" y="T5"/>
              </a:cxn>
              <a:cxn ang="T13">
                <a:pos x="T6" y="T7"/>
              </a:cxn>
              <a:cxn ang="T14">
                <a:pos x="T8" y="T9"/>
              </a:cxn>
            </a:cxnLst>
            <a:rect l="T15" t="T16" r="T17" b="T18"/>
            <a:pathLst>
              <a:path w="65" h="114">
                <a:moveTo>
                  <a:pt x="0" y="58"/>
                </a:moveTo>
                <a:lnTo>
                  <a:pt x="32" y="114"/>
                </a:lnTo>
                <a:lnTo>
                  <a:pt x="65" y="58"/>
                </a:lnTo>
                <a:lnTo>
                  <a:pt x="32" y="0"/>
                </a:lnTo>
                <a:lnTo>
                  <a:pt x="0" y="58"/>
                </a:lnTo>
                <a:close/>
              </a:path>
            </a:pathLst>
          </a:custGeom>
          <a:solidFill>
            <a:srgbClr val="FF5050"/>
          </a:solidFill>
          <a:ln w="9525">
            <a:solidFill>
              <a:srgbClr val="FF5050"/>
            </a:solidFill>
            <a:round/>
            <a:headEnd/>
            <a:tailEnd/>
          </a:ln>
        </p:spPr>
        <p:txBody>
          <a:bodyPr/>
          <a:lstStyle/>
          <a:p>
            <a:endParaRPr lang="it-IT"/>
          </a:p>
        </p:txBody>
      </p:sp>
      <p:sp>
        <p:nvSpPr>
          <p:cNvPr id="22532" name="Freeform 1028"/>
          <p:cNvSpPr>
            <a:spLocks/>
          </p:cNvSpPr>
          <p:nvPr/>
        </p:nvSpPr>
        <p:spPr bwMode="auto">
          <a:xfrm>
            <a:off x="3282950" y="2481263"/>
            <a:ext cx="57150" cy="53975"/>
          </a:xfrm>
          <a:custGeom>
            <a:avLst/>
            <a:gdLst>
              <a:gd name="T0" fmla="*/ 9 w 40"/>
              <a:gd name="T1" fmla="*/ 0 h 69"/>
              <a:gd name="T2" fmla="*/ 0 w 40"/>
              <a:gd name="T3" fmla="*/ 13 h 69"/>
              <a:gd name="T4" fmla="*/ 32 w 40"/>
              <a:gd name="T5" fmla="*/ 69 h 69"/>
              <a:gd name="T6" fmla="*/ 40 w 40"/>
              <a:gd name="T7" fmla="*/ 56 h 69"/>
              <a:gd name="T8" fmla="*/ 9 w 40"/>
              <a:gd name="T9" fmla="*/ 0 h 69"/>
              <a:gd name="T10" fmla="*/ 0 60000 65536"/>
              <a:gd name="T11" fmla="*/ 0 60000 65536"/>
              <a:gd name="T12" fmla="*/ 0 60000 65536"/>
              <a:gd name="T13" fmla="*/ 0 60000 65536"/>
              <a:gd name="T14" fmla="*/ 0 60000 65536"/>
              <a:gd name="T15" fmla="*/ 0 w 40"/>
              <a:gd name="T16" fmla="*/ 0 h 69"/>
              <a:gd name="T17" fmla="*/ 40 w 40"/>
              <a:gd name="T18" fmla="*/ 69 h 69"/>
            </a:gdLst>
            <a:ahLst/>
            <a:cxnLst>
              <a:cxn ang="T10">
                <a:pos x="T0" y="T1"/>
              </a:cxn>
              <a:cxn ang="T11">
                <a:pos x="T2" y="T3"/>
              </a:cxn>
              <a:cxn ang="T12">
                <a:pos x="T4" y="T5"/>
              </a:cxn>
              <a:cxn ang="T13">
                <a:pos x="T6" y="T7"/>
              </a:cxn>
              <a:cxn ang="T14">
                <a:pos x="T8" y="T9"/>
              </a:cxn>
            </a:cxnLst>
            <a:rect l="T15" t="T16" r="T17" b="T18"/>
            <a:pathLst>
              <a:path w="40" h="69">
                <a:moveTo>
                  <a:pt x="9" y="0"/>
                </a:moveTo>
                <a:lnTo>
                  <a:pt x="0" y="13"/>
                </a:lnTo>
                <a:lnTo>
                  <a:pt x="32" y="69"/>
                </a:lnTo>
                <a:lnTo>
                  <a:pt x="40" y="56"/>
                </a:lnTo>
                <a:lnTo>
                  <a:pt x="9" y="0"/>
                </a:lnTo>
                <a:close/>
              </a:path>
            </a:pathLst>
          </a:custGeom>
          <a:solidFill>
            <a:srgbClr val="FF5050"/>
          </a:solidFill>
          <a:ln w="9525">
            <a:solidFill>
              <a:srgbClr val="FF5050"/>
            </a:solidFill>
            <a:round/>
            <a:headEnd/>
            <a:tailEnd/>
          </a:ln>
        </p:spPr>
        <p:txBody>
          <a:bodyPr/>
          <a:lstStyle/>
          <a:p>
            <a:endParaRPr lang="it-IT"/>
          </a:p>
        </p:txBody>
      </p:sp>
      <p:sp>
        <p:nvSpPr>
          <p:cNvPr id="22533" name="Freeform 1029"/>
          <p:cNvSpPr>
            <a:spLocks/>
          </p:cNvSpPr>
          <p:nvPr/>
        </p:nvSpPr>
        <p:spPr bwMode="auto">
          <a:xfrm>
            <a:off x="3328988" y="2479675"/>
            <a:ext cx="57150" cy="55563"/>
          </a:xfrm>
          <a:custGeom>
            <a:avLst/>
            <a:gdLst>
              <a:gd name="T0" fmla="*/ 0 w 41"/>
              <a:gd name="T1" fmla="*/ 57 h 71"/>
              <a:gd name="T2" fmla="*/ 8 w 41"/>
              <a:gd name="T3" fmla="*/ 71 h 71"/>
              <a:gd name="T4" fmla="*/ 41 w 41"/>
              <a:gd name="T5" fmla="*/ 15 h 71"/>
              <a:gd name="T6" fmla="*/ 33 w 41"/>
              <a:gd name="T7" fmla="*/ 0 h 71"/>
              <a:gd name="T8" fmla="*/ 0 w 41"/>
              <a:gd name="T9" fmla="*/ 57 h 71"/>
              <a:gd name="T10" fmla="*/ 0 60000 65536"/>
              <a:gd name="T11" fmla="*/ 0 60000 65536"/>
              <a:gd name="T12" fmla="*/ 0 60000 65536"/>
              <a:gd name="T13" fmla="*/ 0 60000 65536"/>
              <a:gd name="T14" fmla="*/ 0 60000 65536"/>
              <a:gd name="T15" fmla="*/ 0 w 41"/>
              <a:gd name="T16" fmla="*/ 0 h 71"/>
              <a:gd name="T17" fmla="*/ 41 w 41"/>
              <a:gd name="T18" fmla="*/ 71 h 71"/>
            </a:gdLst>
            <a:ahLst/>
            <a:cxnLst>
              <a:cxn ang="T10">
                <a:pos x="T0" y="T1"/>
              </a:cxn>
              <a:cxn ang="T11">
                <a:pos x="T2" y="T3"/>
              </a:cxn>
              <a:cxn ang="T12">
                <a:pos x="T4" y="T5"/>
              </a:cxn>
              <a:cxn ang="T13">
                <a:pos x="T6" y="T7"/>
              </a:cxn>
              <a:cxn ang="T14">
                <a:pos x="T8" y="T9"/>
              </a:cxn>
            </a:cxnLst>
            <a:rect l="T15" t="T16" r="T17" b="T18"/>
            <a:pathLst>
              <a:path w="41" h="71">
                <a:moveTo>
                  <a:pt x="0" y="57"/>
                </a:moveTo>
                <a:lnTo>
                  <a:pt x="8" y="71"/>
                </a:lnTo>
                <a:lnTo>
                  <a:pt x="41" y="15"/>
                </a:lnTo>
                <a:lnTo>
                  <a:pt x="33" y="0"/>
                </a:lnTo>
                <a:lnTo>
                  <a:pt x="0" y="57"/>
                </a:lnTo>
                <a:close/>
              </a:path>
            </a:pathLst>
          </a:custGeom>
          <a:solidFill>
            <a:srgbClr val="FF5050"/>
          </a:solidFill>
          <a:ln w="9525">
            <a:solidFill>
              <a:srgbClr val="FF5050"/>
            </a:solidFill>
            <a:round/>
            <a:headEnd/>
            <a:tailEnd/>
          </a:ln>
        </p:spPr>
        <p:txBody>
          <a:bodyPr/>
          <a:lstStyle/>
          <a:p>
            <a:endParaRPr lang="it-IT"/>
          </a:p>
        </p:txBody>
      </p:sp>
      <p:sp>
        <p:nvSpPr>
          <p:cNvPr id="22534" name="Freeform 1030"/>
          <p:cNvSpPr>
            <a:spLocks/>
          </p:cNvSpPr>
          <p:nvPr/>
        </p:nvSpPr>
        <p:spPr bwMode="auto">
          <a:xfrm>
            <a:off x="3328988" y="2524125"/>
            <a:ext cx="11112" cy="17463"/>
          </a:xfrm>
          <a:custGeom>
            <a:avLst/>
            <a:gdLst>
              <a:gd name="T0" fmla="*/ 0 w 8"/>
              <a:gd name="T1" fmla="*/ 14 h 21"/>
              <a:gd name="T2" fmla="*/ 4 w 8"/>
              <a:gd name="T3" fmla="*/ 21 h 21"/>
              <a:gd name="T4" fmla="*/ 8 w 8"/>
              <a:gd name="T5" fmla="*/ 14 h 21"/>
              <a:gd name="T6" fmla="*/ 0 w 8"/>
              <a:gd name="T7" fmla="*/ 0 h 21"/>
              <a:gd name="T8" fmla="*/ 8 w 8"/>
              <a:gd name="T9" fmla="*/ 1 h 21"/>
              <a:gd name="T10" fmla="*/ 0 w 8"/>
              <a:gd name="T11" fmla="*/ 14 h 21"/>
              <a:gd name="T12" fmla="*/ 0 60000 65536"/>
              <a:gd name="T13" fmla="*/ 0 60000 65536"/>
              <a:gd name="T14" fmla="*/ 0 60000 65536"/>
              <a:gd name="T15" fmla="*/ 0 60000 65536"/>
              <a:gd name="T16" fmla="*/ 0 60000 65536"/>
              <a:gd name="T17" fmla="*/ 0 60000 65536"/>
              <a:gd name="T18" fmla="*/ 0 w 8"/>
              <a:gd name="T19" fmla="*/ 0 h 21"/>
              <a:gd name="T20" fmla="*/ 8 w 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8" h="21">
                <a:moveTo>
                  <a:pt x="0" y="14"/>
                </a:moveTo>
                <a:lnTo>
                  <a:pt x="4" y="21"/>
                </a:lnTo>
                <a:lnTo>
                  <a:pt x="8" y="14"/>
                </a:lnTo>
                <a:lnTo>
                  <a:pt x="0" y="0"/>
                </a:lnTo>
                <a:lnTo>
                  <a:pt x="8" y="1"/>
                </a:lnTo>
                <a:lnTo>
                  <a:pt x="0" y="14"/>
                </a:lnTo>
                <a:close/>
              </a:path>
            </a:pathLst>
          </a:custGeom>
          <a:solidFill>
            <a:srgbClr val="FF5050"/>
          </a:solidFill>
          <a:ln w="9525">
            <a:solidFill>
              <a:srgbClr val="FF5050"/>
            </a:solidFill>
            <a:round/>
            <a:headEnd/>
            <a:tailEnd/>
          </a:ln>
        </p:spPr>
        <p:txBody>
          <a:bodyPr/>
          <a:lstStyle/>
          <a:p>
            <a:endParaRPr lang="it-IT"/>
          </a:p>
        </p:txBody>
      </p:sp>
      <p:sp>
        <p:nvSpPr>
          <p:cNvPr id="22535" name="Freeform 1031"/>
          <p:cNvSpPr>
            <a:spLocks/>
          </p:cNvSpPr>
          <p:nvPr/>
        </p:nvSpPr>
        <p:spPr bwMode="auto">
          <a:xfrm>
            <a:off x="3328988" y="2433638"/>
            <a:ext cx="55562" cy="57150"/>
          </a:xfrm>
          <a:custGeom>
            <a:avLst/>
            <a:gdLst>
              <a:gd name="T0" fmla="*/ 33 w 40"/>
              <a:gd name="T1" fmla="*/ 73 h 73"/>
              <a:gd name="T2" fmla="*/ 40 w 40"/>
              <a:gd name="T3" fmla="*/ 58 h 73"/>
              <a:gd name="T4" fmla="*/ 7 w 40"/>
              <a:gd name="T5" fmla="*/ 0 h 73"/>
              <a:gd name="T6" fmla="*/ 0 w 40"/>
              <a:gd name="T7" fmla="*/ 15 h 73"/>
              <a:gd name="T8" fmla="*/ 33 w 40"/>
              <a:gd name="T9" fmla="*/ 73 h 73"/>
              <a:gd name="T10" fmla="*/ 0 60000 65536"/>
              <a:gd name="T11" fmla="*/ 0 60000 65536"/>
              <a:gd name="T12" fmla="*/ 0 60000 65536"/>
              <a:gd name="T13" fmla="*/ 0 60000 65536"/>
              <a:gd name="T14" fmla="*/ 0 60000 65536"/>
              <a:gd name="T15" fmla="*/ 0 w 40"/>
              <a:gd name="T16" fmla="*/ 0 h 73"/>
              <a:gd name="T17" fmla="*/ 40 w 40"/>
              <a:gd name="T18" fmla="*/ 73 h 73"/>
            </a:gdLst>
            <a:ahLst/>
            <a:cxnLst>
              <a:cxn ang="T10">
                <a:pos x="T0" y="T1"/>
              </a:cxn>
              <a:cxn ang="T11">
                <a:pos x="T2" y="T3"/>
              </a:cxn>
              <a:cxn ang="T12">
                <a:pos x="T4" y="T5"/>
              </a:cxn>
              <a:cxn ang="T13">
                <a:pos x="T6" y="T7"/>
              </a:cxn>
              <a:cxn ang="T14">
                <a:pos x="T8" y="T9"/>
              </a:cxn>
            </a:cxnLst>
            <a:rect l="T15" t="T16" r="T17" b="T18"/>
            <a:pathLst>
              <a:path w="40" h="73">
                <a:moveTo>
                  <a:pt x="33" y="73"/>
                </a:moveTo>
                <a:lnTo>
                  <a:pt x="40" y="58"/>
                </a:lnTo>
                <a:lnTo>
                  <a:pt x="7" y="0"/>
                </a:lnTo>
                <a:lnTo>
                  <a:pt x="0" y="15"/>
                </a:lnTo>
                <a:lnTo>
                  <a:pt x="33" y="73"/>
                </a:lnTo>
                <a:close/>
              </a:path>
            </a:pathLst>
          </a:custGeom>
          <a:solidFill>
            <a:srgbClr val="FF5050"/>
          </a:solidFill>
          <a:ln w="9525">
            <a:solidFill>
              <a:srgbClr val="FF5050"/>
            </a:solidFill>
            <a:round/>
            <a:headEnd/>
            <a:tailEnd/>
          </a:ln>
        </p:spPr>
        <p:txBody>
          <a:bodyPr/>
          <a:lstStyle/>
          <a:p>
            <a:endParaRPr lang="it-IT"/>
          </a:p>
        </p:txBody>
      </p:sp>
      <p:sp>
        <p:nvSpPr>
          <p:cNvPr id="22536" name="Freeform 1032"/>
          <p:cNvSpPr>
            <a:spLocks/>
          </p:cNvSpPr>
          <p:nvPr/>
        </p:nvSpPr>
        <p:spPr bwMode="auto">
          <a:xfrm>
            <a:off x="3375025" y="2479675"/>
            <a:ext cx="15875" cy="11113"/>
          </a:xfrm>
          <a:custGeom>
            <a:avLst/>
            <a:gdLst>
              <a:gd name="T0" fmla="*/ 8 w 11"/>
              <a:gd name="T1" fmla="*/ 15 h 15"/>
              <a:gd name="T2" fmla="*/ 11 w 11"/>
              <a:gd name="T3" fmla="*/ 8 h 15"/>
              <a:gd name="T4" fmla="*/ 7 w 11"/>
              <a:gd name="T5" fmla="*/ 0 h 15"/>
              <a:gd name="T6" fmla="*/ 0 w 11"/>
              <a:gd name="T7" fmla="*/ 15 h 15"/>
              <a:gd name="T8" fmla="*/ 0 w 11"/>
              <a:gd name="T9" fmla="*/ 0 h 15"/>
              <a:gd name="T10" fmla="*/ 8 w 11"/>
              <a:gd name="T11" fmla="*/ 15 h 15"/>
              <a:gd name="T12" fmla="*/ 0 60000 65536"/>
              <a:gd name="T13" fmla="*/ 0 60000 65536"/>
              <a:gd name="T14" fmla="*/ 0 60000 65536"/>
              <a:gd name="T15" fmla="*/ 0 60000 65536"/>
              <a:gd name="T16" fmla="*/ 0 60000 65536"/>
              <a:gd name="T17" fmla="*/ 0 60000 65536"/>
              <a:gd name="T18" fmla="*/ 0 w 11"/>
              <a:gd name="T19" fmla="*/ 0 h 15"/>
              <a:gd name="T20" fmla="*/ 11 w 1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1" h="15">
                <a:moveTo>
                  <a:pt x="8" y="15"/>
                </a:moveTo>
                <a:lnTo>
                  <a:pt x="11" y="8"/>
                </a:lnTo>
                <a:lnTo>
                  <a:pt x="7" y="0"/>
                </a:lnTo>
                <a:lnTo>
                  <a:pt x="0" y="15"/>
                </a:lnTo>
                <a:lnTo>
                  <a:pt x="0" y="0"/>
                </a:lnTo>
                <a:lnTo>
                  <a:pt x="8" y="15"/>
                </a:lnTo>
                <a:close/>
              </a:path>
            </a:pathLst>
          </a:custGeom>
          <a:solidFill>
            <a:srgbClr val="FF5050"/>
          </a:solidFill>
          <a:ln w="9525">
            <a:solidFill>
              <a:srgbClr val="FF5050"/>
            </a:solidFill>
            <a:round/>
            <a:headEnd/>
            <a:tailEnd/>
          </a:ln>
        </p:spPr>
        <p:txBody>
          <a:bodyPr/>
          <a:lstStyle/>
          <a:p>
            <a:endParaRPr lang="it-IT"/>
          </a:p>
        </p:txBody>
      </p:sp>
      <p:sp>
        <p:nvSpPr>
          <p:cNvPr id="22537" name="Freeform 1033"/>
          <p:cNvSpPr>
            <a:spLocks/>
          </p:cNvSpPr>
          <p:nvPr/>
        </p:nvSpPr>
        <p:spPr bwMode="auto">
          <a:xfrm>
            <a:off x="3282950" y="2433638"/>
            <a:ext cx="57150" cy="57150"/>
          </a:xfrm>
          <a:custGeom>
            <a:avLst/>
            <a:gdLst>
              <a:gd name="T0" fmla="*/ 40 w 40"/>
              <a:gd name="T1" fmla="*/ 15 h 73"/>
              <a:gd name="T2" fmla="*/ 32 w 40"/>
              <a:gd name="T3" fmla="*/ 0 h 73"/>
              <a:gd name="T4" fmla="*/ 0 w 40"/>
              <a:gd name="T5" fmla="*/ 58 h 73"/>
              <a:gd name="T6" fmla="*/ 9 w 40"/>
              <a:gd name="T7" fmla="*/ 73 h 73"/>
              <a:gd name="T8" fmla="*/ 40 w 40"/>
              <a:gd name="T9" fmla="*/ 15 h 73"/>
              <a:gd name="T10" fmla="*/ 0 60000 65536"/>
              <a:gd name="T11" fmla="*/ 0 60000 65536"/>
              <a:gd name="T12" fmla="*/ 0 60000 65536"/>
              <a:gd name="T13" fmla="*/ 0 60000 65536"/>
              <a:gd name="T14" fmla="*/ 0 60000 65536"/>
              <a:gd name="T15" fmla="*/ 0 w 40"/>
              <a:gd name="T16" fmla="*/ 0 h 73"/>
              <a:gd name="T17" fmla="*/ 40 w 40"/>
              <a:gd name="T18" fmla="*/ 73 h 73"/>
            </a:gdLst>
            <a:ahLst/>
            <a:cxnLst>
              <a:cxn ang="T10">
                <a:pos x="T0" y="T1"/>
              </a:cxn>
              <a:cxn ang="T11">
                <a:pos x="T2" y="T3"/>
              </a:cxn>
              <a:cxn ang="T12">
                <a:pos x="T4" y="T5"/>
              </a:cxn>
              <a:cxn ang="T13">
                <a:pos x="T6" y="T7"/>
              </a:cxn>
              <a:cxn ang="T14">
                <a:pos x="T8" y="T9"/>
              </a:cxn>
            </a:cxnLst>
            <a:rect l="T15" t="T16" r="T17" b="T18"/>
            <a:pathLst>
              <a:path w="40" h="73">
                <a:moveTo>
                  <a:pt x="40" y="15"/>
                </a:moveTo>
                <a:lnTo>
                  <a:pt x="32" y="0"/>
                </a:lnTo>
                <a:lnTo>
                  <a:pt x="0" y="58"/>
                </a:lnTo>
                <a:lnTo>
                  <a:pt x="9" y="73"/>
                </a:lnTo>
                <a:lnTo>
                  <a:pt x="40" y="15"/>
                </a:lnTo>
                <a:close/>
              </a:path>
            </a:pathLst>
          </a:custGeom>
          <a:solidFill>
            <a:srgbClr val="FF5050"/>
          </a:solidFill>
          <a:ln w="9525">
            <a:solidFill>
              <a:srgbClr val="FF5050"/>
            </a:solidFill>
            <a:round/>
            <a:headEnd/>
            <a:tailEnd/>
          </a:ln>
        </p:spPr>
        <p:txBody>
          <a:bodyPr/>
          <a:lstStyle/>
          <a:p>
            <a:endParaRPr lang="it-IT"/>
          </a:p>
        </p:txBody>
      </p:sp>
      <p:sp>
        <p:nvSpPr>
          <p:cNvPr id="22538" name="Freeform 1034"/>
          <p:cNvSpPr>
            <a:spLocks/>
          </p:cNvSpPr>
          <p:nvPr/>
        </p:nvSpPr>
        <p:spPr bwMode="auto">
          <a:xfrm>
            <a:off x="3328988" y="2428875"/>
            <a:ext cx="11112" cy="15875"/>
          </a:xfrm>
          <a:custGeom>
            <a:avLst/>
            <a:gdLst>
              <a:gd name="T0" fmla="*/ 7 w 8"/>
              <a:gd name="T1" fmla="*/ 5 h 20"/>
              <a:gd name="T2" fmla="*/ 4 w 8"/>
              <a:gd name="T3" fmla="*/ 0 h 20"/>
              <a:gd name="T4" fmla="*/ 0 w 8"/>
              <a:gd name="T5" fmla="*/ 5 h 20"/>
              <a:gd name="T6" fmla="*/ 8 w 8"/>
              <a:gd name="T7" fmla="*/ 20 h 20"/>
              <a:gd name="T8" fmla="*/ 0 w 8"/>
              <a:gd name="T9" fmla="*/ 20 h 20"/>
              <a:gd name="T10" fmla="*/ 7 w 8"/>
              <a:gd name="T11" fmla="*/ 5 h 20"/>
              <a:gd name="T12" fmla="*/ 0 60000 65536"/>
              <a:gd name="T13" fmla="*/ 0 60000 65536"/>
              <a:gd name="T14" fmla="*/ 0 60000 65536"/>
              <a:gd name="T15" fmla="*/ 0 60000 65536"/>
              <a:gd name="T16" fmla="*/ 0 60000 65536"/>
              <a:gd name="T17" fmla="*/ 0 60000 65536"/>
              <a:gd name="T18" fmla="*/ 0 w 8"/>
              <a:gd name="T19" fmla="*/ 0 h 20"/>
              <a:gd name="T20" fmla="*/ 8 w 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8" h="20">
                <a:moveTo>
                  <a:pt x="7" y="5"/>
                </a:moveTo>
                <a:lnTo>
                  <a:pt x="4" y="0"/>
                </a:lnTo>
                <a:lnTo>
                  <a:pt x="0" y="5"/>
                </a:lnTo>
                <a:lnTo>
                  <a:pt x="8" y="20"/>
                </a:lnTo>
                <a:lnTo>
                  <a:pt x="0" y="20"/>
                </a:lnTo>
                <a:lnTo>
                  <a:pt x="7" y="5"/>
                </a:lnTo>
                <a:close/>
              </a:path>
            </a:pathLst>
          </a:custGeom>
          <a:solidFill>
            <a:srgbClr val="FF5050"/>
          </a:solidFill>
          <a:ln w="9525">
            <a:solidFill>
              <a:srgbClr val="FF5050"/>
            </a:solidFill>
            <a:round/>
            <a:headEnd/>
            <a:tailEnd/>
          </a:ln>
        </p:spPr>
        <p:txBody>
          <a:bodyPr/>
          <a:lstStyle/>
          <a:p>
            <a:endParaRPr lang="it-IT"/>
          </a:p>
        </p:txBody>
      </p:sp>
      <p:sp>
        <p:nvSpPr>
          <p:cNvPr id="22539" name="Freeform 1035"/>
          <p:cNvSpPr>
            <a:spLocks/>
          </p:cNvSpPr>
          <p:nvPr/>
        </p:nvSpPr>
        <p:spPr bwMode="auto">
          <a:xfrm>
            <a:off x="3278188" y="2479675"/>
            <a:ext cx="17462" cy="11113"/>
          </a:xfrm>
          <a:custGeom>
            <a:avLst/>
            <a:gdLst>
              <a:gd name="T0" fmla="*/ 4 w 13"/>
              <a:gd name="T1" fmla="*/ 0 h 15"/>
              <a:gd name="T2" fmla="*/ 0 w 13"/>
              <a:gd name="T3" fmla="*/ 8 h 15"/>
              <a:gd name="T4" fmla="*/ 4 w 13"/>
              <a:gd name="T5" fmla="*/ 15 h 15"/>
              <a:gd name="T6" fmla="*/ 13 w 13"/>
              <a:gd name="T7" fmla="*/ 2 h 15"/>
              <a:gd name="T8" fmla="*/ 13 w 13"/>
              <a:gd name="T9" fmla="*/ 15 h 15"/>
              <a:gd name="T10" fmla="*/ 4 w 13"/>
              <a:gd name="T11" fmla="*/ 0 h 15"/>
              <a:gd name="T12" fmla="*/ 0 60000 65536"/>
              <a:gd name="T13" fmla="*/ 0 60000 65536"/>
              <a:gd name="T14" fmla="*/ 0 60000 65536"/>
              <a:gd name="T15" fmla="*/ 0 60000 65536"/>
              <a:gd name="T16" fmla="*/ 0 60000 65536"/>
              <a:gd name="T17" fmla="*/ 0 60000 65536"/>
              <a:gd name="T18" fmla="*/ 0 w 13"/>
              <a:gd name="T19" fmla="*/ 0 h 15"/>
              <a:gd name="T20" fmla="*/ 13 w 13"/>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3" h="15">
                <a:moveTo>
                  <a:pt x="4" y="0"/>
                </a:moveTo>
                <a:lnTo>
                  <a:pt x="0" y="8"/>
                </a:lnTo>
                <a:lnTo>
                  <a:pt x="4" y="15"/>
                </a:lnTo>
                <a:lnTo>
                  <a:pt x="13" y="2"/>
                </a:lnTo>
                <a:lnTo>
                  <a:pt x="13" y="15"/>
                </a:lnTo>
                <a:lnTo>
                  <a:pt x="4" y="0"/>
                </a:lnTo>
                <a:close/>
              </a:path>
            </a:pathLst>
          </a:custGeom>
          <a:solidFill>
            <a:srgbClr val="FF5050"/>
          </a:solidFill>
          <a:ln w="9525">
            <a:solidFill>
              <a:srgbClr val="FF5050"/>
            </a:solidFill>
            <a:round/>
            <a:headEnd/>
            <a:tailEnd/>
          </a:ln>
        </p:spPr>
        <p:txBody>
          <a:bodyPr/>
          <a:lstStyle/>
          <a:p>
            <a:endParaRPr lang="it-IT"/>
          </a:p>
        </p:txBody>
      </p:sp>
      <p:sp>
        <p:nvSpPr>
          <p:cNvPr id="22540" name="Rectangle 1036"/>
          <p:cNvSpPr>
            <a:spLocks noChangeArrowheads="1"/>
          </p:cNvSpPr>
          <p:nvPr/>
        </p:nvSpPr>
        <p:spPr bwMode="auto">
          <a:xfrm>
            <a:off x="1233488" y="1628775"/>
            <a:ext cx="19050" cy="3960813"/>
          </a:xfrm>
          <a:prstGeom prst="rect">
            <a:avLst/>
          </a:prstGeom>
          <a:solidFill>
            <a:srgbClr val="FFFFCC"/>
          </a:solidFill>
          <a:ln w="9525">
            <a:solidFill>
              <a:srgbClr val="FFFFCC"/>
            </a:solidFill>
            <a:miter lim="800000"/>
            <a:headEnd/>
            <a:tailEnd/>
          </a:ln>
        </p:spPr>
        <p:txBody>
          <a:bodyPr/>
          <a:lstStyle/>
          <a:p>
            <a:endParaRPr lang="it-IT"/>
          </a:p>
        </p:txBody>
      </p:sp>
      <p:sp>
        <p:nvSpPr>
          <p:cNvPr id="22541" name="Rectangle 1037"/>
          <p:cNvSpPr>
            <a:spLocks noChangeArrowheads="1"/>
          </p:cNvSpPr>
          <p:nvPr/>
        </p:nvSpPr>
        <p:spPr bwMode="auto">
          <a:xfrm>
            <a:off x="1243013" y="5580063"/>
            <a:ext cx="7091362" cy="19050"/>
          </a:xfrm>
          <a:prstGeom prst="rect">
            <a:avLst/>
          </a:prstGeom>
          <a:solidFill>
            <a:srgbClr val="FFFFCC"/>
          </a:solidFill>
          <a:ln w="9525">
            <a:solidFill>
              <a:srgbClr val="FFFFCC"/>
            </a:solidFill>
            <a:miter lim="800000"/>
            <a:headEnd/>
            <a:tailEnd/>
          </a:ln>
        </p:spPr>
        <p:txBody>
          <a:bodyPr/>
          <a:lstStyle/>
          <a:p>
            <a:endParaRPr lang="it-IT"/>
          </a:p>
        </p:txBody>
      </p:sp>
      <p:sp>
        <p:nvSpPr>
          <p:cNvPr id="22542" name="Rectangle 1038"/>
          <p:cNvSpPr>
            <a:spLocks noChangeArrowheads="1"/>
          </p:cNvSpPr>
          <p:nvPr/>
        </p:nvSpPr>
        <p:spPr bwMode="auto">
          <a:xfrm>
            <a:off x="1771650" y="5510213"/>
            <a:ext cx="20638" cy="160337"/>
          </a:xfrm>
          <a:prstGeom prst="rect">
            <a:avLst/>
          </a:prstGeom>
          <a:solidFill>
            <a:srgbClr val="FFFFCC"/>
          </a:solidFill>
          <a:ln w="9525">
            <a:solidFill>
              <a:srgbClr val="FFFFCC"/>
            </a:solidFill>
            <a:miter lim="800000"/>
            <a:headEnd/>
            <a:tailEnd/>
          </a:ln>
        </p:spPr>
        <p:txBody>
          <a:bodyPr/>
          <a:lstStyle/>
          <a:p>
            <a:endParaRPr lang="it-IT"/>
          </a:p>
        </p:txBody>
      </p:sp>
      <p:sp>
        <p:nvSpPr>
          <p:cNvPr id="22543" name="Rectangle 1039"/>
          <p:cNvSpPr>
            <a:spLocks noChangeArrowheads="1"/>
          </p:cNvSpPr>
          <p:nvPr/>
        </p:nvSpPr>
        <p:spPr bwMode="auto">
          <a:xfrm>
            <a:off x="2871788" y="5510213"/>
            <a:ext cx="19050" cy="160337"/>
          </a:xfrm>
          <a:prstGeom prst="rect">
            <a:avLst/>
          </a:prstGeom>
          <a:solidFill>
            <a:srgbClr val="FFFFCC"/>
          </a:solidFill>
          <a:ln w="9525">
            <a:solidFill>
              <a:srgbClr val="FFFFCC"/>
            </a:solidFill>
            <a:miter lim="800000"/>
            <a:headEnd/>
            <a:tailEnd/>
          </a:ln>
        </p:spPr>
        <p:txBody>
          <a:bodyPr/>
          <a:lstStyle/>
          <a:p>
            <a:endParaRPr lang="it-IT"/>
          </a:p>
        </p:txBody>
      </p:sp>
      <p:sp>
        <p:nvSpPr>
          <p:cNvPr id="22544" name="Rectangle 1040"/>
          <p:cNvSpPr>
            <a:spLocks noChangeArrowheads="1"/>
          </p:cNvSpPr>
          <p:nvPr/>
        </p:nvSpPr>
        <p:spPr bwMode="auto">
          <a:xfrm>
            <a:off x="3968750" y="5510213"/>
            <a:ext cx="20638" cy="160337"/>
          </a:xfrm>
          <a:prstGeom prst="rect">
            <a:avLst/>
          </a:prstGeom>
          <a:solidFill>
            <a:srgbClr val="FFFFCC"/>
          </a:solidFill>
          <a:ln w="9525">
            <a:solidFill>
              <a:srgbClr val="FFFFCC"/>
            </a:solidFill>
            <a:miter lim="800000"/>
            <a:headEnd/>
            <a:tailEnd/>
          </a:ln>
        </p:spPr>
        <p:txBody>
          <a:bodyPr/>
          <a:lstStyle/>
          <a:p>
            <a:endParaRPr lang="it-IT"/>
          </a:p>
        </p:txBody>
      </p:sp>
      <p:sp>
        <p:nvSpPr>
          <p:cNvPr id="22545" name="Rectangle 1041"/>
          <p:cNvSpPr>
            <a:spLocks noChangeArrowheads="1"/>
          </p:cNvSpPr>
          <p:nvPr/>
        </p:nvSpPr>
        <p:spPr bwMode="auto">
          <a:xfrm>
            <a:off x="4508500" y="5510213"/>
            <a:ext cx="19050" cy="160337"/>
          </a:xfrm>
          <a:prstGeom prst="rect">
            <a:avLst/>
          </a:prstGeom>
          <a:solidFill>
            <a:srgbClr val="FFFFCC"/>
          </a:solidFill>
          <a:ln w="9525">
            <a:solidFill>
              <a:srgbClr val="FFFFCC"/>
            </a:solidFill>
            <a:miter lim="800000"/>
            <a:headEnd/>
            <a:tailEnd/>
          </a:ln>
        </p:spPr>
        <p:txBody>
          <a:bodyPr/>
          <a:lstStyle/>
          <a:p>
            <a:endParaRPr lang="it-IT"/>
          </a:p>
        </p:txBody>
      </p:sp>
      <p:sp>
        <p:nvSpPr>
          <p:cNvPr id="22546" name="Rectangle 1042"/>
          <p:cNvSpPr>
            <a:spLocks noChangeArrowheads="1"/>
          </p:cNvSpPr>
          <p:nvPr/>
        </p:nvSpPr>
        <p:spPr bwMode="auto">
          <a:xfrm>
            <a:off x="5048250" y="5510213"/>
            <a:ext cx="20638" cy="160337"/>
          </a:xfrm>
          <a:prstGeom prst="rect">
            <a:avLst/>
          </a:prstGeom>
          <a:solidFill>
            <a:srgbClr val="FFFFCC"/>
          </a:solidFill>
          <a:ln w="9525">
            <a:solidFill>
              <a:srgbClr val="FFFFCC"/>
            </a:solidFill>
            <a:miter lim="800000"/>
            <a:headEnd/>
            <a:tailEnd/>
          </a:ln>
        </p:spPr>
        <p:txBody>
          <a:bodyPr/>
          <a:lstStyle/>
          <a:p>
            <a:endParaRPr lang="it-IT"/>
          </a:p>
        </p:txBody>
      </p:sp>
      <p:sp>
        <p:nvSpPr>
          <p:cNvPr id="22547" name="Rectangle 1043"/>
          <p:cNvSpPr>
            <a:spLocks noChangeArrowheads="1"/>
          </p:cNvSpPr>
          <p:nvPr/>
        </p:nvSpPr>
        <p:spPr bwMode="auto">
          <a:xfrm>
            <a:off x="5588000" y="5510213"/>
            <a:ext cx="19050" cy="160337"/>
          </a:xfrm>
          <a:prstGeom prst="rect">
            <a:avLst/>
          </a:prstGeom>
          <a:solidFill>
            <a:srgbClr val="FFFFCC"/>
          </a:solidFill>
          <a:ln w="9525">
            <a:solidFill>
              <a:srgbClr val="FFFFCC"/>
            </a:solidFill>
            <a:miter lim="800000"/>
            <a:headEnd/>
            <a:tailEnd/>
          </a:ln>
        </p:spPr>
        <p:txBody>
          <a:bodyPr/>
          <a:lstStyle/>
          <a:p>
            <a:endParaRPr lang="it-IT"/>
          </a:p>
        </p:txBody>
      </p:sp>
      <p:sp>
        <p:nvSpPr>
          <p:cNvPr id="22548" name="Freeform 1044"/>
          <p:cNvSpPr>
            <a:spLocks/>
          </p:cNvSpPr>
          <p:nvPr/>
        </p:nvSpPr>
        <p:spPr bwMode="auto">
          <a:xfrm>
            <a:off x="5895975" y="5611813"/>
            <a:ext cx="138113" cy="90487"/>
          </a:xfrm>
          <a:custGeom>
            <a:avLst/>
            <a:gdLst>
              <a:gd name="T0" fmla="*/ 0 w 98"/>
              <a:gd name="T1" fmla="*/ 97 h 115"/>
              <a:gd name="T2" fmla="*/ 5 w 98"/>
              <a:gd name="T3" fmla="*/ 115 h 115"/>
              <a:gd name="T4" fmla="*/ 98 w 98"/>
              <a:gd name="T5" fmla="*/ 19 h 115"/>
              <a:gd name="T6" fmla="*/ 93 w 98"/>
              <a:gd name="T7" fmla="*/ 0 h 115"/>
              <a:gd name="T8" fmla="*/ 0 w 98"/>
              <a:gd name="T9" fmla="*/ 97 h 115"/>
              <a:gd name="T10" fmla="*/ 0 60000 65536"/>
              <a:gd name="T11" fmla="*/ 0 60000 65536"/>
              <a:gd name="T12" fmla="*/ 0 60000 65536"/>
              <a:gd name="T13" fmla="*/ 0 60000 65536"/>
              <a:gd name="T14" fmla="*/ 0 60000 65536"/>
              <a:gd name="T15" fmla="*/ 0 w 98"/>
              <a:gd name="T16" fmla="*/ 0 h 115"/>
              <a:gd name="T17" fmla="*/ 98 w 98"/>
              <a:gd name="T18" fmla="*/ 115 h 115"/>
            </a:gdLst>
            <a:ahLst/>
            <a:cxnLst>
              <a:cxn ang="T10">
                <a:pos x="T0" y="T1"/>
              </a:cxn>
              <a:cxn ang="T11">
                <a:pos x="T2" y="T3"/>
              </a:cxn>
              <a:cxn ang="T12">
                <a:pos x="T4" y="T5"/>
              </a:cxn>
              <a:cxn ang="T13">
                <a:pos x="T6" y="T7"/>
              </a:cxn>
              <a:cxn ang="T14">
                <a:pos x="T8" y="T9"/>
              </a:cxn>
            </a:cxnLst>
            <a:rect l="T15" t="T16" r="T17" b="T18"/>
            <a:pathLst>
              <a:path w="98" h="115">
                <a:moveTo>
                  <a:pt x="0" y="97"/>
                </a:moveTo>
                <a:lnTo>
                  <a:pt x="5" y="115"/>
                </a:lnTo>
                <a:lnTo>
                  <a:pt x="98" y="19"/>
                </a:lnTo>
                <a:lnTo>
                  <a:pt x="93" y="0"/>
                </a:lnTo>
                <a:lnTo>
                  <a:pt x="0" y="97"/>
                </a:lnTo>
                <a:close/>
              </a:path>
            </a:pathLst>
          </a:custGeom>
          <a:solidFill>
            <a:srgbClr val="FFFFCC"/>
          </a:solidFill>
          <a:ln w="9525">
            <a:solidFill>
              <a:srgbClr val="FFFFCC"/>
            </a:solidFill>
            <a:round/>
            <a:headEnd/>
            <a:tailEnd/>
          </a:ln>
        </p:spPr>
        <p:txBody>
          <a:bodyPr/>
          <a:lstStyle/>
          <a:p>
            <a:endParaRPr lang="it-IT"/>
          </a:p>
        </p:txBody>
      </p:sp>
      <p:sp>
        <p:nvSpPr>
          <p:cNvPr id="22549" name="Freeform 1045"/>
          <p:cNvSpPr>
            <a:spLocks/>
          </p:cNvSpPr>
          <p:nvPr/>
        </p:nvSpPr>
        <p:spPr bwMode="auto">
          <a:xfrm>
            <a:off x="5873750" y="5546725"/>
            <a:ext cx="160338" cy="79375"/>
          </a:xfrm>
          <a:custGeom>
            <a:avLst/>
            <a:gdLst>
              <a:gd name="T0" fmla="*/ 109 w 113"/>
              <a:gd name="T1" fmla="*/ 100 h 100"/>
              <a:gd name="T2" fmla="*/ 113 w 113"/>
              <a:gd name="T3" fmla="*/ 81 h 100"/>
              <a:gd name="T4" fmla="*/ 5 w 113"/>
              <a:gd name="T5" fmla="*/ 0 h 100"/>
              <a:gd name="T6" fmla="*/ 0 w 113"/>
              <a:gd name="T7" fmla="*/ 18 h 100"/>
              <a:gd name="T8" fmla="*/ 109 w 113"/>
              <a:gd name="T9" fmla="*/ 100 h 100"/>
              <a:gd name="T10" fmla="*/ 0 60000 65536"/>
              <a:gd name="T11" fmla="*/ 0 60000 65536"/>
              <a:gd name="T12" fmla="*/ 0 60000 65536"/>
              <a:gd name="T13" fmla="*/ 0 60000 65536"/>
              <a:gd name="T14" fmla="*/ 0 60000 65536"/>
              <a:gd name="T15" fmla="*/ 0 w 113"/>
              <a:gd name="T16" fmla="*/ 0 h 100"/>
              <a:gd name="T17" fmla="*/ 113 w 113"/>
              <a:gd name="T18" fmla="*/ 100 h 100"/>
            </a:gdLst>
            <a:ahLst/>
            <a:cxnLst>
              <a:cxn ang="T10">
                <a:pos x="T0" y="T1"/>
              </a:cxn>
              <a:cxn ang="T11">
                <a:pos x="T2" y="T3"/>
              </a:cxn>
              <a:cxn ang="T12">
                <a:pos x="T4" y="T5"/>
              </a:cxn>
              <a:cxn ang="T13">
                <a:pos x="T6" y="T7"/>
              </a:cxn>
              <a:cxn ang="T14">
                <a:pos x="T8" y="T9"/>
              </a:cxn>
            </a:cxnLst>
            <a:rect l="T15" t="T16" r="T17" b="T18"/>
            <a:pathLst>
              <a:path w="113" h="100">
                <a:moveTo>
                  <a:pt x="109" y="100"/>
                </a:moveTo>
                <a:lnTo>
                  <a:pt x="113" y="81"/>
                </a:lnTo>
                <a:lnTo>
                  <a:pt x="5" y="0"/>
                </a:lnTo>
                <a:lnTo>
                  <a:pt x="0" y="18"/>
                </a:lnTo>
                <a:lnTo>
                  <a:pt x="109" y="100"/>
                </a:lnTo>
                <a:close/>
              </a:path>
            </a:pathLst>
          </a:custGeom>
          <a:solidFill>
            <a:srgbClr val="FFFFCC"/>
          </a:solidFill>
          <a:ln w="9525">
            <a:solidFill>
              <a:srgbClr val="FFFFCC"/>
            </a:solidFill>
            <a:round/>
            <a:headEnd/>
            <a:tailEnd/>
          </a:ln>
        </p:spPr>
        <p:txBody>
          <a:bodyPr/>
          <a:lstStyle/>
          <a:p>
            <a:endParaRPr lang="it-IT"/>
          </a:p>
        </p:txBody>
      </p:sp>
      <p:sp>
        <p:nvSpPr>
          <p:cNvPr id="22550" name="Freeform 1046"/>
          <p:cNvSpPr>
            <a:spLocks/>
          </p:cNvSpPr>
          <p:nvPr/>
        </p:nvSpPr>
        <p:spPr bwMode="auto">
          <a:xfrm>
            <a:off x="6026150" y="5611813"/>
            <a:ext cx="23813" cy="14287"/>
          </a:xfrm>
          <a:custGeom>
            <a:avLst/>
            <a:gdLst>
              <a:gd name="T0" fmla="*/ 5 w 16"/>
              <a:gd name="T1" fmla="*/ 19 h 19"/>
              <a:gd name="T2" fmla="*/ 16 w 16"/>
              <a:gd name="T3" fmla="*/ 8 h 19"/>
              <a:gd name="T4" fmla="*/ 5 w 16"/>
              <a:gd name="T5" fmla="*/ 0 h 19"/>
              <a:gd name="T6" fmla="*/ 1 w 16"/>
              <a:gd name="T7" fmla="*/ 19 h 19"/>
              <a:gd name="T8" fmla="*/ 0 w 16"/>
              <a:gd name="T9" fmla="*/ 0 h 19"/>
              <a:gd name="T10" fmla="*/ 5 w 16"/>
              <a:gd name="T11" fmla="*/ 19 h 19"/>
              <a:gd name="T12" fmla="*/ 0 60000 65536"/>
              <a:gd name="T13" fmla="*/ 0 60000 65536"/>
              <a:gd name="T14" fmla="*/ 0 60000 65536"/>
              <a:gd name="T15" fmla="*/ 0 60000 65536"/>
              <a:gd name="T16" fmla="*/ 0 60000 65536"/>
              <a:gd name="T17" fmla="*/ 0 60000 65536"/>
              <a:gd name="T18" fmla="*/ 0 w 16"/>
              <a:gd name="T19" fmla="*/ 0 h 19"/>
              <a:gd name="T20" fmla="*/ 16 w 1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6" h="19">
                <a:moveTo>
                  <a:pt x="5" y="19"/>
                </a:moveTo>
                <a:lnTo>
                  <a:pt x="16" y="8"/>
                </a:lnTo>
                <a:lnTo>
                  <a:pt x="5" y="0"/>
                </a:lnTo>
                <a:lnTo>
                  <a:pt x="1" y="19"/>
                </a:lnTo>
                <a:lnTo>
                  <a:pt x="0" y="0"/>
                </a:lnTo>
                <a:lnTo>
                  <a:pt x="5" y="19"/>
                </a:lnTo>
                <a:close/>
              </a:path>
            </a:pathLst>
          </a:custGeom>
          <a:solidFill>
            <a:srgbClr val="FFFFCC"/>
          </a:solidFill>
          <a:ln w="9525">
            <a:solidFill>
              <a:srgbClr val="FFFFCC"/>
            </a:solidFill>
            <a:round/>
            <a:headEnd/>
            <a:tailEnd/>
          </a:ln>
        </p:spPr>
        <p:txBody>
          <a:bodyPr/>
          <a:lstStyle/>
          <a:p>
            <a:endParaRPr lang="it-IT"/>
          </a:p>
        </p:txBody>
      </p:sp>
      <p:sp>
        <p:nvSpPr>
          <p:cNvPr id="22551" name="Freeform 1047"/>
          <p:cNvSpPr>
            <a:spLocks/>
          </p:cNvSpPr>
          <p:nvPr/>
        </p:nvSpPr>
        <p:spPr bwMode="auto">
          <a:xfrm>
            <a:off x="5873750" y="5499100"/>
            <a:ext cx="111125" cy="61913"/>
          </a:xfrm>
          <a:custGeom>
            <a:avLst/>
            <a:gdLst>
              <a:gd name="T0" fmla="*/ 0 w 78"/>
              <a:gd name="T1" fmla="*/ 60 h 78"/>
              <a:gd name="T2" fmla="*/ 5 w 78"/>
              <a:gd name="T3" fmla="*/ 78 h 78"/>
              <a:gd name="T4" fmla="*/ 78 w 78"/>
              <a:gd name="T5" fmla="*/ 18 h 78"/>
              <a:gd name="T6" fmla="*/ 74 w 78"/>
              <a:gd name="T7" fmla="*/ 0 h 78"/>
              <a:gd name="T8" fmla="*/ 0 w 78"/>
              <a:gd name="T9" fmla="*/ 60 h 78"/>
              <a:gd name="T10" fmla="*/ 0 60000 65536"/>
              <a:gd name="T11" fmla="*/ 0 60000 65536"/>
              <a:gd name="T12" fmla="*/ 0 60000 65536"/>
              <a:gd name="T13" fmla="*/ 0 60000 65536"/>
              <a:gd name="T14" fmla="*/ 0 60000 65536"/>
              <a:gd name="T15" fmla="*/ 0 w 78"/>
              <a:gd name="T16" fmla="*/ 0 h 78"/>
              <a:gd name="T17" fmla="*/ 78 w 78"/>
              <a:gd name="T18" fmla="*/ 78 h 78"/>
            </a:gdLst>
            <a:ahLst/>
            <a:cxnLst>
              <a:cxn ang="T10">
                <a:pos x="T0" y="T1"/>
              </a:cxn>
              <a:cxn ang="T11">
                <a:pos x="T2" y="T3"/>
              </a:cxn>
              <a:cxn ang="T12">
                <a:pos x="T4" y="T5"/>
              </a:cxn>
              <a:cxn ang="T13">
                <a:pos x="T6" y="T7"/>
              </a:cxn>
              <a:cxn ang="T14">
                <a:pos x="T8" y="T9"/>
              </a:cxn>
            </a:cxnLst>
            <a:rect l="T15" t="T16" r="T17" b="T18"/>
            <a:pathLst>
              <a:path w="78" h="78">
                <a:moveTo>
                  <a:pt x="0" y="60"/>
                </a:moveTo>
                <a:lnTo>
                  <a:pt x="5" y="78"/>
                </a:lnTo>
                <a:lnTo>
                  <a:pt x="78" y="18"/>
                </a:lnTo>
                <a:lnTo>
                  <a:pt x="74" y="0"/>
                </a:lnTo>
                <a:lnTo>
                  <a:pt x="0" y="60"/>
                </a:lnTo>
                <a:close/>
              </a:path>
            </a:pathLst>
          </a:custGeom>
          <a:solidFill>
            <a:srgbClr val="FFFFCC"/>
          </a:solidFill>
          <a:ln w="9525">
            <a:solidFill>
              <a:srgbClr val="FFFFCC"/>
            </a:solidFill>
            <a:round/>
            <a:headEnd/>
            <a:tailEnd/>
          </a:ln>
        </p:spPr>
        <p:txBody>
          <a:bodyPr/>
          <a:lstStyle/>
          <a:p>
            <a:endParaRPr lang="it-IT"/>
          </a:p>
        </p:txBody>
      </p:sp>
      <p:sp>
        <p:nvSpPr>
          <p:cNvPr id="22552" name="Freeform 1048"/>
          <p:cNvSpPr>
            <a:spLocks/>
          </p:cNvSpPr>
          <p:nvPr/>
        </p:nvSpPr>
        <p:spPr bwMode="auto">
          <a:xfrm>
            <a:off x="5859463" y="5546725"/>
            <a:ext cx="22225" cy="14288"/>
          </a:xfrm>
          <a:custGeom>
            <a:avLst/>
            <a:gdLst>
              <a:gd name="T0" fmla="*/ 11 w 16"/>
              <a:gd name="T1" fmla="*/ 18 h 18"/>
              <a:gd name="T2" fmla="*/ 0 w 16"/>
              <a:gd name="T3" fmla="*/ 9 h 18"/>
              <a:gd name="T4" fmla="*/ 11 w 16"/>
              <a:gd name="T5" fmla="*/ 0 h 18"/>
              <a:gd name="T6" fmla="*/ 16 w 16"/>
              <a:gd name="T7" fmla="*/ 18 h 18"/>
              <a:gd name="T8" fmla="*/ 16 w 16"/>
              <a:gd name="T9" fmla="*/ 0 h 18"/>
              <a:gd name="T10" fmla="*/ 11 w 16"/>
              <a:gd name="T11" fmla="*/ 18 h 18"/>
              <a:gd name="T12" fmla="*/ 0 60000 65536"/>
              <a:gd name="T13" fmla="*/ 0 60000 65536"/>
              <a:gd name="T14" fmla="*/ 0 60000 65536"/>
              <a:gd name="T15" fmla="*/ 0 60000 65536"/>
              <a:gd name="T16" fmla="*/ 0 60000 65536"/>
              <a:gd name="T17" fmla="*/ 0 60000 65536"/>
              <a:gd name="T18" fmla="*/ 0 w 16"/>
              <a:gd name="T19" fmla="*/ 0 h 18"/>
              <a:gd name="T20" fmla="*/ 16 w 16"/>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6" h="18">
                <a:moveTo>
                  <a:pt x="11" y="18"/>
                </a:moveTo>
                <a:lnTo>
                  <a:pt x="0" y="9"/>
                </a:lnTo>
                <a:lnTo>
                  <a:pt x="11" y="0"/>
                </a:lnTo>
                <a:lnTo>
                  <a:pt x="16" y="18"/>
                </a:lnTo>
                <a:lnTo>
                  <a:pt x="16" y="0"/>
                </a:lnTo>
                <a:lnTo>
                  <a:pt x="11" y="18"/>
                </a:lnTo>
                <a:close/>
              </a:path>
            </a:pathLst>
          </a:custGeom>
          <a:solidFill>
            <a:srgbClr val="FFFFCC"/>
          </a:solidFill>
          <a:ln w="9525">
            <a:solidFill>
              <a:srgbClr val="FFFFCC"/>
            </a:solidFill>
            <a:round/>
            <a:headEnd/>
            <a:tailEnd/>
          </a:ln>
        </p:spPr>
        <p:txBody>
          <a:bodyPr/>
          <a:lstStyle/>
          <a:p>
            <a:endParaRPr lang="it-IT"/>
          </a:p>
        </p:txBody>
      </p:sp>
      <p:sp>
        <p:nvSpPr>
          <p:cNvPr id="22553" name="Rectangle 1049"/>
          <p:cNvSpPr>
            <a:spLocks noChangeArrowheads="1"/>
          </p:cNvSpPr>
          <p:nvPr/>
        </p:nvSpPr>
        <p:spPr bwMode="auto">
          <a:xfrm>
            <a:off x="6686550" y="5510213"/>
            <a:ext cx="19050" cy="160337"/>
          </a:xfrm>
          <a:prstGeom prst="rect">
            <a:avLst/>
          </a:prstGeom>
          <a:solidFill>
            <a:srgbClr val="FFFFCC"/>
          </a:solidFill>
          <a:ln w="9525">
            <a:solidFill>
              <a:srgbClr val="FFFFCC"/>
            </a:solidFill>
            <a:miter lim="800000"/>
            <a:headEnd/>
            <a:tailEnd/>
          </a:ln>
        </p:spPr>
        <p:txBody>
          <a:bodyPr/>
          <a:lstStyle/>
          <a:p>
            <a:endParaRPr lang="it-IT"/>
          </a:p>
        </p:txBody>
      </p:sp>
      <p:sp>
        <p:nvSpPr>
          <p:cNvPr id="22554" name="Rectangle 1050"/>
          <p:cNvSpPr>
            <a:spLocks noChangeArrowheads="1"/>
          </p:cNvSpPr>
          <p:nvPr/>
        </p:nvSpPr>
        <p:spPr bwMode="auto">
          <a:xfrm>
            <a:off x="7224713" y="5510213"/>
            <a:ext cx="20637" cy="160337"/>
          </a:xfrm>
          <a:prstGeom prst="rect">
            <a:avLst/>
          </a:prstGeom>
          <a:solidFill>
            <a:srgbClr val="FFFFCC"/>
          </a:solidFill>
          <a:ln w="9525">
            <a:solidFill>
              <a:srgbClr val="FFFFCC"/>
            </a:solidFill>
            <a:miter lim="800000"/>
            <a:headEnd/>
            <a:tailEnd/>
          </a:ln>
        </p:spPr>
        <p:txBody>
          <a:bodyPr/>
          <a:lstStyle/>
          <a:p>
            <a:endParaRPr lang="it-IT"/>
          </a:p>
        </p:txBody>
      </p:sp>
      <p:sp>
        <p:nvSpPr>
          <p:cNvPr id="22555" name="Rectangle 1051"/>
          <p:cNvSpPr>
            <a:spLocks noChangeArrowheads="1"/>
          </p:cNvSpPr>
          <p:nvPr/>
        </p:nvSpPr>
        <p:spPr bwMode="auto">
          <a:xfrm>
            <a:off x="7785100" y="5510213"/>
            <a:ext cx="19050" cy="160337"/>
          </a:xfrm>
          <a:prstGeom prst="rect">
            <a:avLst/>
          </a:prstGeom>
          <a:solidFill>
            <a:srgbClr val="FFFFCC"/>
          </a:solidFill>
          <a:ln w="9525">
            <a:solidFill>
              <a:srgbClr val="FFFFCC"/>
            </a:solidFill>
            <a:miter lim="800000"/>
            <a:headEnd/>
            <a:tailEnd/>
          </a:ln>
        </p:spPr>
        <p:txBody>
          <a:bodyPr/>
          <a:lstStyle/>
          <a:p>
            <a:endParaRPr lang="it-IT"/>
          </a:p>
        </p:txBody>
      </p:sp>
      <p:sp>
        <p:nvSpPr>
          <p:cNvPr id="22556" name="Rectangle 1052"/>
          <p:cNvSpPr>
            <a:spLocks noChangeArrowheads="1"/>
          </p:cNvSpPr>
          <p:nvPr/>
        </p:nvSpPr>
        <p:spPr bwMode="auto">
          <a:xfrm>
            <a:off x="8324850" y="5510213"/>
            <a:ext cx="19050" cy="160337"/>
          </a:xfrm>
          <a:prstGeom prst="rect">
            <a:avLst/>
          </a:prstGeom>
          <a:solidFill>
            <a:srgbClr val="FFFFCC"/>
          </a:solidFill>
          <a:ln w="9525">
            <a:solidFill>
              <a:srgbClr val="FFFFCC"/>
            </a:solidFill>
            <a:miter lim="800000"/>
            <a:headEnd/>
            <a:tailEnd/>
          </a:ln>
        </p:spPr>
        <p:txBody>
          <a:bodyPr/>
          <a:lstStyle/>
          <a:p>
            <a:endParaRPr lang="it-IT"/>
          </a:p>
        </p:txBody>
      </p:sp>
      <p:sp>
        <p:nvSpPr>
          <p:cNvPr id="22557" name="Rectangle 1053"/>
          <p:cNvSpPr>
            <a:spLocks noChangeArrowheads="1"/>
          </p:cNvSpPr>
          <p:nvPr/>
        </p:nvSpPr>
        <p:spPr bwMode="auto">
          <a:xfrm>
            <a:off x="1524000" y="1858963"/>
            <a:ext cx="539750" cy="20637"/>
          </a:xfrm>
          <a:prstGeom prst="rect">
            <a:avLst/>
          </a:prstGeom>
          <a:solidFill>
            <a:srgbClr val="66FFFF"/>
          </a:solidFill>
          <a:ln w="9525">
            <a:solidFill>
              <a:srgbClr val="66FFFF"/>
            </a:solidFill>
            <a:miter lim="800000"/>
            <a:headEnd/>
            <a:tailEnd/>
          </a:ln>
        </p:spPr>
        <p:txBody>
          <a:bodyPr/>
          <a:lstStyle/>
          <a:p>
            <a:endParaRPr lang="it-IT"/>
          </a:p>
        </p:txBody>
      </p:sp>
      <p:sp>
        <p:nvSpPr>
          <p:cNvPr id="22558" name="Freeform 1054"/>
          <p:cNvSpPr>
            <a:spLocks/>
          </p:cNvSpPr>
          <p:nvPr/>
        </p:nvSpPr>
        <p:spPr bwMode="auto">
          <a:xfrm>
            <a:off x="1455738" y="1803400"/>
            <a:ext cx="74612" cy="73025"/>
          </a:xfrm>
          <a:custGeom>
            <a:avLst/>
            <a:gdLst>
              <a:gd name="T0" fmla="*/ 43 w 52"/>
              <a:gd name="T1" fmla="*/ 93 h 93"/>
              <a:gd name="T2" fmla="*/ 52 w 52"/>
              <a:gd name="T3" fmla="*/ 74 h 93"/>
              <a:gd name="T4" fmla="*/ 9 w 52"/>
              <a:gd name="T5" fmla="*/ 0 h 93"/>
              <a:gd name="T6" fmla="*/ 0 w 52"/>
              <a:gd name="T7" fmla="*/ 18 h 93"/>
              <a:gd name="T8" fmla="*/ 43 w 52"/>
              <a:gd name="T9" fmla="*/ 93 h 93"/>
              <a:gd name="T10" fmla="*/ 0 60000 65536"/>
              <a:gd name="T11" fmla="*/ 0 60000 65536"/>
              <a:gd name="T12" fmla="*/ 0 60000 65536"/>
              <a:gd name="T13" fmla="*/ 0 60000 65536"/>
              <a:gd name="T14" fmla="*/ 0 60000 65536"/>
              <a:gd name="T15" fmla="*/ 0 w 52"/>
              <a:gd name="T16" fmla="*/ 0 h 93"/>
              <a:gd name="T17" fmla="*/ 52 w 52"/>
              <a:gd name="T18" fmla="*/ 93 h 93"/>
            </a:gdLst>
            <a:ahLst/>
            <a:cxnLst>
              <a:cxn ang="T10">
                <a:pos x="T0" y="T1"/>
              </a:cxn>
              <a:cxn ang="T11">
                <a:pos x="T2" y="T3"/>
              </a:cxn>
              <a:cxn ang="T12">
                <a:pos x="T4" y="T5"/>
              </a:cxn>
              <a:cxn ang="T13">
                <a:pos x="T6" y="T7"/>
              </a:cxn>
              <a:cxn ang="T14">
                <a:pos x="T8" y="T9"/>
              </a:cxn>
            </a:cxnLst>
            <a:rect l="T15" t="T16" r="T17" b="T18"/>
            <a:pathLst>
              <a:path w="52" h="93">
                <a:moveTo>
                  <a:pt x="43" y="93"/>
                </a:moveTo>
                <a:lnTo>
                  <a:pt x="52" y="74"/>
                </a:lnTo>
                <a:lnTo>
                  <a:pt x="9" y="0"/>
                </a:lnTo>
                <a:lnTo>
                  <a:pt x="0" y="18"/>
                </a:lnTo>
                <a:lnTo>
                  <a:pt x="43" y="93"/>
                </a:lnTo>
                <a:close/>
              </a:path>
            </a:pathLst>
          </a:custGeom>
          <a:solidFill>
            <a:srgbClr val="66FFFF"/>
          </a:solidFill>
          <a:ln w="9525">
            <a:solidFill>
              <a:srgbClr val="66FFFF"/>
            </a:solidFill>
            <a:round/>
            <a:headEnd/>
            <a:tailEnd/>
          </a:ln>
        </p:spPr>
        <p:txBody>
          <a:bodyPr/>
          <a:lstStyle/>
          <a:p>
            <a:endParaRPr lang="it-IT"/>
          </a:p>
        </p:txBody>
      </p:sp>
      <p:sp>
        <p:nvSpPr>
          <p:cNvPr id="22559" name="Freeform 1055"/>
          <p:cNvSpPr>
            <a:spLocks/>
          </p:cNvSpPr>
          <p:nvPr/>
        </p:nvSpPr>
        <p:spPr bwMode="auto">
          <a:xfrm>
            <a:off x="1517650" y="1862138"/>
            <a:ext cx="73025" cy="74612"/>
          </a:xfrm>
          <a:custGeom>
            <a:avLst/>
            <a:gdLst>
              <a:gd name="T0" fmla="*/ 10 w 52"/>
              <a:gd name="T1" fmla="*/ 0 h 95"/>
              <a:gd name="T2" fmla="*/ 0 w 52"/>
              <a:gd name="T3" fmla="*/ 19 h 95"/>
              <a:gd name="T4" fmla="*/ 42 w 52"/>
              <a:gd name="T5" fmla="*/ 95 h 95"/>
              <a:gd name="T6" fmla="*/ 52 w 52"/>
              <a:gd name="T7" fmla="*/ 77 h 95"/>
              <a:gd name="T8" fmla="*/ 10 w 52"/>
              <a:gd name="T9" fmla="*/ 0 h 95"/>
              <a:gd name="T10" fmla="*/ 0 60000 65536"/>
              <a:gd name="T11" fmla="*/ 0 60000 65536"/>
              <a:gd name="T12" fmla="*/ 0 60000 65536"/>
              <a:gd name="T13" fmla="*/ 0 60000 65536"/>
              <a:gd name="T14" fmla="*/ 0 60000 65536"/>
              <a:gd name="T15" fmla="*/ 0 w 52"/>
              <a:gd name="T16" fmla="*/ 0 h 95"/>
              <a:gd name="T17" fmla="*/ 52 w 52"/>
              <a:gd name="T18" fmla="*/ 95 h 95"/>
            </a:gdLst>
            <a:ahLst/>
            <a:cxnLst>
              <a:cxn ang="T10">
                <a:pos x="T0" y="T1"/>
              </a:cxn>
              <a:cxn ang="T11">
                <a:pos x="T2" y="T3"/>
              </a:cxn>
              <a:cxn ang="T12">
                <a:pos x="T4" y="T5"/>
              </a:cxn>
              <a:cxn ang="T13">
                <a:pos x="T6" y="T7"/>
              </a:cxn>
              <a:cxn ang="T14">
                <a:pos x="T8" y="T9"/>
              </a:cxn>
            </a:cxnLst>
            <a:rect l="T15" t="T16" r="T17" b="T18"/>
            <a:pathLst>
              <a:path w="52" h="95">
                <a:moveTo>
                  <a:pt x="10" y="0"/>
                </a:moveTo>
                <a:lnTo>
                  <a:pt x="0" y="19"/>
                </a:lnTo>
                <a:lnTo>
                  <a:pt x="42" y="95"/>
                </a:lnTo>
                <a:lnTo>
                  <a:pt x="52" y="77"/>
                </a:lnTo>
                <a:lnTo>
                  <a:pt x="10" y="0"/>
                </a:lnTo>
                <a:close/>
              </a:path>
            </a:pathLst>
          </a:custGeom>
          <a:solidFill>
            <a:srgbClr val="66FFFF"/>
          </a:solidFill>
          <a:ln w="9525">
            <a:solidFill>
              <a:srgbClr val="66FFFF"/>
            </a:solidFill>
            <a:round/>
            <a:headEnd/>
            <a:tailEnd/>
          </a:ln>
        </p:spPr>
        <p:txBody>
          <a:bodyPr/>
          <a:lstStyle/>
          <a:p>
            <a:endParaRPr lang="it-IT"/>
          </a:p>
        </p:txBody>
      </p:sp>
      <p:sp>
        <p:nvSpPr>
          <p:cNvPr id="22560" name="Freeform 1056"/>
          <p:cNvSpPr>
            <a:spLocks/>
          </p:cNvSpPr>
          <p:nvPr/>
        </p:nvSpPr>
        <p:spPr bwMode="auto">
          <a:xfrm>
            <a:off x="1455738" y="1862138"/>
            <a:ext cx="74612" cy="74612"/>
          </a:xfrm>
          <a:custGeom>
            <a:avLst/>
            <a:gdLst>
              <a:gd name="T0" fmla="*/ 53 w 53"/>
              <a:gd name="T1" fmla="*/ 19 h 95"/>
              <a:gd name="T2" fmla="*/ 43 w 53"/>
              <a:gd name="T3" fmla="*/ 0 h 95"/>
              <a:gd name="T4" fmla="*/ 0 w 53"/>
              <a:gd name="T5" fmla="*/ 77 h 95"/>
              <a:gd name="T6" fmla="*/ 10 w 53"/>
              <a:gd name="T7" fmla="*/ 95 h 95"/>
              <a:gd name="T8" fmla="*/ 53 w 53"/>
              <a:gd name="T9" fmla="*/ 19 h 95"/>
              <a:gd name="T10" fmla="*/ 0 60000 65536"/>
              <a:gd name="T11" fmla="*/ 0 60000 65536"/>
              <a:gd name="T12" fmla="*/ 0 60000 65536"/>
              <a:gd name="T13" fmla="*/ 0 60000 65536"/>
              <a:gd name="T14" fmla="*/ 0 60000 65536"/>
              <a:gd name="T15" fmla="*/ 0 w 53"/>
              <a:gd name="T16" fmla="*/ 0 h 95"/>
              <a:gd name="T17" fmla="*/ 53 w 53"/>
              <a:gd name="T18" fmla="*/ 95 h 95"/>
            </a:gdLst>
            <a:ahLst/>
            <a:cxnLst>
              <a:cxn ang="T10">
                <a:pos x="T0" y="T1"/>
              </a:cxn>
              <a:cxn ang="T11">
                <a:pos x="T2" y="T3"/>
              </a:cxn>
              <a:cxn ang="T12">
                <a:pos x="T4" y="T5"/>
              </a:cxn>
              <a:cxn ang="T13">
                <a:pos x="T6" y="T7"/>
              </a:cxn>
              <a:cxn ang="T14">
                <a:pos x="T8" y="T9"/>
              </a:cxn>
            </a:cxnLst>
            <a:rect l="T15" t="T16" r="T17" b="T18"/>
            <a:pathLst>
              <a:path w="53" h="95">
                <a:moveTo>
                  <a:pt x="53" y="19"/>
                </a:moveTo>
                <a:lnTo>
                  <a:pt x="43" y="0"/>
                </a:lnTo>
                <a:lnTo>
                  <a:pt x="0" y="77"/>
                </a:lnTo>
                <a:lnTo>
                  <a:pt x="10" y="95"/>
                </a:lnTo>
                <a:lnTo>
                  <a:pt x="53" y="19"/>
                </a:lnTo>
                <a:close/>
              </a:path>
            </a:pathLst>
          </a:custGeom>
          <a:solidFill>
            <a:srgbClr val="66FFFF"/>
          </a:solidFill>
          <a:ln w="9525">
            <a:solidFill>
              <a:srgbClr val="66FFFF"/>
            </a:solidFill>
            <a:round/>
            <a:headEnd/>
            <a:tailEnd/>
          </a:ln>
        </p:spPr>
        <p:txBody>
          <a:bodyPr/>
          <a:lstStyle/>
          <a:p>
            <a:endParaRPr lang="it-IT"/>
          </a:p>
        </p:txBody>
      </p:sp>
      <p:sp>
        <p:nvSpPr>
          <p:cNvPr id="22561" name="Freeform 1057"/>
          <p:cNvSpPr>
            <a:spLocks/>
          </p:cNvSpPr>
          <p:nvPr/>
        </p:nvSpPr>
        <p:spPr bwMode="auto">
          <a:xfrm>
            <a:off x="1517650" y="1803400"/>
            <a:ext cx="73025" cy="73025"/>
          </a:xfrm>
          <a:custGeom>
            <a:avLst/>
            <a:gdLst>
              <a:gd name="T0" fmla="*/ 0 w 52"/>
              <a:gd name="T1" fmla="*/ 74 h 93"/>
              <a:gd name="T2" fmla="*/ 10 w 52"/>
              <a:gd name="T3" fmla="*/ 93 h 93"/>
              <a:gd name="T4" fmla="*/ 52 w 52"/>
              <a:gd name="T5" fmla="*/ 18 h 93"/>
              <a:gd name="T6" fmla="*/ 42 w 52"/>
              <a:gd name="T7" fmla="*/ 0 h 93"/>
              <a:gd name="T8" fmla="*/ 0 w 52"/>
              <a:gd name="T9" fmla="*/ 74 h 93"/>
              <a:gd name="T10" fmla="*/ 0 60000 65536"/>
              <a:gd name="T11" fmla="*/ 0 60000 65536"/>
              <a:gd name="T12" fmla="*/ 0 60000 65536"/>
              <a:gd name="T13" fmla="*/ 0 60000 65536"/>
              <a:gd name="T14" fmla="*/ 0 60000 65536"/>
              <a:gd name="T15" fmla="*/ 0 w 52"/>
              <a:gd name="T16" fmla="*/ 0 h 93"/>
              <a:gd name="T17" fmla="*/ 52 w 52"/>
              <a:gd name="T18" fmla="*/ 93 h 93"/>
            </a:gdLst>
            <a:ahLst/>
            <a:cxnLst>
              <a:cxn ang="T10">
                <a:pos x="T0" y="T1"/>
              </a:cxn>
              <a:cxn ang="T11">
                <a:pos x="T2" y="T3"/>
              </a:cxn>
              <a:cxn ang="T12">
                <a:pos x="T4" y="T5"/>
              </a:cxn>
              <a:cxn ang="T13">
                <a:pos x="T6" y="T7"/>
              </a:cxn>
              <a:cxn ang="T14">
                <a:pos x="T8" y="T9"/>
              </a:cxn>
            </a:cxnLst>
            <a:rect l="T15" t="T16" r="T17" b="T18"/>
            <a:pathLst>
              <a:path w="52" h="93">
                <a:moveTo>
                  <a:pt x="0" y="74"/>
                </a:moveTo>
                <a:lnTo>
                  <a:pt x="10" y="93"/>
                </a:lnTo>
                <a:lnTo>
                  <a:pt x="52" y="18"/>
                </a:lnTo>
                <a:lnTo>
                  <a:pt x="42" y="0"/>
                </a:lnTo>
                <a:lnTo>
                  <a:pt x="0" y="74"/>
                </a:lnTo>
                <a:close/>
              </a:path>
            </a:pathLst>
          </a:custGeom>
          <a:solidFill>
            <a:srgbClr val="66FFFF"/>
          </a:solidFill>
          <a:ln w="9525">
            <a:solidFill>
              <a:srgbClr val="66FFFF"/>
            </a:solidFill>
            <a:round/>
            <a:headEnd/>
            <a:tailEnd/>
          </a:ln>
        </p:spPr>
        <p:txBody>
          <a:bodyPr/>
          <a:lstStyle/>
          <a:p>
            <a:endParaRPr lang="it-IT"/>
          </a:p>
        </p:txBody>
      </p:sp>
      <p:sp>
        <p:nvSpPr>
          <p:cNvPr id="22562" name="Freeform 1058"/>
          <p:cNvSpPr>
            <a:spLocks/>
          </p:cNvSpPr>
          <p:nvPr/>
        </p:nvSpPr>
        <p:spPr bwMode="auto">
          <a:xfrm>
            <a:off x="1995488" y="1803400"/>
            <a:ext cx="73025" cy="73025"/>
          </a:xfrm>
          <a:custGeom>
            <a:avLst/>
            <a:gdLst>
              <a:gd name="T0" fmla="*/ 43 w 52"/>
              <a:gd name="T1" fmla="*/ 93 h 93"/>
              <a:gd name="T2" fmla="*/ 52 w 52"/>
              <a:gd name="T3" fmla="*/ 74 h 93"/>
              <a:gd name="T4" fmla="*/ 9 w 52"/>
              <a:gd name="T5" fmla="*/ 0 h 93"/>
              <a:gd name="T6" fmla="*/ 0 w 52"/>
              <a:gd name="T7" fmla="*/ 18 h 93"/>
              <a:gd name="T8" fmla="*/ 43 w 52"/>
              <a:gd name="T9" fmla="*/ 93 h 93"/>
              <a:gd name="T10" fmla="*/ 0 60000 65536"/>
              <a:gd name="T11" fmla="*/ 0 60000 65536"/>
              <a:gd name="T12" fmla="*/ 0 60000 65536"/>
              <a:gd name="T13" fmla="*/ 0 60000 65536"/>
              <a:gd name="T14" fmla="*/ 0 60000 65536"/>
              <a:gd name="T15" fmla="*/ 0 w 52"/>
              <a:gd name="T16" fmla="*/ 0 h 93"/>
              <a:gd name="T17" fmla="*/ 52 w 52"/>
              <a:gd name="T18" fmla="*/ 93 h 93"/>
            </a:gdLst>
            <a:ahLst/>
            <a:cxnLst>
              <a:cxn ang="T10">
                <a:pos x="T0" y="T1"/>
              </a:cxn>
              <a:cxn ang="T11">
                <a:pos x="T2" y="T3"/>
              </a:cxn>
              <a:cxn ang="T12">
                <a:pos x="T4" y="T5"/>
              </a:cxn>
              <a:cxn ang="T13">
                <a:pos x="T6" y="T7"/>
              </a:cxn>
              <a:cxn ang="T14">
                <a:pos x="T8" y="T9"/>
              </a:cxn>
            </a:cxnLst>
            <a:rect l="T15" t="T16" r="T17" b="T18"/>
            <a:pathLst>
              <a:path w="52" h="93">
                <a:moveTo>
                  <a:pt x="43" y="93"/>
                </a:moveTo>
                <a:lnTo>
                  <a:pt x="52" y="74"/>
                </a:lnTo>
                <a:lnTo>
                  <a:pt x="9" y="0"/>
                </a:lnTo>
                <a:lnTo>
                  <a:pt x="0" y="18"/>
                </a:lnTo>
                <a:lnTo>
                  <a:pt x="43" y="93"/>
                </a:lnTo>
                <a:close/>
              </a:path>
            </a:pathLst>
          </a:custGeom>
          <a:solidFill>
            <a:srgbClr val="66FFFF"/>
          </a:solidFill>
          <a:ln w="9525">
            <a:solidFill>
              <a:srgbClr val="66FFFF"/>
            </a:solidFill>
            <a:round/>
            <a:headEnd/>
            <a:tailEnd/>
          </a:ln>
        </p:spPr>
        <p:txBody>
          <a:bodyPr/>
          <a:lstStyle/>
          <a:p>
            <a:endParaRPr lang="it-IT"/>
          </a:p>
        </p:txBody>
      </p:sp>
      <p:sp>
        <p:nvSpPr>
          <p:cNvPr id="22563" name="Freeform 1059"/>
          <p:cNvSpPr>
            <a:spLocks/>
          </p:cNvSpPr>
          <p:nvPr/>
        </p:nvSpPr>
        <p:spPr bwMode="auto">
          <a:xfrm>
            <a:off x="2055813" y="1862138"/>
            <a:ext cx="74612" cy="74612"/>
          </a:xfrm>
          <a:custGeom>
            <a:avLst/>
            <a:gdLst>
              <a:gd name="T0" fmla="*/ 10 w 53"/>
              <a:gd name="T1" fmla="*/ 0 h 95"/>
              <a:gd name="T2" fmla="*/ 0 w 53"/>
              <a:gd name="T3" fmla="*/ 19 h 95"/>
              <a:gd name="T4" fmla="*/ 42 w 53"/>
              <a:gd name="T5" fmla="*/ 95 h 95"/>
              <a:gd name="T6" fmla="*/ 53 w 53"/>
              <a:gd name="T7" fmla="*/ 77 h 95"/>
              <a:gd name="T8" fmla="*/ 10 w 53"/>
              <a:gd name="T9" fmla="*/ 0 h 95"/>
              <a:gd name="T10" fmla="*/ 0 60000 65536"/>
              <a:gd name="T11" fmla="*/ 0 60000 65536"/>
              <a:gd name="T12" fmla="*/ 0 60000 65536"/>
              <a:gd name="T13" fmla="*/ 0 60000 65536"/>
              <a:gd name="T14" fmla="*/ 0 60000 65536"/>
              <a:gd name="T15" fmla="*/ 0 w 53"/>
              <a:gd name="T16" fmla="*/ 0 h 95"/>
              <a:gd name="T17" fmla="*/ 53 w 53"/>
              <a:gd name="T18" fmla="*/ 95 h 95"/>
            </a:gdLst>
            <a:ahLst/>
            <a:cxnLst>
              <a:cxn ang="T10">
                <a:pos x="T0" y="T1"/>
              </a:cxn>
              <a:cxn ang="T11">
                <a:pos x="T2" y="T3"/>
              </a:cxn>
              <a:cxn ang="T12">
                <a:pos x="T4" y="T5"/>
              </a:cxn>
              <a:cxn ang="T13">
                <a:pos x="T6" y="T7"/>
              </a:cxn>
              <a:cxn ang="T14">
                <a:pos x="T8" y="T9"/>
              </a:cxn>
            </a:cxnLst>
            <a:rect l="T15" t="T16" r="T17" b="T18"/>
            <a:pathLst>
              <a:path w="53" h="95">
                <a:moveTo>
                  <a:pt x="10" y="0"/>
                </a:moveTo>
                <a:lnTo>
                  <a:pt x="0" y="19"/>
                </a:lnTo>
                <a:lnTo>
                  <a:pt x="42" y="95"/>
                </a:lnTo>
                <a:lnTo>
                  <a:pt x="53" y="77"/>
                </a:lnTo>
                <a:lnTo>
                  <a:pt x="10" y="0"/>
                </a:lnTo>
                <a:close/>
              </a:path>
            </a:pathLst>
          </a:custGeom>
          <a:solidFill>
            <a:srgbClr val="66FFFF"/>
          </a:solidFill>
          <a:ln w="9525">
            <a:solidFill>
              <a:srgbClr val="66FFFF"/>
            </a:solidFill>
            <a:round/>
            <a:headEnd/>
            <a:tailEnd/>
          </a:ln>
        </p:spPr>
        <p:txBody>
          <a:bodyPr/>
          <a:lstStyle/>
          <a:p>
            <a:endParaRPr lang="it-IT"/>
          </a:p>
        </p:txBody>
      </p:sp>
      <p:sp>
        <p:nvSpPr>
          <p:cNvPr id="22564" name="Freeform 1060"/>
          <p:cNvSpPr>
            <a:spLocks/>
          </p:cNvSpPr>
          <p:nvPr/>
        </p:nvSpPr>
        <p:spPr bwMode="auto">
          <a:xfrm>
            <a:off x="1995488" y="1862138"/>
            <a:ext cx="74612" cy="74612"/>
          </a:xfrm>
          <a:custGeom>
            <a:avLst/>
            <a:gdLst>
              <a:gd name="T0" fmla="*/ 53 w 53"/>
              <a:gd name="T1" fmla="*/ 19 h 95"/>
              <a:gd name="T2" fmla="*/ 43 w 53"/>
              <a:gd name="T3" fmla="*/ 0 h 95"/>
              <a:gd name="T4" fmla="*/ 0 w 53"/>
              <a:gd name="T5" fmla="*/ 77 h 95"/>
              <a:gd name="T6" fmla="*/ 10 w 53"/>
              <a:gd name="T7" fmla="*/ 95 h 95"/>
              <a:gd name="T8" fmla="*/ 53 w 53"/>
              <a:gd name="T9" fmla="*/ 19 h 95"/>
              <a:gd name="T10" fmla="*/ 0 60000 65536"/>
              <a:gd name="T11" fmla="*/ 0 60000 65536"/>
              <a:gd name="T12" fmla="*/ 0 60000 65536"/>
              <a:gd name="T13" fmla="*/ 0 60000 65536"/>
              <a:gd name="T14" fmla="*/ 0 60000 65536"/>
              <a:gd name="T15" fmla="*/ 0 w 53"/>
              <a:gd name="T16" fmla="*/ 0 h 95"/>
              <a:gd name="T17" fmla="*/ 53 w 53"/>
              <a:gd name="T18" fmla="*/ 95 h 95"/>
            </a:gdLst>
            <a:ahLst/>
            <a:cxnLst>
              <a:cxn ang="T10">
                <a:pos x="T0" y="T1"/>
              </a:cxn>
              <a:cxn ang="T11">
                <a:pos x="T2" y="T3"/>
              </a:cxn>
              <a:cxn ang="T12">
                <a:pos x="T4" y="T5"/>
              </a:cxn>
              <a:cxn ang="T13">
                <a:pos x="T6" y="T7"/>
              </a:cxn>
              <a:cxn ang="T14">
                <a:pos x="T8" y="T9"/>
              </a:cxn>
            </a:cxnLst>
            <a:rect l="T15" t="T16" r="T17" b="T18"/>
            <a:pathLst>
              <a:path w="53" h="95">
                <a:moveTo>
                  <a:pt x="53" y="19"/>
                </a:moveTo>
                <a:lnTo>
                  <a:pt x="43" y="0"/>
                </a:lnTo>
                <a:lnTo>
                  <a:pt x="0" y="77"/>
                </a:lnTo>
                <a:lnTo>
                  <a:pt x="10" y="95"/>
                </a:lnTo>
                <a:lnTo>
                  <a:pt x="53" y="19"/>
                </a:lnTo>
                <a:close/>
              </a:path>
            </a:pathLst>
          </a:custGeom>
          <a:solidFill>
            <a:srgbClr val="66FFFF"/>
          </a:solidFill>
          <a:ln w="9525">
            <a:solidFill>
              <a:srgbClr val="66FFFF"/>
            </a:solidFill>
            <a:round/>
            <a:headEnd/>
            <a:tailEnd/>
          </a:ln>
        </p:spPr>
        <p:txBody>
          <a:bodyPr/>
          <a:lstStyle/>
          <a:p>
            <a:endParaRPr lang="it-IT"/>
          </a:p>
        </p:txBody>
      </p:sp>
      <p:sp>
        <p:nvSpPr>
          <p:cNvPr id="22565" name="Freeform 1061"/>
          <p:cNvSpPr>
            <a:spLocks/>
          </p:cNvSpPr>
          <p:nvPr/>
        </p:nvSpPr>
        <p:spPr bwMode="auto">
          <a:xfrm>
            <a:off x="2055813" y="1803400"/>
            <a:ext cx="74612" cy="73025"/>
          </a:xfrm>
          <a:custGeom>
            <a:avLst/>
            <a:gdLst>
              <a:gd name="T0" fmla="*/ 0 w 53"/>
              <a:gd name="T1" fmla="*/ 74 h 93"/>
              <a:gd name="T2" fmla="*/ 10 w 53"/>
              <a:gd name="T3" fmla="*/ 93 h 93"/>
              <a:gd name="T4" fmla="*/ 53 w 53"/>
              <a:gd name="T5" fmla="*/ 18 h 93"/>
              <a:gd name="T6" fmla="*/ 42 w 53"/>
              <a:gd name="T7" fmla="*/ 0 h 93"/>
              <a:gd name="T8" fmla="*/ 0 w 53"/>
              <a:gd name="T9" fmla="*/ 74 h 93"/>
              <a:gd name="T10" fmla="*/ 0 60000 65536"/>
              <a:gd name="T11" fmla="*/ 0 60000 65536"/>
              <a:gd name="T12" fmla="*/ 0 60000 65536"/>
              <a:gd name="T13" fmla="*/ 0 60000 65536"/>
              <a:gd name="T14" fmla="*/ 0 60000 65536"/>
              <a:gd name="T15" fmla="*/ 0 w 53"/>
              <a:gd name="T16" fmla="*/ 0 h 93"/>
              <a:gd name="T17" fmla="*/ 53 w 53"/>
              <a:gd name="T18" fmla="*/ 93 h 93"/>
            </a:gdLst>
            <a:ahLst/>
            <a:cxnLst>
              <a:cxn ang="T10">
                <a:pos x="T0" y="T1"/>
              </a:cxn>
              <a:cxn ang="T11">
                <a:pos x="T2" y="T3"/>
              </a:cxn>
              <a:cxn ang="T12">
                <a:pos x="T4" y="T5"/>
              </a:cxn>
              <a:cxn ang="T13">
                <a:pos x="T6" y="T7"/>
              </a:cxn>
              <a:cxn ang="T14">
                <a:pos x="T8" y="T9"/>
              </a:cxn>
            </a:cxnLst>
            <a:rect l="T15" t="T16" r="T17" b="T18"/>
            <a:pathLst>
              <a:path w="53" h="93">
                <a:moveTo>
                  <a:pt x="0" y="74"/>
                </a:moveTo>
                <a:lnTo>
                  <a:pt x="10" y="93"/>
                </a:lnTo>
                <a:lnTo>
                  <a:pt x="53" y="18"/>
                </a:lnTo>
                <a:lnTo>
                  <a:pt x="42" y="0"/>
                </a:lnTo>
                <a:lnTo>
                  <a:pt x="0" y="74"/>
                </a:lnTo>
                <a:close/>
              </a:path>
            </a:pathLst>
          </a:custGeom>
          <a:solidFill>
            <a:srgbClr val="66FFFF"/>
          </a:solidFill>
          <a:ln w="9525">
            <a:solidFill>
              <a:srgbClr val="66FFFF"/>
            </a:solidFill>
            <a:round/>
            <a:headEnd/>
            <a:tailEnd/>
          </a:ln>
        </p:spPr>
        <p:txBody>
          <a:bodyPr/>
          <a:lstStyle/>
          <a:p>
            <a:endParaRPr lang="it-IT"/>
          </a:p>
        </p:txBody>
      </p:sp>
      <p:sp>
        <p:nvSpPr>
          <p:cNvPr id="22566" name="Rectangle 1062"/>
          <p:cNvSpPr>
            <a:spLocks noChangeArrowheads="1"/>
          </p:cNvSpPr>
          <p:nvPr/>
        </p:nvSpPr>
        <p:spPr bwMode="auto">
          <a:xfrm>
            <a:off x="1593850" y="5816600"/>
            <a:ext cx="134938" cy="288925"/>
          </a:xfrm>
          <a:prstGeom prst="rect">
            <a:avLst/>
          </a:prstGeom>
          <a:noFill/>
          <a:ln w="9525">
            <a:noFill/>
            <a:miter lim="800000"/>
            <a:headEnd/>
            <a:tailEnd/>
          </a:ln>
        </p:spPr>
        <p:txBody>
          <a:bodyPr wrap="none" lIns="0" tIns="0" rIns="0" bIns="0">
            <a:spAutoFit/>
          </a:bodyPr>
          <a:lstStyle/>
          <a:p>
            <a:pPr eaLnBrk="0" hangingPunct="0"/>
            <a:r>
              <a:rPr lang="en-AU" sz="1900" b="1">
                <a:solidFill>
                  <a:srgbClr val="FFFF00"/>
                </a:solidFill>
                <a:latin typeface="Arial" charset="0"/>
              </a:rPr>
              <a:t>3</a:t>
            </a:r>
            <a:endParaRPr lang="en-AU" b="1">
              <a:solidFill>
                <a:srgbClr val="FFFF00"/>
              </a:solidFill>
            </a:endParaRPr>
          </a:p>
        </p:txBody>
      </p:sp>
      <p:sp>
        <p:nvSpPr>
          <p:cNvPr id="22567" name="Rectangle 1063"/>
          <p:cNvSpPr>
            <a:spLocks noChangeArrowheads="1"/>
          </p:cNvSpPr>
          <p:nvPr/>
        </p:nvSpPr>
        <p:spPr bwMode="auto">
          <a:xfrm>
            <a:off x="1728788" y="5816600"/>
            <a:ext cx="80962" cy="288925"/>
          </a:xfrm>
          <a:prstGeom prst="rect">
            <a:avLst/>
          </a:prstGeom>
          <a:noFill/>
          <a:ln w="9525">
            <a:noFill/>
            <a:miter lim="800000"/>
            <a:headEnd/>
            <a:tailEnd/>
          </a:ln>
        </p:spPr>
        <p:txBody>
          <a:bodyPr wrap="none" lIns="0" tIns="0" rIns="0" bIns="0">
            <a:spAutoFit/>
          </a:bodyPr>
          <a:lstStyle/>
          <a:p>
            <a:pPr eaLnBrk="0" hangingPunct="0"/>
            <a:r>
              <a:rPr lang="en-AU" sz="1900" b="1">
                <a:solidFill>
                  <a:srgbClr val="FFFF00"/>
                </a:solidFill>
                <a:latin typeface="Arial" charset="0"/>
              </a:rPr>
              <a:t>-</a:t>
            </a:r>
            <a:endParaRPr lang="en-AU" b="1">
              <a:solidFill>
                <a:srgbClr val="FFFF00"/>
              </a:solidFill>
            </a:endParaRPr>
          </a:p>
        </p:txBody>
      </p:sp>
      <p:sp>
        <p:nvSpPr>
          <p:cNvPr id="22568" name="Rectangle 1064"/>
          <p:cNvSpPr>
            <a:spLocks noChangeArrowheads="1"/>
          </p:cNvSpPr>
          <p:nvPr/>
        </p:nvSpPr>
        <p:spPr bwMode="auto">
          <a:xfrm>
            <a:off x="1808163" y="5816600"/>
            <a:ext cx="134937" cy="288925"/>
          </a:xfrm>
          <a:prstGeom prst="rect">
            <a:avLst/>
          </a:prstGeom>
          <a:noFill/>
          <a:ln w="9525">
            <a:noFill/>
            <a:miter lim="800000"/>
            <a:headEnd/>
            <a:tailEnd/>
          </a:ln>
        </p:spPr>
        <p:txBody>
          <a:bodyPr wrap="none" lIns="0" tIns="0" rIns="0" bIns="0">
            <a:spAutoFit/>
          </a:bodyPr>
          <a:lstStyle/>
          <a:p>
            <a:pPr eaLnBrk="0" hangingPunct="0"/>
            <a:r>
              <a:rPr lang="en-AU" sz="1900" b="1">
                <a:solidFill>
                  <a:srgbClr val="FFFF00"/>
                </a:solidFill>
                <a:latin typeface="Arial" charset="0"/>
              </a:rPr>
              <a:t>4</a:t>
            </a:r>
            <a:endParaRPr lang="en-AU" b="1">
              <a:solidFill>
                <a:srgbClr val="FFFF00"/>
              </a:solidFill>
            </a:endParaRPr>
          </a:p>
        </p:txBody>
      </p:sp>
      <p:sp>
        <p:nvSpPr>
          <p:cNvPr id="22569" name="Rectangle 1065"/>
          <p:cNvSpPr>
            <a:spLocks noChangeArrowheads="1"/>
          </p:cNvSpPr>
          <p:nvPr/>
        </p:nvSpPr>
        <p:spPr bwMode="auto">
          <a:xfrm>
            <a:off x="2573338" y="5816600"/>
            <a:ext cx="134937" cy="288925"/>
          </a:xfrm>
          <a:prstGeom prst="rect">
            <a:avLst/>
          </a:prstGeom>
          <a:noFill/>
          <a:ln w="9525">
            <a:noFill/>
            <a:miter lim="800000"/>
            <a:headEnd/>
            <a:tailEnd/>
          </a:ln>
        </p:spPr>
        <p:txBody>
          <a:bodyPr wrap="none" lIns="0" tIns="0" rIns="0" bIns="0">
            <a:spAutoFit/>
          </a:bodyPr>
          <a:lstStyle/>
          <a:p>
            <a:pPr eaLnBrk="0" hangingPunct="0"/>
            <a:r>
              <a:rPr lang="en-AU" sz="1900" b="1">
                <a:solidFill>
                  <a:srgbClr val="FFFF00"/>
                </a:solidFill>
                <a:latin typeface="Arial" charset="0"/>
              </a:rPr>
              <a:t>5</a:t>
            </a:r>
            <a:endParaRPr lang="en-AU" b="1">
              <a:solidFill>
                <a:srgbClr val="FFFF00"/>
              </a:solidFill>
            </a:endParaRPr>
          </a:p>
        </p:txBody>
      </p:sp>
      <p:sp>
        <p:nvSpPr>
          <p:cNvPr id="22570" name="Rectangle 1066"/>
          <p:cNvSpPr>
            <a:spLocks noChangeArrowheads="1"/>
          </p:cNvSpPr>
          <p:nvPr/>
        </p:nvSpPr>
        <p:spPr bwMode="auto">
          <a:xfrm>
            <a:off x="2708275" y="5816600"/>
            <a:ext cx="66675" cy="288925"/>
          </a:xfrm>
          <a:prstGeom prst="rect">
            <a:avLst/>
          </a:prstGeom>
          <a:noFill/>
          <a:ln w="9525">
            <a:noFill/>
            <a:miter lim="800000"/>
            <a:headEnd/>
            <a:tailEnd/>
          </a:ln>
        </p:spPr>
        <p:txBody>
          <a:bodyPr wrap="none" lIns="0" tIns="0" rIns="0" bIns="0">
            <a:spAutoFit/>
          </a:bodyPr>
          <a:lstStyle/>
          <a:p>
            <a:pPr eaLnBrk="0" hangingPunct="0"/>
            <a:r>
              <a:rPr lang="en-AU" sz="1900" b="1">
                <a:solidFill>
                  <a:srgbClr val="FFFF00"/>
                </a:solidFill>
                <a:latin typeface="Arial" charset="0"/>
              </a:rPr>
              <a:t> </a:t>
            </a:r>
            <a:endParaRPr lang="en-AU" b="1">
              <a:solidFill>
                <a:srgbClr val="FFFF00"/>
              </a:solidFill>
            </a:endParaRPr>
          </a:p>
        </p:txBody>
      </p:sp>
      <p:sp>
        <p:nvSpPr>
          <p:cNvPr id="22571" name="Rectangle 1067"/>
          <p:cNvSpPr>
            <a:spLocks noChangeArrowheads="1"/>
          </p:cNvSpPr>
          <p:nvPr/>
        </p:nvSpPr>
        <p:spPr bwMode="auto">
          <a:xfrm>
            <a:off x="2774950" y="5816600"/>
            <a:ext cx="80963" cy="288925"/>
          </a:xfrm>
          <a:prstGeom prst="rect">
            <a:avLst/>
          </a:prstGeom>
          <a:noFill/>
          <a:ln w="9525">
            <a:noFill/>
            <a:miter lim="800000"/>
            <a:headEnd/>
            <a:tailEnd/>
          </a:ln>
        </p:spPr>
        <p:txBody>
          <a:bodyPr wrap="none" lIns="0" tIns="0" rIns="0" bIns="0">
            <a:spAutoFit/>
          </a:bodyPr>
          <a:lstStyle/>
          <a:p>
            <a:pPr eaLnBrk="0" hangingPunct="0"/>
            <a:r>
              <a:rPr lang="en-AU" sz="1900" b="1">
                <a:solidFill>
                  <a:srgbClr val="FFFF00"/>
                </a:solidFill>
                <a:latin typeface="Arial" charset="0"/>
              </a:rPr>
              <a:t>-</a:t>
            </a:r>
            <a:endParaRPr lang="en-AU" b="1">
              <a:solidFill>
                <a:srgbClr val="FFFF00"/>
              </a:solidFill>
            </a:endParaRPr>
          </a:p>
        </p:txBody>
      </p:sp>
      <p:sp>
        <p:nvSpPr>
          <p:cNvPr id="22572" name="Rectangle 1068"/>
          <p:cNvSpPr>
            <a:spLocks noChangeArrowheads="1"/>
          </p:cNvSpPr>
          <p:nvPr/>
        </p:nvSpPr>
        <p:spPr bwMode="auto">
          <a:xfrm>
            <a:off x="2854325" y="5816600"/>
            <a:ext cx="66675" cy="288925"/>
          </a:xfrm>
          <a:prstGeom prst="rect">
            <a:avLst/>
          </a:prstGeom>
          <a:noFill/>
          <a:ln w="9525">
            <a:noFill/>
            <a:miter lim="800000"/>
            <a:headEnd/>
            <a:tailEnd/>
          </a:ln>
        </p:spPr>
        <p:txBody>
          <a:bodyPr wrap="none" lIns="0" tIns="0" rIns="0" bIns="0">
            <a:spAutoFit/>
          </a:bodyPr>
          <a:lstStyle/>
          <a:p>
            <a:pPr eaLnBrk="0" hangingPunct="0"/>
            <a:r>
              <a:rPr lang="en-AU" sz="1900" b="1">
                <a:solidFill>
                  <a:srgbClr val="FFFF00"/>
                </a:solidFill>
                <a:latin typeface="Arial" charset="0"/>
              </a:rPr>
              <a:t> </a:t>
            </a:r>
            <a:endParaRPr lang="en-AU" b="1">
              <a:solidFill>
                <a:srgbClr val="FFFF00"/>
              </a:solidFill>
            </a:endParaRPr>
          </a:p>
        </p:txBody>
      </p:sp>
      <p:sp>
        <p:nvSpPr>
          <p:cNvPr id="22573" name="Rectangle 1069"/>
          <p:cNvSpPr>
            <a:spLocks noChangeArrowheads="1"/>
          </p:cNvSpPr>
          <p:nvPr/>
        </p:nvSpPr>
        <p:spPr bwMode="auto">
          <a:xfrm>
            <a:off x="2921000" y="5816600"/>
            <a:ext cx="134938" cy="288925"/>
          </a:xfrm>
          <a:prstGeom prst="rect">
            <a:avLst/>
          </a:prstGeom>
          <a:noFill/>
          <a:ln w="9525">
            <a:noFill/>
            <a:miter lim="800000"/>
            <a:headEnd/>
            <a:tailEnd/>
          </a:ln>
        </p:spPr>
        <p:txBody>
          <a:bodyPr wrap="none" lIns="0" tIns="0" rIns="0" bIns="0">
            <a:spAutoFit/>
          </a:bodyPr>
          <a:lstStyle/>
          <a:p>
            <a:pPr eaLnBrk="0" hangingPunct="0"/>
            <a:r>
              <a:rPr lang="en-AU" sz="1900" b="1">
                <a:solidFill>
                  <a:srgbClr val="FFFF00"/>
                </a:solidFill>
                <a:latin typeface="Arial" charset="0"/>
              </a:rPr>
              <a:t>1</a:t>
            </a:r>
            <a:endParaRPr lang="en-AU" b="1">
              <a:solidFill>
                <a:srgbClr val="FFFF00"/>
              </a:solidFill>
            </a:endParaRPr>
          </a:p>
        </p:txBody>
      </p:sp>
      <p:sp>
        <p:nvSpPr>
          <p:cNvPr id="22574" name="Rectangle 1070"/>
          <p:cNvSpPr>
            <a:spLocks noChangeArrowheads="1"/>
          </p:cNvSpPr>
          <p:nvPr/>
        </p:nvSpPr>
        <p:spPr bwMode="auto">
          <a:xfrm>
            <a:off x="3054350" y="5816600"/>
            <a:ext cx="134938" cy="288925"/>
          </a:xfrm>
          <a:prstGeom prst="rect">
            <a:avLst/>
          </a:prstGeom>
          <a:noFill/>
          <a:ln w="9525">
            <a:noFill/>
            <a:miter lim="800000"/>
            <a:headEnd/>
            <a:tailEnd/>
          </a:ln>
        </p:spPr>
        <p:txBody>
          <a:bodyPr wrap="none" lIns="0" tIns="0" rIns="0" bIns="0">
            <a:spAutoFit/>
          </a:bodyPr>
          <a:lstStyle/>
          <a:p>
            <a:pPr eaLnBrk="0" hangingPunct="0"/>
            <a:r>
              <a:rPr lang="en-AU" sz="1900" b="1">
                <a:solidFill>
                  <a:srgbClr val="FFFF00"/>
                </a:solidFill>
                <a:latin typeface="Arial" charset="0"/>
              </a:rPr>
              <a:t>1</a:t>
            </a:r>
            <a:endParaRPr lang="en-AU" b="1">
              <a:solidFill>
                <a:srgbClr val="FFFF00"/>
              </a:solidFill>
            </a:endParaRPr>
          </a:p>
        </p:txBody>
      </p:sp>
      <p:sp>
        <p:nvSpPr>
          <p:cNvPr id="22575" name="Rectangle 1071"/>
          <p:cNvSpPr>
            <a:spLocks noChangeArrowheads="1"/>
          </p:cNvSpPr>
          <p:nvPr/>
        </p:nvSpPr>
        <p:spPr bwMode="auto">
          <a:xfrm>
            <a:off x="4659313" y="5816600"/>
            <a:ext cx="134937" cy="288925"/>
          </a:xfrm>
          <a:prstGeom prst="rect">
            <a:avLst/>
          </a:prstGeom>
          <a:noFill/>
          <a:ln w="9525">
            <a:noFill/>
            <a:miter lim="800000"/>
            <a:headEnd/>
            <a:tailEnd/>
          </a:ln>
        </p:spPr>
        <p:txBody>
          <a:bodyPr wrap="none" lIns="0" tIns="0" rIns="0" bIns="0">
            <a:spAutoFit/>
          </a:bodyPr>
          <a:lstStyle/>
          <a:p>
            <a:pPr eaLnBrk="0" hangingPunct="0"/>
            <a:r>
              <a:rPr lang="en-AU" sz="1900" b="1">
                <a:solidFill>
                  <a:srgbClr val="FFFF00"/>
                </a:solidFill>
                <a:latin typeface="Arial" charset="0"/>
              </a:rPr>
              <a:t>1</a:t>
            </a:r>
            <a:endParaRPr lang="en-AU" b="1">
              <a:solidFill>
                <a:srgbClr val="FFFF00"/>
              </a:solidFill>
            </a:endParaRPr>
          </a:p>
        </p:txBody>
      </p:sp>
      <p:sp>
        <p:nvSpPr>
          <p:cNvPr id="22576" name="Rectangle 1072"/>
          <p:cNvSpPr>
            <a:spLocks noChangeArrowheads="1"/>
          </p:cNvSpPr>
          <p:nvPr/>
        </p:nvSpPr>
        <p:spPr bwMode="auto">
          <a:xfrm>
            <a:off x="4792663" y="5816600"/>
            <a:ext cx="134937" cy="288925"/>
          </a:xfrm>
          <a:prstGeom prst="rect">
            <a:avLst/>
          </a:prstGeom>
          <a:noFill/>
          <a:ln w="9525">
            <a:noFill/>
            <a:miter lim="800000"/>
            <a:headEnd/>
            <a:tailEnd/>
          </a:ln>
        </p:spPr>
        <p:txBody>
          <a:bodyPr wrap="none" lIns="0" tIns="0" rIns="0" bIns="0">
            <a:spAutoFit/>
          </a:bodyPr>
          <a:lstStyle/>
          <a:p>
            <a:pPr eaLnBrk="0" hangingPunct="0"/>
            <a:r>
              <a:rPr lang="en-AU" sz="1900" b="1">
                <a:solidFill>
                  <a:srgbClr val="FFFF00"/>
                </a:solidFill>
                <a:latin typeface="Arial" charset="0"/>
              </a:rPr>
              <a:t>2</a:t>
            </a:r>
            <a:endParaRPr lang="en-AU" b="1">
              <a:solidFill>
                <a:srgbClr val="FFFF00"/>
              </a:solidFill>
            </a:endParaRPr>
          </a:p>
        </p:txBody>
      </p:sp>
      <p:sp>
        <p:nvSpPr>
          <p:cNvPr id="22577" name="Rectangle 1073"/>
          <p:cNvSpPr>
            <a:spLocks noChangeArrowheads="1"/>
          </p:cNvSpPr>
          <p:nvPr/>
        </p:nvSpPr>
        <p:spPr bwMode="auto">
          <a:xfrm>
            <a:off x="4924425" y="5816600"/>
            <a:ext cx="66675" cy="288925"/>
          </a:xfrm>
          <a:prstGeom prst="rect">
            <a:avLst/>
          </a:prstGeom>
          <a:noFill/>
          <a:ln w="9525">
            <a:noFill/>
            <a:miter lim="800000"/>
            <a:headEnd/>
            <a:tailEnd/>
          </a:ln>
        </p:spPr>
        <p:txBody>
          <a:bodyPr wrap="none" lIns="0" tIns="0" rIns="0" bIns="0">
            <a:spAutoFit/>
          </a:bodyPr>
          <a:lstStyle/>
          <a:p>
            <a:pPr eaLnBrk="0" hangingPunct="0"/>
            <a:r>
              <a:rPr lang="en-AU" sz="1900" b="1">
                <a:solidFill>
                  <a:srgbClr val="FFFF00"/>
                </a:solidFill>
                <a:latin typeface="Arial" charset="0"/>
              </a:rPr>
              <a:t> </a:t>
            </a:r>
            <a:endParaRPr lang="en-AU" b="1">
              <a:solidFill>
                <a:srgbClr val="FFFF00"/>
              </a:solidFill>
            </a:endParaRPr>
          </a:p>
        </p:txBody>
      </p:sp>
      <p:sp>
        <p:nvSpPr>
          <p:cNvPr id="22578" name="Rectangle 1074"/>
          <p:cNvSpPr>
            <a:spLocks noChangeArrowheads="1"/>
          </p:cNvSpPr>
          <p:nvPr/>
        </p:nvSpPr>
        <p:spPr bwMode="auto">
          <a:xfrm>
            <a:off x="4991100" y="5816600"/>
            <a:ext cx="80963" cy="288925"/>
          </a:xfrm>
          <a:prstGeom prst="rect">
            <a:avLst/>
          </a:prstGeom>
          <a:noFill/>
          <a:ln w="9525">
            <a:noFill/>
            <a:miter lim="800000"/>
            <a:headEnd/>
            <a:tailEnd/>
          </a:ln>
        </p:spPr>
        <p:txBody>
          <a:bodyPr wrap="none" lIns="0" tIns="0" rIns="0" bIns="0">
            <a:spAutoFit/>
          </a:bodyPr>
          <a:lstStyle/>
          <a:p>
            <a:pPr eaLnBrk="0" hangingPunct="0"/>
            <a:r>
              <a:rPr lang="en-AU" sz="1900" b="1">
                <a:solidFill>
                  <a:srgbClr val="FFFF00"/>
                </a:solidFill>
                <a:latin typeface="Arial" charset="0"/>
              </a:rPr>
              <a:t>-</a:t>
            </a:r>
            <a:endParaRPr lang="en-AU" b="1">
              <a:solidFill>
                <a:srgbClr val="FFFF00"/>
              </a:solidFill>
            </a:endParaRPr>
          </a:p>
        </p:txBody>
      </p:sp>
      <p:sp>
        <p:nvSpPr>
          <p:cNvPr id="22579" name="Rectangle 1075"/>
          <p:cNvSpPr>
            <a:spLocks noChangeArrowheads="1"/>
          </p:cNvSpPr>
          <p:nvPr/>
        </p:nvSpPr>
        <p:spPr bwMode="auto">
          <a:xfrm>
            <a:off x="5072063" y="5816600"/>
            <a:ext cx="66675" cy="288925"/>
          </a:xfrm>
          <a:prstGeom prst="rect">
            <a:avLst/>
          </a:prstGeom>
          <a:noFill/>
          <a:ln w="9525">
            <a:noFill/>
            <a:miter lim="800000"/>
            <a:headEnd/>
            <a:tailEnd/>
          </a:ln>
        </p:spPr>
        <p:txBody>
          <a:bodyPr wrap="none" lIns="0" tIns="0" rIns="0" bIns="0">
            <a:spAutoFit/>
          </a:bodyPr>
          <a:lstStyle/>
          <a:p>
            <a:pPr eaLnBrk="0" hangingPunct="0"/>
            <a:r>
              <a:rPr lang="en-AU" sz="1900" b="1">
                <a:solidFill>
                  <a:srgbClr val="FFFF00"/>
                </a:solidFill>
                <a:latin typeface="Arial" charset="0"/>
              </a:rPr>
              <a:t> </a:t>
            </a:r>
            <a:endParaRPr lang="en-AU" b="1">
              <a:solidFill>
                <a:srgbClr val="FFFF00"/>
              </a:solidFill>
            </a:endParaRPr>
          </a:p>
        </p:txBody>
      </p:sp>
      <p:sp>
        <p:nvSpPr>
          <p:cNvPr id="22580" name="Rectangle 1076"/>
          <p:cNvSpPr>
            <a:spLocks noChangeArrowheads="1"/>
          </p:cNvSpPr>
          <p:nvPr/>
        </p:nvSpPr>
        <p:spPr bwMode="auto">
          <a:xfrm>
            <a:off x="5137150" y="5816600"/>
            <a:ext cx="134938" cy="288925"/>
          </a:xfrm>
          <a:prstGeom prst="rect">
            <a:avLst/>
          </a:prstGeom>
          <a:noFill/>
          <a:ln w="9525">
            <a:noFill/>
            <a:miter lim="800000"/>
            <a:headEnd/>
            <a:tailEnd/>
          </a:ln>
        </p:spPr>
        <p:txBody>
          <a:bodyPr wrap="none" lIns="0" tIns="0" rIns="0" bIns="0">
            <a:spAutoFit/>
          </a:bodyPr>
          <a:lstStyle/>
          <a:p>
            <a:pPr eaLnBrk="0" hangingPunct="0"/>
            <a:r>
              <a:rPr lang="en-AU" sz="1900" b="1">
                <a:solidFill>
                  <a:srgbClr val="FFFF00"/>
                </a:solidFill>
                <a:latin typeface="Arial" charset="0"/>
              </a:rPr>
              <a:t>1</a:t>
            </a:r>
            <a:endParaRPr lang="en-AU" b="1">
              <a:solidFill>
                <a:srgbClr val="FFFF00"/>
              </a:solidFill>
            </a:endParaRPr>
          </a:p>
        </p:txBody>
      </p:sp>
      <p:sp>
        <p:nvSpPr>
          <p:cNvPr id="22581" name="Rectangle 1077"/>
          <p:cNvSpPr>
            <a:spLocks noChangeArrowheads="1"/>
          </p:cNvSpPr>
          <p:nvPr/>
        </p:nvSpPr>
        <p:spPr bwMode="auto">
          <a:xfrm>
            <a:off x="5272088" y="5816600"/>
            <a:ext cx="134937" cy="288925"/>
          </a:xfrm>
          <a:prstGeom prst="rect">
            <a:avLst/>
          </a:prstGeom>
          <a:noFill/>
          <a:ln w="9525">
            <a:noFill/>
            <a:miter lim="800000"/>
            <a:headEnd/>
            <a:tailEnd/>
          </a:ln>
        </p:spPr>
        <p:txBody>
          <a:bodyPr wrap="none" lIns="0" tIns="0" rIns="0" bIns="0">
            <a:spAutoFit/>
          </a:bodyPr>
          <a:lstStyle/>
          <a:p>
            <a:pPr eaLnBrk="0" hangingPunct="0"/>
            <a:r>
              <a:rPr lang="en-AU" sz="1900" b="1">
                <a:solidFill>
                  <a:srgbClr val="FFFF00"/>
                </a:solidFill>
                <a:latin typeface="Arial" charset="0"/>
              </a:rPr>
              <a:t>7</a:t>
            </a:r>
            <a:endParaRPr lang="en-AU" b="1">
              <a:solidFill>
                <a:srgbClr val="FFFF00"/>
              </a:solidFill>
            </a:endParaRPr>
          </a:p>
        </p:txBody>
      </p:sp>
      <p:sp>
        <p:nvSpPr>
          <p:cNvPr id="22582" name="Rectangle 1078"/>
          <p:cNvSpPr>
            <a:spLocks noChangeArrowheads="1"/>
          </p:cNvSpPr>
          <p:nvPr/>
        </p:nvSpPr>
        <p:spPr bwMode="auto">
          <a:xfrm>
            <a:off x="6297613" y="5816600"/>
            <a:ext cx="134937" cy="288925"/>
          </a:xfrm>
          <a:prstGeom prst="rect">
            <a:avLst/>
          </a:prstGeom>
          <a:noFill/>
          <a:ln w="9525">
            <a:noFill/>
            <a:miter lim="800000"/>
            <a:headEnd/>
            <a:tailEnd/>
          </a:ln>
        </p:spPr>
        <p:txBody>
          <a:bodyPr wrap="none" lIns="0" tIns="0" rIns="0" bIns="0">
            <a:spAutoFit/>
          </a:bodyPr>
          <a:lstStyle/>
          <a:p>
            <a:pPr eaLnBrk="0" hangingPunct="0"/>
            <a:r>
              <a:rPr lang="en-AU" sz="1900" b="1">
                <a:solidFill>
                  <a:srgbClr val="FFFF00"/>
                </a:solidFill>
                <a:latin typeface="Arial" charset="0"/>
              </a:rPr>
              <a:t>1</a:t>
            </a:r>
            <a:endParaRPr lang="en-AU" b="1">
              <a:solidFill>
                <a:srgbClr val="FFFF00"/>
              </a:solidFill>
            </a:endParaRPr>
          </a:p>
        </p:txBody>
      </p:sp>
      <p:sp>
        <p:nvSpPr>
          <p:cNvPr id="22583" name="Rectangle 1079"/>
          <p:cNvSpPr>
            <a:spLocks noChangeArrowheads="1"/>
          </p:cNvSpPr>
          <p:nvPr/>
        </p:nvSpPr>
        <p:spPr bwMode="auto">
          <a:xfrm>
            <a:off x="6432550" y="5816600"/>
            <a:ext cx="134938" cy="288925"/>
          </a:xfrm>
          <a:prstGeom prst="rect">
            <a:avLst/>
          </a:prstGeom>
          <a:noFill/>
          <a:ln w="9525">
            <a:noFill/>
            <a:miter lim="800000"/>
            <a:headEnd/>
            <a:tailEnd/>
          </a:ln>
        </p:spPr>
        <p:txBody>
          <a:bodyPr wrap="none" lIns="0" tIns="0" rIns="0" bIns="0">
            <a:spAutoFit/>
          </a:bodyPr>
          <a:lstStyle/>
          <a:p>
            <a:pPr eaLnBrk="0" hangingPunct="0"/>
            <a:r>
              <a:rPr lang="en-AU" sz="1900" b="1">
                <a:solidFill>
                  <a:srgbClr val="FFFF00"/>
                </a:solidFill>
                <a:latin typeface="Arial" charset="0"/>
              </a:rPr>
              <a:t>4</a:t>
            </a:r>
            <a:endParaRPr lang="en-AU" b="1">
              <a:solidFill>
                <a:srgbClr val="FFFF00"/>
              </a:solidFill>
            </a:endParaRPr>
          </a:p>
        </p:txBody>
      </p:sp>
      <p:sp>
        <p:nvSpPr>
          <p:cNvPr id="22584" name="Rectangle 1080"/>
          <p:cNvSpPr>
            <a:spLocks noChangeArrowheads="1"/>
          </p:cNvSpPr>
          <p:nvPr/>
        </p:nvSpPr>
        <p:spPr bwMode="auto">
          <a:xfrm>
            <a:off x="6564313" y="5816600"/>
            <a:ext cx="66675" cy="288925"/>
          </a:xfrm>
          <a:prstGeom prst="rect">
            <a:avLst/>
          </a:prstGeom>
          <a:noFill/>
          <a:ln w="9525">
            <a:noFill/>
            <a:miter lim="800000"/>
            <a:headEnd/>
            <a:tailEnd/>
          </a:ln>
        </p:spPr>
        <p:txBody>
          <a:bodyPr wrap="none" lIns="0" tIns="0" rIns="0" bIns="0">
            <a:spAutoFit/>
          </a:bodyPr>
          <a:lstStyle/>
          <a:p>
            <a:pPr eaLnBrk="0" hangingPunct="0"/>
            <a:r>
              <a:rPr lang="en-AU" sz="1900" b="1">
                <a:solidFill>
                  <a:srgbClr val="FFFF00"/>
                </a:solidFill>
                <a:latin typeface="Arial" charset="0"/>
              </a:rPr>
              <a:t> </a:t>
            </a:r>
            <a:endParaRPr lang="en-AU" b="1">
              <a:solidFill>
                <a:srgbClr val="FFFF00"/>
              </a:solidFill>
            </a:endParaRPr>
          </a:p>
        </p:txBody>
      </p:sp>
      <p:sp>
        <p:nvSpPr>
          <p:cNvPr id="22585" name="Rectangle 1081"/>
          <p:cNvSpPr>
            <a:spLocks noChangeArrowheads="1"/>
          </p:cNvSpPr>
          <p:nvPr/>
        </p:nvSpPr>
        <p:spPr bwMode="auto">
          <a:xfrm>
            <a:off x="6630988" y="5816600"/>
            <a:ext cx="147637" cy="288925"/>
          </a:xfrm>
          <a:prstGeom prst="rect">
            <a:avLst/>
          </a:prstGeom>
          <a:noFill/>
          <a:ln w="9525">
            <a:noFill/>
            <a:miter lim="800000"/>
            <a:headEnd/>
            <a:tailEnd/>
          </a:ln>
        </p:spPr>
        <p:txBody>
          <a:bodyPr wrap="none" lIns="0" tIns="0" rIns="0" bIns="0">
            <a:spAutoFit/>
          </a:bodyPr>
          <a:lstStyle/>
          <a:p>
            <a:pPr eaLnBrk="0" hangingPunct="0"/>
            <a:r>
              <a:rPr lang="en-AU" sz="1900" b="1">
                <a:solidFill>
                  <a:srgbClr val="FFFF00"/>
                </a:solidFill>
                <a:latin typeface="Arial" charset="0"/>
              </a:rPr>
              <a:t>p</a:t>
            </a:r>
            <a:endParaRPr lang="en-AU" b="1">
              <a:solidFill>
                <a:srgbClr val="FFFF00"/>
              </a:solidFill>
            </a:endParaRPr>
          </a:p>
        </p:txBody>
      </p:sp>
      <p:sp>
        <p:nvSpPr>
          <p:cNvPr id="22586" name="Rectangle 1082"/>
          <p:cNvSpPr>
            <a:spLocks noChangeArrowheads="1"/>
          </p:cNvSpPr>
          <p:nvPr/>
        </p:nvSpPr>
        <p:spPr bwMode="auto">
          <a:xfrm>
            <a:off x="6764338" y="5816600"/>
            <a:ext cx="66675" cy="288925"/>
          </a:xfrm>
          <a:prstGeom prst="rect">
            <a:avLst/>
          </a:prstGeom>
          <a:noFill/>
          <a:ln w="9525">
            <a:noFill/>
            <a:miter lim="800000"/>
            <a:headEnd/>
            <a:tailEnd/>
          </a:ln>
        </p:spPr>
        <p:txBody>
          <a:bodyPr wrap="none" lIns="0" tIns="0" rIns="0" bIns="0">
            <a:spAutoFit/>
          </a:bodyPr>
          <a:lstStyle/>
          <a:p>
            <a:pPr eaLnBrk="0" hangingPunct="0"/>
            <a:r>
              <a:rPr lang="en-AU" sz="1900" b="1">
                <a:solidFill>
                  <a:srgbClr val="FFFF00"/>
                </a:solidFill>
                <a:latin typeface="Arial" charset="0"/>
              </a:rPr>
              <a:t>l</a:t>
            </a:r>
            <a:endParaRPr lang="en-AU" b="1">
              <a:solidFill>
                <a:srgbClr val="FFFF00"/>
              </a:solidFill>
            </a:endParaRPr>
          </a:p>
        </p:txBody>
      </p:sp>
      <p:sp>
        <p:nvSpPr>
          <p:cNvPr id="22587" name="Rectangle 1083"/>
          <p:cNvSpPr>
            <a:spLocks noChangeArrowheads="1"/>
          </p:cNvSpPr>
          <p:nvPr/>
        </p:nvSpPr>
        <p:spPr bwMode="auto">
          <a:xfrm>
            <a:off x="6816725" y="5816600"/>
            <a:ext cx="147638" cy="288925"/>
          </a:xfrm>
          <a:prstGeom prst="rect">
            <a:avLst/>
          </a:prstGeom>
          <a:noFill/>
          <a:ln w="9525">
            <a:noFill/>
            <a:miter lim="800000"/>
            <a:headEnd/>
            <a:tailEnd/>
          </a:ln>
        </p:spPr>
        <p:txBody>
          <a:bodyPr wrap="none" lIns="0" tIns="0" rIns="0" bIns="0">
            <a:spAutoFit/>
          </a:bodyPr>
          <a:lstStyle/>
          <a:p>
            <a:pPr eaLnBrk="0" hangingPunct="0"/>
            <a:r>
              <a:rPr lang="en-AU" sz="1900" b="1">
                <a:solidFill>
                  <a:srgbClr val="FFFF00"/>
                </a:solidFill>
                <a:latin typeface="Arial" charset="0"/>
              </a:rPr>
              <a:t>u</a:t>
            </a:r>
            <a:endParaRPr lang="en-AU" b="1">
              <a:solidFill>
                <a:srgbClr val="FFFF00"/>
              </a:solidFill>
            </a:endParaRPr>
          </a:p>
        </p:txBody>
      </p:sp>
      <p:sp>
        <p:nvSpPr>
          <p:cNvPr id="22588" name="Rectangle 1084"/>
          <p:cNvSpPr>
            <a:spLocks noChangeArrowheads="1"/>
          </p:cNvSpPr>
          <p:nvPr/>
        </p:nvSpPr>
        <p:spPr bwMode="auto">
          <a:xfrm>
            <a:off x="6950075" y="5816600"/>
            <a:ext cx="134938" cy="288925"/>
          </a:xfrm>
          <a:prstGeom prst="rect">
            <a:avLst/>
          </a:prstGeom>
          <a:noFill/>
          <a:ln w="9525">
            <a:noFill/>
            <a:miter lim="800000"/>
            <a:headEnd/>
            <a:tailEnd/>
          </a:ln>
        </p:spPr>
        <p:txBody>
          <a:bodyPr wrap="none" lIns="0" tIns="0" rIns="0" bIns="0">
            <a:spAutoFit/>
          </a:bodyPr>
          <a:lstStyle/>
          <a:p>
            <a:pPr eaLnBrk="0" hangingPunct="0"/>
            <a:r>
              <a:rPr lang="en-AU" sz="1900" b="1">
                <a:solidFill>
                  <a:srgbClr val="FFFF00"/>
                </a:solidFill>
                <a:latin typeface="Arial" charset="0"/>
              </a:rPr>
              <a:t>s</a:t>
            </a:r>
            <a:endParaRPr lang="en-AU" b="1">
              <a:solidFill>
                <a:srgbClr val="FFFF00"/>
              </a:solidFill>
            </a:endParaRPr>
          </a:p>
        </p:txBody>
      </p:sp>
      <p:sp>
        <p:nvSpPr>
          <p:cNvPr id="22589" name="Rectangle 1085"/>
          <p:cNvSpPr>
            <a:spLocks noChangeArrowheads="1"/>
          </p:cNvSpPr>
          <p:nvPr/>
        </p:nvSpPr>
        <p:spPr bwMode="auto">
          <a:xfrm>
            <a:off x="4165600" y="6276975"/>
            <a:ext cx="169863" cy="365125"/>
          </a:xfrm>
          <a:prstGeom prst="rect">
            <a:avLst/>
          </a:prstGeom>
          <a:noFill/>
          <a:ln w="9525">
            <a:noFill/>
            <a:miter lim="800000"/>
            <a:headEnd/>
            <a:tailEnd/>
          </a:ln>
        </p:spPr>
        <p:txBody>
          <a:bodyPr wrap="none" lIns="0" tIns="0" rIns="0" bIns="0">
            <a:spAutoFit/>
          </a:bodyPr>
          <a:lstStyle/>
          <a:p>
            <a:pPr eaLnBrk="0" hangingPunct="0"/>
            <a:r>
              <a:rPr lang="en-AU" b="1">
                <a:solidFill>
                  <a:srgbClr val="FFFF00"/>
                </a:solidFill>
                <a:latin typeface="Arial" charset="0"/>
              </a:rPr>
              <a:t>a</a:t>
            </a:r>
            <a:endParaRPr lang="en-AU">
              <a:solidFill>
                <a:srgbClr val="FFFF00"/>
              </a:solidFill>
            </a:endParaRPr>
          </a:p>
        </p:txBody>
      </p:sp>
      <p:sp>
        <p:nvSpPr>
          <p:cNvPr id="22590" name="Rectangle 1086"/>
          <p:cNvSpPr>
            <a:spLocks noChangeArrowheads="1"/>
          </p:cNvSpPr>
          <p:nvPr/>
        </p:nvSpPr>
        <p:spPr bwMode="auto">
          <a:xfrm>
            <a:off x="4311650" y="6276975"/>
            <a:ext cx="185738" cy="365125"/>
          </a:xfrm>
          <a:prstGeom prst="rect">
            <a:avLst/>
          </a:prstGeom>
          <a:noFill/>
          <a:ln w="9525">
            <a:noFill/>
            <a:miter lim="800000"/>
            <a:headEnd/>
            <a:tailEnd/>
          </a:ln>
        </p:spPr>
        <p:txBody>
          <a:bodyPr wrap="none" lIns="0" tIns="0" rIns="0" bIns="0">
            <a:spAutoFit/>
          </a:bodyPr>
          <a:lstStyle/>
          <a:p>
            <a:pPr eaLnBrk="0" hangingPunct="0"/>
            <a:r>
              <a:rPr lang="en-AU" b="1">
                <a:solidFill>
                  <a:srgbClr val="FFFF00"/>
                </a:solidFill>
                <a:latin typeface="Arial" charset="0"/>
              </a:rPr>
              <a:t>g</a:t>
            </a:r>
            <a:endParaRPr lang="en-AU">
              <a:solidFill>
                <a:srgbClr val="FFFF00"/>
              </a:solidFill>
            </a:endParaRPr>
          </a:p>
        </p:txBody>
      </p:sp>
      <p:sp>
        <p:nvSpPr>
          <p:cNvPr id="22591" name="Rectangle 1087"/>
          <p:cNvSpPr>
            <a:spLocks noChangeArrowheads="1"/>
          </p:cNvSpPr>
          <p:nvPr/>
        </p:nvSpPr>
        <p:spPr bwMode="auto">
          <a:xfrm>
            <a:off x="4470400" y="6276975"/>
            <a:ext cx="169863" cy="365125"/>
          </a:xfrm>
          <a:prstGeom prst="rect">
            <a:avLst/>
          </a:prstGeom>
          <a:noFill/>
          <a:ln w="9525">
            <a:noFill/>
            <a:miter lim="800000"/>
            <a:headEnd/>
            <a:tailEnd/>
          </a:ln>
        </p:spPr>
        <p:txBody>
          <a:bodyPr wrap="none" lIns="0" tIns="0" rIns="0" bIns="0">
            <a:spAutoFit/>
          </a:bodyPr>
          <a:lstStyle/>
          <a:p>
            <a:pPr eaLnBrk="0" hangingPunct="0"/>
            <a:r>
              <a:rPr lang="en-AU" b="1">
                <a:solidFill>
                  <a:srgbClr val="FFFF00"/>
                </a:solidFill>
                <a:latin typeface="Arial" charset="0"/>
              </a:rPr>
              <a:t>e</a:t>
            </a:r>
            <a:endParaRPr lang="en-AU">
              <a:solidFill>
                <a:srgbClr val="FFFF00"/>
              </a:solidFill>
            </a:endParaRPr>
          </a:p>
        </p:txBody>
      </p:sp>
      <p:sp>
        <p:nvSpPr>
          <p:cNvPr id="22592" name="Rectangle 1088"/>
          <p:cNvSpPr>
            <a:spLocks noChangeArrowheads="1"/>
          </p:cNvSpPr>
          <p:nvPr/>
        </p:nvSpPr>
        <p:spPr bwMode="auto">
          <a:xfrm>
            <a:off x="4616450" y="6276975"/>
            <a:ext cx="84138" cy="365125"/>
          </a:xfrm>
          <a:prstGeom prst="rect">
            <a:avLst/>
          </a:prstGeom>
          <a:noFill/>
          <a:ln w="9525">
            <a:noFill/>
            <a:miter lim="800000"/>
            <a:headEnd/>
            <a:tailEnd/>
          </a:ln>
        </p:spPr>
        <p:txBody>
          <a:bodyPr wrap="none" lIns="0" tIns="0" rIns="0" bIns="0">
            <a:spAutoFit/>
          </a:bodyPr>
          <a:lstStyle/>
          <a:p>
            <a:pPr eaLnBrk="0" hangingPunct="0"/>
            <a:r>
              <a:rPr lang="en-AU" b="1">
                <a:solidFill>
                  <a:srgbClr val="FFFF00"/>
                </a:solidFill>
                <a:latin typeface="Arial" charset="0"/>
              </a:rPr>
              <a:t>/</a:t>
            </a:r>
            <a:endParaRPr lang="en-AU">
              <a:solidFill>
                <a:srgbClr val="FFFF00"/>
              </a:solidFill>
            </a:endParaRPr>
          </a:p>
        </p:txBody>
      </p:sp>
      <p:sp>
        <p:nvSpPr>
          <p:cNvPr id="22593" name="Rectangle 1089"/>
          <p:cNvSpPr>
            <a:spLocks noChangeArrowheads="1"/>
          </p:cNvSpPr>
          <p:nvPr/>
        </p:nvSpPr>
        <p:spPr bwMode="auto">
          <a:xfrm>
            <a:off x="4689475" y="6276975"/>
            <a:ext cx="169863" cy="365125"/>
          </a:xfrm>
          <a:prstGeom prst="rect">
            <a:avLst/>
          </a:prstGeom>
          <a:noFill/>
          <a:ln w="9525">
            <a:noFill/>
            <a:miter lim="800000"/>
            <a:headEnd/>
            <a:tailEnd/>
          </a:ln>
        </p:spPr>
        <p:txBody>
          <a:bodyPr wrap="none" lIns="0" tIns="0" rIns="0" bIns="0">
            <a:spAutoFit/>
          </a:bodyPr>
          <a:lstStyle/>
          <a:p>
            <a:pPr eaLnBrk="0" hangingPunct="0"/>
            <a:r>
              <a:rPr lang="en-AU" b="1">
                <a:solidFill>
                  <a:srgbClr val="FFFF00"/>
                </a:solidFill>
                <a:latin typeface="Arial" charset="0"/>
              </a:rPr>
              <a:t>y</a:t>
            </a:r>
            <a:endParaRPr lang="en-AU">
              <a:solidFill>
                <a:srgbClr val="FFFF00"/>
              </a:solidFill>
            </a:endParaRPr>
          </a:p>
        </p:txBody>
      </p:sp>
      <p:sp>
        <p:nvSpPr>
          <p:cNvPr id="22594" name="Rectangle 1090"/>
          <p:cNvSpPr>
            <a:spLocks noChangeArrowheads="1"/>
          </p:cNvSpPr>
          <p:nvPr/>
        </p:nvSpPr>
        <p:spPr bwMode="auto">
          <a:xfrm>
            <a:off x="4833938" y="6276975"/>
            <a:ext cx="119062" cy="365125"/>
          </a:xfrm>
          <a:prstGeom prst="rect">
            <a:avLst/>
          </a:prstGeom>
          <a:noFill/>
          <a:ln w="9525">
            <a:noFill/>
            <a:miter lim="800000"/>
            <a:headEnd/>
            <a:tailEnd/>
          </a:ln>
        </p:spPr>
        <p:txBody>
          <a:bodyPr wrap="none" lIns="0" tIns="0" rIns="0" bIns="0">
            <a:spAutoFit/>
          </a:bodyPr>
          <a:lstStyle/>
          <a:p>
            <a:pPr eaLnBrk="0" hangingPunct="0"/>
            <a:r>
              <a:rPr lang="en-AU" b="1">
                <a:solidFill>
                  <a:srgbClr val="FFFF00"/>
                </a:solidFill>
                <a:latin typeface="Arial" charset="0"/>
              </a:rPr>
              <a:t>r</a:t>
            </a:r>
            <a:endParaRPr lang="en-AU">
              <a:solidFill>
                <a:srgbClr val="FFFF00"/>
              </a:solidFill>
            </a:endParaRPr>
          </a:p>
        </p:txBody>
      </p:sp>
      <p:sp>
        <p:nvSpPr>
          <p:cNvPr id="22595" name="Rectangle 1091"/>
          <p:cNvSpPr>
            <a:spLocks noChangeArrowheads="1"/>
          </p:cNvSpPr>
          <p:nvPr/>
        </p:nvSpPr>
        <p:spPr bwMode="auto">
          <a:xfrm>
            <a:off x="4935538" y="6276975"/>
            <a:ext cx="169862" cy="365125"/>
          </a:xfrm>
          <a:prstGeom prst="rect">
            <a:avLst/>
          </a:prstGeom>
          <a:noFill/>
          <a:ln w="9525">
            <a:noFill/>
            <a:miter lim="800000"/>
            <a:headEnd/>
            <a:tailEnd/>
          </a:ln>
        </p:spPr>
        <p:txBody>
          <a:bodyPr wrap="none" lIns="0" tIns="0" rIns="0" bIns="0">
            <a:spAutoFit/>
          </a:bodyPr>
          <a:lstStyle/>
          <a:p>
            <a:pPr eaLnBrk="0" hangingPunct="0"/>
            <a:r>
              <a:rPr lang="en-AU" b="1">
                <a:solidFill>
                  <a:srgbClr val="FFFF00"/>
                </a:solidFill>
                <a:latin typeface="Arial" charset="0"/>
              </a:rPr>
              <a:t>s</a:t>
            </a:r>
            <a:endParaRPr lang="en-AU">
              <a:solidFill>
                <a:srgbClr val="FFFF00"/>
              </a:solidFill>
            </a:endParaRPr>
          </a:p>
        </p:txBody>
      </p:sp>
      <p:sp>
        <p:nvSpPr>
          <p:cNvPr id="22596" name="Rectangle 1092"/>
          <p:cNvSpPr>
            <a:spLocks noChangeArrowheads="1"/>
          </p:cNvSpPr>
          <p:nvPr/>
        </p:nvSpPr>
        <p:spPr bwMode="auto">
          <a:xfrm>
            <a:off x="690563" y="4929188"/>
            <a:ext cx="188912" cy="36512"/>
          </a:xfrm>
          <a:prstGeom prst="rect">
            <a:avLst/>
          </a:prstGeom>
          <a:solidFill>
            <a:srgbClr val="FFFF00"/>
          </a:solidFill>
          <a:ln w="9525">
            <a:solidFill>
              <a:srgbClr val="FFFF00"/>
            </a:solidFill>
            <a:miter lim="800000"/>
            <a:headEnd/>
            <a:tailEnd/>
          </a:ln>
        </p:spPr>
        <p:txBody>
          <a:bodyPr/>
          <a:lstStyle/>
          <a:p>
            <a:endParaRPr lang="it-IT"/>
          </a:p>
        </p:txBody>
      </p:sp>
      <p:sp>
        <p:nvSpPr>
          <p:cNvPr id="22597" name="Freeform 1093"/>
          <p:cNvSpPr>
            <a:spLocks noEditPoints="1"/>
          </p:cNvSpPr>
          <p:nvPr/>
        </p:nvSpPr>
        <p:spPr bwMode="auto">
          <a:xfrm>
            <a:off x="739775" y="4760913"/>
            <a:ext cx="142875" cy="139700"/>
          </a:xfrm>
          <a:custGeom>
            <a:avLst/>
            <a:gdLst>
              <a:gd name="T0" fmla="*/ 43 w 101"/>
              <a:gd name="T1" fmla="*/ 174 h 176"/>
              <a:gd name="T2" fmla="*/ 30 w 101"/>
              <a:gd name="T3" fmla="*/ 168 h 176"/>
              <a:gd name="T4" fmla="*/ 18 w 101"/>
              <a:gd name="T5" fmla="*/ 158 h 176"/>
              <a:gd name="T6" fmla="*/ 9 w 101"/>
              <a:gd name="T7" fmla="*/ 141 h 176"/>
              <a:gd name="T8" fmla="*/ 3 w 101"/>
              <a:gd name="T9" fmla="*/ 121 h 176"/>
              <a:gd name="T10" fmla="*/ 0 w 101"/>
              <a:gd name="T11" fmla="*/ 99 h 176"/>
              <a:gd name="T12" fmla="*/ 0 w 101"/>
              <a:gd name="T13" fmla="*/ 78 h 176"/>
              <a:gd name="T14" fmla="*/ 2 w 101"/>
              <a:gd name="T15" fmla="*/ 60 h 176"/>
              <a:gd name="T16" fmla="*/ 5 w 101"/>
              <a:gd name="T17" fmla="*/ 45 h 176"/>
              <a:gd name="T18" fmla="*/ 10 w 101"/>
              <a:gd name="T19" fmla="*/ 31 h 176"/>
              <a:gd name="T20" fmla="*/ 17 w 101"/>
              <a:gd name="T21" fmla="*/ 18 h 176"/>
              <a:gd name="T22" fmla="*/ 25 w 101"/>
              <a:gd name="T23" fmla="*/ 9 h 176"/>
              <a:gd name="T24" fmla="*/ 35 w 101"/>
              <a:gd name="T25" fmla="*/ 3 h 176"/>
              <a:gd name="T26" fmla="*/ 50 w 101"/>
              <a:gd name="T27" fmla="*/ 0 h 176"/>
              <a:gd name="T28" fmla="*/ 65 w 101"/>
              <a:gd name="T29" fmla="*/ 3 h 176"/>
              <a:gd name="T30" fmla="*/ 74 w 101"/>
              <a:gd name="T31" fmla="*/ 9 h 176"/>
              <a:gd name="T32" fmla="*/ 82 w 101"/>
              <a:gd name="T33" fmla="*/ 18 h 176"/>
              <a:gd name="T34" fmla="*/ 90 w 101"/>
              <a:gd name="T35" fmla="*/ 31 h 176"/>
              <a:gd name="T36" fmla="*/ 96 w 101"/>
              <a:gd name="T37" fmla="*/ 45 h 176"/>
              <a:gd name="T38" fmla="*/ 99 w 101"/>
              <a:gd name="T39" fmla="*/ 60 h 176"/>
              <a:gd name="T40" fmla="*/ 101 w 101"/>
              <a:gd name="T41" fmla="*/ 78 h 176"/>
              <a:gd name="T42" fmla="*/ 101 w 101"/>
              <a:gd name="T43" fmla="*/ 98 h 176"/>
              <a:gd name="T44" fmla="*/ 98 w 101"/>
              <a:gd name="T45" fmla="*/ 121 h 176"/>
              <a:gd name="T46" fmla="*/ 92 w 101"/>
              <a:gd name="T47" fmla="*/ 141 h 176"/>
              <a:gd name="T48" fmla="*/ 82 w 101"/>
              <a:gd name="T49" fmla="*/ 158 h 176"/>
              <a:gd name="T50" fmla="*/ 71 w 101"/>
              <a:gd name="T51" fmla="*/ 168 h 176"/>
              <a:gd name="T52" fmla="*/ 57 w 101"/>
              <a:gd name="T53" fmla="*/ 174 h 176"/>
              <a:gd name="T54" fmla="*/ 51 w 101"/>
              <a:gd name="T55" fmla="*/ 130 h 176"/>
              <a:gd name="T56" fmla="*/ 63 w 101"/>
              <a:gd name="T57" fmla="*/ 127 h 176"/>
              <a:gd name="T58" fmla="*/ 70 w 101"/>
              <a:gd name="T59" fmla="*/ 121 h 176"/>
              <a:gd name="T60" fmla="*/ 75 w 101"/>
              <a:gd name="T61" fmla="*/ 112 h 176"/>
              <a:gd name="T62" fmla="*/ 79 w 101"/>
              <a:gd name="T63" fmla="*/ 101 h 176"/>
              <a:gd name="T64" fmla="*/ 80 w 101"/>
              <a:gd name="T65" fmla="*/ 89 h 176"/>
              <a:gd name="T66" fmla="*/ 79 w 101"/>
              <a:gd name="T67" fmla="*/ 76 h 176"/>
              <a:gd name="T68" fmla="*/ 75 w 101"/>
              <a:gd name="T69" fmla="*/ 65 h 176"/>
              <a:gd name="T70" fmla="*/ 68 w 101"/>
              <a:gd name="T71" fmla="*/ 54 h 176"/>
              <a:gd name="T72" fmla="*/ 57 w 101"/>
              <a:gd name="T73" fmla="*/ 47 h 176"/>
              <a:gd name="T74" fmla="*/ 44 w 101"/>
              <a:gd name="T75" fmla="*/ 47 h 176"/>
              <a:gd name="T76" fmla="*/ 33 w 101"/>
              <a:gd name="T77" fmla="*/ 54 h 176"/>
              <a:gd name="T78" fmla="*/ 25 w 101"/>
              <a:gd name="T79" fmla="*/ 65 h 176"/>
              <a:gd name="T80" fmla="*/ 21 w 101"/>
              <a:gd name="T81" fmla="*/ 76 h 176"/>
              <a:gd name="T82" fmla="*/ 20 w 101"/>
              <a:gd name="T83" fmla="*/ 89 h 176"/>
              <a:gd name="T84" fmla="*/ 21 w 101"/>
              <a:gd name="T85" fmla="*/ 101 h 176"/>
              <a:gd name="T86" fmla="*/ 25 w 101"/>
              <a:gd name="T87" fmla="*/ 112 h 176"/>
              <a:gd name="T88" fmla="*/ 33 w 101"/>
              <a:gd name="T89" fmla="*/ 123 h 176"/>
              <a:gd name="T90" fmla="*/ 44 w 101"/>
              <a:gd name="T91" fmla="*/ 128 h 1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1"/>
              <a:gd name="T139" fmla="*/ 0 h 176"/>
              <a:gd name="T140" fmla="*/ 101 w 101"/>
              <a:gd name="T141" fmla="*/ 176 h 1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1" h="176">
                <a:moveTo>
                  <a:pt x="49" y="176"/>
                </a:moveTo>
                <a:lnTo>
                  <a:pt x="43" y="174"/>
                </a:lnTo>
                <a:lnTo>
                  <a:pt x="37" y="172"/>
                </a:lnTo>
                <a:lnTo>
                  <a:pt x="30" y="168"/>
                </a:lnTo>
                <a:lnTo>
                  <a:pt x="24" y="163"/>
                </a:lnTo>
                <a:lnTo>
                  <a:pt x="18" y="158"/>
                </a:lnTo>
                <a:lnTo>
                  <a:pt x="13" y="150"/>
                </a:lnTo>
                <a:lnTo>
                  <a:pt x="9" y="141"/>
                </a:lnTo>
                <a:lnTo>
                  <a:pt x="6" y="132"/>
                </a:lnTo>
                <a:lnTo>
                  <a:pt x="3" y="121"/>
                </a:lnTo>
                <a:lnTo>
                  <a:pt x="1" y="110"/>
                </a:lnTo>
                <a:lnTo>
                  <a:pt x="0" y="99"/>
                </a:lnTo>
                <a:lnTo>
                  <a:pt x="0" y="87"/>
                </a:lnTo>
                <a:lnTo>
                  <a:pt x="0" y="78"/>
                </a:lnTo>
                <a:lnTo>
                  <a:pt x="1" y="69"/>
                </a:lnTo>
                <a:lnTo>
                  <a:pt x="2" y="60"/>
                </a:lnTo>
                <a:lnTo>
                  <a:pt x="3" y="52"/>
                </a:lnTo>
                <a:lnTo>
                  <a:pt x="5" y="45"/>
                </a:lnTo>
                <a:lnTo>
                  <a:pt x="8" y="38"/>
                </a:lnTo>
                <a:lnTo>
                  <a:pt x="10" y="31"/>
                </a:lnTo>
                <a:lnTo>
                  <a:pt x="14" y="23"/>
                </a:lnTo>
                <a:lnTo>
                  <a:pt x="17" y="18"/>
                </a:lnTo>
                <a:lnTo>
                  <a:pt x="21" y="12"/>
                </a:lnTo>
                <a:lnTo>
                  <a:pt x="25" y="9"/>
                </a:lnTo>
                <a:lnTo>
                  <a:pt x="30" y="5"/>
                </a:lnTo>
                <a:lnTo>
                  <a:pt x="35" y="3"/>
                </a:lnTo>
                <a:lnTo>
                  <a:pt x="40" y="2"/>
                </a:lnTo>
                <a:lnTo>
                  <a:pt x="50" y="0"/>
                </a:lnTo>
                <a:lnTo>
                  <a:pt x="61" y="2"/>
                </a:lnTo>
                <a:lnTo>
                  <a:pt x="65" y="3"/>
                </a:lnTo>
                <a:lnTo>
                  <a:pt x="70" y="5"/>
                </a:lnTo>
                <a:lnTo>
                  <a:pt x="74" y="9"/>
                </a:lnTo>
                <a:lnTo>
                  <a:pt x="79" y="12"/>
                </a:lnTo>
                <a:lnTo>
                  <a:pt x="82" y="18"/>
                </a:lnTo>
                <a:lnTo>
                  <a:pt x="86" y="23"/>
                </a:lnTo>
                <a:lnTo>
                  <a:pt x="90" y="31"/>
                </a:lnTo>
                <a:lnTo>
                  <a:pt x="93" y="38"/>
                </a:lnTo>
                <a:lnTo>
                  <a:pt x="96" y="45"/>
                </a:lnTo>
                <a:lnTo>
                  <a:pt x="98" y="52"/>
                </a:lnTo>
                <a:lnTo>
                  <a:pt x="99" y="60"/>
                </a:lnTo>
                <a:lnTo>
                  <a:pt x="100" y="69"/>
                </a:lnTo>
                <a:lnTo>
                  <a:pt x="101" y="78"/>
                </a:lnTo>
                <a:lnTo>
                  <a:pt x="101" y="87"/>
                </a:lnTo>
                <a:lnTo>
                  <a:pt x="101" y="98"/>
                </a:lnTo>
                <a:lnTo>
                  <a:pt x="100" y="110"/>
                </a:lnTo>
                <a:lnTo>
                  <a:pt x="98" y="121"/>
                </a:lnTo>
                <a:lnTo>
                  <a:pt x="95" y="132"/>
                </a:lnTo>
                <a:lnTo>
                  <a:pt x="92" y="141"/>
                </a:lnTo>
                <a:lnTo>
                  <a:pt x="87" y="150"/>
                </a:lnTo>
                <a:lnTo>
                  <a:pt x="82" y="158"/>
                </a:lnTo>
                <a:lnTo>
                  <a:pt x="77" y="163"/>
                </a:lnTo>
                <a:lnTo>
                  <a:pt x="71" y="168"/>
                </a:lnTo>
                <a:lnTo>
                  <a:pt x="64" y="172"/>
                </a:lnTo>
                <a:lnTo>
                  <a:pt x="57" y="174"/>
                </a:lnTo>
                <a:lnTo>
                  <a:pt x="49" y="176"/>
                </a:lnTo>
                <a:close/>
                <a:moveTo>
                  <a:pt x="51" y="130"/>
                </a:moveTo>
                <a:lnTo>
                  <a:pt x="57" y="128"/>
                </a:lnTo>
                <a:lnTo>
                  <a:pt x="63" y="127"/>
                </a:lnTo>
                <a:lnTo>
                  <a:pt x="68" y="123"/>
                </a:lnTo>
                <a:lnTo>
                  <a:pt x="70" y="121"/>
                </a:lnTo>
                <a:lnTo>
                  <a:pt x="72" y="118"/>
                </a:lnTo>
                <a:lnTo>
                  <a:pt x="75" y="112"/>
                </a:lnTo>
                <a:lnTo>
                  <a:pt x="78" y="105"/>
                </a:lnTo>
                <a:lnTo>
                  <a:pt x="79" y="101"/>
                </a:lnTo>
                <a:lnTo>
                  <a:pt x="79" y="96"/>
                </a:lnTo>
                <a:lnTo>
                  <a:pt x="80" y="89"/>
                </a:lnTo>
                <a:lnTo>
                  <a:pt x="79" y="80"/>
                </a:lnTo>
                <a:lnTo>
                  <a:pt x="79" y="76"/>
                </a:lnTo>
                <a:lnTo>
                  <a:pt x="78" y="72"/>
                </a:lnTo>
                <a:lnTo>
                  <a:pt x="75" y="65"/>
                </a:lnTo>
                <a:lnTo>
                  <a:pt x="72" y="60"/>
                </a:lnTo>
                <a:lnTo>
                  <a:pt x="68" y="54"/>
                </a:lnTo>
                <a:lnTo>
                  <a:pt x="63" y="51"/>
                </a:lnTo>
                <a:lnTo>
                  <a:pt x="57" y="47"/>
                </a:lnTo>
                <a:lnTo>
                  <a:pt x="50" y="47"/>
                </a:lnTo>
                <a:lnTo>
                  <a:pt x="44" y="47"/>
                </a:lnTo>
                <a:lnTo>
                  <a:pt x="38" y="51"/>
                </a:lnTo>
                <a:lnTo>
                  <a:pt x="33" y="54"/>
                </a:lnTo>
                <a:lnTo>
                  <a:pt x="28" y="60"/>
                </a:lnTo>
                <a:lnTo>
                  <a:pt x="25" y="65"/>
                </a:lnTo>
                <a:lnTo>
                  <a:pt x="22" y="72"/>
                </a:lnTo>
                <a:lnTo>
                  <a:pt x="21" y="76"/>
                </a:lnTo>
                <a:lnTo>
                  <a:pt x="21" y="80"/>
                </a:lnTo>
                <a:lnTo>
                  <a:pt x="20" y="89"/>
                </a:lnTo>
                <a:lnTo>
                  <a:pt x="21" y="96"/>
                </a:lnTo>
                <a:lnTo>
                  <a:pt x="21" y="101"/>
                </a:lnTo>
                <a:lnTo>
                  <a:pt x="22" y="105"/>
                </a:lnTo>
                <a:lnTo>
                  <a:pt x="25" y="112"/>
                </a:lnTo>
                <a:lnTo>
                  <a:pt x="28" y="118"/>
                </a:lnTo>
                <a:lnTo>
                  <a:pt x="33" y="123"/>
                </a:lnTo>
                <a:lnTo>
                  <a:pt x="38" y="127"/>
                </a:lnTo>
                <a:lnTo>
                  <a:pt x="44" y="128"/>
                </a:lnTo>
                <a:lnTo>
                  <a:pt x="51" y="130"/>
                </a:lnTo>
                <a:close/>
              </a:path>
            </a:pathLst>
          </a:custGeom>
          <a:solidFill>
            <a:srgbClr val="FFFF00"/>
          </a:solidFill>
          <a:ln w="9525">
            <a:solidFill>
              <a:srgbClr val="FFFF00"/>
            </a:solidFill>
            <a:round/>
            <a:headEnd/>
            <a:tailEnd/>
          </a:ln>
        </p:spPr>
        <p:txBody>
          <a:bodyPr/>
          <a:lstStyle/>
          <a:p>
            <a:endParaRPr lang="it-IT"/>
          </a:p>
        </p:txBody>
      </p:sp>
      <p:sp>
        <p:nvSpPr>
          <p:cNvPr id="22598" name="Freeform 1094"/>
          <p:cNvSpPr>
            <a:spLocks/>
          </p:cNvSpPr>
          <p:nvPr/>
        </p:nvSpPr>
        <p:spPr bwMode="auto">
          <a:xfrm>
            <a:off x="742950" y="4541838"/>
            <a:ext cx="136525" cy="206375"/>
          </a:xfrm>
          <a:custGeom>
            <a:avLst/>
            <a:gdLst>
              <a:gd name="T0" fmla="*/ 97 w 97"/>
              <a:gd name="T1" fmla="*/ 203 h 259"/>
              <a:gd name="T2" fmla="*/ 0 w 97"/>
              <a:gd name="T3" fmla="*/ 259 h 259"/>
              <a:gd name="T4" fmla="*/ 0 w 97"/>
              <a:gd name="T5" fmla="*/ 214 h 259"/>
              <a:gd name="T6" fmla="*/ 63 w 97"/>
              <a:gd name="T7" fmla="*/ 181 h 259"/>
              <a:gd name="T8" fmla="*/ 0 w 97"/>
              <a:gd name="T9" fmla="*/ 151 h 259"/>
              <a:gd name="T10" fmla="*/ 0 w 97"/>
              <a:gd name="T11" fmla="*/ 107 h 259"/>
              <a:gd name="T12" fmla="*/ 63 w 97"/>
              <a:gd name="T13" fmla="*/ 78 h 259"/>
              <a:gd name="T14" fmla="*/ 0 w 97"/>
              <a:gd name="T15" fmla="*/ 45 h 259"/>
              <a:gd name="T16" fmla="*/ 0 w 97"/>
              <a:gd name="T17" fmla="*/ 0 h 259"/>
              <a:gd name="T18" fmla="*/ 97 w 97"/>
              <a:gd name="T19" fmla="*/ 56 h 259"/>
              <a:gd name="T20" fmla="*/ 97 w 97"/>
              <a:gd name="T21" fmla="*/ 100 h 259"/>
              <a:gd name="T22" fmla="*/ 35 w 97"/>
              <a:gd name="T23" fmla="*/ 129 h 259"/>
              <a:gd name="T24" fmla="*/ 97 w 97"/>
              <a:gd name="T25" fmla="*/ 158 h 259"/>
              <a:gd name="T26" fmla="*/ 97 w 97"/>
              <a:gd name="T27" fmla="*/ 203 h 2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259"/>
              <a:gd name="T44" fmla="*/ 97 w 97"/>
              <a:gd name="T45" fmla="*/ 259 h 2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259">
                <a:moveTo>
                  <a:pt x="97" y="203"/>
                </a:moveTo>
                <a:lnTo>
                  <a:pt x="0" y="259"/>
                </a:lnTo>
                <a:lnTo>
                  <a:pt x="0" y="214"/>
                </a:lnTo>
                <a:lnTo>
                  <a:pt x="63" y="181"/>
                </a:lnTo>
                <a:lnTo>
                  <a:pt x="0" y="151"/>
                </a:lnTo>
                <a:lnTo>
                  <a:pt x="0" y="107"/>
                </a:lnTo>
                <a:lnTo>
                  <a:pt x="63" y="78"/>
                </a:lnTo>
                <a:lnTo>
                  <a:pt x="0" y="45"/>
                </a:lnTo>
                <a:lnTo>
                  <a:pt x="0" y="0"/>
                </a:lnTo>
                <a:lnTo>
                  <a:pt x="97" y="56"/>
                </a:lnTo>
                <a:lnTo>
                  <a:pt x="97" y="100"/>
                </a:lnTo>
                <a:lnTo>
                  <a:pt x="35" y="129"/>
                </a:lnTo>
                <a:lnTo>
                  <a:pt x="97" y="158"/>
                </a:lnTo>
                <a:lnTo>
                  <a:pt x="97" y="203"/>
                </a:lnTo>
                <a:close/>
              </a:path>
            </a:pathLst>
          </a:custGeom>
          <a:solidFill>
            <a:srgbClr val="FFFF00"/>
          </a:solidFill>
          <a:ln w="9525">
            <a:solidFill>
              <a:srgbClr val="FFFF00"/>
            </a:solidFill>
            <a:round/>
            <a:headEnd/>
            <a:tailEnd/>
          </a:ln>
        </p:spPr>
        <p:txBody>
          <a:bodyPr/>
          <a:lstStyle/>
          <a:p>
            <a:endParaRPr lang="it-IT"/>
          </a:p>
        </p:txBody>
      </p:sp>
      <p:sp>
        <p:nvSpPr>
          <p:cNvPr id="22599" name="Rectangle 1095"/>
          <p:cNvSpPr>
            <a:spLocks noChangeArrowheads="1"/>
          </p:cNvSpPr>
          <p:nvPr/>
        </p:nvSpPr>
        <p:spPr bwMode="auto">
          <a:xfrm>
            <a:off x="793750" y="4241800"/>
            <a:ext cx="34925" cy="71438"/>
          </a:xfrm>
          <a:prstGeom prst="rect">
            <a:avLst/>
          </a:prstGeom>
          <a:solidFill>
            <a:srgbClr val="FFFFCC"/>
          </a:solidFill>
          <a:ln w="9525">
            <a:solidFill>
              <a:srgbClr val="FFFFCC"/>
            </a:solidFill>
            <a:miter lim="800000"/>
            <a:headEnd/>
            <a:tailEnd/>
          </a:ln>
        </p:spPr>
        <p:txBody>
          <a:bodyPr/>
          <a:lstStyle/>
          <a:p>
            <a:endParaRPr lang="it-IT"/>
          </a:p>
        </p:txBody>
      </p:sp>
      <p:sp>
        <p:nvSpPr>
          <p:cNvPr id="22600" name="Rectangle 1096"/>
          <p:cNvSpPr>
            <a:spLocks noChangeArrowheads="1"/>
          </p:cNvSpPr>
          <p:nvPr/>
        </p:nvSpPr>
        <p:spPr bwMode="auto">
          <a:xfrm>
            <a:off x="793750" y="4154488"/>
            <a:ext cx="34925" cy="71437"/>
          </a:xfrm>
          <a:prstGeom prst="rect">
            <a:avLst/>
          </a:prstGeom>
          <a:solidFill>
            <a:srgbClr val="FFFFCC"/>
          </a:solidFill>
          <a:ln w="9525">
            <a:solidFill>
              <a:srgbClr val="FFFFCC"/>
            </a:solidFill>
            <a:miter lim="800000"/>
            <a:headEnd/>
            <a:tailEnd/>
          </a:ln>
        </p:spPr>
        <p:txBody>
          <a:bodyPr/>
          <a:lstStyle/>
          <a:p>
            <a:endParaRPr lang="it-IT"/>
          </a:p>
        </p:txBody>
      </p:sp>
      <p:sp>
        <p:nvSpPr>
          <p:cNvPr id="22601" name="Rectangle 1097"/>
          <p:cNvSpPr>
            <a:spLocks noChangeArrowheads="1"/>
          </p:cNvSpPr>
          <p:nvPr/>
        </p:nvSpPr>
        <p:spPr bwMode="auto">
          <a:xfrm>
            <a:off x="793750" y="4067175"/>
            <a:ext cx="34925" cy="69850"/>
          </a:xfrm>
          <a:prstGeom prst="rect">
            <a:avLst/>
          </a:prstGeom>
          <a:solidFill>
            <a:srgbClr val="FFFFCC"/>
          </a:solidFill>
          <a:ln w="9525">
            <a:solidFill>
              <a:srgbClr val="FFFFCC"/>
            </a:solidFill>
            <a:miter lim="800000"/>
            <a:headEnd/>
            <a:tailEnd/>
          </a:ln>
        </p:spPr>
        <p:txBody>
          <a:bodyPr/>
          <a:lstStyle/>
          <a:p>
            <a:endParaRPr lang="it-IT"/>
          </a:p>
        </p:txBody>
      </p:sp>
      <p:sp>
        <p:nvSpPr>
          <p:cNvPr id="22602" name="Rectangle 1098"/>
          <p:cNvSpPr>
            <a:spLocks noChangeArrowheads="1"/>
          </p:cNvSpPr>
          <p:nvPr/>
        </p:nvSpPr>
        <p:spPr bwMode="auto">
          <a:xfrm>
            <a:off x="793750" y="3979863"/>
            <a:ext cx="34925" cy="71437"/>
          </a:xfrm>
          <a:prstGeom prst="rect">
            <a:avLst/>
          </a:prstGeom>
          <a:solidFill>
            <a:srgbClr val="FFFFCC"/>
          </a:solidFill>
          <a:ln w="9525">
            <a:solidFill>
              <a:srgbClr val="FFFFCC"/>
            </a:solidFill>
            <a:miter lim="800000"/>
            <a:headEnd/>
            <a:tailEnd/>
          </a:ln>
        </p:spPr>
        <p:txBody>
          <a:bodyPr/>
          <a:lstStyle/>
          <a:p>
            <a:endParaRPr lang="it-IT"/>
          </a:p>
        </p:txBody>
      </p:sp>
      <p:sp>
        <p:nvSpPr>
          <p:cNvPr id="22603" name="Rectangle 1099"/>
          <p:cNvSpPr>
            <a:spLocks noChangeArrowheads="1"/>
          </p:cNvSpPr>
          <p:nvPr/>
        </p:nvSpPr>
        <p:spPr bwMode="auto">
          <a:xfrm>
            <a:off x="793750" y="3892550"/>
            <a:ext cx="34925" cy="71438"/>
          </a:xfrm>
          <a:prstGeom prst="rect">
            <a:avLst/>
          </a:prstGeom>
          <a:solidFill>
            <a:srgbClr val="FFFFCC"/>
          </a:solidFill>
          <a:ln w="9525">
            <a:solidFill>
              <a:srgbClr val="FFFFCC"/>
            </a:solidFill>
            <a:miter lim="800000"/>
            <a:headEnd/>
            <a:tailEnd/>
          </a:ln>
        </p:spPr>
        <p:txBody>
          <a:bodyPr/>
          <a:lstStyle/>
          <a:p>
            <a:endParaRPr lang="it-IT"/>
          </a:p>
        </p:txBody>
      </p:sp>
      <p:sp>
        <p:nvSpPr>
          <p:cNvPr id="22604" name="Rectangle 1100"/>
          <p:cNvSpPr>
            <a:spLocks noChangeArrowheads="1"/>
          </p:cNvSpPr>
          <p:nvPr/>
        </p:nvSpPr>
        <p:spPr bwMode="auto">
          <a:xfrm>
            <a:off x="793750" y="3805238"/>
            <a:ext cx="34925" cy="71437"/>
          </a:xfrm>
          <a:prstGeom prst="rect">
            <a:avLst/>
          </a:prstGeom>
          <a:solidFill>
            <a:srgbClr val="FFFFCC"/>
          </a:solidFill>
          <a:ln w="9525">
            <a:solidFill>
              <a:srgbClr val="FFFFCC"/>
            </a:solidFill>
            <a:miter lim="800000"/>
            <a:headEnd/>
            <a:tailEnd/>
          </a:ln>
        </p:spPr>
        <p:txBody>
          <a:bodyPr/>
          <a:lstStyle/>
          <a:p>
            <a:endParaRPr lang="it-IT"/>
          </a:p>
        </p:txBody>
      </p:sp>
      <p:sp>
        <p:nvSpPr>
          <p:cNvPr id="22605" name="Rectangle 1101"/>
          <p:cNvSpPr>
            <a:spLocks noChangeArrowheads="1"/>
          </p:cNvSpPr>
          <p:nvPr/>
        </p:nvSpPr>
        <p:spPr bwMode="auto">
          <a:xfrm>
            <a:off x="793750" y="3717925"/>
            <a:ext cx="34925" cy="71438"/>
          </a:xfrm>
          <a:prstGeom prst="rect">
            <a:avLst/>
          </a:prstGeom>
          <a:solidFill>
            <a:srgbClr val="FFFFCC"/>
          </a:solidFill>
          <a:ln w="9525">
            <a:solidFill>
              <a:srgbClr val="FFFFCC"/>
            </a:solidFill>
            <a:miter lim="800000"/>
            <a:headEnd/>
            <a:tailEnd/>
          </a:ln>
        </p:spPr>
        <p:txBody>
          <a:bodyPr/>
          <a:lstStyle/>
          <a:p>
            <a:endParaRPr lang="it-IT"/>
          </a:p>
        </p:txBody>
      </p:sp>
      <p:sp>
        <p:nvSpPr>
          <p:cNvPr id="22606" name="Rectangle 1102"/>
          <p:cNvSpPr>
            <a:spLocks noChangeArrowheads="1"/>
          </p:cNvSpPr>
          <p:nvPr/>
        </p:nvSpPr>
        <p:spPr bwMode="auto">
          <a:xfrm>
            <a:off x="793750" y="3630613"/>
            <a:ext cx="34925" cy="71437"/>
          </a:xfrm>
          <a:prstGeom prst="rect">
            <a:avLst/>
          </a:prstGeom>
          <a:solidFill>
            <a:srgbClr val="FFFFCC"/>
          </a:solidFill>
          <a:ln w="9525">
            <a:solidFill>
              <a:srgbClr val="FFFFCC"/>
            </a:solidFill>
            <a:miter lim="800000"/>
            <a:headEnd/>
            <a:tailEnd/>
          </a:ln>
        </p:spPr>
        <p:txBody>
          <a:bodyPr/>
          <a:lstStyle/>
          <a:p>
            <a:endParaRPr lang="it-IT"/>
          </a:p>
        </p:txBody>
      </p:sp>
      <p:sp>
        <p:nvSpPr>
          <p:cNvPr id="22607" name="Rectangle 1103"/>
          <p:cNvSpPr>
            <a:spLocks noChangeArrowheads="1"/>
          </p:cNvSpPr>
          <p:nvPr/>
        </p:nvSpPr>
        <p:spPr bwMode="auto">
          <a:xfrm>
            <a:off x="793750" y="3544888"/>
            <a:ext cx="34925" cy="69850"/>
          </a:xfrm>
          <a:prstGeom prst="rect">
            <a:avLst/>
          </a:prstGeom>
          <a:solidFill>
            <a:srgbClr val="FFFFCC"/>
          </a:solidFill>
          <a:ln w="9525">
            <a:solidFill>
              <a:srgbClr val="FFFFCC"/>
            </a:solidFill>
            <a:miter lim="800000"/>
            <a:headEnd/>
            <a:tailEnd/>
          </a:ln>
        </p:spPr>
        <p:txBody>
          <a:bodyPr/>
          <a:lstStyle/>
          <a:p>
            <a:endParaRPr lang="it-IT"/>
          </a:p>
        </p:txBody>
      </p:sp>
      <p:sp>
        <p:nvSpPr>
          <p:cNvPr id="22608" name="Rectangle 1104"/>
          <p:cNvSpPr>
            <a:spLocks noChangeArrowheads="1"/>
          </p:cNvSpPr>
          <p:nvPr/>
        </p:nvSpPr>
        <p:spPr bwMode="auto">
          <a:xfrm>
            <a:off x="793750" y="3455988"/>
            <a:ext cx="34925" cy="71437"/>
          </a:xfrm>
          <a:prstGeom prst="rect">
            <a:avLst/>
          </a:prstGeom>
          <a:solidFill>
            <a:srgbClr val="FFFFCC"/>
          </a:solidFill>
          <a:ln w="9525">
            <a:solidFill>
              <a:srgbClr val="FFFFCC"/>
            </a:solidFill>
            <a:miter lim="800000"/>
            <a:headEnd/>
            <a:tailEnd/>
          </a:ln>
        </p:spPr>
        <p:txBody>
          <a:bodyPr/>
          <a:lstStyle/>
          <a:p>
            <a:endParaRPr lang="it-IT"/>
          </a:p>
        </p:txBody>
      </p:sp>
      <p:sp>
        <p:nvSpPr>
          <p:cNvPr id="22609" name="Rectangle 1105"/>
          <p:cNvSpPr>
            <a:spLocks noChangeArrowheads="1"/>
          </p:cNvSpPr>
          <p:nvPr/>
        </p:nvSpPr>
        <p:spPr bwMode="auto">
          <a:xfrm>
            <a:off x="793750" y="3368675"/>
            <a:ext cx="34925" cy="71438"/>
          </a:xfrm>
          <a:prstGeom prst="rect">
            <a:avLst/>
          </a:prstGeom>
          <a:solidFill>
            <a:srgbClr val="FFFFCC"/>
          </a:solidFill>
          <a:ln w="9525">
            <a:solidFill>
              <a:srgbClr val="FFFFCC"/>
            </a:solidFill>
            <a:miter lim="800000"/>
            <a:headEnd/>
            <a:tailEnd/>
          </a:ln>
        </p:spPr>
        <p:txBody>
          <a:bodyPr/>
          <a:lstStyle/>
          <a:p>
            <a:endParaRPr lang="it-IT"/>
          </a:p>
        </p:txBody>
      </p:sp>
      <p:sp>
        <p:nvSpPr>
          <p:cNvPr id="22610" name="Rectangle 1106"/>
          <p:cNvSpPr>
            <a:spLocks noChangeArrowheads="1"/>
          </p:cNvSpPr>
          <p:nvPr/>
        </p:nvSpPr>
        <p:spPr bwMode="auto">
          <a:xfrm>
            <a:off x="793750" y="3282950"/>
            <a:ext cx="34925" cy="69850"/>
          </a:xfrm>
          <a:prstGeom prst="rect">
            <a:avLst/>
          </a:prstGeom>
          <a:solidFill>
            <a:srgbClr val="FFFFCC"/>
          </a:solidFill>
          <a:ln w="9525">
            <a:solidFill>
              <a:srgbClr val="FFFFCC"/>
            </a:solidFill>
            <a:miter lim="800000"/>
            <a:headEnd/>
            <a:tailEnd/>
          </a:ln>
        </p:spPr>
        <p:txBody>
          <a:bodyPr/>
          <a:lstStyle/>
          <a:p>
            <a:endParaRPr lang="it-IT"/>
          </a:p>
        </p:txBody>
      </p:sp>
      <p:sp>
        <p:nvSpPr>
          <p:cNvPr id="22611" name="Rectangle 1107"/>
          <p:cNvSpPr>
            <a:spLocks noChangeArrowheads="1"/>
          </p:cNvSpPr>
          <p:nvPr/>
        </p:nvSpPr>
        <p:spPr bwMode="auto">
          <a:xfrm>
            <a:off x="793750" y="3194050"/>
            <a:ext cx="34925" cy="71438"/>
          </a:xfrm>
          <a:prstGeom prst="rect">
            <a:avLst/>
          </a:prstGeom>
          <a:solidFill>
            <a:srgbClr val="FFFFCC"/>
          </a:solidFill>
          <a:ln w="9525">
            <a:solidFill>
              <a:srgbClr val="FFFFCC"/>
            </a:solidFill>
            <a:miter lim="800000"/>
            <a:headEnd/>
            <a:tailEnd/>
          </a:ln>
        </p:spPr>
        <p:txBody>
          <a:bodyPr/>
          <a:lstStyle/>
          <a:p>
            <a:endParaRPr lang="it-IT"/>
          </a:p>
        </p:txBody>
      </p:sp>
      <p:sp>
        <p:nvSpPr>
          <p:cNvPr id="22612" name="Rectangle 1108"/>
          <p:cNvSpPr>
            <a:spLocks noChangeArrowheads="1"/>
          </p:cNvSpPr>
          <p:nvPr/>
        </p:nvSpPr>
        <p:spPr bwMode="auto">
          <a:xfrm>
            <a:off x="793750" y="3108325"/>
            <a:ext cx="34925" cy="69850"/>
          </a:xfrm>
          <a:prstGeom prst="rect">
            <a:avLst/>
          </a:prstGeom>
          <a:solidFill>
            <a:srgbClr val="FFFFCC"/>
          </a:solidFill>
          <a:ln w="9525">
            <a:solidFill>
              <a:srgbClr val="FFFFCC"/>
            </a:solidFill>
            <a:miter lim="800000"/>
            <a:headEnd/>
            <a:tailEnd/>
          </a:ln>
        </p:spPr>
        <p:txBody>
          <a:bodyPr/>
          <a:lstStyle/>
          <a:p>
            <a:endParaRPr lang="it-IT"/>
          </a:p>
        </p:txBody>
      </p:sp>
      <p:sp>
        <p:nvSpPr>
          <p:cNvPr id="22613" name="Rectangle 1109"/>
          <p:cNvSpPr>
            <a:spLocks noChangeArrowheads="1"/>
          </p:cNvSpPr>
          <p:nvPr/>
        </p:nvSpPr>
        <p:spPr bwMode="auto">
          <a:xfrm>
            <a:off x="793750" y="3021013"/>
            <a:ext cx="34925" cy="69850"/>
          </a:xfrm>
          <a:prstGeom prst="rect">
            <a:avLst/>
          </a:prstGeom>
          <a:solidFill>
            <a:srgbClr val="FFFFCC"/>
          </a:solidFill>
          <a:ln w="9525">
            <a:solidFill>
              <a:srgbClr val="FFFFCC"/>
            </a:solidFill>
            <a:miter lim="800000"/>
            <a:headEnd/>
            <a:tailEnd/>
          </a:ln>
        </p:spPr>
        <p:txBody>
          <a:bodyPr/>
          <a:lstStyle/>
          <a:p>
            <a:endParaRPr lang="it-IT"/>
          </a:p>
        </p:txBody>
      </p:sp>
      <p:grpSp>
        <p:nvGrpSpPr>
          <p:cNvPr id="2" name="Group 1110"/>
          <p:cNvGrpSpPr>
            <a:grpSpLocks/>
          </p:cNvGrpSpPr>
          <p:nvPr/>
        </p:nvGrpSpPr>
        <p:grpSpPr bwMode="auto">
          <a:xfrm>
            <a:off x="690563" y="2335213"/>
            <a:ext cx="242887" cy="517525"/>
            <a:chOff x="471" y="1309"/>
            <a:chExt cx="173" cy="326"/>
          </a:xfrm>
        </p:grpSpPr>
        <p:sp>
          <p:nvSpPr>
            <p:cNvPr id="22864" name="Freeform 1111"/>
            <p:cNvSpPr>
              <a:spLocks/>
            </p:cNvSpPr>
            <p:nvPr/>
          </p:nvSpPr>
          <p:spPr bwMode="auto">
            <a:xfrm>
              <a:off x="471" y="1557"/>
              <a:ext cx="134" cy="78"/>
            </a:xfrm>
            <a:custGeom>
              <a:avLst/>
              <a:gdLst>
                <a:gd name="T0" fmla="*/ 0 w 134"/>
                <a:gd name="T1" fmla="*/ 109 h 154"/>
                <a:gd name="T2" fmla="*/ 49 w 134"/>
                <a:gd name="T3" fmla="*/ 109 h 154"/>
                <a:gd name="T4" fmla="*/ 46 w 134"/>
                <a:gd name="T5" fmla="*/ 103 h 154"/>
                <a:gd name="T6" fmla="*/ 43 w 134"/>
                <a:gd name="T7" fmla="*/ 98 h 154"/>
                <a:gd name="T8" fmla="*/ 38 w 134"/>
                <a:gd name="T9" fmla="*/ 85 h 154"/>
                <a:gd name="T10" fmla="*/ 37 w 134"/>
                <a:gd name="T11" fmla="*/ 80 h 154"/>
                <a:gd name="T12" fmla="*/ 36 w 134"/>
                <a:gd name="T13" fmla="*/ 72 h 154"/>
                <a:gd name="T14" fmla="*/ 35 w 134"/>
                <a:gd name="T15" fmla="*/ 65 h 154"/>
                <a:gd name="T16" fmla="*/ 35 w 134"/>
                <a:gd name="T17" fmla="*/ 58 h 154"/>
                <a:gd name="T18" fmla="*/ 35 w 134"/>
                <a:gd name="T19" fmla="*/ 43 h 154"/>
                <a:gd name="T20" fmla="*/ 37 w 134"/>
                <a:gd name="T21" fmla="*/ 36 h 154"/>
                <a:gd name="T22" fmla="*/ 38 w 134"/>
                <a:gd name="T23" fmla="*/ 29 h 154"/>
                <a:gd name="T24" fmla="*/ 40 w 134"/>
                <a:gd name="T25" fmla="*/ 24 h 154"/>
                <a:gd name="T26" fmla="*/ 42 w 134"/>
                <a:gd name="T27" fmla="*/ 18 h 154"/>
                <a:gd name="T28" fmla="*/ 44 w 134"/>
                <a:gd name="T29" fmla="*/ 14 h 154"/>
                <a:gd name="T30" fmla="*/ 46 w 134"/>
                <a:gd name="T31" fmla="*/ 11 h 154"/>
                <a:gd name="T32" fmla="*/ 51 w 134"/>
                <a:gd name="T33" fmla="*/ 5 h 154"/>
                <a:gd name="T34" fmla="*/ 54 w 134"/>
                <a:gd name="T35" fmla="*/ 4 h 154"/>
                <a:gd name="T36" fmla="*/ 57 w 134"/>
                <a:gd name="T37" fmla="*/ 2 h 154"/>
                <a:gd name="T38" fmla="*/ 65 w 134"/>
                <a:gd name="T39" fmla="*/ 0 h 154"/>
                <a:gd name="T40" fmla="*/ 77 w 134"/>
                <a:gd name="T41" fmla="*/ 0 h 154"/>
                <a:gd name="T42" fmla="*/ 134 w 134"/>
                <a:gd name="T43" fmla="*/ 0 h 154"/>
                <a:gd name="T44" fmla="*/ 134 w 134"/>
                <a:gd name="T45" fmla="*/ 45 h 154"/>
                <a:gd name="T46" fmla="*/ 83 w 134"/>
                <a:gd name="T47" fmla="*/ 45 h 154"/>
                <a:gd name="T48" fmla="*/ 71 w 134"/>
                <a:gd name="T49" fmla="*/ 45 h 154"/>
                <a:gd name="T50" fmla="*/ 65 w 134"/>
                <a:gd name="T51" fmla="*/ 47 h 154"/>
                <a:gd name="T52" fmla="*/ 63 w 134"/>
                <a:gd name="T53" fmla="*/ 47 h 154"/>
                <a:gd name="T54" fmla="*/ 61 w 134"/>
                <a:gd name="T55" fmla="*/ 49 h 154"/>
                <a:gd name="T56" fmla="*/ 59 w 134"/>
                <a:gd name="T57" fmla="*/ 51 h 154"/>
                <a:gd name="T58" fmla="*/ 58 w 134"/>
                <a:gd name="T59" fmla="*/ 54 h 154"/>
                <a:gd name="T60" fmla="*/ 56 w 134"/>
                <a:gd name="T61" fmla="*/ 56 h 154"/>
                <a:gd name="T62" fmla="*/ 55 w 134"/>
                <a:gd name="T63" fmla="*/ 60 h 154"/>
                <a:gd name="T64" fmla="*/ 55 w 134"/>
                <a:gd name="T65" fmla="*/ 63 h 154"/>
                <a:gd name="T66" fmla="*/ 54 w 134"/>
                <a:gd name="T67" fmla="*/ 69 h 154"/>
                <a:gd name="T68" fmla="*/ 54 w 134"/>
                <a:gd name="T69" fmla="*/ 72 h 154"/>
                <a:gd name="T70" fmla="*/ 54 w 134"/>
                <a:gd name="T71" fmla="*/ 78 h 154"/>
                <a:gd name="T72" fmla="*/ 55 w 134"/>
                <a:gd name="T73" fmla="*/ 83 h 154"/>
                <a:gd name="T74" fmla="*/ 57 w 134"/>
                <a:gd name="T75" fmla="*/ 92 h 154"/>
                <a:gd name="T76" fmla="*/ 59 w 134"/>
                <a:gd name="T77" fmla="*/ 96 h 154"/>
                <a:gd name="T78" fmla="*/ 61 w 134"/>
                <a:gd name="T79" fmla="*/ 100 h 154"/>
                <a:gd name="T80" fmla="*/ 62 w 134"/>
                <a:gd name="T81" fmla="*/ 101 h 154"/>
                <a:gd name="T82" fmla="*/ 63 w 134"/>
                <a:gd name="T83" fmla="*/ 103 h 154"/>
                <a:gd name="T84" fmla="*/ 66 w 134"/>
                <a:gd name="T85" fmla="*/ 105 h 154"/>
                <a:gd name="T86" fmla="*/ 71 w 134"/>
                <a:gd name="T87" fmla="*/ 107 h 154"/>
                <a:gd name="T88" fmla="*/ 75 w 134"/>
                <a:gd name="T89" fmla="*/ 109 h 154"/>
                <a:gd name="T90" fmla="*/ 85 w 134"/>
                <a:gd name="T91" fmla="*/ 109 h 154"/>
                <a:gd name="T92" fmla="*/ 134 w 134"/>
                <a:gd name="T93" fmla="*/ 109 h 154"/>
                <a:gd name="T94" fmla="*/ 134 w 134"/>
                <a:gd name="T95" fmla="*/ 154 h 154"/>
                <a:gd name="T96" fmla="*/ 0 w 134"/>
                <a:gd name="T97" fmla="*/ 154 h 154"/>
                <a:gd name="T98" fmla="*/ 0 w 134"/>
                <a:gd name="T99" fmla="*/ 109 h 1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
                <a:gd name="T151" fmla="*/ 0 h 154"/>
                <a:gd name="T152" fmla="*/ 134 w 134"/>
                <a:gd name="T153" fmla="*/ 154 h 1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 h="154">
                  <a:moveTo>
                    <a:pt x="0" y="109"/>
                  </a:moveTo>
                  <a:lnTo>
                    <a:pt x="49" y="109"/>
                  </a:lnTo>
                  <a:lnTo>
                    <a:pt x="46" y="103"/>
                  </a:lnTo>
                  <a:lnTo>
                    <a:pt x="43" y="98"/>
                  </a:lnTo>
                  <a:lnTo>
                    <a:pt x="38" y="85"/>
                  </a:lnTo>
                  <a:lnTo>
                    <a:pt x="37" y="80"/>
                  </a:lnTo>
                  <a:lnTo>
                    <a:pt x="36" y="72"/>
                  </a:lnTo>
                  <a:lnTo>
                    <a:pt x="35" y="65"/>
                  </a:lnTo>
                  <a:lnTo>
                    <a:pt x="35" y="58"/>
                  </a:lnTo>
                  <a:lnTo>
                    <a:pt x="35" y="43"/>
                  </a:lnTo>
                  <a:lnTo>
                    <a:pt x="37" y="36"/>
                  </a:lnTo>
                  <a:lnTo>
                    <a:pt x="38" y="29"/>
                  </a:lnTo>
                  <a:lnTo>
                    <a:pt x="40" y="24"/>
                  </a:lnTo>
                  <a:lnTo>
                    <a:pt x="42" y="18"/>
                  </a:lnTo>
                  <a:lnTo>
                    <a:pt x="44" y="14"/>
                  </a:lnTo>
                  <a:lnTo>
                    <a:pt x="46" y="11"/>
                  </a:lnTo>
                  <a:lnTo>
                    <a:pt x="51" y="5"/>
                  </a:lnTo>
                  <a:lnTo>
                    <a:pt x="54" y="4"/>
                  </a:lnTo>
                  <a:lnTo>
                    <a:pt x="57" y="2"/>
                  </a:lnTo>
                  <a:lnTo>
                    <a:pt x="65" y="0"/>
                  </a:lnTo>
                  <a:lnTo>
                    <a:pt x="77" y="0"/>
                  </a:lnTo>
                  <a:lnTo>
                    <a:pt x="134" y="0"/>
                  </a:lnTo>
                  <a:lnTo>
                    <a:pt x="134" y="45"/>
                  </a:lnTo>
                  <a:lnTo>
                    <a:pt x="83" y="45"/>
                  </a:lnTo>
                  <a:lnTo>
                    <a:pt x="71" y="45"/>
                  </a:lnTo>
                  <a:lnTo>
                    <a:pt x="65" y="47"/>
                  </a:lnTo>
                  <a:lnTo>
                    <a:pt x="63" y="47"/>
                  </a:lnTo>
                  <a:lnTo>
                    <a:pt x="61" y="49"/>
                  </a:lnTo>
                  <a:lnTo>
                    <a:pt x="59" y="51"/>
                  </a:lnTo>
                  <a:lnTo>
                    <a:pt x="58" y="54"/>
                  </a:lnTo>
                  <a:lnTo>
                    <a:pt x="56" y="56"/>
                  </a:lnTo>
                  <a:lnTo>
                    <a:pt x="55" y="60"/>
                  </a:lnTo>
                  <a:lnTo>
                    <a:pt x="55" y="63"/>
                  </a:lnTo>
                  <a:lnTo>
                    <a:pt x="54" y="69"/>
                  </a:lnTo>
                  <a:lnTo>
                    <a:pt x="54" y="72"/>
                  </a:lnTo>
                  <a:lnTo>
                    <a:pt x="54" y="78"/>
                  </a:lnTo>
                  <a:lnTo>
                    <a:pt x="55" y="83"/>
                  </a:lnTo>
                  <a:lnTo>
                    <a:pt x="57" y="92"/>
                  </a:lnTo>
                  <a:lnTo>
                    <a:pt x="59" y="96"/>
                  </a:lnTo>
                  <a:lnTo>
                    <a:pt x="61" y="100"/>
                  </a:lnTo>
                  <a:lnTo>
                    <a:pt x="62" y="101"/>
                  </a:lnTo>
                  <a:lnTo>
                    <a:pt x="63" y="103"/>
                  </a:lnTo>
                  <a:lnTo>
                    <a:pt x="66" y="105"/>
                  </a:lnTo>
                  <a:lnTo>
                    <a:pt x="71" y="107"/>
                  </a:lnTo>
                  <a:lnTo>
                    <a:pt x="75" y="109"/>
                  </a:lnTo>
                  <a:lnTo>
                    <a:pt x="85" y="109"/>
                  </a:lnTo>
                  <a:lnTo>
                    <a:pt x="134" y="109"/>
                  </a:lnTo>
                  <a:lnTo>
                    <a:pt x="134" y="154"/>
                  </a:lnTo>
                  <a:lnTo>
                    <a:pt x="0" y="154"/>
                  </a:lnTo>
                  <a:lnTo>
                    <a:pt x="0" y="109"/>
                  </a:lnTo>
                  <a:close/>
                </a:path>
              </a:pathLst>
            </a:custGeom>
            <a:solidFill>
              <a:srgbClr val="FFFF00"/>
            </a:solidFill>
            <a:ln w="9525">
              <a:solidFill>
                <a:srgbClr val="FFFF00"/>
              </a:solidFill>
              <a:round/>
              <a:headEnd/>
              <a:tailEnd/>
            </a:ln>
          </p:spPr>
          <p:txBody>
            <a:bodyPr/>
            <a:lstStyle/>
            <a:p>
              <a:endParaRPr lang="it-IT"/>
            </a:p>
          </p:txBody>
        </p:sp>
        <p:sp>
          <p:nvSpPr>
            <p:cNvPr id="22865" name="Freeform 1112"/>
            <p:cNvSpPr>
              <a:spLocks noEditPoints="1"/>
            </p:cNvSpPr>
            <p:nvPr/>
          </p:nvSpPr>
          <p:spPr bwMode="auto">
            <a:xfrm>
              <a:off x="471" y="1511"/>
              <a:ext cx="134" cy="23"/>
            </a:xfrm>
            <a:custGeom>
              <a:avLst/>
              <a:gdLst>
                <a:gd name="T0" fmla="*/ 25 w 134"/>
                <a:gd name="T1" fmla="*/ 46 h 46"/>
                <a:gd name="T2" fmla="*/ 0 w 134"/>
                <a:gd name="T3" fmla="*/ 46 h 46"/>
                <a:gd name="T4" fmla="*/ 0 w 134"/>
                <a:gd name="T5" fmla="*/ 0 h 46"/>
                <a:gd name="T6" fmla="*/ 25 w 134"/>
                <a:gd name="T7" fmla="*/ 0 h 46"/>
                <a:gd name="T8" fmla="*/ 25 w 134"/>
                <a:gd name="T9" fmla="*/ 46 h 46"/>
                <a:gd name="T10" fmla="*/ 134 w 134"/>
                <a:gd name="T11" fmla="*/ 46 h 46"/>
                <a:gd name="T12" fmla="*/ 37 w 134"/>
                <a:gd name="T13" fmla="*/ 46 h 46"/>
                <a:gd name="T14" fmla="*/ 37 w 134"/>
                <a:gd name="T15" fmla="*/ 0 h 46"/>
                <a:gd name="T16" fmla="*/ 134 w 134"/>
                <a:gd name="T17" fmla="*/ 0 h 46"/>
                <a:gd name="T18" fmla="*/ 134 w 134"/>
                <a:gd name="T19" fmla="*/ 46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46"/>
                <a:gd name="T32" fmla="*/ 134 w 134"/>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46">
                  <a:moveTo>
                    <a:pt x="25" y="46"/>
                  </a:moveTo>
                  <a:lnTo>
                    <a:pt x="0" y="46"/>
                  </a:lnTo>
                  <a:lnTo>
                    <a:pt x="0" y="0"/>
                  </a:lnTo>
                  <a:lnTo>
                    <a:pt x="25" y="0"/>
                  </a:lnTo>
                  <a:lnTo>
                    <a:pt x="25" y="46"/>
                  </a:lnTo>
                  <a:close/>
                  <a:moveTo>
                    <a:pt x="134" y="46"/>
                  </a:moveTo>
                  <a:lnTo>
                    <a:pt x="37" y="46"/>
                  </a:lnTo>
                  <a:lnTo>
                    <a:pt x="37" y="0"/>
                  </a:lnTo>
                  <a:lnTo>
                    <a:pt x="134" y="0"/>
                  </a:lnTo>
                  <a:lnTo>
                    <a:pt x="134" y="46"/>
                  </a:lnTo>
                  <a:close/>
                </a:path>
              </a:pathLst>
            </a:custGeom>
            <a:solidFill>
              <a:srgbClr val="FFFF00"/>
            </a:solidFill>
            <a:ln w="9525">
              <a:solidFill>
                <a:srgbClr val="FFFF00"/>
              </a:solidFill>
              <a:round/>
              <a:headEnd/>
              <a:tailEnd/>
            </a:ln>
          </p:spPr>
          <p:txBody>
            <a:bodyPr/>
            <a:lstStyle/>
            <a:p>
              <a:endParaRPr lang="it-IT"/>
            </a:p>
          </p:txBody>
        </p:sp>
        <p:sp>
          <p:nvSpPr>
            <p:cNvPr id="22866" name="Freeform 1113"/>
            <p:cNvSpPr>
              <a:spLocks noEditPoints="1"/>
            </p:cNvSpPr>
            <p:nvPr/>
          </p:nvSpPr>
          <p:spPr bwMode="auto">
            <a:xfrm>
              <a:off x="506" y="1409"/>
              <a:ext cx="138" cy="84"/>
            </a:xfrm>
            <a:custGeom>
              <a:avLst/>
              <a:gdLst>
                <a:gd name="T0" fmla="*/ 109 w 138"/>
                <a:gd name="T1" fmla="*/ 108 h 168"/>
                <a:gd name="T2" fmla="*/ 113 w 138"/>
                <a:gd name="T3" fmla="*/ 107 h 168"/>
                <a:gd name="T4" fmla="*/ 118 w 138"/>
                <a:gd name="T5" fmla="*/ 94 h 168"/>
                <a:gd name="T6" fmla="*/ 118 w 138"/>
                <a:gd name="T7" fmla="*/ 83 h 168"/>
                <a:gd name="T8" fmla="*/ 118 w 138"/>
                <a:gd name="T9" fmla="*/ 67 h 168"/>
                <a:gd name="T10" fmla="*/ 115 w 138"/>
                <a:gd name="T11" fmla="*/ 56 h 168"/>
                <a:gd name="T12" fmla="*/ 113 w 138"/>
                <a:gd name="T13" fmla="*/ 50 h 168"/>
                <a:gd name="T14" fmla="*/ 107 w 138"/>
                <a:gd name="T15" fmla="*/ 47 h 168"/>
                <a:gd name="T16" fmla="*/ 97 w 138"/>
                <a:gd name="T17" fmla="*/ 45 h 168"/>
                <a:gd name="T18" fmla="*/ 86 w 138"/>
                <a:gd name="T19" fmla="*/ 50 h 168"/>
                <a:gd name="T20" fmla="*/ 93 w 138"/>
                <a:gd name="T21" fmla="*/ 63 h 168"/>
                <a:gd name="T22" fmla="*/ 97 w 138"/>
                <a:gd name="T23" fmla="*/ 76 h 168"/>
                <a:gd name="T24" fmla="*/ 99 w 138"/>
                <a:gd name="T25" fmla="*/ 90 h 168"/>
                <a:gd name="T26" fmla="*/ 99 w 138"/>
                <a:gd name="T27" fmla="*/ 107 h 168"/>
                <a:gd name="T28" fmla="*/ 97 w 138"/>
                <a:gd name="T29" fmla="*/ 121 h 168"/>
                <a:gd name="T30" fmla="*/ 93 w 138"/>
                <a:gd name="T31" fmla="*/ 136 h 168"/>
                <a:gd name="T32" fmla="*/ 86 w 138"/>
                <a:gd name="T33" fmla="*/ 146 h 168"/>
                <a:gd name="T34" fmla="*/ 75 w 138"/>
                <a:gd name="T35" fmla="*/ 159 h 168"/>
                <a:gd name="T36" fmla="*/ 63 w 138"/>
                <a:gd name="T37" fmla="*/ 166 h 168"/>
                <a:gd name="T38" fmla="*/ 50 w 138"/>
                <a:gd name="T39" fmla="*/ 168 h 168"/>
                <a:gd name="T40" fmla="*/ 39 w 138"/>
                <a:gd name="T41" fmla="*/ 166 h 168"/>
                <a:gd name="T42" fmla="*/ 28 w 138"/>
                <a:gd name="T43" fmla="*/ 163 h 168"/>
                <a:gd name="T44" fmla="*/ 16 w 138"/>
                <a:gd name="T45" fmla="*/ 152 h 168"/>
                <a:gd name="T46" fmla="*/ 7 w 138"/>
                <a:gd name="T47" fmla="*/ 137 h 168"/>
                <a:gd name="T48" fmla="*/ 3 w 138"/>
                <a:gd name="T49" fmla="*/ 125 h 168"/>
                <a:gd name="T50" fmla="*/ 0 w 138"/>
                <a:gd name="T51" fmla="*/ 110 h 168"/>
                <a:gd name="T52" fmla="*/ 0 w 138"/>
                <a:gd name="T53" fmla="*/ 96 h 168"/>
                <a:gd name="T54" fmla="*/ 1 w 138"/>
                <a:gd name="T55" fmla="*/ 81 h 168"/>
                <a:gd name="T56" fmla="*/ 4 w 138"/>
                <a:gd name="T57" fmla="*/ 67 h 168"/>
                <a:gd name="T58" fmla="*/ 8 w 138"/>
                <a:gd name="T59" fmla="*/ 56 h 168"/>
                <a:gd name="T60" fmla="*/ 15 w 138"/>
                <a:gd name="T61" fmla="*/ 45 h 168"/>
                <a:gd name="T62" fmla="*/ 2 w 138"/>
                <a:gd name="T63" fmla="*/ 0 h 168"/>
                <a:gd name="T64" fmla="*/ 97 w 138"/>
                <a:gd name="T65" fmla="*/ 0 h 168"/>
                <a:gd name="T66" fmla="*/ 110 w 138"/>
                <a:gd name="T67" fmla="*/ 3 h 168"/>
                <a:gd name="T68" fmla="*/ 122 w 138"/>
                <a:gd name="T69" fmla="*/ 10 h 168"/>
                <a:gd name="T70" fmla="*/ 128 w 138"/>
                <a:gd name="T71" fmla="*/ 19 h 168"/>
                <a:gd name="T72" fmla="*/ 132 w 138"/>
                <a:gd name="T73" fmla="*/ 30 h 168"/>
                <a:gd name="T74" fmla="*/ 136 w 138"/>
                <a:gd name="T75" fmla="*/ 52 h 168"/>
                <a:gd name="T76" fmla="*/ 138 w 138"/>
                <a:gd name="T77" fmla="*/ 70 h 168"/>
                <a:gd name="T78" fmla="*/ 137 w 138"/>
                <a:gd name="T79" fmla="*/ 101 h 168"/>
                <a:gd name="T80" fmla="*/ 136 w 138"/>
                <a:gd name="T81" fmla="*/ 119 h 168"/>
                <a:gd name="T82" fmla="*/ 129 w 138"/>
                <a:gd name="T83" fmla="*/ 143 h 168"/>
                <a:gd name="T84" fmla="*/ 125 w 138"/>
                <a:gd name="T85" fmla="*/ 152 h 168"/>
                <a:gd name="T86" fmla="*/ 115 w 138"/>
                <a:gd name="T87" fmla="*/ 161 h 168"/>
                <a:gd name="T88" fmla="*/ 106 w 138"/>
                <a:gd name="T89" fmla="*/ 161 h 168"/>
                <a:gd name="T90" fmla="*/ 56 w 138"/>
                <a:gd name="T91" fmla="*/ 123 h 168"/>
                <a:gd name="T92" fmla="*/ 67 w 138"/>
                <a:gd name="T93" fmla="*/ 117 h 168"/>
                <a:gd name="T94" fmla="*/ 73 w 138"/>
                <a:gd name="T95" fmla="*/ 108 h 168"/>
                <a:gd name="T96" fmla="*/ 76 w 138"/>
                <a:gd name="T97" fmla="*/ 103 h 168"/>
                <a:gd name="T98" fmla="*/ 78 w 138"/>
                <a:gd name="T99" fmla="*/ 92 h 168"/>
                <a:gd name="T100" fmla="*/ 78 w 138"/>
                <a:gd name="T101" fmla="*/ 77 h 168"/>
                <a:gd name="T102" fmla="*/ 74 w 138"/>
                <a:gd name="T103" fmla="*/ 61 h 168"/>
                <a:gd name="T104" fmla="*/ 67 w 138"/>
                <a:gd name="T105" fmla="*/ 50 h 168"/>
                <a:gd name="T106" fmla="*/ 56 w 138"/>
                <a:gd name="T107" fmla="*/ 45 h 168"/>
                <a:gd name="T108" fmla="*/ 42 w 138"/>
                <a:gd name="T109" fmla="*/ 45 h 168"/>
                <a:gd name="T110" fmla="*/ 30 w 138"/>
                <a:gd name="T111" fmla="*/ 50 h 168"/>
                <a:gd name="T112" fmla="*/ 23 w 138"/>
                <a:gd name="T113" fmla="*/ 61 h 168"/>
                <a:gd name="T114" fmla="*/ 19 w 138"/>
                <a:gd name="T115" fmla="*/ 76 h 168"/>
                <a:gd name="T116" fmla="*/ 19 w 138"/>
                <a:gd name="T117" fmla="*/ 92 h 168"/>
                <a:gd name="T118" fmla="*/ 23 w 138"/>
                <a:gd name="T119" fmla="*/ 107 h 168"/>
                <a:gd name="T120" fmla="*/ 30 w 138"/>
                <a:gd name="T121" fmla="*/ 117 h 168"/>
                <a:gd name="T122" fmla="*/ 42 w 138"/>
                <a:gd name="T123" fmla="*/ 123 h 1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8"/>
                <a:gd name="T187" fmla="*/ 0 h 168"/>
                <a:gd name="T188" fmla="*/ 138 w 138"/>
                <a:gd name="T189" fmla="*/ 168 h 1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8" h="168">
                  <a:moveTo>
                    <a:pt x="106" y="161"/>
                  </a:moveTo>
                  <a:lnTo>
                    <a:pt x="109" y="108"/>
                  </a:lnTo>
                  <a:lnTo>
                    <a:pt x="111" y="108"/>
                  </a:lnTo>
                  <a:lnTo>
                    <a:pt x="113" y="107"/>
                  </a:lnTo>
                  <a:lnTo>
                    <a:pt x="116" y="103"/>
                  </a:lnTo>
                  <a:lnTo>
                    <a:pt x="118" y="94"/>
                  </a:lnTo>
                  <a:lnTo>
                    <a:pt x="118" y="88"/>
                  </a:lnTo>
                  <a:lnTo>
                    <a:pt x="118" y="83"/>
                  </a:lnTo>
                  <a:lnTo>
                    <a:pt x="118" y="74"/>
                  </a:lnTo>
                  <a:lnTo>
                    <a:pt x="118" y="67"/>
                  </a:lnTo>
                  <a:lnTo>
                    <a:pt x="117" y="61"/>
                  </a:lnTo>
                  <a:lnTo>
                    <a:pt x="115" y="56"/>
                  </a:lnTo>
                  <a:lnTo>
                    <a:pt x="114" y="54"/>
                  </a:lnTo>
                  <a:lnTo>
                    <a:pt x="113" y="50"/>
                  </a:lnTo>
                  <a:lnTo>
                    <a:pt x="109" y="47"/>
                  </a:lnTo>
                  <a:lnTo>
                    <a:pt x="107" y="47"/>
                  </a:lnTo>
                  <a:lnTo>
                    <a:pt x="104" y="47"/>
                  </a:lnTo>
                  <a:lnTo>
                    <a:pt x="97" y="45"/>
                  </a:lnTo>
                  <a:lnTo>
                    <a:pt x="82" y="45"/>
                  </a:lnTo>
                  <a:lnTo>
                    <a:pt x="86" y="50"/>
                  </a:lnTo>
                  <a:lnTo>
                    <a:pt x="90" y="56"/>
                  </a:lnTo>
                  <a:lnTo>
                    <a:pt x="93" y="63"/>
                  </a:lnTo>
                  <a:lnTo>
                    <a:pt x="95" y="70"/>
                  </a:lnTo>
                  <a:lnTo>
                    <a:pt x="97" y="76"/>
                  </a:lnTo>
                  <a:lnTo>
                    <a:pt x="98" y="83"/>
                  </a:lnTo>
                  <a:lnTo>
                    <a:pt x="99" y="90"/>
                  </a:lnTo>
                  <a:lnTo>
                    <a:pt x="99" y="97"/>
                  </a:lnTo>
                  <a:lnTo>
                    <a:pt x="99" y="107"/>
                  </a:lnTo>
                  <a:lnTo>
                    <a:pt x="98" y="114"/>
                  </a:lnTo>
                  <a:lnTo>
                    <a:pt x="97" y="121"/>
                  </a:lnTo>
                  <a:lnTo>
                    <a:pt x="95" y="128"/>
                  </a:lnTo>
                  <a:lnTo>
                    <a:pt x="93" y="136"/>
                  </a:lnTo>
                  <a:lnTo>
                    <a:pt x="90" y="141"/>
                  </a:lnTo>
                  <a:lnTo>
                    <a:pt x="86" y="146"/>
                  </a:lnTo>
                  <a:lnTo>
                    <a:pt x="82" y="152"/>
                  </a:lnTo>
                  <a:lnTo>
                    <a:pt x="75" y="159"/>
                  </a:lnTo>
                  <a:lnTo>
                    <a:pt x="68" y="165"/>
                  </a:lnTo>
                  <a:lnTo>
                    <a:pt x="63" y="166"/>
                  </a:lnTo>
                  <a:lnTo>
                    <a:pt x="59" y="166"/>
                  </a:lnTo>
                  <a:lnTo>
                    <a:pt x="50" y="168"/>
                  </a:lnTo>
                  <a:lnTo>
                    <a:pt x="44" y="168"/>
                  </a:lnTo>
                  <a:lnTo>
                    <a:pt x="39" y="166"/>
                  </a:lnTo>
                  <a:lnTo>
                    <a:pt x="34" y="165"/>
                  </a:lnTo>
                  <a:lnTo>
                    <a:pt x="28" y="163"/>
                  </a:lnTo>
                  <a:lnTo>
                    <a:pt x="19" y="155"/>
                  </a:lnTo>
                  <a:lnTo>
                    <a:pt x="16" y="152"/>
                  </a:lnTo>
                  <a:lnTo>
                    <a:pt x="12" y="148"/>
                  </a:lnTo>
                  <a:lnTo>
                    <a:pt x="7" y="137"/>
                  </a:lnTo>
                  <a:lnTo>
                    <a:pt x="5" y="130"/>
                  </a:lnTo>
                  <a:lnTo>
                    <a:pt x="3" y="125"/>
                  </a:lnTo>
                  <a:lnTo>
                    <a:pt x="1" y="117"/>
                  </a:lnTo>
                  <a:lnTo>
                    <a:pt x="0" y="110"/>
                  </a:lnTo>
                  <a:lnTo>
                    <a:pt x="0" y="103"/>
                  </a:lnTo>
                  <a:lnTo>
                    <a:pt x="0" y="96"/>
                  </a:lnTo>
                  <a:lnTo>
                    <a:pt x="0" y="88"/>
                  </a:lnTo>
                  <a:lnTo>
                    <a:pt x="1" y="81"/>
                  </a:lnTo>
                  <a:lnTo>
                    <a:pt x="2" y="74"/>
                  </a:lnTo>
                  <a:lnTo>
                    <a:pt x="4" y="67"/>
                  </a:lnTo>
                  <a:lnTo>
                    <a:pt x="6" y="61"/>
                  </a:lnTo>
                  <a:lnTo>
                    <a:pt x="8" y="56"/>
                  </a:lnTo>
                  <a:lnTo>
                    <a:pt x="12" y="48"/>
                  </a:lnTo>
                  <a:lnTo>
                    <a:pt x="15" y="45"/>
                  </a:lnTo>
                  <a:lnTo>
                    <a:pt x="2" y="45"/>
                  </a:lnTo>
                  <a:lnTo>
                    <a:pt x="2" y="0"/>
                  </a:lnTo>
                  <a:lnTo>
                    <a:pt x="89" y="0"/>
                  </a:lnTo>
                  <a:lnTo>
                    <a:pt x="97" y="0"/>
                  </a:lnTo>
                  <a:lnTo>
                    <a:pt x="104" y="1"/>
                  </a:lnTo>
                  <a:lnTo>
                    <a:pt x="110" y="3"/>
                  </a:lnTo>
                  <a:lnTo>
                    <a:pt x="114" y="5"/>
                  </a:lnTo>
                  <a:lnTo>
                    <a:pt x="122" y="10"/>
                  </a:lnTo>
                  <a:lnTo>
                    <a:pt x="125" y="14"/>
                  </a:lnTo>
                  <a:lnTo>
                    <a:pt x="128" y="19"/>
                  </a:lnTo>
                  <a:lnTo>
                    <a:pt x="130" y="25"/>
                  </a:lnTo>
                  <a:lnTo>
                    <a:pt x="132" y="30"/>
                  </a:lnTo>
                  <a:lnTo>
                    <a:pt x="135" y="43"/>
                  </a:lnTo>
                  <a:lnTo>
                    <a:pt x="136" y="52"/>
                  </a:lnTo>
                  <a:lnTo>
                    <a:pt x="137" y="61"/>
                  </a:lnTo>
                  <a:lnTo>
                    <a:pt x="138" y="70"/>
                  </a:lnTo>
                  <a:lnTo>
                    <a:pt x="138" y="81"/>
                  </a:lnTo>
                  <a:lnTo>
                    <a:pt x="137" y="101"/>
                  </a:lnTo>
                  <a:lnTo>
                    <a:pt x="137" y="110"/>
                  </a:lnTo>
                  <a:lnTo>
                    <a:pt x="136" y="119"/>
                  </a:lnTo>
                  <a:lnTo>
                    <a:pt x="133" y="132"/>
                  </a:lnTo>
                  <a:lnTo>
                    <a:pt x="129" y="143"/>
                  </a:lnTo>
                  <a:lnTo>
                    <a:pt x="127" y="148"/>
                  </a:lnTo>
                  <a:lnTo>
                    <a:pt x="125" y="152"/>
                  </a:lnTo>
                  <a:lnTo>
                    <a:pt x="120" y="157"/>
                  </a:lnTo>
                  <a:lnTo>
                    <a:pt x="115" y="161"/>
                  </a:lnTo>
                  <a:lnTo>
                    <a:pt x="109" y="161"/>
                  </a:lnTo>
                  <a:lnTo>
                    <a:pt x="106" y="161"/>
                  </a:lnTo>
                  <a:close/>
                  <a:moveTo>
                    <a:pt x="49" y="123"/>
                  </a:moveTo>
                  <a:lnTo>
                    <a:pt x="56" y="123"/>
                  </a:lnTo>
                  <a:lnTo>
                    <a:pt x="62" y="119"/>
                  </a:lnTo>
                  <a:lnTo>
                    <a:pt x="67" y="117"/>
                  </a:lnTo>
                  <a:lnTo>
                    <a:pt x="71" y="112"/>
                  </a:lnTo>
                  <a:lnTo>
                    <a:pt x="73" y="108"/>
                  </a:lnTo>
                  <a:lnTo>
                    <a:pt x="74" y="107"/>
                  </a:lnTo>
                  <a:lnTo>
                    <a:pt x="76" y="103"/>
                  </a:lnTo>
                  <a:lnTo>
                    <a:pt x="77" y="99"/>
                  </a:lnTo>
                  <a:lnTo>
                    <a:pt x="78" y="92"/>
                  </a:lnTo>
                  <a:lnTo>
                    <a:pt x="78" y="85"/>
                  </a:lnTo>
                  <a:lnTo>
                    <a:pt x="78" y="77"/>
                  </a:lnTo>
                  <a:lnTo>
                    <a:pt x="76" y="68"/>
                  </a:lnTo>
                  <a:lnTo>
                    <a:pt x="74" y="61"/>
                  </a:lnTo>
                  <a:lnTo>
                    <a:pt x="71" y="56"/>
                  </a:lnTo>
                  <a:lnTo>
                    <a:pt x="67" y="50"/>
                  </a:lnTo>
                  <a:lnTo>
                    <a:pt x="62" y="47"/>
                  </a:lnTo>
                  <a:lnTo>
                    <a:pt x="56" y="45"/>
                  </a:lnTo>
                  <a:lnTo>
                    <a:pt x="49" y="45"/>
                  </a:lnTo>
                  <a:lnTo>
                    <a:pt x="42" y="45"/>
                  </a:lnTo>
                  <a:lnTo>
                    <a:pt x="36" y="47"/>
                  </a:lnTo>
                  <a:lnTo>
                    <a:pt x="30" y="50"/>
                  </a:lnTo>
                  <a:lnTo>
                    <a:pt x="26" y="56"/>
                  </a:lnTo>
                  <a:lnTo>
                    <a:pt x="23" y="61"/>
                  </a:lnTo>
                  <a:lnTo>
                    <a:pt x="21" y="68"/>
                  </a:lnTo>
                  <a:lnTo>
                    <a:pt x="19" y="76"/>
                  </a:lnTo>
                  <a:lnTo>
                    <a:pt x="19" y="85"/>
                  </a:lnTo>
                  <a:lnTo>
                    <a:pt x="19" y="92"/>
                  </a:lnTo>
                  <a:lnTo>
                    <a:pt x="21" y="99"/>
                  </a:lnTo>
                  <a:lnTo>
                    <a:pt x="23" y="107"/>
                  </a:lnTo>
                  <a:lnTo>
                    <a:pt x="26" y="112"/>
                  </a:lnTo>
                  <a:lnTo>
                    <a:pt x="30" y="117"/>
                  </a:lnTo>
                  <a:lnTo>
                    <a:pt x="36" y="119"/>
                  </a:lnTo>
                  <a:lnTo>
                    <a:pt x="42" y="123"/>
                  </a:lnTo>
                  <a:lnTo>
                    <a:pt x="49" y="123"/>
                  </a:lnTo>
                  <a:close/>
                </a:path>
              </a:pathLst>
            </a:custGeom>
            <a:solidFill>
              <a:srgbClr val="FFFF00"/>
            </a:solidFill>
            <a:ln w="9525">
              <a:solidFill>
                <a:srgbClr val="FFFF00"/>
              </a:solidFill>
              <a:round/>
              <a:headEnd/>
              <a:tailEnd/>
            </a:ln>
          </p:spPr>
          <p:txBody>
            <a:bodyPr/>
            <a:lstStyle/>
            <a:p>
              <a:endParaRPr lang="it-IT"/>
            </a:p>
          </p:txBody>
        </p:sp>
        <p:sp>
          <p:nvSpPr>
            <p:cNvPr id="22867" name="Freeform 1114"/>
            <p:cNvSpPr>
              <a:spLocks/>
            </p:cNvSpPr>
            <p:nvPr/>
          </p:nvSpPr>
          <p:spPr bwMode="auto">
            <a:xfrm>
              <a:off x="471" y="1309"/>
              <a:ext cx="134" cy="78"/>
            </a:xfrm>
            <a:custGeom>
              <a:avLst/>
              <a:gdLst>
                <a:gd name="T0" fmla="*/ 0 w 134"/>
                <a:gd name="T1" fmla="*/ 111 h 156"/>
                <a:gd name="T2" fmla="*/ 49 w 134"/>
                <a:gd name="T3" fmla="*/ 111 h 156"/>
                <a:gd name="T4" fmla="*/ 46 w 134"/>
                <a:gd name="T5" fmla="*/ 105 h 156"/>
                <a:gd name="T6" fmla="*/ 43 w 134"/>
                <a:gd name="T7" fmla="*/ 100 h 156"/>
                <a:gd name="T8" fmla="*/ 38 w 134"/>
                <a:gd name="T9" fmla="*/ 87 h 156"/>
                <a:gd name="T10" fmla="*/ 37 w 134"/>
                <a:gd name="T11" fmla="*/ 80 h 156"/>
                <a:gd name="T12" fmla="*/ 36 w 134"/>
                <a:gd name="T13" fmla="*/ 73 h 156"/>
                <a:gd name="T14" fmla="*/ 35 w 134"/>
                <a:gd name="T15" fmla="*/ 65 h 156"/>
                <a:gd name="T16" fmla="*/ 35 w 134"/>
                <a:gd name="T17" fmla="*/ 58 h 156"/>
                <a:gd name="T18" fmla="*/ 35 w 134"/>
                <a:gd name="T19" fmla="*/ 44 h 156"/>
                <a:gd name="T20" fmla="*/ 37 w 134"/>
                <a:gd name="T21" fmla="*/ 36 h 156"/>
                <a:gd name="T22" fmla="*/ 38 w 134"/>
                <a:gd name="T23" fmla="*/ 31 h 156"/>
                <a:gd name="T24" fmla="*/ 40 w 134"/>
                <a:gd name="T25" fmla="*/ 24 h 156"/>
                <a:gd name="T26" fmla="*/ 42 w 134"/>
                <a:gd name="T27" fmla="*/ 20 h 156"/>
                <a:gd name="T28" fmla="*/ 44 w 134"/>
                <a:gd name="T29" fmla="*/ 15 h 156"/>
                <a:gd name="T30" fmla="*/ 46 w 134"/>
                <a:gd name="T31" fmla="*/ 11 h 156"/>
                <a:gd name="T32" fmla="*/ 51 w 134"/>
                <a:gd name="T33" fmla="*/ 5 h 156"/>
                <a:gd name="T34" fmla="*/ 54 w 134"/>
                <a:gd name="T35" fmla="*/ 4 h 156"/>
                <a:gd name="T36" fmla="*/ 57 w 134"/>
                <a:gd name="T37" fmla="*/ 4 h 156"/>
                <a:gd name="T38" fmla="*/ 65 w 134"/>
                <a:gd name="T39" fmla="*/ 2 h 156"/>
                <a:gd name="T40" fmla="*/ 77 w 134"/>
                <a:gd name="T41" fmla="*/ 0 h 156"/>
                <a:gd name="T42" fmla="*/ 134 w 134"/>
                <a:gd name="T43" fmla="*/ 0 h 156"/>
                <a:gd name="T44" fmla="*/ 134 w 134"/>
                <a:gd name="T45" fmla="*/ 45 h 156"/>
                <a:gd name="T46" fmla="*/ 83 w 134"/>
                <a:gd name="T47" fmla="*/ 45 h 156"/>
                <a:gd name="T48" fmla="*/ 71 w 134"/>
                <a:gd name="T49" fmla="*/ 47 h 156"/>
                <a:gd name="T50" fmla="*/ 65 w 134"/>
                <a:gd name="T51" fmla="*/ 47 h 156"/>
                <a:gd name="T52" fmla="*/ 63 w 134"/>
                <a:gd name="T53" fmla="*/ 49 h 156"/>
                <a:gd name="T54" fmla="*/ 61 w 134"/>
                <a:gd name="T55" fmla="*/ 49 h 156"/>
                <a:gd name="T56" fmla="*/ 59 w 134"/>
                <a:gd name="T57" fmla="*/ 53 h 156"/>
                <a:gd name="T58" fmla="*/ 58 w 134"/>
                <a:gd name="T59" fmla="*/ 54 h 156"/>
                <a:gd name="T60" fmla="*/ 56 w 134"/>
                <a:gd name="T61" fmla="*/ 58 h 156"/>
                <a:gd name="T62" fmla="*/ 55 w 134"/>
                <a:gd name="T63" fmla="*/ 60 h 156"/>
                <a:gd name="T64" fmla="*/ 55 w 134"/>
                <a:gd name="T65" fmla="*/ 65 h 156"/>
                <a:gd name="T66" fmla="*/ 54 w 134"/>
                <a:gd name="T67" fmla="*/ 69 h 156"/>
                <a:gd name="T68" fmla="*/ 54 w 134"/>
                <a:gd name="T69" fmla="*/ 74 h 156"/>
                <a:gd name="T70" fmla="*/ 54 w 134"/>
                <a:gd name="T71" fmla="*/ 80 h 156"/>
                <a:gd name="T72" fmla="*/ 55 w 134"/>
                <a:gd name="T73" fmla="*/ 83 h 156"/>
                <a:gd name="T74" fmla="*/ 57 w 134"/>
                <a:gd name="T75" fmla="*/ 94 h 156"/>
                <a:gd name="T76" fmla="*/ 59 w 134"/>
                <a:gd name="T77" fmla="*/ 98 h 156"/>
                <a:gd name="T78" fmla="*/ 61 w 134"/>
                <a:gd name="T79" fmla="*/ 102 h 156"/>
                <a:gd name="T80" fmla="*/ 62 w 134"/>
                <a:gd name="T81" fmla="*/ 103 h 156"/>
                <a:gd name="T82" fmla="*/ 63 w 134"/>
                <a:gd name="T83" fmla="*/ 103 h 156"/>
                <a:gd name="T84" fmla="*/ 66 w 134"/>
                <a:gd name="T85" fmla="*/ 107 h 156"/>
                <a:gd name="T86" fmla="*/ 71 w 134"/>
                <a:gd name="T87" fmla="*/ 109 h 156"/>
                <a:gd name="T88" fmla="*/ 75 w 134"/>
                <a:gd name="T89" fmla="*/ 109 h 156"/>
                <a:gd name="T90" fmla="*/ 85 w 134"/>
                <a:gd name="T91" fmla="*/ 111 h 156"/>
                <a:gd name="T92" fmla="*/ 134 w 134"/>
                <a:gd name="T93" fmla="*/ 111 h 156"/>
                <a:gd name="T94" fmla="*/ 134 w 134"/>
                <a:gd name="T95" fmla="*/ 156 h 156"/>
                <a:gd name="T96" fmla="*/ 0 w 134"/>
                <a:gd name="T97" fmla="*/ 156 h 156"/>
                <a:gd name="T98" fmla="*/ 0 w 134"/>
                <a:gd name="T99" fmla="*/ 111 h 1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
                <a:gd name="T151" fmla="*/ 0 h 156"/>
                <a:gd name="T152" fmla="*/ 134 w 134"/>
                <a:gd name="T153" fmla="*/ 156 h 1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 h="156">
                  <a:moveTo>
                    <a:pt x="0" y="111"/>
                  </a:moveTo>
                  <a:lnTo>
                    <a:pt x="49" y="111"/>
                  </a:lnTo>
                  <a:lnTo>
                    <a:pt x="46" y="105"/>
                  </a:lnTo>
                  <a:lnTo>
                    <a:pt x="43" y="100"/>
                  </a:lnTo>
                  <a:lnTo>
                    <a:pt x="38" y="87"/>
                  </a:lnTo>
                  <a:lnTo>
                    <a:pt x="37" y="80"/>
                  </a:lnTo>
                  <a:lnTo>
                    <a:pt x="36" y="73"/>
                  </a:lnTo>
                  <a:lnTo>
                    <a:pt x="35" y="65"/>
                  </a:lnTo>
                  <a:lnTo>
                    <a:pt x="35" y="58"/>
                  </a:lnTo>
                  <a:lnTo>
                    <a:pt x="35" y="44"/>
                  </a:lnTo>
                  <a:lnTo>
                    <a:pt x="37" y="36"/>
                  </a:lnTo>
                  <a:lnTo>
                    <a:pt x="38" y="31"/>
                  </a:lnTo>
                  <a:lnTo>
                    <a:pt x="40" y="24"/>
                  </a:lnTo>
                  <a:lnTo>
                    <a:pt x="42" y="20"/>
                  </a:lnTo>
                  <a:lnTo>
                    <a:pt x="44" y="15"/>
                  </a:lnTo>
                  <a:lnTo>
                    <a:pt x="46" y="11"/>
                  </a:lnTo>
                  <a:lnTo>
                    <a:pt x="51" y="5"/>
                  </a:lnTo>
                  <a:lnTo>
                    <a:pt x="54" y="4"/>
                  </a:lnTo>
                  <a:lnTo>
                    <a:pt x="57" y="4"/>
                  </a:lnTo>
                  <a:lnTo>
                    <a:pt x="65" y="2"/>
                  </a:lnTo>
                  <a:lnTo>
                    <a:pt x="77" y="0"/>
                  </a:lnTo>
                  <a:lnTo>
                    <a:pt x="134" y="0"/>
                  </a:lnTo>
                  <a:lnTo>
                    <a:pt x="134" y="45"/>
                  </a:lnTo>
                  <a:lnTo>
                    <a:pt x="83" y="45"/>
                  </a:lnTo>
                  <a:lnTo>
                    <a:pt x="71" y="47"/>
                  </a:lnTo>
                  <a:lnTo>
                    <a:pt x="65" y="47"/>
                  </a:lnTo>
                  <a:lnTo>
                    <a:pt x="63" y="49"/>
                  </a:lnTo>
                  <a:lnTo>
                    <a:pt x="61" y="49"/>
                  </a:lnTo>
                  <a:lnTo>
                    <a:pt x="59" y="53"/>
                  </a:lnTo>
                  <a:lnTo>
                    <a:pt x="58" y="54"/>
                  </a:lnTo>
                  <a:lnTo>
                    <a:pt x="56" y="58"/>
                  </a:lnTo>
                  <a:lnTo>
                    <a:pt x="55" y="60"/>
                  </a:lnTo>
                  <a:lnTo>
                    <a:pt x="55" y="65"/>
                  </a:lnTo>
                  <a:lnTo>
                    <a:pt x="54" y="69"/>
                  </a:lnTo>
                  <a:lnTo>
                    <a:pt x="54" y="74"/>
                  </a:lnTo>
                  <a:lnTo>
                    <a:pt x="54" y="80"/>
                  </a:lnTo>
                  <a:lnTo>
                    <a:pt x="55" y="83"/>
                  </a:lnTo>
                  <a:lnTo>
                    <a:pt x="57" y="94"/>
                  </a:lnTo>
                  <a:lnTo>
                    <a:pt x="59" y="98"/>
                  </a:lnTo>
                  <a:lnTo>
                    <a:pt x="61" y="102"/>
                  </a:lnTo>
                  <a:lnTo>
                    <a:pt x="62" y="103"/>
                  </a:lnTo>
                  <a:lnTo>
                    <a:pt x="63" y="103"/>
                  </a:lnTo>
                  <a:lnTo>
                    <a:pt x="66" y="107"/>
                  </a:lnTo>
                  <a:lnTo>
                    <a:pt x="71" y="109"/>
                  </a:lnTo>
                  <a:lnTo>
                    <a:pt x="75" y="109"/>
                  </a:lnTo>
                  <a:lnTo>
                    <a:pt x="85" y="111"/>
                  </a:lnTo>
                  <a:lnTo>
                    <a:pt x="134" y="111"/>
                  </a:lnTo>
                  <a:lnTo>
                    <a:pt x="134" y="156"/>
                  </a:lnTo>
                  <a:lnTo>
                    <a:pt x="0" y="156"/>
                  </a:lnTo>
                  <a:lnTo>
                    <a:pt x="0" y="111"/>
                  </a:lnTo>
                  <a:close/>
                </a:path>
              </a:pathLst>
            </a:custGeom>
            <a:solidFill>
              <a:srgbClr val="FFFF00"/>
            </a:solidFill>
            <a:ln w="9525">
              <a:solidFill>
                <a:srgbClr val="FFFF00"/>
              </a:solidFill>
              <a:round/>
              <a:headEnd/>
              <a:tailEnd/>
            </a:ln>
          </p:spPr>
          <p:txBody>
            <a:bodyPr/>
            <a:lstStyle/>
            <a:p>
              <a:endParaRPr lang="it-IT"/>
            </a:p>
          </p:txBody>
        </p:sp>
      </p:grpSp>
      <p:sp>
        <p:nvSpPr>
          <p:cNvPr id="22615" name="Freeform 1115"/>
          <p:cNvSpPr>
            <a:spLocks/>
          </p:cNvSpPr>
          <p:nvPr/>
        </p:nvSpPr>
        <p:spPr bwMode="auto">
          <a:xfrm>
            <a:off x="2417763" y="1978025"/>
            <a:ext cx="555625" cy="373063"/>
          </a:xfrm>
          <a:custGeom>
            <a:avLst/>
            <a:gdLst>
              <a:gd name="T0" fmla="*/ 4 w 394"/>
              <a:gd name="T1" fmla="*/ 0 h 470"/>
              <a:gd name="T2" fmla="*/ 0 w 394"/>
              <a:gd name="T3" fmla="*/ 13 h 470"/>
              <a:gd name="T4" fmla="*/ 390 w 394"/>
              <a:gd name="T5" fmla="*/ 470 h 470"/>
              <a:gd name="T6" fmla="*/ 394 w 394"/>
              <a:gd name="T7" fmla="*/ 457 h 470"/>
              <a:gd name="T8" fmla="*/ 4 w 394"/>
              <a:gd name="T9" fmla="*/ 0 h 470"/>
              <a:gd name="T10" fmla="*/ 0 60000 65536"/>
              <a:gd name="T11" fmla="*/ 0 60000 65536"/>
              <a:gd name="T12" fmla="*/ 0 60000 65536"/>
              <a:gd name="T13" fmla="*/ 0 60000 65536"/>
              <a:gd name="T14" fmla="*/ 0 60000 65536"/>
              <a:gd name="T15" fmla="*/ 0 w 394"/>
              <a:gd name="T16" fmla="*/ 0 h 470"/>
              <a:gd name="T17" fmla="*/ 394 w 394"/>
              <a:gd name="T18" fmla="*/ 470 h 470"/>
            </a:gdLst>
            <a:ahLst/>
            <a:cxnLst>
              <a:cxn ang="T10">
                <a:pos x="T0" y="T1"/>
              </a:cxn>
              <a:cxn ang="T11">
                <a:pos x="T2" y="T3"/>
              </a:cxn>
              <a:cxn ang="T12">
                <a:pos x="T4" y="T5"/>
              </a:cxn>
              <a:cxn ang="T13">
                <a:pos x="T6" y="T7"/>
              </a:cxn>
              <a:cxn ang="T14">
                <a:pos x="T8" y="T9"/>
              </a:cxn>
            </a:cxnLst>
            <a:rect l="T15" t="T16" r="T17" b="T18"/>
            <a:pathLst>
              <a:path w="394" h="470">
                <a:moveTo>
                  <a:pt x="4" y="0"/>
                </a:moveTo>
                <a:lnTo>
                  <a:pt x="0" y="13"/>
                </a:lnTo>
                <a:lnTo>
                  <a:pt x="390" y="470"/>
                </a:lnTo>
                <a:lnTo>
                  <a:pt x="394" y="457"/>
                </a:lnTo>
                <a:lnTo>
                  <a:pt x="4" y="0"/>
                </a:lnTo>
                <a:close/>
              </a:path>
            </a:pathLst>
          </a:custGeom>
          <a:solidFill>
            <a:srgbClr val="FF5050"/>
          </a:solidFill>
          <a:ln w="9525">
            <a:solidFill>
              <a:srgbClr val="FF5050"/>
            </a:solidFill>
            <a:round/>
            <a:headEnd/>
            <a:tailEnd/>
          </a:ln>
        </p:spPr>
        <p:txBody>
          <a:bodyPr/>
          <a:lstStyle/>
          <a:p>
            <a:endParaRPr lang="it-IT"/>
          </a:p>
        </p:txBody>
      </p:sp>
      <p:sp>
        <p:nvSpPr>
          <p:cNvPr id="22616" name="Freeform 1116"/>
          <p:cNvSpPr>
            <a:spLocks/>
          </p:cNvSpPr>
          <p:nvPr/>
        </p:nvSpPr>
        <p:spPr bwMode="auto">
          <a:xfrm>
            <a:off x="2968625" y="2339975"/>
            <a:ext cx="550863" cy="204788"/>
          </a:xfrm>
          <a:custGeom>
            <a:avLst/>
            <a:gdLst>
              <a:gd name="T0" fmla="*/ 2 w 390"/>
              <a:gd name="T1" fmla="*/ 0 h 260"/>
              <a:gd name="T2" fmla="*/ 0 w 390"/>
              <a:gd name="T3" fmla="*/ 15 h 260"/>
              <a:gd name="T4" fmla="*/ 388 w 390"/>
              <a:gd name="T5" fmla="*/ 260 h 260"/>
              <a:gd name="T6" fmla="*/ 390 w 390"/>
              <a:gd name="T7" fmla="*/ 245 h 260"/>
              <a:gd name="T8" fmla="*/ 2 w 390"/>
              <a:gd name="T9" fmla="*/ 0 h 260"/>
              <a:gd name="T10" fmla="*/ 0 60000 65536"/>
              <a:gd name="T11" fmla="*/ 0 60000 65536"/>
              <a:gd name="T12" fmla="*/ 0 60000 65536"/>
              <a:gd name="T13" fmla="*/ 0 60000 65536"/>
              <a:gd name="T14" fmla="*/ 0 60000 65536"/>
              <a:gd name="T15" fmla="*/ 0 w 390"/>
              <a:gd name="T16" fmla="*/ 0 h 260"/>
              <a:gd name="T17" fmla="*/ 390 w 390"/>
              <a:gd name="T18" fmla="*/ 260 h 260"/>
            </a:gdLst>
            <a:ahLst/>
            <a:cxnLst>
              <a:cxn ang="T10">
                <a:pos x="T0" y="T1"/>
              </a:cxn>
              <a:cxn ang="T11">
                <a:pos x="T2" y="T3"/>
              </a:cxn>
              <a:cxn ang="T12">
                <a:pos x="T4" y="T5"/>
              </a:cxn>
              <a:cxn ang="T13">
                <a:pos x="T6" y="T7"/>
              </a:cxn>
              <a:cxn ang="T14">
                <a:pos x="T8" y="T9"/>
              </a:cxn>
            </a:cxnLst>
            <a:rect l="T15" t="T16" r="T17" b="T18"/>
            <a:pathLst>
              <a:path w="390" h="260">
                <a:moveTo>
                  <a:pt x="2" y="0"/>
                </a:moveTo>
                <a:lnTo>
                  <a:pt x="0" y="15"/>
                </a:lnTo>
                <a:lnTo>
                  <a:pt x="388" y="260"/>
                </a:lnTo>
                <a:lnTo>
                  <a:pt x="390" y="245"/>
                </a:lnTo>
                <a:lnTo>
                  <a:pt x="2" y="0"/>
                </a:lnTo>
                <a:close/>
              </a:path>
            </a:pathLst>
          </a:custGeom>
          <a:solidFill>
            <a:srgbClr val="FF5050"/>
          </a:solidFill>
          <a:ln w="9525">
            <a:solidFill>
              <a:srgbClr val="FF5050"/>
            </a:solidFill>
            <a:round/>
            <a:headEnd/>
            <a:tailEnd/>
          </a:ln>
        </p:spPr>
        <p:txBody>
          <a:bodyPr/>
          <a:lstStyle/>
          <a:p>
            <a:endParaRPr lang="it-IT"/>
          </a:p>
        </p:txBody>
      </p:sp>
      <p:sp>
        <p:nvSpPr>
          <p:cNvPr id="22617" name="Freeform 1117"/>
          <p:cNvSpPr>
            <a:spLocks/>
          </p:cNvSpPr>
          <p:nvPr/>
        </p:nvSpPr>
        <p:spPr bwMode="auto">
          <a:xfrm>
            <a:off x="2967038" y="2339975"/>
            <a:ext cx="6350" cy="11113"/>
          </a:xfrm>
          <a:custGeom>
            <a:avLst/>
            <a:gdLst>
              <a:gd name="T0" fmla="*/ 0 w 4"/>
              <a:gd name="T1" fmla="*/ 15 h 15"/>
              <a:gd name="T2" fmla="*/ 1 w 4"/>
              <a:gd name="T3" fmla="*/ 15 h 15"/>
              <a:gd name="T4" fmla="*/ 3 w 4"/>
              <a:gd name="T5" fmla="*/ 0 h 15"/>
              <a:gd name="T6" fmla="*/ 4 w 4"/>
              <a:gd name="T7" fmla="*/ 2 h 15"/>
              <a:gd name="T8" fmla="*/ 0 w 4"/>
              <a:gd name="T9" fmla="*/ 15 h 15"/>
              <a:gd name="T10" fmla="*/ 0 60000 65536"/>
              <a:gd name="T11" fmla="*/ 0 60000 65536"/>
              <a:gd name="T12" fmla="*/ 0 60000 65536"/>
              <a:gd name="T13" fmla="*/ 0 60000 65536"/>
              <a:gd name="T14" fmla="*/ 0 60000 65536"/>
              <a:gd name="T15" fmla="*/ 0 w 4"/>
              <a:gd name="T16" fmla="*/ 0 h 15"/>
              <a:gd name="T17" fmla="*/ 4 w 4"/>
              <a:gd name="T18" fmla="*/ 15 h 15"/>
            </a:gdLst>
            <a:ahLst/>
            <a:cxnLst>
              <a:cxn ang="T10">
                <a:pos x="T0" y="T1"/>
              </a:cxn>
              <a:cxn ang="T11">
                <a:pos x="T2" y="T3"/>
              </a:cxn>
              <a:cxn ang="T12">
                <a:pos x="T4" y="T5"/>
              </a:cxn>
              <a:cxn ang="T13">
                <a:pos x="T6" y="T7"/>
              </a:cxn>
              <a:cxn ang="T14">
                <a:pos x="T8" y="T9"/>
              </a:cxn>
            </a:cxnLst>
            <a:rect l="T15" t="T16" r="T17" b="T18"/>
            <a:pathLst>
              <a:path w="4" h="15">
                <a:moveTo>
                  <a:pt x="0" y="15"/>
                </a:moveTo>
                <a:lnTo>
                  <a:pt x="1" y="15"/>
                </a:lnTo>
                <a:lnTo>
                  <a:pt x="3" y="0"/>
                </a:lnTo>
                <a:lnTo>
                  <a:pt x="4" y="2"/>
                </a:lnTo>
                <a:lnTo>
                  <a:pt x="0" y="15"/>
                </a:lnTo>
                <a:close/>
              </a:path>
            </a:pathLst>
          </a:custGeom>
          <a:solidFill>
            <a:srgbClr val="FF5050"/>
          </a:solidFill>
          <a:ln w="9525">
            <a:solidFill>
              <a:srgbClr val="FF5050"/>
            </a:solidFill>
            <a:round/>
            <a:headEnd/>
            <a:tailEnd/>
          </a:ln>
        </p:spPr>
        <p:txBody>
          <a:bodyPr/>
          <a:lstStyle/>
          <a:p>
            <a:endParaRPr lang="it-IT"/>
          </a:p>
        </p:txBody>
      </p:sp>
      <p:sp>
        <p:nvSpPr>
          <p:cNvPr id="22618" name="Freeform 1118"/>
          <p:cNvSpPr>
            <a:spLocks/>
          </p:cNvSpPr>
          <p:nvPr/>
        </p:nvSpPr>
        <p:spPr bwMode="auto">
          <a:xfrm>
            <a:off x="3675063" y="2740025"/>
            <a:ext cx="33337" cy="34925"/>
          </a:xfrm>
          <a:custGeom>
            <a:avLst/>
            <a:gdLst>
              <a:gd name="T0" fmla="*/ 11 w 24"/>
              <a:gd name="T1" fmla="*/ 0 h 43"/>
              <a:gd name="T2" fmla="*/ 0 w 24"/>
              <a:gd name="T3" fmla="*/ 25 h 43"/>
              <a:gd name="T4" fmla="*/ 14 w 24"/>
              <a:gd name="T5" fmla="*/ 43 h 43"/>
              <a:gd name="T6" fmla="*/ 24 w 24"/>
              <a:gd name="T7" fmla="*/ 18 h 43"/>
              <a:gd name="T8" fmla="*/ 11 w 24"/>
              <a:gd name="T9" fmla="*/ 0 h 43"/>
              <a:gd name="T10" fmla="*/ 0 60000 65536"/>
              <a:gd name="T11" fmla="*/ 0 60000 65536"/>
              <a:gd name="T12" fmla="*/ 0 60000 65536"/>
              <a:gd name="T13" fmla="*/ 0 60000 65536"/>
              <a:gd name="T14" fmla="*/ 0 60000 65536"/>
              <a:gd name="T15" fmla="*/ 0 w 24"/>
              <a:gd name="T16" fmla="*/ 0 h 43"/>
              <a:gd name="T17" fmla="*/ 24 w 24"/>
              <a:gd name="T18" fmla="*/ 43 h 43"/>
            </a:gdLst>
            <a:ahLst/>
            <a:cxnLst>
              <a:cxn ang="T10">
                <a:pos x="T0" y="T1"/>
              </a:cxn>
              <a:cxn ang="T11">
                <a:pos x="T2" y="T3"/>
              </a:cxn>
              <a:cxn ang="T12">
                <a:pos x="T4" y="T5"/>
              </a:cxn>
              <a:cxn ang="T13">
                <a:pos x="T6" y="T7"/>
              </a:cxn>
              <a:cxn ang="T14">
                <a:pos x="T8" y="T9"/>
              </a:cxn>
            </a:cxnLst>
            <a:rect l="T15" t="T16" r="T17" b="T18"/>
            <a:pathLst>
              <a:path w="24" h="43">
                <a:moveTo>
                  <a:pt x="11" y="0"/>
                </a:moveTo>
                <a:lnTo>
                  <a:pt x="0" y="25"/>
                </a:lnTo>
                <a:lnTo>
                  <a:pt x="14" y="43"/>
                </a:lnTo>
                <a:lnTo>
                  <a:pt x="24" y="18"/>
                </a:lnTo>
                <a:lnTo>
                  <a:pt x="11" y="0"/>
                </a:lnTo>
                <a:close/>
              </a:path>
            </a:pathLst>
          </a:custGeom>
          <a:solidFill>
            <a:srgbClr val="99FF33"/>
          </a:solidFill>
          <a:ln w="9525">
            <a:solidFill>
              <a:srgbClr val="99FF33"/>
            </a:solidFill>
            <a:round/>
            <a:headEnd/>
            <a:tailEnd/>
          </a:ln>
        </p:spPr>
        <p:txBody>
          <a:bodyPr/>
          <a:lstStyle/>
          <a:p>
            <a:endParaRPr lang="it-IT"/>
          </a:p>
        </p:txBody>
      </p:sp>
      <p:sp>
        <p:nvSpPr>
          <p:cNvPr id="22619" name="Freeform 1119"/>
          <p:cNvSpPr>
            <a:spLocks/>
          </p:cNvSpPr>
          <p:nvPr/>
        </p:nvSpPr>
        <p:spPr bwMode="auto">
          <a:xfrm>
            <a:off x="3713163" y="2767013"/>
            <a:ext cx="31750" cy="34925"/>
          </a:xfrm>
          <a:custGeom>
            <a:avLst/>
            <a:gdLst>
              <a:gd name="T0" fmla="*/ 10 w 23"/>
              <a:gd name="T1" fmla="*/ 0 h 44"/>
              <a:gd name="T2" fmla="*/ 0 w 23"/>
              <a:gd name="T3" fmla="*/ 25 h 44"/>
              <a:gd name="T4" fmla="*/ 13 w 23"/>
              <a:gd name="T5" fmla="*/ 44 h 44"/>
              <a:gd name="T6" fmla="*/ 23 w 23"/>
              <a:gd name="T7" fmla="*/ 18 h 44"/>
              <a:gd name="T8" fmla="*/ 10 w 23"/>
              <a:gd name="T9" fmla="*/ 0 h 44"/>
              <a:gd name="T10" fmla="*/ 0 60000 65536"/>
              <a:gd name="T11" fmla="*/ 0 60000 65536"/>
              <a:gd name="T12" fmla="*/ 0 60000 65536"/>
              <a:gd name="T13" fmla="*/ 0 60000 65536"/>
              <a:gd name="T14" fmla="*/ 0 60000 65536"/>
              <a:gd name="T15" fmla="*/ 0 w 23"/>
              <a:gd name="T16" fmla="*/ 0 h 44"/>
              <a:gd name="T17" fmla="*/ 23 w 23"/>
              <a:gd name="T18" fmla="*/ 44 h 44"/>
            </a:gdLst>
            <a:ahLst/>
            <a:cxnLst>
              <a:cxn ang="T10">
                <a:pos x="T0" y="T1"/>
              </a:cxn>
              <a:cxn ang="T11">
                <a:pos x="T2" y="T3"/>
              </a:cxn>
              <a:cxn ang="T12">
                <a:pos x="T4" y="T5"/>
              </a:cxn>
              <a:cxn ang="T13">
                <a:pos x="T6" y="T7"/>
              </a:cxn>
              <a:cxn ang="T14">
                <a:pos x="T8" y="T9"/>
              </a:cxn>
            </a:cxnLst>
            <a:rect l="T15" t="T16" r="T17" b="T18"/>
            <a:pathLst>
              <a:path w="23" h="44">
                <a:moveTo>
                  <a:pt x="10" y="0"/>
                </a:moveTo>
                <a:lnTo>
                  <a:pt x="0" y="25"/>
                </a:lnTo>
                <a:lnTo>
                  <a:pt x="13" y="44"/>
                </a:lnTo>
                <a:lnTo>
                  <a:pt x="23" y="18"/>
                </a:lnTo>
                <a:lnTo>
                  <a:pt x="10" y="0"/>
                </a:lnTo>
                <a:close/>
              </a:path>
            </a:pathLst>
          </a:custGeom>
          <a:solidFill>
            <a:srgbClr val="99FF33"/>
          </a:solidFill>
          <a:ln w="9525">
            <a:solidFill>
              <a:srgbClr val="99FF33"/>
            </a:solidFill>
            <a:round/>
            <a:headEnd/>
            <a:tailEnd/>
          </a:ln>
        </p:spPr>
        <p:txBody>
          <a:bodyPr/>
          <a:lstStyle/>
          <a:p>
            <a:endParaRPr lang="it-IT"/>
          </a:p>
        </p:txBody>
      </p:sp>
      <p:sp>
        <p:nvSpPr>
          <p:cNvPr id="22620" name="Freeform 1120"/>
          <p:cNvSpPr>
            <a:spLocks/>
          </p:cNvSpPr>
          <p:nvPr/>
        </p:nvSpPr>
        <p:spPr bwMode="auto">
          <a:xfrm>
            <a:off x="3748088" y="2794000"/>
            <a:ext cx="33337" cy="34925"/>
          </a:xfrm>
          <a:custGeom>
            <a:avLst/>
            <a:gdLst>
              <a:gd name="T0" fmla="*/ 10 w 24"/>
              <a:gd name="T1" fmla="*/ 0 h 43"/>
              <a:gd name="T2" fmla="*/ 0 w 24"/>
              <a:gd name="T3" fmla="*/ 25 h 43"/>
              <a:gd name="T4" fmla="*/ 14 w 24"/>
              <a:gd name="T5" fmla="*/ 43 h 43"/>
              <a:gd name="T6" fmla="*/ 24 w 24"/>
              <a:gd name="T7" fmla="*/ 18 h 43"/>
              <a:gd name="T8" fmla="*/ 10 w 24"/>
              <a:gd name="T9" fmla="*/ 0 h 43"/>
              <a:gd name="T10" fmla="*/ 0 60000 65536"/>
              <a:gd name="T11" fmla="*/ 0 60000 65536"/>
              <a:gd name="T12" fmla="*/ 0 60000 65536"/>
              <a:gd name="T13" fmla="*/ 0 60000 65536"/>
              <a:gd name="T14" fmla="*/ 0 60000 65536"/>
              <a:gd name="T15" fmla="*/ 0 w 24"/>
              <a:gd name="T16" fmla="*/ 0 h 43"/>
              <a:gd name="T17" fmla="*/ 24 w 24"/>
              <a:gd name="T18" fmla="*/ 43 h 43"/>
            </a:gdLst>
            <a:ahLst/>
            <a:cxnLst>
              <a:cxn ang="T10">
                <a:pos x="T0" y="T1"/>
              </a:cxn>
              <a:cxn ang="T11">
                <a:pos x="T2" y="T3"/>
              </a:cxn>
              <a:cxn ang="T12">
                <a:pos x="T4" y="T5"/>
              </a:cxn>
              <a:cxn ang="T13">
                <a:pos x="T6" y="T7"/>
              </a:cxn>
              <a:cxn ang="T14">
                <a:pos x="T8" y="T9"/>
              </a:cxn>
            </a:cxnLst>
            <a:rect l="T15" t="T16" r="T17" b="T18"/>
            <a:pathLst>
              <a:path w="24" h="43">
                <a:moveTo>
                  <a:pt x="10" y="0"/>
                </a:moveTo>
                <a:lnTo>
                  <a:pt x="0" y="25"/>
                </a:lnTo>
                <a:lnTo>
                  <a:pt x="14" y="43"/>
                </a:lnTo>
                <a:lnTo>
                  <a:pt x="24" y="18"/>
                </a:lnTo>
                <a:lnTo>
                  <a:pt x="10" y="0"/>
                </a:lnTo>
                <a:close/>
              </a:path>
            </a:pathLst>
          </a:custGeom>
          <a:solidFill>
            <a:srgbClr val="99FF33"/>
          </a:solidFill>
          <a:ln w="9525">
            <a:solidFill>
              <a:srgbClr val="99FF33"/>
            </a:solidFill>
            <a:round/>
            <a:headEnd/>
            <a:tailEnd/>
          </a:ln>
        </p:spPr>
        <p:txBody>
          <a:bodyPr/>
          <a:lstStyle/>
          <a:p>
            <a:endParaRPr lang="it-IT"/>
          </a:p>
        </p:txBody>
      </p:sp>
      <p:sp>
        <p:nvSpPr>
          <p:cNvPr id="22621" name="Freeform 1121"/>
          <p:cNvSpPr>
            <a:spLocks/>
          </p:cNvSpPr>
          <p:nvPr/>
        </p:nvSpPr>
        <p:spPr bwMode="auto">
          <a:xfrm>
            <a:off x="3786188" y="2820988"/>
            <a:ext cx="31750" cy="34925"/>
          </a:xfrm>
          <a:custGeom>
            <a:avLst/>
            <a:gdLst>
              <a:gd name="T0" fmla="*/ 10 w 23"/>
              <a:gd name="T1" fmla="*/ 0 h 44"/>
              <a:gd name="T2" fmla="*/ 0 w 23"/>
              <a:gd name="T3" fmla="*/ 25 h 44"/>
              <a:gd name="T4" fmla="*/ 13 w 23"/>
              <a:gd name="T5" fmla="*/ 44 h 44"/>
              <a:gd name="T6" fmla="*/ 23 w 23"/>
              <a:gd name="T7" fmla="*/ 18 h 44"/>
              <a:gd name="T8" fmla="*/ 10 w 23"/>
              <a:gd name="T9" fmla="*/ 0 h 44"/>
              <a:gd name="T10" fmla="*/ 0 60000 65536"/>
              <a:gd name="T11" fmla="*/ 0 60000 65536"/>
              <a:gd name="T12" fmla="*/ 0 60000 65536"/>
              <a:gd name="T13" fmla="*/ 0 60000 65536"/>
              <a:gd name="T14" fmla="*/ 0 60000 65536"/>
              <a:gd name="T15" fmla="*/ 0 w 23"/>
              <a:gd name="T16" fmla="*/ 0 h 44"/>
              <a:gd name="T17" fmla="*/ 23 w 23"/>
              <a:gd name="T18" fmla="*/ 44 h 44"/>
            </a:gdLst>
            <a:ahLst/>
            <a:cxnLst>
              <a:cxn ang="T10">
                <a:pos x="T0" y="T1"/>
              </a:cxn>
              <a:cxn ang="T11">
                <a:pos x="T2" y="T3"/>
              </a:cxn>
              <a:cxn ang="T12">
                <a:pos x="T4" y="T5"/>
              </a:cxn>
              <a:cxn ang="T13">
                <a:pos x="T6" y="T7"/>
              </a:cxn>
              <a:cxn ang="T14">
                <a:pos x="T8" y="T9"/>
              </a:cxn>
            </a:cxnLst>
            <a:rect l="T15" t="T16" r="T17" b="T18"/>
            <a:pathLst>
              <a:path w="23" h="44">
                <a:moveTo>
                  <a:pt x="10" y="0"/>
                </a:moveTo>
                <a:lnTo>
                  <a:pt x="0" y="25"/>
                </a:lnTo>
                <a:lnTo>
                  <a:pt x="13" y="44"/>
                </a:lnTo>
                <a:lnTo>
                  <a:pt x="23" y="18"/>
                </a:lnTo>
                <a:lnTo>
                  <a:pt x="10" y="0"/>
                </a:lnTo>
                <a:close/>
              </a:path>
            </a:pathLst>
          </a:custGeom>
          <a:solidFill>
            <a:srgbClr val="99FF33"/>
          </a:solidFill>
          <a:ln w="9525">
            <a:solidFill>
              <a:srgbClr val="99FF33"/>
            </a:solidFill>
            <a:round/>
            <a:headEnd/>
            <a:tailEnd/>
          </a:ln>
        </p:spPr>
        <p:txBody>
          <a:bodyPr/>
          <a:lstStyle/>
          <a:p>
            <a:endParaRPr lang="it-IT"/>
          </a:p>
        </p:txBody>
      </p:sp>
      <p:sp>
        <p:nvSpPr>
          <p:cNvPr id="22622" name="Freeform 1122"/>
          <p:cNvSpPr>
            <a:spLocks/>
          </p:cNvSpPr>
          <p:nvPr/>
        </p:nvSpPr>
        <p:spPr bwMode="auto">
          <a:xfrm>
            <a:off x="3822700" y="2849563"/>
            <a:ext cx="33338" cy="33337"/>
          </a:xfrm>
          <a:custGeom>
            <a:avLst/>
            <a:gdLst>
              <a:gd name="T0" fmla="*/ 10 w 24"/>
              <a:gd name="T1" fmla="*/ 0 h 44"/>
              <a:gd name="T2" fmla="*/ 0 w 24"/>
              <a:gd name="T3" fmla="*/ 26 h 44"/>
              <a:gd name="T4" fmla="*/ 13 w 24"/>
              <a:gd name="T5" fmla="*/ 44 h 44"/>
              <a:gd name="T6" fmla="*/ 24 w 24"/>
              <a:gd name="T7" fmla="*/ 19 h 44"/>
              <a:gd name="T8" fmla="*/ 10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10" y="0"/>
                </a:moveTo>
                <a:lnTo>
                  <a:pt x="0" y="26"/>
                </a:lnTo>
                <a:lnTo>
                  <a:pt x="13" y="44"/>
                </a:lnTo>
                <a:lnTo>
                  <a:pt x="24" y="19"/>
                </a:lnTo>
                <a:lnTo>
                  <a:pt x="10" y="0"/>
                </a:lnTo>
                <a:close/>
              </a:path>
            </a:pathLst>
          </a:custGeom>
          <a:solidFill>
            <a:srgbClr val="99FF33"/>
          </a:solidFill>
          <a:ln w="9525">
            <a:solidFill>
              <a:srgbClr val="99FF33"/>
            </a:solidFill>
            <a:round/>
            <a:headEnd/>
            <a:tailEnd/>
          </a:ln>
        </p:spPr>
        <p:txBody>
          <a:bodyPr/>
          <a:lstStyle/>
          <a:p>
            <a:endParaRPr lang="it-IT"/>
          </a:p>
        </p:txBody>
      </p:sp>
      <p:sp>
        <p:nvSpPr>
          <p:cNvPr id="22623" name="Freeform 1123"/>
          <p:cNvSpPr>
            <a:spLocks/>
          </p:cNvSpPr>
          <p:nvPr/>
        </p:nvSpPr>
        <p:spPr bwMode="auto">
          <a:xfrm>
            <a:off x="3860800" y="2876550"/>
            <a:ext cx="31750" cy="34925"/>
          </a:xfrm>
          <a:custGeom>
            <a:avLst/>
            <a:gdLst>
              <a:gd name="T0" fmla="*/ 10 w 22"/>
              <a:gd name="T1" fmla="*/ 0 h 43"/>
              <a:gd name="T2" fmla="*/ 0 w 22"/>
              <a:gd name="T3" fmla="*/ 25 h 43"/>
              <a:gd name="T4" fmla="*/ 12 w 22"/>
              <a:gd name="T5" fmla="*/ 43 h 43"/>
              <a:gd name="T6" fmla="*/ 22 w 22"/>
              <a:gd name="T7" fmla="*/ 18 h 43"/>
              <a:gd name="T8" fmla="*/ 10 w 22"/>
              <a:gd name="T9" fmla="*/ 0 h 43"/>
              <a:gd name="T10" fmla="*/ 0 60000 65536"/>
              <a:gd name="T11" fmla="*/ 0 60000 65536"/>
              <a:gd name="T12" fmla="*/ 0 60000 65536"/>
              <a:gd name="T13" fmla="*/ 0 60000 65536"/>
              <a:gd name="T14" fmla="*/ 0 60000 65536"/>
              <a:gd name="T15" fmla="*/ 0 w 22"/>
              <a:gd name="T16" fmla="*/ 0 h 43"/>
              <a:gd name="T17" fmla="*/ 22 w 22"/>
              <a:gd name="T18" fmla="*/ 43 h 43"/>
            </a:gdLst>
            <a:ahLst/>
            <a:cxnLst>
              <a:cxn ang="T10">
                <a:pos x="T0" y="T1"/>
              </a:cxn>
              <a:cxn ang="T11">
                <a:pos x="T2" y="T3"/>
              </a:cxn>
              <a:cxn ang="T12">
                <a:pos x="T4" y="T5"/>
              </a:cxn>
              <a:cxn ang="T13">
                <a:pos x="T6" y="T7"/>
              </a:cxn>
              <a:cxn ang="T14">
                <a:pos x="T8" y="T9"/>
              </a:cxn>
            </a:cxnLst>
            <a:rect l="T15" t="T16" r="T17" b="T18"/>
            <a:pathLst>
              <a:path w="22" h="43">
                <a:moveTo>
                  <a:pt x="10" y="0"/>
                </a:moveTo>
                <a:lnTo>
                  <a:pt x="0" y="25"/>
                </a:lnTo>
                <a:lnTo>
                  <a:pt x="12" y="43"/>
                </a:lnTo>
                <a:lnTo>
                  <a:pt x="22" y="18"/>
                </a:lnTo>
                <a:lnTo>
                  <a:pt x="10" y="0"/>
                </a:lnTo>
                <a:close/>
              </a:path>
            </a:pathLst>
          </a:custGeom>
          <a:solidFill>
            <a:srgbClr val="99FF33"/>
          </a:solidFill>
          <a:ln w="9525">
            <a:solidFill>
              <a:srgbClr val="99FF33"/>
            </a:solidFill>
            <a:round/>
            <a:headEnd/>
            <a:tailEnd/>
          </a:ln>
        </p:spPr>
        <p:txBody>
          <a:bodyPr/>
          <a:lstStyle/>
          <a:p>
            <a:endParaRPr lang="it-IT"/>
          </a:p>
        </p:txBody>
      </p:sp>
      <p:sp>
        <p:nvSpPr>
          <p:cNvPr id="22624" name="Freeform 1124"/>
          <p:cNvSpPr>
            <a:spLocks/>
          </p:cNvSpPr>
          <p:nvPr/>
        </p:nvSpPr>
        <p:spPr bwMode="auto">
          <a:xfrm>
            <a:off x="3895725" y="2903538"/>
            <a:ext cx="34925" cy="34925"/>
          </a:xfrm>
          <a:custGeom>
            <a:avLst/>
            <a:gdLst>
              <a:gd name="T0" fmla="*/ 10 w 24"/>
              <a:gd name="T1" fmla="*/ 0 h 44"/>
              <a:gd name="T2" fmla="*/ 0 w 24"/>
              <a:gd name="T3" fmla="*/ 26 h 44"/>
              <a:gd name="T4" fmla="*/ 13 w 24"/>
              <a:gd name="T5" fmla="*/ 44 h 44"/>
              <a:gd name="T6" fmla="*/ 24 w 24"/>
              <a:gd name="T7" fmla="*/ 18 h 44"/>
              <a:gd name="T8" fmla="*/ 10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10" y="0"/>
                </a:moveTo>
                <a:lnTo>
                  <a:pt x="0" y="26"/>
                </a:lnTo>
                <a:lnTo>
                  <a:pt x="13" y="44"/>
                </a:lnTo>
                <a:lnTo>
                  <a:pt x="24" y="18"/>
                </a:lnTo>
                <a:lnTo>
                  <a:pt x="10" y="0"/>
                </a:lnTo>
                <a:close/>
              </a:path>
            </a:pathLst>
          </a:custGeom>
          <a:solidFill>
            <a:srgbClr val="99FF33"/>
          </a:solidFill>
          <a:ln w="9525">
            <a:solidFill>
              <a:srgbClr val="99FF33"/>
            </a:solidFill>
            <a:round/>
            <a:headEnd/>
            <a:tailEnd/>
          </a:ln>
        </p:spPr>
        <p:txBody>
          <a:bodyPr/>
          <a:lstStyle/>
          <a:p>
            <a:endParaRPr lang="it-IT"/>
          </a:p>
        </p:txBody>
      </p:sp>
      <p:sp>
        <p:nvSpPr>
          <p:cNvPr id="22625" name="Freeform 1125"/>
          <p:cNvSpPr>
            <a:spLocks/>
          </p:cNvSpPr>
          <p:nvPr/>
        </p:nvSpPr>
        <p:spPr bwMode="auto">
          <a:xfrm>
            <a:off x="3933825" y="2930525"/>
            <a:ext cx="33338" cy="34925"/>
          </a:xfrm>
          <a:custGeom>
            <a:avLst/>
            <a:gdLst>
              <a:gd name="T0" fmla="*/ 10 w 23"/>
              <a:gd name="T1" fmla="*/ 0 h 43"/>
              <a:gd name="T2" fmla="*/ 0 w 23"/>
              <a:gd name="T3" fmla="*/ 25 h 43"/>
              <a:gd name="T4" fmla="*/ 13 w 23"/>
              <a:gd name="T5" fmla="*/ 43 h 43"/>
              <a:gd name="T6" fmla="*/ 23 w 23"/>
              <a:gd name="T7" fmla="*/ 18 h 43"/>
              <a:gd name="T8" fmla="*/ 10 w 23"/>
              <a:gd name="T9" fmla="*/ 0 h 43"/>
              <a:gd name="T10" fmla="*/ 0 60000 65536"/>
              <a:gd name="T11" fmla="*/ 0 60000 65536"/>
              <a:gd name="T12" fmla="*/ 0 60000 65536"/>
              <a:gd name="T13" fmla="*/ 0 60000 65536"/>
              <a:gd name="T14" fmla="*/ 0 60000 65536"/>
              <a:gd name="T15" fmla="*/ 0 w 23"/>
              <a:gd name="T16" fmla="*/ 0 h 43"/>
              <a:gd name="T17" fmla="*/ 23 w 23"/>
              <a:gd name="T18" fmla="*/ 43 h 43"/>
            </a:gdLst>
            <a:ahLst/>
            <a:cxnLst>
              <a:cxn ang="T10">
                <a:pos x="T0" y="T1"/>
              </a:cxn>
              <a:cxn ang="T11">
                <a:pos x="T2" y="T3"/>
              </a:cxn>
              <a:cxn ang="T12">
                <a:pos x="T4" y="T5"/>
              </a:cxn>
              <a:cxn ang="T13">
                <a:pos x="T6" y="T7"/>
              </a:cxn>
              <a:cxn ang="T14">
                <a:pos x="T8" y="T9"/>
              </a:cxn>
            </a:cxnLst>
            <a:rect l="T15" t="T16" r="T17" b="T18"/>
            <a:pathLst>
              <a:path w="23" h="43">
                <a:moveTo>
                  <a:pt x="10" y="0"/>
                </a:moveTo>
                <a:lnTo>
                  <a:pt x="0" y="25"/>
                </a:lnTo>
                <a:lnTo>
                  <a:pt x="13" y="43"/>
                </a:lnTo>
                <a:lnTo>
                  <a:pt x="23" y="18"/>
                </a:lnTo>
                <a:lnTo>
                  <a:pt x="10" y="0"/>
                </a:lnTo>
                <a:close/>
              </a:path>
            </a:pathLst>
          </a:custGeom>
          <a:solidFill>
            <a:srgbClr val="99FF33"/>
          </a:solidFill>
          <a:ln w="9525">
            <a:solidFill>
              <a:srgbClr val="99FF33"/>
            </a:solidFill>
            <a:round/>
            <a:headEnd/>
            <a:tailEnd/>
          </a:ln>
        </p:spPr>
        <p:txBody>
          <a:bodyPr/>
          <a:lstStyle/>
          <a:p>
            <a:endParaRPr lang="it-IT"/>
          </a:p>
        </p:txBody>
      </p:sp>
      <p:sp>
        <p:nvSpPr>
          <p:cNvPr id="22626" name="Freeform 1126"/>
          <p:cNvSpPr>
            <a:spLocks/>
          </p:cNvSpPr>
          <p:nvPr/>
        </p:nvSpPr>
        <p:spPr bwMode="auto">
          <a:xfrm>
            <a:off x="3970338" y="2959100"/>
            <a:ext cx="34925" cy="33338"/>
          </a:xfrm>
          <a:custGeom>
            <a:avLst/>
            <a:gdLst>
              <a:gd name="T0" fmla="*/ 10 w 24"/>
              <a:gd name="T1" fmla="*/ 0 h 44"/>
              <a:gd name="T2" fmla="*/ 0 w 24"/>
              <a:gd name="T3" fmla="*/ 26 h 44"/>
              <a:gd name="T4" fmla="*/ 13 w 24"/>
              <a:gd name="T5" fmla="*/ 44 h 44"/>
              <a:gd name="T6" fmla="*/ 24 w 24"/>
              <a:gd name="T7" fmla="*/ 18 h 44"/>
              <a:gd name="T8" fmla="*/ 10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10" y="0"/>
                </a:moveTo>
                <a:lnTo>
                  <a:pt x="0" y="26"/>
                </a:lnTo>
                <a:lnTo>
                  <a:pt x="13" y="44"/>
                </a:lnTo>
                <a:lnTo>
                  <a:pt x="24" y="18"/>
                </a:lnTo>
                <a:lnTo>
                  <a:pt x="10" y="0"/>
                </a:lnTo>
                <a:close/>
              </a:path>
            </a:pathLst>
          </a:custGeom>
          <a:solidFill>
            <a:srgbClr val="99FF33"/>
          </a:solidFill>
          <a:ln w="9525">
            <a:solidFill>
              <a:srgbClr val="99FF33"/>
            </a:solidFill>
            <a:round/>
            <a:headEnd/>
            <a:tailEnd/>
          </a:ln>
        </p:spPr>
        <p:txBody>
          <a:bodyPr/>
          <a:lstStyle/>
          <a:p>
            <a:endParaRPr lang="it-IT"/>
          </a:p>
        </p:txBody>
      </p:sp>
      <p:sp>
        <p:nvSpPr>
          <p:cNvPr id="22627" name="Freeform 1127"/>
          <p:cNvSpPr>
            <a:spLocks/>
          </p:cNvSpPr>
          <p:nvPr/>
        </p:nvSpPr>
        <p:spPr bwMode="auto">
          <a:xfrm>
            <a:off x="4006850" y="2986088"/>
            <a:ext cx="33338" cy="34925"/>
          </a:xfrm>
          <a:custGeom>
            <a:avLst/>
            <a:gdLst>
              <a:gd name="T0" fmla="*/ 10 w 23"/>
              <a:gd name="T1" fmla="*/ 0 h 43"/>
              <a:gd name="T2" fmla="*/ 0 w 23"/>
              <a:gd name="T3" fmla="*/ 25 h 43"/>
              <a:gd name="T4" fmla="*/ 13 w 23"/>
              <a:gd name="T5" fmla="*/ 43 h 43"/>
              <a:gd name="T6" fmla="*/ 23 w 23"/>
              <a:gd name="T7" fmla="*/ 18 h 43"/>
              <a:gd name="T8" fmla="*/ 10 w 23"/>
              <a:gd name="T9" fmla="*/ 0 h 43"/>
              <a:gd name="T10" fmla="*/ 0 60000 65536"/>
              <a:gd name="T11" fmla="*/ 0 60000 65536"/>
              <a:gd name="T12" fmla="*/ 0 60000 65536"/>
              <a:gd name="T13" fmla="*/ 0 60000 65536"/>
              <a:gd name="T14" fmla="*/ 0 60000 65536"/>
              <a:gd name="T15" fmla="*/ 0 w 23"/>
              <a:gd name="T16" fmla="*/ 0 h 43"/>
              <a:gd name="T17" fmla="*/ 23 w 23"/>
              <a:gd name="T18" fmla="*/ 43 h 43"/>
            </a:gdLst>
            <a:ahLst/>
            <a:cxnLst>
              <a:cxn ang="T10">
                <a:pos x="T0" y="T1"/>
              </a:cxn>
              <a:cxn ang="T11">
                <a:pos x="T2" y="T3"/>
              </a:cxn>
              <a:cxn ang="T12">
                <a:pos x="T4" y="T5"/>
              </a:cxn>
              <a:cxn ang="T13">
                <a:pos x="T6" y="T7"/>
              </a:cxn>
              <a:cxn ang="T14">
                <a:pos x="T8" y="T9"/>
              </a:cxn>
            </a:cxnLst>
            <a:rect l="T15" t="T16" r="T17" b="T18"/>
            <a:pathLst>
              <a:path w="23" h="43">
                <a:moveTo>
                  <a:pt x="10" y="0"/>
                </a:moveTo>
                <a:lnTo>
                  <a:pt x="0" y="25"/>
                </a:lnTo>
                <a:lnTo>
                  <a:pt x="13" y="43"/>
                </a:lnTo>
                <a:lnTo>
                  <a:pt x="23" y="18"/>
                </a:lnTo>
                <a:lnTo>
                  <a:pt x="10" y="0"/>
                </a:lnTo>
                <a:close/>
              </a:path>
            </a:pathLst>
          </a:custGeom>
          <a:solidFill>
            <a:srgbClr val="99FF33"/>
          </a:solidFill>
          <a:ln w="9525">
            <a:solidFill>
              <a:srgbClr val="99FF33"/>
            </a:solidFill>
            <a:round/>
            <a:headEnd/>
            <a:tailEnd/>
          </a:ln>
        </p:spPr>
        <p:txBody>
          <a:bodyPr/>
          <a:lstStyle/>
          <a:p>
            <a:endParaRPr lang="it-IT"/>
          </a:p>
        </p:txBody>
      </p:sp>
      <p:sp>
        <p:nvSpPr>
          <p:cNvPr id="22628" name="Freeform 1128"/>
          <p:cNvSpPr>
            <a:spLocks/>
          </p:cNvSpPr>
          <p:nvPr/>
        </p:nvSpPr>
        <p:spPr bwMode="auto">
          <a:xfrm>
            <a:off x="4044950" y="3014663"/>
            <a:ext cx="31750" cy="33337"/>
          </a:xfrm>
          <a:custGeom>
            <a:avLst/>
            <a:gdLst>
              <a:gd name="T0" fmla="*/ 10 w 23"/>
              <a:gd name="T1" fmla="*/ 0 h 42"/>
              <a:gd name="T2" fmla="*/ 0 w 23"/>
              <a:gd name="T3" fmla="*/ 25 h 42"/>
              <a:gd name="T4" fmla="*/ 13 w 23"/>
              <a:gd name="T5" fmla="*/ 42 h 42"/>
              <a:gd name="T6" fmla="*/ 23 w 23"/>
              <a:gd name="T7" fmla="*/ 16 h 42"/>
              <a:gd name="T8" fmla="*/ 10 w 23"/>
              <a:gd name="T9" fmla="*/ 0 h 42"/>
              <a:gd name="T10" fmla="*/ 0 60000 65536"/>
              <a:gd name="T11" fmla="*/ 0 60000 65536"/>
              <a:gd name="T12" fmla="*/ 0 60000 65536"/>
              <a:gd name="T13" fmla="*/ 0 60000 65536"/>
              <a:gd name="T14" fmla="*/ 0 60000 65536"/>
              <a:gd name="T15" fmla="*/ 0 w 23"/>
              <a:gd name="T16" fmla="*/ 0 h 42"/>
              <a:gd name="T17" fmla="*/ 23 w 23"/>
              <a:gd name="T18" fmla="*/ 42 h 42"/>
            </a:gdLst>
            <a:ahLst/>
            <a:cxnLst>
              <a:cxn ang="T10">
                <a:pos x="T0" y="T1"/>
              </a:cxn>
              <a:cxn ang="T11">
                <a:pos x="T2" y="T3"/>
              </a:cxn>
              <a:cxn ang="T12">
                <a:pos x="T4" y="T5"/>
              </a:cxn>
              <a:cxn ang="T13">
                <a:pos x="T6" y="T7"/>
              </a:cxn>
              <a:cxn ang="T14">
                <a:pos x="T8" y="T9"/>
              </a:cxn>
            </a:cxnLst>
            <a:rect l="T15" t="T16" r="T17" b="T18"/>
            <a:pathLst>
              <a:path w="23" h="42">
                <a:moveTo>
                  <a:pt x="10" y="0"/>
                </a:moveTo>
                <a:lnTo>
                  <a:pt x="0" y="25"/>
                </a:lnTo>
                <a:lnTo>
                  <a:pt x="13" y="42"/>
                </a:lnTo>
                <a:lnTo>
                  <a:pt x="23" y="16"/>
                </a:lnTo>
                <a:lnTo>
                  <a:pt x="10" y="0"/>
                </a:lnTo>
                <a:close/>
              </a:path>
            </a:pathLst>
          </a:custGeom>
          <a:solidFill>
            <a:srgbClr val="99FF33"/>
          </a:solidFill>
          <a:ln w="9525">
            <a:solidFill>
              <a:srgbClr val="99FF33"/>
            </a:solidFill>
            <a:round/>
            <a:headEnd/>
            <a:tailEnd/>
          </a:ln>
        </p:spPr>
        <p:txBody>
          <a:bodyPr/>
          <a:lstStyle/>
          <a:p>
            <a:endParaRPr lang="it-IT"/>
          </a:p>
        </p:txBody>
      </p:sp>
      <p:sp>
        <p:nvSpPr>
          <p:cNvPr id="22629" name="Freeform 1129"/>
          <p:cNvSpPr>
            <a:spLocks/>
          </p:cNvSpPr>
          <p:nvPr/>
        </p:nvSpPr>
        <p:spPr bwMode="auto">
          <a:xfrm>
            <a:off x="4083050" y="3041650"/>
            <a:ext cx="31750" cy="33338"/>
          </a:xfrm>
          <a:custGeom>
            <a:avLst/>
            <a:gdLst>
              <a:gd name="T0" fmla="*/ 10 w 23"/>
              <a:gd name="T1" fmla="*/ 0 h 42"/>
              <a:gd name="T2" fmla="*/ 0 w 23"/>
              <a:gd name="T3" fmla="*/ 26 h 42"/>
              <a:gd name="T4" fmla="*/ 13 w 23"/>
              <a:gd name="T5" fmla="*/ 42 h 42"/>
              <a:gd name="T6" fmla="*/ 23 w 23"/>
              <a:gd name="T7" fmla="*/ 17 h 42"/>
              <a:gd name="T8" fmla="*/ 10 w 23"/>
              <a:gd name="T9" fmla="*/ 0 h 42"/>
              <a:gd name="T10" fmla="*/ 0 60000 65536"/>
              <a:gd name="T11" fmla="*/ 0 60000 65536"/>
              <a:gd name="T12" fmla="*/ 0 60000 65536"/>
              <a:gd name="T13" fmla="*/ 0 60000 65536"/>
              <a:gd name="T14" fmla="*/ 0 60000 65536"/>
              <a:gd name="T15" fmla="*/ 0 w 23"/>
              <a:gd name="T16" fmla="*/ 0 h 42"/>
              <a:gd name="T17" fmla="*/ 23 w 23"/>
              <a:gd name="T18" fmla="*/ 42 h 42"/>
            </a:gdLst>
            <a:ahLst/>
            <a:cxnLst>
              <a:cxn ang="T10">
                <a:pos x="T0" y="T1"/>
              </a:cxn>
              <a:cxn ang="T11">
                <a:pos x="T2" y="T3"/>
              </a:cxn>
              <a:cxn ang="T12">
                <a:pos x="T4" y="T5"/>
              </a:cxn>
              <a:cxn ang="T13">
                <a:pos x="T6" y="T7"/>
              </a:cxn>
              <a:cxn ang="T14">
                <a:pos x="T8" y="T9"/>
              </a:cxn>
            </a:cxnLst>
            <a:rect l="T15" t="T16" r="T17" b="T18"/>
            <a:pathLst>
              <a:path w="23" h="42">
                <a:moveTo>
                  <a:pt x="10" y="0"/>
                </a:moveTo>
                <a:lnTo>
                  <a:pt x="0" y="26"/>
                </a:lnTo>
                <a:lnTo>
                  <a:pt x="13" y="42"/>
                </a:lnTo>
                <a:lnTo>
                  <a:pt x="23" y="17"/>
                </a:lnTo>
                <a:lnTo>
                  <a:pt x="10" y="0"/>
                </a:lnTo>
                <a:close/>
              </a:path>
            </a:pathLst>
          </a:custGeom>
          <a:solidFill>
            <a:srgbClr val="99FF33"/>
          </a:solidFill>
          <a:ln w="9525">
            <a:solidFill>
              <a:srgbClr val="99FF33"/>
            </a:solidFill>
            <a:round/>
            <a:headEnd/>
            <a:tailEnd/>
          </a:ln>
        </p:spPr>
        <p:txBody>
          <a:bodyPr/>
          <a:lstStyle/>
          <a:p>
            <a:endParaRPr lang="it-IT"/>
          </a:p>
        </p:txBody>
      </p:sp>
      <p:sp>
        <p:nvSpPr>
          <p:cNvPr id="22630" name="Freeform 1130"/>
          <p:cNvSpPr>
            <a:spLocks/>
          </p:cNvSpPr>
          <p:nvPr/>
        </p:nvSpPr>
        <p:spPr bwMode="auto">
          <a:xfrm>
            <a:off x="4119563" y="3068638"/>
            <a:ext cx="30162" cy="33337"/>
          </a:xfrm>
          <a:custGeom>
            <a:avLst/>
            <a:gdLst>
              <a:gd name="T0" fmla="*/ 10 w 22"/>
              <a:gd name="T1" fmla="*/ 0 h 42"/>
              <a:gd name="T2" fmla="*/ 0 w 22"/>
              <a:gd name="T3" fmla="*/ 25 h 42"/>
              <a:gd name="T4" fmla="*/ 12 w 22"/>
              <a:gd name="T5" fmla="*/ 42 h 42"/>
              <a:gd name="T6" fmla="*/ 22 w 22"/>
              <a:gd name="T7" fmla="*/ 16 h 42"/>
              <a:gd name="T8" fmla="*/ 10 w 22"/>
              <a:gd name="T9" fmla="*/ 0 h 42"/>
              <a:gd name="T10" fmla="*/ 0 60000 65536"/>
              <a:gd name="T11" fmla="*/ 0 60000 65536"/>
              <a:gd name="T12" fmla="*/ 0 60000 65536"/>
              <a:gd name="T13" fmla="*/ 0 60000 65536"/>
              <a:gd name="T14" fmla="*/ 0 60000 65536"/>
              <a:gd name="T15" fmla="*/ 0 w 22"/>
              <a:gd name="T16" fmla="*/ 0 h 42"/>
              <a:gd name="T17" fmla="*/ 22 w 22"/>
              <a:gd name="T18" fmla="*/ 42 h 42"/>
            </a:gdLst>
            <a:ahLst/>
            <a:cxnLst>
              <a:cxn ang="T10">
                <a:pos x="T0" y="T1"/>
              </a:cxn>
              <a:cxn ang="T11">
                <a:pos x="T2" y="T3"/>
              </a:cxn>
              <a:cxn ang="T12">
                <a:pos x="T4" y="T5"/>
              </a:cxn>
              <a:cxn ang="T13">
                <a:pos x="T6" y="T7"/>
              </a:cxn>
              <a:cxn ang="T14">
                <a:pos x="T8" y="T9"/>
              </a:cxn>
            </a:cxnLst>
            <a:rect l="T15" t="T16" r="T17" b="T18"/>
            <a:pathLst>
              <a:path w="22" h="42">
                <a:moveTo>
                  <a:pt x="10" y="0"/>
                </a:moveTo>
                <a:lnTo>
                  <a:pt x="0" y="25"/>
                </a:lnTo>
                <a:lnTo>
                  <a:pt x="12" y="42"/>
                </a:lnTo>
                <a:lnTo>
                  <a:pt x="22" y="16"/>
                </a:lnTo>
                <a:lnTo>
                  <a:pt x="10" y="0"/>
                </a:lnTo>
                <a:close/>
              </a:path>
            </a:pathLst>
          </a:custGeom>
          <a:solidFill>
            <a:srgbClr val="99FF33"/>
          </a:solidFill>
          <a:ln w="9525">
            <a:solidFill>
              <a:srgbClr val="99FF33"/>
            </a:solidFill>
            <a:round/>
            <a:headEnd/>
            <a:tailEnd/>
          </a:ln>
        </p:spPr>
        <p:txBody>
          <a:bodyPr/>
          <a:lstStyle/>
          <a:p>
            <a:endParaRPr lang="it-IT"/>
          </a:p>
        </p:txBody>
      </p:sp>
      <p:sp>
        <p:nvSpPr>
          <p:cNvPr id="22631" name="Freeform 1131"/>
          <p:cNvSpPr>
            <a:spLocks/>
          </p:cNvSpPr>
          <p:nvPr/>
        </p:nvSpPr>
        <p:spPr bwMode="auto">
          <a:xfrm>
            <a:off x="4154488" y="3097213"/>
            <a:ext cx="33337" cy="33337"/>
          </a:xfrm>
          <a:custGeom>
            <a:avLst/>
            <a:gdLst>
              <a:gd name="T0" fmla="*/ 11 w 24"/>
              <a:gd name="T1" fmla="*/ 0 h 42"/>
              <a:gd name="T2" fmla="*/ 0 w 24"/>
              <a:gd name="T3" fmla="*/ 26 h 42"/>
              <a:gd name="T4" fmla="*/ 14 w 24"/>
              <a:gd name="T5" fmla="*/ 42 h 42"/>
              <a:gd name="T6" fmla="*/ 24 w 24"/>
              <a:gd name="T7" fmla="*/ 17 h 42"/>
              <a:gd name="T8" fmla="*/ 11 w 24"/>
              <a:gd name="T9" fmla="*/ 0 h 42"/>
              <a:gd name="T10" fmla="*/ 0 60000 65536"/>
              <a:gd name="T11" fmla="*/ 0 60000 65536"/>
              <a:gd name="T12" fmla="*/ 0 60000 65536"/>
              <a:gd name="T13" fmla="*/ 0 60000 65536"/>
              <a:gd name="T14" fmla="*/ 0 60000 65536"/>
              <a:gd name="T15" fmla="*/ 0 w 24"/>
              <a:gd name="T16" fmla="*/ 0 h 42"/>
              <a:gd name="T17" fmla="*/ 24 w 24"/>
              <a:gd name="T18" fmla="*/ 42 h 42"/>
            </a:gdLst>
            <a:ahLst/>
            <a:cxnLst>
              <a:cxn ang="T10">
                <a:pos x="T0" y="T1"/>
              </a:cxn>
              <a:cxn ang="T11">
                <a:pos x="T2" y="T3"/>
              </a:cxn>
              <a:cxn ang="T12">
                <a:pos x="T4" y="T5"/>
              </a:cxn>
              <a:cxn ang="T13">
                <a:pos x="T6" y="T7"/>
              </a:cxn>
              <a:cxn ang="T14">
                <a:pos x="T8" y="T9"/>
              </a:cxn>
            </a:cxnLst>
            <a:rect l="T15" t="T16" r="T17" b="T18"/>
            <a:pathLst>
              <a:path w="24" h="42">
                <a:moveTo>
                  <a:pt x="11" y="0"/>
                </a:moveTo>
                <a:lnTo>
                  <a:pt x="0" y="26"/>
                </a:lnTo>
                <a:lnTo>
                  <a:pt x="14" y="42"/>
                </a:lnTo>
                <a:lnTo>
                  <a:pt x="24" y="17"/>
                </a:lnTo>
                <a:lnTo>
                  <a:pt x="11" y="0"/>
                </a:lnTo>
                <a:close/>
              </a:path>
            </a:pathLst>
          </a:custGeom>
          <a:solidFill>
            <a:srgbClr val="99FF33"/>
          </a:solidFill>
          <a:ln w="9525">
            <a:solidFill>
              <a:srgbClr val="99FF33"/>
            </a:solidFill>
            <a:round/>
            <a:headEnd/>
            <a:tailEnd/>
          </a:ln>
        </p:spPr>
        <p:txBody>
          <a:bodyPr/>
          <a:lstStyle/>
          <a:p>
            <a:endParaRPr lang="it-IT"/>
          </a:p>
        </p:txBody>
      </p:sp>
      <p:sp>
        <p:nvSpPr>
          <p:cNvPr id="22632" name="Freeform 1132"/>
          <p:cNvSpPr>
            <a:spLocks/>
          </p:cNvSpPr>
          <p:nvPr/>
        </p:nvSpPr>
        <p:spPr bwMode="auto">
          <a:xfrm>
            <a:off x="4192588" y="3124200"/>
            <a:ext cx="31750" cy="33338"/>
          </a:xfrm>
          <a:custGeom>
            <a:avLst/>
            <a:gdLst>
              <a:gd name="T0" fmla="*/ 10 w 23"/>
              <a:gd name="T1" fmla="*/ 0 h 42"/>
              <a:gd name="T2" fmla="*/ 0 w 23"/>
              <a:gd name="T3" fmla="*/ 25 h 42"/>
              <a:gd name="T4" fmla="*/ 13 w 23"/>
              <a:gd name="T5" fmla="*/ 42 h 42"/>
              <a:gd name="T6" fmla="*/ 23 w 23"/>
              <a:gd name="T7" fmla="*/ 16 h 42"/>
              <a:gd name="T8" fmla="*/ 10 w 23"/>
              <a:gd name="T9" fmla="*/ 0 h 42"/>
              <a:gd name="T10" fmla="*/ 0 60000 65536"/>
              <a:gd name="T11" fmla="*/ 0 60000 65536"/>
              <a:gd name="T12" fmla="*/ 0 60000 65536"/>
              <a:gd name="T13" fmla="*/ 0 60000 65536"/>
              <a:gd name="T14" fmla="*/ 0 60000 65536"/>
              <a:gd name="T15" fmla="*/ 0 w 23"/>
              <a:gd name="T16" fmla="*/ 0 h 42"/>
              <a:gd name="T17" fmla="*/ 23 w 23"/>
              <a:gd name="T18" fmla="*/ 42 h 42"/>
            </a:gdLst>
            <a:ahLst/>
            <a:cxnLst>
              <a:cxn ang="T10">
                <a:pos x="T0" y="T1"/>
              </a:cxn>
              <a:cxn ang="T11">
                <a:pos x="T2" y="T3"/>
              </a:cxn>
              <a:cxn ang="T12">
                <a:pos x="T4" y="T5"/>
              </a:cxn>
              <a:cxn ang="T13">
                <a:pos x="T6" y="T7"/>
              </a:cxn>
              <a:cxn ang="T14">
                <a:pos x="T8" y="T9"/>
              </a:cxn>
            </a:cxnLst>
            <a:rect l="T15" t="T16" r="T17" b="T18"/>
            <a:pathLst>
              <a:path w="23" h="42">
                <a:moveTo>
                  <a:pt x="10" y="0"/>
                </a:moveTo>
                <a:lnTo>
                  <a:pt x="0" y="25"/>
                </a:lnTo>
                <a:lnTo>
                  <a:pt x="13" y="42"/>
                </a:lnTo>
                <a:lnTo>
                  <a:pt x="23" y="16"/>
                </a:lnTo>
                <a:lnTo>
                  <a:pt x="10" y="0"/>
                </a:lnTo>
                <a:close/>
              </a:path>
            </a:pathLst>
          </a:custGeom>
          <a:solidFill>
            <a:srgbClr val="99FF33"/>
          </a:solidFill>
          <a:ln w="9525">
            <a:solidFill>
              <a:srgbClr val="99FF33"/>
            </a:solidFill>
            <a:round/>
            <a:headEnd/>
            <a:tailEnd/>
          </a:ln>
        </p:spPr>
        <p:txBody>
          <a:bodyPr/>
          <a:lstStyle/>
          <a:p>
            <a:endParaRPr lang="it-IT"/>
          </a:p>
        </p:txBody>
      </p:sp>
      <p:sp>
        <p:nvSpPr>
          <p:cNvPr id="22633" name="Freeform 1133"/>
          <p:cNvSpPr>
            <a:spLocks/>
          </p:cNvSpPr>
          <p:nvPr/>
        </p:nvSpPr>
        <p:spPr bwMode="auto">
          <a:xfrm>
            <a:off x="4229100" y="3151188"/>
            <a:ext cx="33338" cy="33337"/>
          </a:xfrm>
          <a:custGeom>
            <a:avLst/>
            <a:gdLst>
              <a:gd name="T0" fmla="*/ 11 w 24"/>
              <a:gd name="T1" fmla="*/ 0 h 42"/>
              <a:gd name="T2" fmla="*/ 0 w 24"/>
              <a:gd name="T3" fmla="*/ 26 h 42"/>
              <a:gd name="T4" fmla="*/ 14 w 24"/>
              <a:gd name="T5" fmla="*/ 42 h 42"/>
              <a:gd name="T6" fmla="*/ 24 w 24"/>
              <a:gd name="T7" fmla="*/ 17 h 42"/>
              <a:gd name="T8" fmla="*/ 11 w 24"/>
              <a:gd name="T9" fmla="*/ 0 h 42"/>
              <a:gd name="T10" fmla="*/ 0 60000 65536"/>
              <a:gd name="T11" fmla="*/ 0 60000 65536"/>
              <a:gd name="T12" fmla="*/ 0 60000 65536"/>
              <a:gd name="T13" fmla="*/ 0 60000 65536"/>
              <a:gd name="T14" fmla="*/ 0 60000 65536"/>
              <a:gd name="T15" fmla="*/ 0 w 24"/>
              <a:gd name="T16" fmla="*/ 0 h 42"/>
              <a:gd name="T17" fmla="*/ 24 w 24"/>
              <a:gd name="T18" fmla="*/ 42 h 42"/>
            </a:gdLst>
            <a:ahLst/>
            <a:cxnLst>
              <a:cxn ang="T10">
                <a:pos x="T0" y="T1"/>
              </a:cxn>
              <a:cxn ang="T11">
                <a:pos x="T2" y="T3"/>
              </a:cxn>
              <a:cxn ang="T12">
                <a:pos x="T4" y="T5"/>
              </a:cxn>
              <a:cxn ang="T13">
                <a:pos x="T6" y="T7"/>
              </a:cxn>
              <a:cxn ang="T14">
                <a:pos x="T8" y="T9"/>
              </a:cxn>
            </a:cxnLst>
            <a:rect l="T15" t="T16" r="T17" b="T18"/>
            <a:pathLst>
              <a:path w="24" h="42">
                <a:moveTo>
                  <a:pt x="11" y="0"/>
                </a:moveTo>
                <a:lnTo>
                  <a:pt x="0" y="26"/>
                </a:lnTo>
                <a:lnTo>
                  <a:pt x="14" y="42"/>
                </a:lnTo>
                <a:lnTo>
                  <a:pt x="24" y="17"/>
                </a:lnTo>
                <a:lnTo>
                  <a:pt x="11" y="0"/>
                </a:lnTo>
                <a:close/>
              </a:path>
            </a:pathLst>
          </a:custGeom>
          <a:solidFill>
            <a:srgbClr val="99FF33"/>
          </a:solidFill>
          <a:ln w="9525">
            <a:solidFill>
              <a:srgbClr val="99FF33"/>
            </a:solidFill>
            <a:round/>
            <a:headEnd/>
            <a:tailEnd/>
          </a:ln>
        </p:spPr>
        <p:txBody>
          <a:bodyPr/>
          <a:lstStyle/>
          <a:p>
            <a:endParaRPr lang="it-IT"/>
          </a:p>
        </p:txBody>
      </p:sp>
      <p:sp>
        <p:nvSpPr>
          <p:cNvPr id="22634" name="Freeform 1134"/>
          <p:cNvSpPr>
            <a:spLocks/>
          </p:cNvSpPr>
          <p:nvPr/>
        </p:nvSpPr>
        <p:spPr bwMode="auto">
          <a:xfrm>
            <a:off x="4265613" y="3178175"/>
            <a:ext cx="33337" cy="33338"/>
          </a:xfrm>
          <a:custGeom>
            <a:avLst/>
            <a:gdLst>
              <a:gd name="T0" fmla="*/ 10 w 23"/>
              <a:gd name="T1" fmla="*/ 0 h 41"/>
              <a:gd name="T2" fmla="*/ 0 w 23"/>
              <a:gd name="T3" fmla="*/ 25 h 41"/>
              <a:gd name="T4" fmla="*/ 13 w 23"/>
              <a:gd name="T5" fmla="*/ 41 h 41"/>
              <a:gd name="T6" fmla="*/ 23 w 23"/>
              <a:gd name="T7" fmla="*/ 16 h 41"/>
              <a:gd name="T8" fmla="*/ 10 w 23"/>
              <a:gd name="T9" fmla="*/ 0 h 41"/>
              <a:gd name="T10" fmla="*/ 0 60000 65536"/>
              <a:gd name="T11" fmla="*/ 0 60000 65536"/>
              <a:gd name="T12" fmla="*/ 0 60000 65536"/>
              <a:gd name="T13" fmla="*/ 0 60000 65536"/>
              <a:gd name="T14" fmla="*/ 0 60000 65536"/>
              <a:gd name="T15" fmla="*/ 0 w 23"/>
              <a:gd name="T16" fmla="*/ 0 h 41"/>
              <a:gd name="T17" fmla="*/ 23 w 23"/>
              <a:gd name="T18" fmla="*/ 41 h 41"/>
            </a:gdLst>
            <a:ahLst/>
            <a:cxnLst>
              <a:cxn ang="T10">
                <a:pos x="T0" y="T1"/>
              </a:cxn>
              <a:cxn ang="T11">
                <a:pos x="T2" y="T3"/>
              </a:cxn>
              <a:cxn ang="T12">
                <a:pos x="T4" y="T5"/>
              </a:cxn>
              <a:cxn ang="T13">
                <a:pos x="T6" y="T7"/>
              </a:cxn>
              <a:cxn ang="T14">
                <a:pos x="T8" y="T9"/>
              </a:cxn>
            </a:cxnLst>
            <a:rect l="T15" t="T16" r="T17" b="T18"/>
            <a:pathLst>
              <a:path w="23" h="41">
                <a:moveTo>
                  <a:pt x="10" y="0"/>
                </a:moveTo>
                <a:lnTo>
                  <a:pt x="0" y="25"/>
                </a:lnTo>
                <a:lnTo>
                  <a:pt x="13" y="41"/>
                </a:lnTo>
                <a:lnTo>
                  <a:pt x="23" y="16"/>
                </a:lnTo>
                <a:lnTo>
                  <a:pt x="10" y="0"/>
                </a:lnTo>
                <a:close/>
              </a:path>
            </a:pathLst>
          </a:custGeom>
          <a:solidFill>
            <a:srgbClr val="99FF33"/>
          </a:solidFill>
          <a:ln w="9525">
            <a:solidFill>
              <a:srgbClr val="99FF33"/>
            </a:solidFill>
            <a:round/>
            <a:headEnd/>
            <a:tailEnd/>
          </a:ln>
        </p:spPr>
        <p:txBody>
          <a:bodyPr/>
          <a:lstStyle/>
          <a:p>
            <a:endParaRPr lang="it-IT"/>
          </a:p>
        </p:txBody>
      </p:sp>
      <p:sp>
        <p:nvSpPr>
          <p:cNvPr id="22635" name="Freeform 1135"/>
          <p:cNvSpPr>
            <a:spLocks/>
          </p:cNvSpPr>
          <p:nvPr/>
        </p:nvSpPr>
        <p:spPr bwMode="auto">
          <a:xfrm>
            <a:off x="4302125" y="3206750"/>
            <a:ext cx="34925" cy="31750"/>
          </a:xfrm>
          <a:custGeom>
            <a:avLst/>
            <a:gdLst>
              <a:gd name="T0" fmla="*/ 11 w 24"/>
              <a:gd name="T1" fmla="*/ 0 h 42"/>
              <a:gd name="T2" fmla="*/ 0 w 24"/>
              <a:gd name="T3" fmla="*/ 26 h 42"/>
              <a:gd name="T4" fmla="*/ 14 w 24"/>
              <a:gd name="T5" fmla="*/ 42 h 42"/>
              <a:gd name="T6" fmla="*/ 24 w 24"/>
              <a:gd name="T7" fmla="*/ 17 h 42"/>
              <a:gd name="T8" fmla="*/ 11 w 24"/>
              <a:gd name="T9" fmla="*/ 0 h 42"/>
              <a:gd name="T10" fmla="*/ 0 60000 65536"/>
              <a:gd name="T11" fmla="*/ 0 60000 65536"/>
              <a:gd name="T12" fmla="*/ 0 60000 65536"/>
              <a:gd name="T13" fmla="*/ 0 60000 65536"/>
              <a:gd name="T14" fmla="*/ 0 60000 65536"/>
              <a:gd name="T15" fmla="*/ 0 w 24"/>
              <a:gd name="T16" fmla="*/ 0 h 42"/>
              <a:gd name="T17" fmla="*/ 24 w 24"/>
              <a:gd name="T18" fmla="*/ 42 h 42"/>
            </a:gdLst>
            <a:ahLst/>
            <a:cxnLst>
              <a:cxn ang="T10">
                <a:pos x="T0" y="T1"/>
              </a:cxn>
              <a:cxn ang="T11">
                <a:pos x="T2" y="T3"/>
              </a:cxn>
              <a:cxn ang="T12">
                <a:pos x="T4" y="T5"/>
              </a:cxn>
              <a:cxn ang="T13">
                <a:pos x="T6" y="T7"/>
              </a:cxn>
              <a:cxn ang="T14">
                <a:pos x="T8" y="T9"/>
              </a:cxn>
            </a:cxnLst>
            <a:rect l="T15" t="T16" r="T17" b="T18"/>
            <a:pathLst>
              <a:path w="24" h="42">
                <a:moveTo>
                  <a:pt x="11" y="0"/>
                </a:moveTo>
                <a:lnTo>
                  <a:pt x="0" y="26"/>
                </a:lnTo>
                <a:lnTo>
                  <a:pt x="14" y="42"/>
                </a:lnTo>
                <a:lnTo>
                  <a:pt x="24" y="17"/>
                </a:lnTo>
                <a:lnTo>
                  <a:pt x="11" y="0"/>
                </a:lnTo>
                <a:close/>
              </a:path>
            </a:pathLst>
          </a:custGeom>
          <a:solidFill>
            <a:srgbClr val="99FF33"/>
          </a:solidFill>
          <a:ln w="9525">
            <a:solidFill>
              <a:srgbClr val="99FF33"/>
            </a:solidFill>
            <a:round/>
            <a:headEnd/>
            <a:tailEnd/>
          </a:ln>
        </p:spPr>
        <p:txBody>
          <a:bodyPr/>
          <a:lstStyle/>
          <a:p>
            <a:endParaRPr lang="it-IT"/>
          </a:p>
        </p:txBody>
      </p:sp>
      <p:sp>
        <p:nvSpPr>
          <p:cNvPr id="22636" name="Freeform 1136"/>
          <p:cNvSpPr>
            <a:spLocks/>
          </p:cNvSpPr>
          <p:nvPr/>
        </p:nvSpPr>
        <p:spPr bwMode="auto">
          <a:xfrm>
            <a:off x="4340225" y="3233738"/>
            <a:ext cx="33338" cy="33337"/>
          </a:xfrm>
          <a:custGeom>
            <a:avLst/>
            <a:gdLst>
              <a:gd name="T0" fmla="*/ 10 w 23"/>
              <a:gd name="T1" fmla="*/ 0 h 41"/>
              <a:gd name="T2" fmla="*/ 0 w 23"/>
              <a:gd name="T3" fmla="*/ 25 h 41"/>
              <a:gd name="T4" fmla="*/ 13 w 23"/>
              <a:gd name="T5" fmla="*/ 41 h 41"/>
              <a:gd name="T6" fmla="*/ 23 w 23"/>
              <a:gd name="T7" fmla="*/ 16 h 41"/>
              <a:gd name="T8" fmla="*/ 10 w 23"/>
              <a:gd name="T9" fmla="*/ 0 h 41"/>
              <a:gd name="T10" fmla="*/ 0 60000 65536"/>
              <a:gd name="T11" fmla="*/ 0 60000 65536"/>
              <a:gd name="T12" fmla="*/ 0 60000 65536"/>
              <a:gd name="T13" fmla="*/ 0 60000 65536"/>
              <a:gd name="T14" fmla="*/ 0 60000 65536"/>
              <a:gd name="T15" fmla="*/ 0 w 23"/>
              <a:gd name="T16" fmla="*/ 0 h 41"/>
              <a:gd name="T17" fmla="*/ 23 w 23"/>
              <a:gd name="T18" fmla="*/ 41 h 41"/>
            </a:gdLst>
            <a:ahLst/>
            <a:cxnLst>
              <a:cxn ang="T10">
                <a:pos x="T0" y="T1"/>
              </a:cxn>
              <a:cxn ang="T11">
                <a:pos x="T2" y="T3"/>
              </a:cxn>
              <a:cxn ang="T12">
                <a:pos x="T4" y="T5"/>
              </a:cxn>
              <a:cxn ang="T13">
                <a:pos x="T6" y="T7"/>
              </a:cxn>
              <a:cxn ang="T14">
                <a:pos x="T8" y="T9"/>
              </a:cxn>
            </a:cxnLst>
            <a:rect l="T15" t="T16" r="T17" b="T18"/>
            <a:pathLst>
              <a:path w="23" h="41">
                <a:moveTo>
                  <a:pt x="10" y="0"/>
                </a:moveTo>
                <a:lnTo>
                  <a:pt x="0" y="25"/>
                </a:lnTo>
                <a:lnTo>
                  <a:pt x="13" y="41"/>
                </a:lnTo>
                <a:lnTo>
                  <a:pt x="23" y="16"/>
                </a:lnTo>
                <a:lnTo>
                  <a:pt x="10" y="0"/>
                </a:lnTo>
                <a:close/>
              </a:path>
            </a:pathLst>
          </a:custGeom>
          <a:solidFill>
            <a:srgbClr val="99FF33"/>
          </a:solidFill>
          <a:ln w="9525">
            <a:solidFill>
              <a:srgbClr val="99FF33"/>
            </a:solidFill>
            <a:round/>
            <a:headEnd/>
            <a:tailEnd/>
          </a:ln>
        </p:spPr>
        <p:txBody>
          <a:bodyPr/>
          <a:lstStyle/>
          <a:p>
            <a:endParaRPr lang="it-IT"/>
          </a:p>
        </p:txBody>
      </p:sp>
      <p:sp>
        <p:nvSpPr>
          <p:cNvPr id="22637" name="Freeform 1137"/>
          <p:cNvSpPr>
            <a:spLocks/>
          </p:cNvSpPr>
          <p:nvPr/>
        </p:nvSpPr>
        <p:spPr bwMode="auto">
          <a:xfrm>
            <a:off x="4376738" y="3260725"/>
            <a:ext cx="33337" cy="34925"/>
          </a:xfrm>
          <a:custGeom>
            <a:avLst/>
            <a:gdLst>
              <a:gd name="T0" fmla="*/ 11 w 23"/>
              <a:gd name="T1" fmla="*/ 0 h 44"/>
              <a:gd name="T2" fmla="*/ 0 w 23"/>
              <a:gd name="T3" fmla="*/ 25 h 44"/>
              <a:gd name="T4" fmla="*/ 13 w 23"/>
              <a:gd name="T5" fmla="*/ 44 h 44"/>
              <a:gd name="T6" fmla="*/ 23 w 23"/>
              <a:gd name="T7" fmla="*/ 18 h 44"/>
              <a:gd name="T8" fmla="*/ 11 w 23"/>
              <a:gd name="T9" fmla="*/ 0 h 44"/>
              <a:gd name="T10" fmla="*/ 0 60000 65536"/>
              <a:gd name="T11" fmla="*/ 0 60000 65536"/>
              <a:gd name="T12" fmla="*/ 0 60000 65536"/>
              <a:gd name="T13" fmla="*/ 0 60000 65536"/>
              <a:gd name="T14" fmla="*/ 0 60000 65536"/>
              <a:gd name="T15" fmla="*/ 0 w 23"/>
              <a:gd name="T16" fmla="*/ 0 h 44"/>
              <a:gd name="T17" fmla="*/ 23 w 23"/>
              <a:gd name="T18" fmla="*/ 44 h 44"/>
            </a:gdLst>
            <a:ahLst/>
            <a:cxnLst>
              <a:cxn ang="T10">
                <a:pos x="T0" y="T1"/>
              </a:cxn>
              <a:cxn ang="T11">
                <a:pos x="T2" y="T3"/>
              </a:cxn>
              <a:cxn ang="T12">
                <a:pos x="T4" y="T5"/>
              </a:cxn>
              <a:cxn ang="T13">
                <a:pos x="T6" y="T7"/>
              </a:cxn>
              <a:cxn ang="T14">
                <a:pos x="T8" y="T9"/>
              </a:cxn>
            </a:cxnLst>
            <a:rect l="T15" t="T16" r="T17" b="T18"/>
            <a:pathLst>
              <a:path w="23" h="44">
                <a:moveTo>
                  <a:pt x="11" y="0"/>
                </a:moveTo>
                <a:lnTo>
                  <a:pt x="0" y="25"/>
                </a:lnTo>
                <a:lnTo>
                  <a:pt x="13" y="44"/>
                </a:lnTo>
                <a:lnTo>
                  <a:pt x="23" y="18"/>
                </a:lnTo>
                <a:lnTo>
                  <a:pt x="11" y="0"/>
                </a:lnTo>
                <a:close/>
              </a:path>
            </a:pathLst>
          </a:custGeom>
          <a:solidFill>
            <a:srgbClr val="99FF33"/>
          </a:solidFill>
          <a:ln w="9525">
            <a:solidFill>
              <a:srgbClr val="99FF33"/>
            </a:solidFill>
            <a:round/>
            <a:headEnd/>
            <a:tailEnd/>
          </a:ln>
        </p:spPr>
        <p:txBody>
          <a:bodyPr/>
          <a:lstStyle/>
          <a:p>
            <a:endParaRPr lang="it-IT"/>
          </a:p>
        </p:txBody>
      </p:sp>
      <p:sp>
        <p:nvSpPr>
          <p:cNvPr id="22638" name="Freeform 1138"/>
          <p:cNvSpPr>
            <a:spLocks/>
          </p:cNvSpPr>
          <p:nvPr/>
        </p:nvSpPr>
        <p:spPr bwMode="auto">
          <a:xfrm>
            <a:off x="4413250" y="3287713"/>
            <a:ext cx="33338" cy="34925"/>
          </a:xfrm>
          <a:custGeom>
            <a:avLst/>
            <a:gdLst>
              <a:gd name="T0" fmla="*/ 10 w 23"/>
              <a:gd name="T1" fmla="*/ 0 h 43"/>
              <a:gd name="T2" fmla="*/ 0 w 23"/>
              <a:gd name="T3" fmla="*/ 25 h 43"/>
              <a:gd name="T4" fmla="*/ 13 w 23"/>
              <a:gd name="T5" fmla="*/ 43 h 43"/>
              <a:gd name="T6" fmla="*/ 23 w 23"/>
              <a:gd name="T7" fmla="*/ 18 h 43"/>
              <a:gd name="T8" fmla="*/ 10 w 23"/>
              <a:gd name="T9" fmla="*/ 0 h 43"/>
              <a:gd name="T10" fmla="*/ 0 60000 65536"/>
              <a:gd name="T11" fmla="*/ 0 60000 65536"/>
              <a:gd name="T12" fmla="*/ 0 60000 65536"/>
              <a:gd name="T13" fmla="*/ 0 60000 65536"/>
              <a:gd name="T14" fmla="*/ 0 60000 65536"/>
              <a:gd name="T15" fmla="*/ 0 w 23"/>
              <a:gd name="T16" fmla="*/ 0 h 43"/>
              <a:gd name="T17" fmla="*/ 23 w 23"/>
              <a:gd name="T18" fmla="*/ 43 h 43"/>
            </a:gdLst>
            <a:ahLst/>
            <a:cxnLst>
              <a:cxn ang="T10">
                <a:pos x="T0" y="T1"/>
              </a:cxn>
              <a:cxn ang="T11">
                <a:pos x="T2" y="T3"/>
              </a:cxn>
              <a:cxn ang="T12">
                <a:pos x="T4" y="T5"/>
              </a:cxn>
              <a:cxn ang="T13">
                <a:pos x="T6" y="T7"/>
              </a:cxn>
              <a:cxn ang="T14">
                <a:pos x="T8" y="T9"/>
              </a:cxn>
            </a:cxnLst>
            <a:rect l="T15" t="T16" r="T17" b="T18"/>
            <a:pathLst>
              <a:path w="23" h="43">
                <a:moveTo>
                  <a:pt x="10" y="0"/>
                </a:moveTo>
                <a:lnTo>
                  <a:pt x="0" y="25"/>
                </a:lnTo>
                <a:lnTo>
                  <a:pt x="13" y="43"/>
                </a:lnTo>
                <a:lnTo>
                  <a:pt x="23" y="18"/>
                </a:lnTo>
                <a:lnTo>
                  <a:pt x="10" y="0"/>
                </a:lnTo>
                <a:close/>
              </a:path>
            </a:pathLst>
          </a:custGeom>
          <a:solidFill>
            <a:srgbClr val="99FF33"/>
          </a:solidFill>
          <a:ln w="9525">
            <a:solidFill>
              <a:srgbClr val="99FF33"/>
            </a:solidFill>
            <a:round/>
            <a:headEnd/>
            <a:tailEnd/>
          </a:ln>
        </p:spPr>
        <p:txBody>
          <a:bodyPr/>
          <a:lstStyle/>
          <a:p>
            <a:endParaRPr lang="it-IT"/>
          </a:p>
        </p:txBody>
      </p:sp>
      <p:sp>
        <p:nvSpPr>
          <p:cNvPr id="22639" name="Freeform 1139"/>
          <p:cNvSpPr>
            <a:spLocks/>
          </p:cNvSpPr>
          <p:nvPr/>
        </p:nvSpPr>
        <p:spPr bwMode="auto">
          <a:xfrm>
            <a:off x="4451350" y="3316288"/>
            <a:ext cx="33338" cy="33337"/>
          </a:xfrm>
          <a:custGeom>
            <a:avLst/>
            <a:gdLst>
              <a:gd name="T0" fmla="*/ 10 w 24"/>
              <a:gd name="T1" fmla="*/ 0 h 44"/>
              <a:gd name="T2" fmla="*/ 0 w 24"/>
              <a:gd name="T3" fmla="*/ 25 h 44"/>
              <a:gd name="T4" fmla="*/ 14 w 24"/>
              <a:gd name="T5" fmla="*/ 44 h 44"/>
              <a:gd name="T6" fmla="*/ 24 w 24"/>
              <a:gd name="T7" fmla="*/ 18 h 44"/>
              <a:gd name="T8" fmla="*/ 10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10" y="0"/>
                </a:moveTo>
                <a:lnTo>
                  <a:pt x="0" y="25"/>
                </a:lnTo>
                <a:lnTo>
                  <a:pt x="14" y="44"/>
                </a:lnTo>
                <a:lnTo>
                  <a:pt x="24" y="18"/>
                </a:lnTo>
                <a:lnTo>
                  <a:pt x="10" y="0"/>
                </a:lnTo>
                <a:close/>
              </a:path>
            </a:pathLst>
          </a:custGeom>
          <a:solidFill>
            <a:srgbClr val="99FF33"/>
          </a:solidFill>
          <a:ln w="9525">
            <a:solidFill>
              <a:srgbClr val="99FF33"/>
            </a:solidFill>
            <a:round/>
            <a:headEnd/>
            <a:tailEnd/>
          </a:ln>
        </p:spPr>
        <p:txBody>
          <a:bodyPr/>
          <a:lstStyle/>
          <a:p>
            <a:endParaRPr lang="it-IT"/>
          </a:p>
        </p:txBody>
      </p:sp>
      <p:sp>
        <p:nvSpPr>
          <p:cNvPr id="22640" name="Freeform 1140"/>
          <p:cNvSpPr>
            <a:spLocks/>
          </p:cNvSpPr>
          <p:nvPr/>
        </p:nvSpPr>
        <p:spPr bwMode="auto">
          <a:xfrm>
            <a:off x="4489450" y="3343275"/>
            <a:ext cx="30163" cy="33338"/>
          </a:xfrm>
          <a:custGeom>
            <a:avLst/>
            <a:gdLst>
              <a:gd name="T0" fmla="*/ 10 w 22"/>
              <a:gd name="T1" fmla="*/ 0 h 44"/>
              <a:gd name="T2" fmla="*/ 0 w 22"/>
              <a:gd name="T3" fmla="*/ 26 h 44"/>
              <a:gd name="T4" fmla="*/ 12 w 22"/>
              <a:gd name="T5" fmla="*/ 44 h 44"/>
              <a:gd name="T6" fmla="*/ 22 w 22"/>
              <a:gd name="T7" fmla="*/ 19 h 44"/>
              <a:gd name="T8" fmla="*/ 10 w 22"/>
              <a:gd name="T9" fmla="*/ 0 h 44"/>
              <a:gd name="T10" fmla="*/ 0 60000 65536"/>
              <a:gd name="T11" fmla="*/ 0 60000 65536"/>
              <a:gd name="T12" fmla="*/ 0 60000 65536"/>
              <a:gd name="T13" fmla="*/ 0 60000 65536"/>
              <a:gd name="T14" fmla="*/ 0 60000 65536"/>
              <a:gd name="T15" fmla="*/ 0 w 22"/>
              <a:gd name="T16" fmla="*/ 0 h 44"/>
              <a:gd name="T17" fmla="*/ 22 w 22"/>
              <a:gd name="T18" fmla="*/ 44 h 44"/>
            </a:gdLst>
            <a:ahLst/>
            <a:cxnLst>
              <a:cxn ang="T10">
                <a:pos x="T0" y="T1"/>
              </a:cxn>
              <a:cxn ang="T11">
                <a:pos x="T2" y="T3"/>
              </a:cxn>
              <a:cxn ang="T12">
                <a:pos x="T4" y="T5"/>
              </a:cxn>
              <a:cxn ang="T13">
                <a:pos x="T6" y="T7"/>
              </a:cxn>
              <a:cxn ang="T14">
                <a:pos x="T8" y="T9"/>
              </a:cxn>
            </a:cxnLst>
            <a:rect l="T15" t="T16" r="T17" b="T18"/>
            <a:pathLst>
              <a:path w="22" h="44">
                <a:moveTo>
                  <a:pt x="10" y="0"/>
                </a:moveTo>
                <a:lnTo>
                  <a:pt x="0" y="26"/>
                </a:lnTo>
                <a:lnTo>
                  <a:pt x="12" y="44"/>
                </a:lnTo>
                <a:lnTo>
                  <a:pt x="22" y="19"/>
                </a:lnTo>
                <a:lnTo>
                  <a:pt x="10" y="0"/>
                </a:lnTo>
                <a:close/>
              </a:path>
            </a:pathLst>
          </a:custGeom>
          <a:solidFill>
            <a:srgbClr val="99FF33"/>
          </a:solidFill>
          <a:ln w="9525">
            <a:solidFill>
              <a:srgbClr val="99FF33"/>
            </a:solidFill>
            <a:round/>
            <a:headEnd/>
            <a:tailEnd/>
          </a:ln>
        </p:spPr>
        <p:txBody>
          <a:bodyPr/>
          <a:lstStyle/>
          <a:p>
            <a:endParaRPr lang="it-IT"/>
          </a:p>
        </p:txBody>
      </p:sp>
      <p:sp>
        <p:nvSpPr>
          <p:cNvPr id="22641" name="Freeform 1141"/>
          <p:cNvSpPr>
            <a:spLocks/>
          </p:cNvSpPr>
          <p:nvPr/>
        </p:nvSpPr>
        <p:spPr bwMode="auto">
          <a:xfrm>
            <a:off x="4524375" y="3370263"/>
            <a:ext cx="33338" cy="34925"/>
          </a:xfrm>
          <a:custGeom>
            <a:avLst/>
            <a:gdLst>
              <a:gd name="T0" fmla="*/ 10 w 24"/>
              <a:gd name="T1" fmla="*/ 0 h 43"/>
              <a:gd name="T2" fmla="*/ 0 w 24"/>
              <a:gd name="T3" fmla="*/ 25 h 43"/>
              <a:gd name="T4" fmla="*/ 13 w 24"/>
              <a:gd name="T5" fmla="*/ 43 h 43"/>
              <a:gd name="T6" fmla="*/ 24 w 24"/>
              <a:gd name="T7" fmla="*/ 18 h 43"/>
              <a:gd name="T8" fmla="*/ 10 w 24"/>
              <a:gd name="T9" fmla="*/ 0 h 43"/>
              <a:gd name="T10" fmla="*/ 0 60000 65536"/>
              <a:gd name="T11" fmla="*/ 0 60000 65536"/>
              <a:gd name="T12" fmla="*/ 0 60000 65536"/>
              <a:gd name="T13" fmla="*/ 0 60000 65536"/>
              <a:gd name="T14" fmla="*/ 0 60000 65536"/>
              <a:gd name="T15" fmla="*/ 0 w 24"/>
              <a:gd name="T16" fmla="*/ 0 h 43"/>
              <a:gd name="T17" fmla="*/ 24 w 24"/>
              <a:gd name="T18" fmla="*/ 43 h 43"/>
            </a:gdLst>
            <a:ahLst/>
            <a:cxnLst>
              <a:cxn ang="T10">
                <a:pos x="T0" y="T1"/>
              </a:cxn>
              <a:cxn ang="T11">
                <a:pos x="T2" y="T3"/>
              </a:cxn>
              <a:cxn ang="T12">
                <a:pos x="T4" y="T5"/>
              </a:cxn>
              <a:cxn ang="T13">
                <a:pos x="T6" y="T7"/>
              </a:cxn>
              <a:cxn ang="T14">
                <a:pos x="T8" y="T9"/>
              </a:cxn>
            </a:cxnLst>
            <a:rect l="T15" t="T16" r="T17" b="T18"/>
            <a:pathLst>
              <a:path w="24" h="43">
                <a:moveTo>
                  <a:pt x="10" y="0"/>
                </a:moveTo>
                <a:lnTo>
                  <a:pt x="0" y="25"/>
                </a:lnTo>
                <a:lnTo>
                  <a:pt x="13" y="43"/>
                </a:lnTo>
                <a:lnTo>
                  <a:pt x="24" y="18"/>
                </a:lnTo>
                <a:lnTo>
                  <a:pt x="10" y="0"/>
                </a:lnTo>
                <a:close/>
              </a:path>
            </a:pathLst>
          </a:custGeom>
          <a:solidFill>
            <a:srgbClr val="99FF33"/>
          </a:solidFill>
          <a:ln w="9525">
            <a:solidFill>
              <a:srgbClr val="99FF33"/>
            </a:solidFill>
            <a:round/>
            <a:headEnd/>
            <a:tailEnd/>
          </a:ln>
        </p:spPr>
        <p:txBody>
          <a:bodyPr/>
          <a:lstStyle/>
          <a:p>
            <a:endParaRPr lang="it-IT"/>
          </a:p>
        </p:txBody>
      </p:sp>
      <p:sp>
        <p:nvSpPr>
          <p:cNvPr id="22642" name="Freeform 1142"/>
          <p:cNvSpPr>
            <a:spLocks/>
          </p:cNvSpPr>
          <p:nvPr/>
        </p:nvSpPr>
        <p:spPr bwMode="auto">
          <a:xfrm>
            <a:off x="4562475" y="3397250"/>
            <a:ext cx="31750" cy="34925"/>
          </a:xfrm>
          <a:custGeom>
            <a:avLst/>
            <a:gdLst>
              <a:gd name="T0" fmla="*/ 10 w 23"/>
              <a:gd name="T1" fmla="*/ 0 h 44"/>
              <a:gd name="T2" fmla="*/ 0 w 23"/>
              <a:gd name="T3" fmla="*/ 26 h 44"/>
              <a:gd name="T4" fmla="*/ 13 w 23"/>
              <a:gd name="T5" fmla="*/ 44 h 44"/>
              <a:gd name="T6" fmla="*/ 23 w 23"/>
              <a:gd name="T7" fmla="*/ 19 h 44"/>
              <a:gd name="T8" fmla="*/ 10 w 23"/>
              <a:gd name="T9" fmla="*/ 0 h 44"/>
              <a:gd name="T10" fmla="*/ 0 60000 65536"/>
              <a:gd name="T11" fmla="*/ 0 60000 65536"/>
              <a:gd name="T12" fmla="*/ 0 60000 65536"/>
              <a:gd name="T13" fmla="*/ 0 60000 65536"/>
              <a:gd name="T14" fmla="*/ 0 60000 65536"/>
              <a:gd name="T15" fmla="*/ 0 w 23"/>
              <a:gd name="T16" fmla="*/ 0 h 44"/>
              <a:gd name="T17" fmla="*/ 23 w 23"/>
              <a:gd name="T18" fmla="*/ 44 h 44"/>
            </a:gdLst>
            <a:ahLst/>
            <a:cxnLst>
              <a:cxn ang="T10">
                <a:pos x="T0" y="T1"/>
              </a:cxn>
              <a:cxn ang="T11">
                <a:pos x="T2" y="T3"/>
              </a:cxn>
              <a:cxn ang="T12">
                <a:pos x="T4" y="T5"/>
              </a:cxn>
              <a:cxn ang="T13">
                <a:pos x="T6" y="T7"/>
              </a:cxn>
              <a:cxn ang="T14">
                <a:pos x="T8" y="T9"/>
              </a:cxn>
            </a:cxnLst>
            <a:rect l="T15" t="T16" r="T17" b="T18"/>
            <a:pathLst>
              <a:path w="23" h="44">
                <a:moveTo>
                  <a:pt x="10" y="0"/>
                </a:moveTo>
                <a:lnTo>
                  <a:pt x="0" y="26"/>
                </a:lnTo>
                <a:lnTo>
                  <a:pt x="13" y="44"/>
                </a:lnTo>
                <a:lnTo>
                  <a:pt x="23" y="19"/>
                </a:lnTo>
                <a:lnTo>
                  <a:pt x="10" y="0"/>
                </a:lnTo>
                <a:close/>
              </a:path>
            </a:pathLst>
          </a:custGeom>
          <a:solidFill>
            <a:srgbClr val="99FF33"/>
          </a:solidFill>
          <a:ln w="9525">
            <a:solidFill>
              <a:srgbClr val="99FF33"/>
            </a:solidFill>
            <a:round/>
            <a:headEnd/>
            <a:tailEnd/>
          </a:ln>
        </p:spPr>
        <p:txBody>
          <a:bodyPr/>
          <a:lstStyle/>
          <a:p>
            <a:endParaRPr lang="it-IT"/>
          </a:p>
        </p:txBody>
      </p:sp>
      <p:sp>
        <p:nvSpPr>
          <p:cNvPr id="22643" name="Freeform 1143"/>
          <p:cNvSpPr>
            <a:spLocks/>
          </p:cNvSpPr>
          <p:nvPr/>
        </p:nvSpPr>
        <p:spPr bwMode="auto">
          <a:xfrm>
            <a:off x="4598988" y="3424238"/>
            <a:ext cx="33337" cy="34925"/>
          </a:xfrm>
          <a:custGeom>
            <a:avLst/>
            <a:gdLst>
              <a:gd name="T0" fmla="*/ 10 w 24"/>
              <a:gd name="T1" fmla="*/ 0 h 43"/>
              <a:gd name="T2" fmla="*/ 0 w 24"/>
              <a:gd name="T3" fmla="*/ 25 h 43"/>
              <a:gd name="T4" fmla="*/ 13 w 24"/>
              <a:gd name="T5" fmla="*/ 43 h 43"/>
              <a:gd name="T6" fmla="*/ 24 w 24"/>
              <a:gd name="T7" fmla="*/ 18 h 43"/>
              <a:gd name="T8" fmla="*/ 10 w 24"/>
              <a:gd name="T9" fmla="*/ 0 h 43"/>
              <a:gd name="T10" fmla="*/ 0 60000 65536"/>
              <a:gd name="T11" fmla="*/ 0 60000 65536"/>
              <a:gd name="T12" fmla="*/ 0 60000 65536"/>
              <a:gd name="T13" fmla="*/ 0 60000 65536"/>
              <a:gd name="T14" fmla="*/ 0 60000 65536"/>
              <a:gd name="T15" fmla="*/ 0 w 24"/>
              <a:gd name="T16" fmla="*/ 0 h 43"/>
              <a:gd name="T17" fmla="*/ 24 w 24"/>
              <a:gd name="T18" fmla="*/ 43 h 43"/>
            </a:gdLst>
            <a:ahLst/>
            <a:cxnLst>
              <a:cxn ang="T10">
                <a:pos x="T0" y="T1"/>
              </a:cxn>
              <a:cxn ang="T11">
                <a:pos x="T2" y="T3"/>
              </a:cxn>
              <a:cxn ang="T12">
                <a:pos x="T4" y="T5"/>
              </a:cxn>
              <a:cxn ang="T13">
                <a:pos x="T6" y="T7"/>
              </a:cxn>
              <a:cxn ang="T14">
                <a:pos x="T8" y="T9"/>
              </a:cxn>
            </a:cxnLst>
            <a:rect l="T15" t="T16" r="T17" b="T18"/>
            <a:pathLst>
              <a:path w="24" h="43">
                <a:moveTo>
                  <a:pt x="10" y="0"/>
                </a:moveTo>
                <a:lnTo>
                  <a:pt x="0" y="25"/>
                </a:lnTo>
                <a:lnTo>
                  <a:pt x="13" y="43"/>
                </a:lnTo>
                <a:lnTo>
                  <a:pt x="24" y="18"/>
                </a:lnTo>
                <a:lnTo>
                  <a:pt x="10" y="0"/>
                </a:lnTo>
                <a:close/>
              </a:path>
            </a:pathLst>
          </a:custGeom>
          <a:solidFill>
            <a:srgbClr val="99FF33"/>
          </a:solidFill>
          <a:ln w="9525">
            <a:solidFill>
              <a:srgbClr val="99FF33"/>
            </a:solidFill>
            <a:round/>
            <a:headEnd/>
            <a:tailEnd/>
          </a:ln>
        </p:spPr>
        <p:txBody>
          <a:bodyPr/>
          <a:lstStyle/>
          <a:p>
            <a:endParaRPr lang="it-IT"/>
          </a:p>
        </p:txBody>
      </p:sp>
      <p:sp>
        <p:nvSpPr>
          <p:cNvPr id="22644" name="Freeform 1144"/>
          <p:cNvSpPr>
            <a:spLocks/>
          </p:cNvSpPr>
          <p:nvPr/>
        </p:nvSpPr>
        <p:spPr bwMode="auto">
          <a:xfrm>
            <a:off x="4635500" y="3452813"/>
            <a:ext cx="31750" cy="33337"/>
          </a:xfrm>
          <a:custGeom>
            <a:avLst/>
            <a:gdLst>
              <a:gd name="T0" fmla="*/ 10 w 23"/>
              <a:gd name="T1" fmla="*/ 0 h 44"/>
              <a:gd name="T2" fmla="*/ 0 w 23"/>
              <a:gd name="T3" fmla="*/ 26 h 44"/>
              <a:gd name="T4" fmla="*/ 13 w 23"/>
              <a:gd name="T5" fmla="*/ 44 h 44"/>
              <a:gd name="T6" fmla="*/ 23 w 23"/>
              <a:gd name="T7" fmla="*/ 18 h 44"/>
              <a:gd name="T8" fmla="*/ 10 w 23"/>
              <a:gd name="T9" fmla="*/ 0 h 44"/>
              <a:gd name="T10" fmla="*/ 0 60000 65536"/>
              <a:gd name="T11" fmla="*/ 0 60000 65536"/>
              <a:gd name="T12" fmla="*/ 0 60000 65536"/>
              <a:gd name="T13" fmla="*/ 0 60000 65536"/>
              <a:gd name="T14" fmla="*/ 0 60000 65536"/>
              <a:gd name="T15" fmla="*/ 0 w 23"/>
              <a:gd name="T16" fmla="*/ 0 h 44"/>
              <a:gd name="T17" fmla="*/ 23 w 23"/>
              <a:gd name="T18" fmla="*/ 44 h 44"/>
            </a:gdLst>
            <a:ahLst/>
            <a:cxnLst>
              <a:cxn ang="T10">
                <a:pos x="T0" y="T1"/>
              </a:cxn>
              <a:cxn ang="T11">
                <a:pos x="T2" y="T3"/>
              </a:cxn>
              <a:cxn ang="T12">
                <a:pos x="T4" y="T5"/>
              </a:cxn>
              <a:cxn ang="T13">
                <a:pos x="T6" y="T7"/>
              </a:cxn>
              <a:cxn ang="T14">
                <a:pos x="T8" y="T9"/>
              </a:cxn>
            </a:cxnLst>
            <a:rect l="T15" t="T16" r="T17" b="T18"/>
            <a:pathLst>
              <a:path w="23" h="44">
                <a:moveTo>
                  <a:pt x="10" y="0"/>
                </a:moveTo>
                <a:lnTo>
                  <a:pt x="0" y="26"/>
                </a:lnTo>
                <a:lnTo>
                  <a:pt x="13" y="44"/>
                </a:lnTo>
                <a:lnTo>
                  <a:pt x="23" y="18"/>
                </a:lnTo>
                <a:lnTo>
                  <a:pt x="10" y="0"/>
                </a:lnTo>
                <a:close/>
              </a:path>
            </a:pathLst>
          </a:custGeom>
          <a:solidFill>
            <a:srgbClr val="99FF33"/>
          </a:solidFill>
          <a:ln w="9525">
            <a:solidFill>
              <a:srgbClr val="99FF33"/>
            </a:solidFill>
            <a:round/>
            <a:headEnd/>
            <a:tailEnd/>
          </a:ln>
        </p:spPr>
        <p:txBody>
          <a:bodyPr/>
          <a:lstStyle/>
          <a:p>
            <a:endParaRPr lang="it-IT"/>
          </a:p>
        </p:txBody>
      </p:sp>
      <p:sp>
        <p:nvSpPr>
          <p:cNvPr id="22645" name="Freeform 1145"/>
          <p:cNvSpPr>
            <a:spLocks/>
          </p:cNvSpPr>
          <p:nvPr/>
        </p:nvSpPr>
        <p:spPr bwMode="auto">
          <a:xfrm>
            <a:off x="4672013" y="3479800"/>
            <a:ext cx="33337" cy="34925"/>
          </a:xfrm>
          <a:custGeom>
            <a:avLst/>
            <a:gdLst>
              <a:gd name="T0" fmla="*/ 10 w 24"/>
              <a:gd name="T1" fmla="*/ 0 h 43"/>
              <a:gd name="T2" fmla="*/ 0 w 24"/>
              <a:gd name="T3" fmla="*/ 25 h 43"/>
              <a:gd name="T4" fmla="*/ 13 w 24"/>
              <a:gd name="T5" fmla="*/ 43 h 43"/>
              <a:gd name="T6" fmla="*/ 24 w 24"/>
              <a:gd name="T7" fmla="*/ 18 h 43"/>
              <a:gd name="T8" fmla="*/ 10 w 24"/>
              <a:gd name="T9" fmla="*/ 0 h 43"/>
              <a:gd name="T10" fmla="*/ 0 60000 65536"/>
              <a:gd name="T11" fmla="*/ 0 60000 65536"/>
              <a:gd name="T12" fmla="*/ 0 60000 65536"/>
              <a:gd name="T13" fmla="*/ 0 60000 65536"/>
              <a:gd name="T14" fmla="*/ 0 60000 65536"/>
              <a:gd name="T15" fmla="*/ 0 w 24"/>
              <a:gd name="T16" fmla="*/ 0 h 43"/>
              <a:gd name="T17" fmla="*/ 24 w 24"/>
              <a:gd name="T18" fmla="*/ 43 h 43"/>
            </a:gdLst>
            <a:ahLst/>
            <a:cxnLst>
              <a:cxn ang="T10">
                <a:pos x="T0" y="T1"/>
              </a:cxn>
              <a:cxn ang="T11">
                <a:pos x="T2" y="T3"/>
              </a:cxn>
              <a:cxn ang="T12">
                <a:pos x="T4" y="T5"/>
              </a:cxn>
              <a:cxn ang="T13">
                <a:pos x="T6" y="T7"/>
              </a:cxn>
              <a:cxn ang="T14">
                <a:pos x="T8" y="T9"/>
              </a:cxn>
            </a:cxnLst>
            <a:rect l="T15" t="T16" r="T17" b="T18"/>
            <a:pathLst>
              <a:path w="24" h="43">
                <a:moveTo>
                  <a:pt x="10" y="0"/>
                </a:moveTo>
                <a:lnTo>
                  <a:pt x="0" y="25"/>
                </a:lnTo>
                <a:lnTo>
                  <a:pt x="13" y="43"/>
                </a:lnTo>
                <a:lnTo>
                  <a:pt x="24" y="18"/>
                </a:lnTo>
                <a:lnTo>
                  <a:pt x="10" y="0"/>
                </a:lnTo>
                <a:close/>
              </a:path>
            </a:pathLst>
          </a:custGeom>
          <a:solidFill>
            <a:srgbClr val="99FF33"/>
          </a:solidFill>
          <a:ln w="9525">
            <a:solidFill>
              <a:srgbClr val="99FF33"/>
            </a:solidFill>
            <a:round/>
            <a:headEnd/>
            <a:tailEnd/>
          </a:ln>
        </p:spPr>
        <p:txBody>
          <a:bodyPr/>
          <a:lstStyle/>
          <a:p>
            <a:endParaRPr lang="it-IT"/>
          </a:p>
        </p:txBody>
      </p:sp>
      <p:sp>
        <p:nvSpPr>
          <p:cNvPr id="22646" name="Freeform 1146"/>
          <p:cNvSpPr>
            <a:spLocks/>
          </p:cNvSpPr>
          <p:nvPr/>
        </p:nvSpPr>
        <p:spPr bwMode="auto">
          <a:xfrm>
            <a:off x="4710113" y="3506788"/>
            <a:ext cx="33337" cy="34925"/>
          </a:xfrm>
          <a:custGeom>
            <a:avLst/>
            <a:gdLst>
              <a:gd name="T0" fmla="*/ 10 w 23"/>
              <a:gd name="T1" fmla="*/ 0 h 44"/>
              <a:gd name="T2" fmla="*/ 0 w 23"/>
              <a:gd name="T3" fmla="*/ 26 h 44"/>
              <a:gd name="T4" fmla="*/ 13 w 23"/>
              <a:gd name="T5" fmla="*/ 44 h 44"/>
              <a:gd name="T6" fmla="*/ 23 w 23"/>
              <a:gd name="T7" fmla="*/ 18 h 44"/>
              <a:gd name="T8" fmla="*/ 10 w 23"/>
              <a:gd name="T9" fmla="*/ 0 h 44"/>
              <a:gd name="T10" fmla="*/ 0 60000 65536"/>
              <a:gd name="T11" fmla="*/ 0 60000 65536"/>
              <a:gd name="T12" fmla="*/ 0 60000 65536"/>
              <a:gd name="T13" fmla="*/ 0 60000 65536"/>
              <a:gd name="T14" fmla="*/ 0 60000 65536"/>
              <a:gd name="T15" fmla="*/ 0 w 23"/>
              <a:gd name="T16" fmla="*/ 0 h 44"/>
              <a:gd name="T17" fmla="*/ 23 w 23"/>
              <a:gd name="T18" fmla="*/ 44 h 44"/>
            </a:gdLst>
            <a:ahLst/>
            <a:cxnLst>
              <a:cxn ang="T10">
                <a:pos x="T0" y="T1"/>
              </a:cxn>
              <a:cxn ang="T11">
                <a:pos x="T2" y="T3"/>
              </a:cxn>
              <a:cxn ang="T12">
                <a:pos x="T4" y="T5"/>
              </a:cxn>
              <a:cxn ang="T13">
                <a:pos x="T6" y="T7"/>
              </a:cxn>
              <a:cxn ang="T14">
                <a:pos x="T8" y="T9"/>
              </a:cxn>
            </a:cxnLst>
            <a:rect l="T15" t="T16" r="T17" b="T18"/>
            <a:pathLst>
              <a:path w="23" h="44">
                <a:moveTo>
                  <a:pt x="10" y="0"/>
                </a:moveTo>
                <a:lnTo>
                  <a:pt x="0" y="26"/>
                </a:lnTo>
                <a:lnTo>
                  <a:pt x="13" y="44"/>
                </a:lnTo>
                <a:lnTo>
                  <a:pt x="23" y="18"/>
                </a:lnTo>
                <a:lnTo>
                  <a:pt x="10" y="0"/>
                </a:lnTo>
                <a:close/>
              </a:path>
            </a:pathLst>
          </a:custGeom>
          <a:solidFill>
            <a:srgbClr val="99FF33"/>
          </a:solidFill>
          <a:ln w="9525">
            <a:solidFill>
              <a:srgbClr val="99FF33"/>
            </a:solidFill>
            <a:round/>
            <a:headEnd/>
            <a:tailEnd/>
          </a:ln>
        </p:spPr>
        <p:txBody>
          <a:bodyPr/>
          <a:lstStyle/>
          <a:p>
            <a:endParaRPr lang="it-IT"/>
          </a:p>
        </p:txBody>
      </p:sp>
      <p:sp>
        <p:nvSpPr>
          <p:cNvPr id="22647" name="Freeform 1147"/>
          <p:cNvSpPr>
            <a:spLocks/>
          </p:cNvSpPr>
          <p:nvPr/>
        </p:nvSpPr>
        <p:spPr bwMode="auto">
          <a:xfrm>
            <a:off x="4746625" y="3535363"/>
            <a:ext cx="23813" cy="26987"/>
          </a:xfrm>
          <a:custGeom>
            <a:avLst/>
            <a:gdLst>
              <a:gd name="T0" fmla="*/ 10 w 17"/>
              <a:gd name="T1" fmla="*/ 0 h 35"/>
              <a:gd name="T2" fmla="*/ 0 w 17"/>
              <a:gd name="T3" fmla="*/ 26 h 35"/>
              <a:gd name="T4" fmla="*/ 7 w 17"/>
              <a:gd name="T5" fmla="*/ 35 h 35"/>
              <a:gd name="T6" fmla="*/ 17 w 17"/>
              <a:gd name="T7" fmla="*/ 10 h 35"/>
              <a:gd name="T8" fmla="*/ 10 w 17"/>
              <a:gd name="T9" fmla="*/ 0 h 35"/>
              <a:gd name="T10" fmla="*/ 0 60000 65536"/>
              <a:gd name="T11" fmla="*/ 0 60000 65536"/>
              <a:gd name="T12" fmla="*/ 0 60000 65536"/>
              <a:gd name="T13" fmla="*/ 0 60000 65536"/>
              <a:gd name="T14" fmla="*/ 0 60000 65536"/>
              <a:gd name="T15" fmla="*/ 0 w 17"/>
              <a:gd name="T16" fmla="*/ 0 h 35"/>
              <a:gd name="T17" fmla="*/ 17 w 17"/>
              <a:gd name="T18" fmla="*/ 35 h 35"/>
            </a:gdLst>
            <a:ahLst/>
            <a:cxnLst>
              <a:cxn ang="T10">
                <a:pos x="T0" y="T1"/>
              </a:cxn>
              <a:cxn ang="T11">
                <a:pos x="T2" y="T3"/>
              </a:cxn>
              <a:cxn ang="T12">
                <a:pos x="T4" y="T5"/>
              </a:cxn>
              <a:cxn ang="T13">
                <a:pos x="T6" y="T7"/>
              </a:cxn>
              <a:cxn ang="T14">
                <a:pos x="T8" y="T9"/>
              </a:cxn>
            </a:cxnLst>
            <a:rect l="T15" t="T16" r="T17" b="T18"/>
            <a:pathLst>
              <a:path w="17" h="35">
                <a:moveTo>
                  <a:pt x="10" y="0"/>
                </a:moveTo>
                <a:lnTo>
                  <a:pt x="0" y="26"/>
                </a:lnTo>
                <a:lnTo>
                  <a:pt x="7" y="35"/>
                </a:lnTo>
                <a:lnTo>
                  <a:pt x="17" y="10"/>
                </a:lnTo>
                <a:lnTo>
                  <a:pt x="10" y="0"/>
                </a:lnTo>
                <a:close/>
              </a:path>
            </a:pathLst>
          </a:custGeom>
          <a:solidFill>
            <a:srgbClr val="99FF33"/>
          </a:solidFill>
          <a:ln w="9525">
            <a:solidFill>
              <a:srgbClr val="99FF33"/>
            </a:solidFill>
            <a:round/>
            <a:headEnd/>
            <a:tailEnd/>
          </a:ln>
        </p:spPr>
        <p:txBody>
          <a:bodyPr/>
          <a:lstStyle/>
          <a:p>
            <a:endParaRPr lang="it-IT"/>
          </a:p>
        </p:txBody>
      </p:sp>
      <p:sp>
        <p:nvSpPr>
          <p:cNvPr id="22648" name="Freeform 1148"/>
          <p:cNvSpPr>
            <a:spLocks/>
          </p:cNvSpPr>
          <p:nvPr/>
        </p:nvSpPr>
        <p:spPr bwMode="auto">
          <a:xfrm>
            <a:off x="4762500" y="3540125"/>
            <a:ext cx="12700" cy="25400"/>
          </a:xfrm>
          <a:custGeom>
            <a:avLst/>
            <a:gdLst>
              <a:gd name="T0" fmla="*/ 0 w 9"/>
              <a:gd name="T1" fmla="*/ 2 h 33"/>
              <a:gd name="T2" fmla="*/ 2 w 9"/>
              <a:gd name="T3" fmla="*/ 33 h 33"/>
              <a:gd name="T4" fmla="*/ 9 w 9"/>
              <a:gd name="T5" fmla="*/ 31 h 33"/>
              <a:gd name="T6" fmla="*/ 7 w 9"/>
              <a:gd name="T7" fmla="*/ 0 h 33"/>
              <a:gd name="T8" fmla="*/ 0 w 9"/>
              <a:gd name="T9" fmla="*/ 2 h 33"/>
              <a:gd name="T10" fmla="*/ 0 60000 65536"/>
              <a:gd name="T11" fmla="*/ 0 60000 65536"/>
              <a:gd name="T12" fmla="*/ 0 60000 65536"/>
              <a:gd name="T13" fmla="*/ 0 60000 65536"/>
              <a:gd name="T14" fmla="*/ 0 60000 65536"/>
              <a:gd name="T15" fmla="*/ 0 w 9"/>
              <a:gd name="T16" fmla="*/ 0 h 33"/>
              <a:gd name="T17" fmla="*/ 9 w 9"/>
              <a:gd name="T18" fmla="*/ 33 h 33"/>
            </a:gdLst>
            <a:ahLst/>
            <a:cxnLst>
              <a:cxn ang="T10">
                <a:pos x="T0" y="T1"/>
              </a:cxn>
              <a:cxn ang="T11">
                <a:pos x="T2" y="T3"/>
              </a:cxn>
              <a:cxn ang="T12">
                <a:pos x="T4" y="T5"/>
              </a:cxn>
              <a:cxn ang="T13">
                <a:pos x="T6" y="T7"/>
              </a:cxn>
              <a:cxn ang="T14">
                <a:pos x="T8" y="T9"/>
              </a:cxn>
            </a:cxnLst>
            <a:rect l="T15" t="T16" r="T17" b="T18"/>
            <a:pathLst>
              <a:path w="9" h="33">
                <a:moveTo>
                  <a:pt x="0" y="2"/>
                </a:moveTo>
                <a:lnTo>
                  <a:pt x="2" y="33"/>
                </a:lnTo>
                <a:lnTo>
                  <a:pt x="9" y="31"/>
                </a:lnTo>
                <a:lnTo>
                  <a:pt x="7" y="0"/>
                </a:lnTo>
                <a:lnTo>
                  <a:pt x="0" y="2"/>
                </a:lnTo>
                <a:close/>
              </a:path>
            </a:pathLst>
          </a:custGeom>
          <a:solidFill>
            <a:srgbClr val="99FF33"/>
          </a:solidFill>
          <a:ln w="9525">
            <a:solidFill>
              <a:srgbClr val="99FF33"/>
            </a:solidFill>
            <a:round/>
            <a:headEnd/>
            <a:tailEnd/>
          </a:ln>
        </p:spPr>
        <p:txBody>
          <a:bodyPr/>
          <a:lstStyle/>
          <a:p>
            <a:endParaRPr lang="it-IT"/>
          </a:p>
        </p:txBody>
      </p:sp>
      <p:sp>
        <p:nvSpPr>
          <p:cNvPr id="22649" name="Freeform 1149"/>
          <p:cNvSpPr>
            <a:spLocks/>
          </p:cNvSpPr>
          <p:nvPr/>
        </p:nvSpPr>
        <p:spPr bwMode="auto">
          <a:xfrm>
            <a:off x="4756150" y="3541713"/>
            <a:ext cx="14288" cy="25400"/>
          </a:xfrm>
          <a:custGeom>
            <a:avLst/>
            <a:gdLst>
              <a:gd name="T0" fmla="*/ 0 w 10"/>
              <a:gd name="T1" fmla="*/ 27 h 32"/>
              <a:gd name="T2" fmla="*/ 3 w 10"/>
              <a:gd name="T3" fmla="*/ 32 h 32"/>
              <a:gd name="T4" fmla="*/ 6 w 10"/>
              <a:gd name="T5" fmla="*/ 31 h 32"/>
              <a:gd name="T6" fmla="*/ 4 w 10"/>
              <a:gd name="T7" fmla="*/ 0 h 32"/>
              <a:gd name="T8" fmla="*/ 10 w 10"/>
              <a:gd name="T9" fmla="*/ 2 h 32"/>
              <a:gd name="T10" fmla="*/ 0 w 10"/>
              <a:gd name="T11" fmla="*/ 27 h 32"/>
              <a:gd name="T12" fmla="*/ 0 60000 65536"/>
              <a:gd name="T13" fmla="*/ 0 60000 65536"/>
              <a:gd name="T14" fmla="*/ 0 60000 65536"/>
              <a:gd name="T15" fmla="*/ 0 60000 65536"/>
              <a:gd name="T16" fmla="*/ 0 60000 65536"/>
              <a:gd name="T17" fmla="*/ 0 60000 65536"/>
              <a:gd name="T18" fmla="*/ 0 w 10"/>
              <a:gd name="T19" fmla="*/ 0 h 32"/>
              <a:gd name="T20" fmla="*/ 10 w 1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0" h="32">
                <a:moveTo>
                  <a:pt x="0" y="27"/>
                </a:moveTo>
                <a:lnTo>
                  <a:pt x="3" y="32"/>
                </a:lnTo>
                <a:lnTo>
                  <a:pt x="6" y="31"/>
                </a:lnTo>
                <a:lnTo>
                  <a:pt x="4" y="0"/>
                </a:lnTo>
                <a:lnTo>
                  <a:pt x="10" y="2"/>
                </a:lnTo>
                <a:lnTo>
                  <a:pt x="0" y="27"/>
                </a:lnTo>
                <a:close/>
              </a:path>
            </a:pathLst>
          </a:custGeom>
          <a:solidFill>
            <a:srgbClr val="99FF33"/>
          </a:solidFill>
          <a:ln w="9525">
            <a:solidFill>
              <a:srgbClr val="99FF33"/>
            </a:solidFill>
            <a:round/>
            <a:headEnd/>
            <a:tailEnd/>
          </a:ln>
        </p:spPr>
        <p:txBody>
          <a:bodyPr/>
          <a:lstStyle/>
          <a:p>
            <a:endParaRPr lang="it-IT"/>
          </a:p>
        </p:txBody>
      </p:sp>
      <p:sp>
        <p:nvSpPr>
          <p:cNvPr id="22650" name="Freeform 1150"/>
          <p:cNvSpPr>
            <a:spLocks/>
          </p:cNvSpPr>
          <p:nvPr/>
        </p:nvSpPr>
        <p:spPr bwMode="auto">
          <a:xfrm>
            <a:off x="4794250" y="3532188"/>
            <a:ext cx="25400" cy="28575"/>
          </a:xfrm>
          <a:custGeom>
            <a:avLst/>
            <a:gdLst>
              <a:gd name="T0" fmla="*/ 0 w 18"/>
              <a:gd name="T1" fmla="*/ 5 h 36"/>
              <a:gd name="T2" fmla="*/ 2 w 18"/>
              <a:gd name="T3" fmla="*/ 36 h 36"/>
              <a:gd name="T4" fmla="*/ 18 w 18"/>
              <a:gd name="T5" fmla="*/ 31 h 36"/>
              <a:gd name="T6" fmla="*/ 16 w 18"/>
              <a:gd name="T7" fmla="*/ 0 h 36"/>
              <a:gd name="T8" fmla="*/ 0 w 18"/>
              <a:gd name="T9" fmla="*/ 5 h 36"/>
              <a:gd name="T10" fmla="*/ 0 60000 65536"/>
              <a:gd name="T11" fmla="*/ 0 60000 65536"/>
              <a:gd name="T12" fmla="*/ 0 60000 65536"/>
              <a:gd name="T13" fmla="*/ 0 60000 65536"/>
              <a:gd name="T14" fmla="*/ 0 60000 65536"/>
              <a:gd name="T15" fmla="*/ 0 w 18"/>
              <a:gd name="T16" fmla="*/ 0 h 36"/>
              <a:gd name="T17" fmla="*/ 18 w 18"/>
              <a:gd name="T18" fmla="*/ 36 h 36"/>
            </a:gdLst>
            <a:ahLst/>
            <a:cxnLst>
              <a:cxn ang="T10">
                <a:pos x="T0" y="T1"/>
              </a:cxn>
              <a:cxn ang="T11">
                <a:pos x="T2" y="T3"/>
              </a:cxn>
              <a:cxn ang="T12">
                <a:pos x="T4" y="T5"/>
              </a:cxn>
              <a:cxn ang="T13">
                <a:pos x="T6" y="T7"/>
              </a:cxn>
              <a:cxn ang="T14">
                <a:pos x="T8" y="T9"/>
              </a:cxn>
            </a:cxnLst>
            <a:rect l="T15" t="T16" r="T17" b="T18"/>
            <a:pathLst>
              <a:path w="18" h="36">
                <a:moveTo>
                  <a:pt x="0" y="5"/>
                </a:moveTo>
                <a:lnTo>
                  <a:pt x="2" y="36"/>
                </a:lnTo>
                <a:lnTo>
                  <a:pt x="18" y="31"/>
                </a:lnTo>
                <a:lnTo>
                  <a:pt x="16" y="0"/>
                </a:lnTo>
                <a:lnTo>
                  <a:pt x="0" y="5"/>
                </a:lnTo>
                <a:close/>
              </a:path>
            </a:pathLst>
          </a:custGeom>
          <a:solidFill>
            <a:srgbClr val="99FF33"/>
          </a:solidFill>
          <a:ln w="9525">
            <a:solidFill>
              <a:srgbClr val="99FF33"/>
            </a:solidFill>
            <a:round/>
            <a:headEnd/>
            <a:tailEnd/>
          </a:ln>
        </p:spPr>
        <p:txBody>
          <a:bodyPr/>
          <a:lstStyle/>
          <a:p>
            <a:endParaRPr lang="it-IT"/>
          </a:p>
        </p:txBody>
      </p:sp>
      <p:sp>
        <p:nvSpPr>
          <p:cNvPr id="22651" name="Freeform 1151"/>
          <p:cNvSpPr>
            <a:spLocks/>
          </p:cNvSpPr>
          <p:nvPr/>
        </p:nvSpPr>
        <p:spPr bwMode="auto">
          <a:xfrm>
            <a:off x="4840288" y="3522663"/>
            <a:ext cx="26987" cy="28575"/>
          </a:xfrm>
          <a:custGeom>
            <a:avLst/>
            <a:gdLst>
              <a:gd name="T0" fmla="*/ 0 w 19"/>
              <a:gd name="T1" fmla="*/ 6 h 36"/>
              <a:gd name="T2" fmla="*/ 2 w 19"/>
              <a:gd name="T3" fmla="*/ 36 h 36"/>
              <a:gd name="T4" fmla="*/ 19 w 19"/>
              <a:gd name="T5" fmla="*/ 31 h 36"/>
              <a:gd name="T6" fmla="*/ 17 w 19"/>
              <a:gd name="T7" fmla="*/ 0 h 36"/>
              <a:gd name="T8" fmla="*/ 0 w 19"/>
              <a:gd name="T9" fmla="*/ 6 h 36"/>
              <a:gd name="T10" fmla="*/ 0 60000 65536"/>
              <a:gd name="T11" fmla="*/ 0 60000 65536"/>
              <a:gd name="T12" fmla="*/ 0 60000 65536"/>
              <a:gd name="T13" fmla="*/ 0 60000 65536"/>
              <a:gd name="T14" fmla="*/ 0 60000 65536"/>
              <a:gd name="T15" fmla="*/ 0 w 19"/>
              <a:gd name="T16" fmla="*/ 0 h 36"/>
              <a:gd name="T17" fmla="*/ 19 w 19"/>
              <a:gd name="T18" fmla="*/ 36 h 36"/>
            </a:gdLst>
            <a:ahLst/>
            <a:cxnLst>
              <a:cxn ang="T10">
                <a:pos x="T0" y="T1"/>
              </a:cxn>
              <a:cxn ang="T11">
                <a:pos x="T2" y="T3"/>
              </a:cxn>
              <a:cxn ang="T12">
                <a:pos x="T4" y="T5"/>
              </a:cxn>
              <a:cxn ang="T13">
                <a:pos x="T6" y="T7"/>
              </a:cxn>
              <a:cxn ang="T14">
                <a:pos x="T8" y="T9"/>
              </a:cxn>
            </a:cxnLst>
            <a:rect l="T15" t="T16" r="T17" b="T18"/>
            <a:pathLst>
              <a:path w="19" h="36">
                <a:moveTo>
                  <a:pt x="0" y="6"/>
                </a:moveTo>
                <a:lnTo>
                  <a:pt x="2" y="36"/>
                </a:lnTo>
                <a:lnTo>
                  <a:pt x="19" y="31"/>
                </a:lnTo>
                <a:lnTo>
                  <a:pt x="17" y="0"/>
                </a:lnTo>
                <a:lnTo>
                  <a:pt x="0" y="6"/>
                </a:lnTo>
                <a:close/>
              </a:path>
            </a:pathLst>
          </a:custGeom>
          <a:solidFill>
            <a:srgbClr val="99FF33"/>
          </a:solidFill>
          <a:ln w="9525">
            <a:solidFill>
              <a:srgbClr val="99FF33"/>
            </a:solidFill>
            <a:round/>
            <a:headEnd/>
            <a:tailEnd/>
          </a:ln>
        </p:spPr>
        <p:txBody>
          <a:bodyPr/>
          <a:lstStyle/>
          <a:p>
            <a:endParaRPr lang="it-IT"/>
          </a:p>
        </p:txBody>
      </p:sp>
      <p:sp>
        <p:nvSpPr>
          <p:cNvPr id="22652" name="Freeform 1152"/>
          <p:cNvSpPr>
            <a:spLocks/>
          </p:cNvSpPr>
          <p:nvPr/>
        </p:nvSpPr>
        <p:spPr bwMode="auto">
          <a:xfrm>
            <a:off x="4884738" y="3514725"/>
            <a:ext cx="25400" cy="28575"/>
          </a:xfrm>
          <a:custGeom>
            <a:avLst/>
            <a:gdLst>
              <a:gd name="T0" fmla="*/ 0 w 18"/>
              <a:gd name="T1" fmla="*/ 6 h 37"/>
              <a:gd name="T2" fmla="*/ 2 w 18"/>
              <a:gd name="T3" fmla="*/ 37 h 37"/>
              <a:gd name="T4" fmla="*/ 18 w 18"/>
              <a:gd name="T5" fmla="*/ 31 h 37"/>
              <a:gd name="T6" fmla="*/ 16 w 18"/>
              <a:gd name="T7" fmla="*/ 0 h 37"/>
              <a:gd name="T8" fmla="*/ 0 w 18"/>
              <a:gd name="T9" fmla="*/ 6 h 37"/>
              <a:gd name="T10" fmla="*/ 0 60000 65536"/>
              <a:gd name="T11" fmla="*/ 0 60000 65536"/>
              <a:gd name="T12" fmla="*/ 0 60000 65536"/>
              <a:gd name="T13" fmla="*/ 0 60000 65536"/>
              <a:gd name="T14" fmla="*/ 0 60000 65536"/>
              <a:gd name="T15" fmla="*/ 0 w 18"/>
              <a:gd name="T16" fmla="*/ 0 h 37"/>
              <a:gd name="T17" fmla="*/ 18 w 18"/>
              <a:gd name="T18" fmla="*/ 37 h 37"/>
            </a:gdLst>
            <a:ahLst/>
            <a:cxnLst>
              <a:cxn ang="T10">
                <a:pos x="T0" y="T1"/>
              </a:cxn>
              <a:cxn ang="T11">
                <a:pos x="T2" y="T3"/>
              </a:cxn>
              <a:cxn ang="T12">
                <a:pos x="T4" y="T5"/>
              </a:cxn>
              <a:cxn ang="T13">
                <a:pos x="T6" y="T7"/>
              </a:cxn>
              <a:cxn ang="T14">
                <a:pos x="T8" y="T9"/>
              </a:cxn>
            </a:cxnLst>
            <a:rect l="T15" t="T16" r="T17" b="T18"/>
            <a:pathLst>
              <a:path w="18" h="37">
                <a:moveTo>
                  <a:pt x="0" y="6"/>
                </a:moveTo>
                <a:lnTo>
                  <a:pt x="2" y="37"/>
                </a:lnTo>
                <a:lnTo>
                  <a:pt x="18" y="31"/>
                </a:lnTo>
                <a:lnTo>
                  <a:pt x="16" y="0"/>
                </a:lnTo>
                <a:lnTo>
                  <a:pt x="0" y="6"/>
                </a:lnTo>
                <a:close/>
              </a:path>
            </a:pathLst>
          </a:custGeom>
          <a:solidFill>
            <a:srgbClr val="99FF33"/>
          </a:solidFill>
          <a:ln w="9525">
            <a:solidFill>
              <a:srgbClr val="99FF33"/>
            </a:solidFill>
            <a:round/>
            <a:headEnd/>
            <a:tailEnd/>
          </a:ln>
        </p:spPr>
        <p:txBody>
          <a:bodyPr/>
          <a:lstStyle/>
          <a:p>
            <a:endParaRPr lang="it-IT"/>
          </a:p>
        </p:txBody>
      </p:sp>
      <p:sp>
        <p:nvSpPr>
          <p:cNvPr id="22653" name="Freeform 1153"/>
          <p:cNvSpPr>
            <a:spLocks/>
          </p:cNvSpPr>
          <p:nvPr/>
        </p:nvSpPr>
        <p:spPr bwMode="auto">
          <a:xfrm>
            <a:off x="4930775" y="3505200"/>
            <a:ext cx="25400" cy="28575"/>
          </a:xfrm>
          <a:custGeom>
            <a:avLst/>
            <a:gdLst>
              <a:gd name="T0" fmla="*/ 0 w 18"/>
              <a:gd name="T1" fmla="*/ 6 h 37"/>
              <a:gd name="T2" fmla="*/ 2 w 18"/>
              <a:gd name="T3" fmla="*/ 37 h 37"/>
              <a:gd name="T4" fmla="*/ 18 w 18"/>
              <a:gd name="T5" fmla="*/ 31 h 37"/>
              <a:gd name="T6" fmla="*/ 16 w 18"/>
              <a:gd name="T7" fmla="*/ 0 h 37"/>
              <a:gd name="T8" fmla="*/ 0 w 18"/>
              <a:gd name="T9" fmla="*/ 6 h 37"/>
              <a:gd name="T10" fmla="*/ 0 60000 65536"/>
              <a:gd name="T11" fmla="*/ 0 60000 65536"/>
              <a:gd name="T12" fmla="*/ 0 60000 65536"/>
              <a:gd name="T13" fmla="*/ 0 60000 65536"/>
              <a:gd name="T14" fmla="*/ 0 60000 65536"/>
              <a:gd name="T15" fmla="*/ 0 w 18"/>
              <a:gd name="T16" fmla="*/ 0 h 37"/>
              <a:gd name="T17" fmla="*/ 18 w 18"/>
              <a:gd name="T18" fmla="*/ 37 h 37"/>
            </a:gdLst>
            <a:ahLst/>
            <a:cxnLst>
              <a:cxn ang="T10">
                <a:pos x="T0" y="T1"/>
              </a:cxn>
              <a:cxn ang="T11">
                <a:pos x="T2" y="T3"/>
              </a:cxn>
              <a:cxn ang="T12">
                <a:pos x="T4" y="T5"/>
              </a:cxn>
              <a:cxn ang="T13">
                <a:pos x="T6" y="T7"/>
              </a:cxn>
              <a:cxn ang="T14">
                <a:pos x="T8" y="T9"/>
              </a:cxn>
            </a:cxnLst>
            <a:rect l="T15" t="T16" r="T17" b="T18"/>
            <a:pathLst>
              <a:path w="18" h="37">
                <a:moveTo>
                  <a:pt x="0" y="6"/>
                </a:moveTo>
                <a:lnTo>
                  <a:pt x="2" y="37"/>
                </a:lnTo>
                <a:lnTo>
                  <a:pt x="18" y="31"/>
                </a:lnTo>
                <a:lnTo>
                  <a:pt x="16" y="0"/>
                </a:lnTo>
                <a:lnTo>
                  <a:pt x="0" y="6"/>
                </a:lnTo>
                <a:close/>
              </a:path>
            </a:pathLst>
          </a:custGeom>
          <a:solidFill>
            <a:srgbClr val="99FF33"/>
          </a:solidFill>
          <a:ln w="9525">
            <a:solidFill>
              <a:srgbClr val="99FF33"/>
            </a:solidFill>
            <a:round/>
            <a:headEnd/>
            <a:tailEnd/>
          </a:ln>
        </p:spPr>
        <p:txBody>
          <a:bodyPr/>
          <a:lstStyle/>
          <a:p>
            <a:endParaRPr lang="it-IT"/>
          </a:p>
        </p:txBody>
      </p:sp>
      <p:sp>
        <p:nvSpPr>
          <p:cNvPr id="22654" name="Freeform 1154"/>
          <p:cNvSpPr>
            <a:spLocks/>
          </p:cNvSpPr>
          <p:nvPr/>
        </p:nvSpPr>
        <p:spPr bwMode="auto">
          <a:xfrm>
            <a:off x="4975225" y="3497263"/>
            <a:ext cx="25400" cy="28575"/>
          </a:xfrm>
          <a:custGeom>
            <a:avLst/>
            <a:gdLst>
              <a:gd name="T0" fmla="*/ 0 w 18"/>
              <a:gd name="T1" fmla="*/ 5 h 36"/>
              <a:gd name="T2" fmla="*/ 2 w 18"/>
              <a:gd name="T3" fmla="*/ 36 h 36"/>
              <a:gd name="T4" fmla="*/ 18 w 18"/>
              <a:gd name="T5" fmla="*/ 30 h 36"/>
              <a:gd name="T6" fmla="*/ 16 w 18"/>
              <a:gd name="T7" fmla="*/ 0 h 36"/>
              <a:gd name="T8" fmla="*/ 0 w 18"/>
              <a:gd name="T9" fmla="*/ 5 h 36"/>
              <a:gd name="T10" fmla="*/ 0 60000 65536"/>
              <a:gd name="T11" fmla="*/ 0 60000 65536"/>
              <a:gd name="T12" fmla="*/ 0 60000 65536"/>
              <a:gd name="T13" fmla="*/ 0 60000 65536"/>
              <a:gd name="T14" fmla="*/ 0 60000 65536"/>
              <a:gd name="T15" fmla="*/ 0 w 18"/>
              <a:gd name="T16" fmla="*/ 0 h 36"/>
              <a:gd name="T17" fmla="*/ 18 w 18"/>
              <a:gd name="T18" fmla="*/ 36 h 36"/>
            </a:gdLst>
            <a:ahLst/>
            <a:cxnLst>
              <a:cxn ang="T10">
                <a:pos x="T0" y="T1"/>
              </a:cxn>
              <a:cxn ang="T11">
                <a:pos x="T2" y="T3"/>
              </a:cxn>
              <a:cxn ang="T12">
                <a:pos x="T4" y="T5"/>
              </a:cxn>
              <a:cxn ang="T13">
                <a:pos x="T6" y="T7"/>
              </a:cxn>
              <a:cxn ang="T14">
                <a:pos x="T8" y="T9"/>
              </a:cxn>
            </a:cxnLst>
            <a:rect l="T15" t="T16" r="T17" b="T18"/>
            <a:pathLst>
              <a:path w="18" h="36">
                <a:moveTo>
                  <a:pt x="0" y="5"/>
                </a:moveTo>
                <a:lnTo>
                  <a:pt x="2" y="36"/>
                </a:lnTo>
                <a:lnTo>
                  <a:pt x="18" y="30"/>
                </a:lnTo>
                <a:lnTo>
                  <a:pt x="16" y="0"/>
                </a:lnTo>
                <a:lnTo>
                  <a:pt x="0" y="5"/>
                </a:lnTo>
                <a:close/>
              </a:path>
            </a:pathLst>
          </a:custGeom>
          <a:solidFill>
            <a:srgbClr val="99FF33"/>
          </a:solidFill>
          <a:ln w="9525">
            <a:solidFill>
              <a:srgbClr val="99FF33"/>
            </a:solidFill>
            <a:round/>
            <a:headEnd/>
            <a:tailEnd/>
          </a:ln>
        </p:spPr>
        <p:txBody>
          <a:bodyPr/>
          <a:lstStyle/>
          <a:p>
            <a:endParaRPr lang="it-IT"/>
          </a:p>
        </p:txBody>
      </p:sp>
      <p:sp>
        <p:nvSpPr>
          <p:cNvPr id="22655" name="Freeform 1155"/>
          <p:cNvSpPr>
            <a:spLocks/>
          </p:cNvSpPr>
          <p:nvPr/>
        </p:nvSpPr>
        <p:spPr bwMode="auto">
          <a:xfrm>
            <a:off x="5022850" y="3487738"/>
            <a:ext cx="23813" cy="28575"/>
          </a:xfrm>
          <a:custGeom>
            <a:avLst/>
            <a:gdLst>
              <a:gd name="T0" fmla="*/ 0 w 17"/>
              <a:gd name="T1" fmla="*/ 5 h 36"/>
              <a:gd name="T2" fmla="*/ 2 w 17"/>
              <a:gd name="T3" fmla="*/ 36 h 36"/>
              <a:gd name="T4" fmla="*/ 17 w 17"/>
              <a:gd name="T5" fmla="*/ 30 h 36"/>
              <a:gd name="T6" fmla="*/ 15 w 17"/>
              <a:gd name="T7" fmla="*/ 0 h 36"/>
              <a:gd name="T8" fmla="*/ 0 w 17"/>
              <a:gd name="T9" fmla="*/ 5 h 36"/>
              <a:gd name="T10" fmla="*/ 0 60000 65536"/>
              <a:gd name="T11" fmla="*/ 0 60000 65536"/>
              <a:gd name="T12" fmla="*/ 0 60000 65536"/>
              <a:gd name="T13" fmla="*/ 0 60000 65536"/>
              <a:gd name="T14" fmla="*/ 0 60000 65536"/>
              <a:gd name="T15" fmla="*/ 0 w 17"/>
              <a:gd name="T16" fmla="*/ 0 h 36"/>
              <a:gd name="T17" fmla="*/ 17 w 17"/>
              <a:gd name="T18" fmla="*/ 36 h 36"/>
            </a:gdLst>
            <a:ahLst/>
            <a:cxnLst>
              <a:cxn ang="T10">
                <a:pos x="T0" y="T1"/>
              </a:cxn>
              <a:cxn ang="T11">
                <a:pos x="T2" y="T3"/>
              </a:cxn>
              <a:cxn ang="T12">
                <a:pos x="T4" y="T5"/>
              </a:cxn>
              <a:cxn ang="T13">
                <a:pos x="T6" y="T7"/>
              </a:cxn>
              <a:cxn ang="T14">
                <a:pos x="T8" y="T9"/>
              </a:cxn>
            </a:cxnLst>
            <a:rect l="T15" t="T16" r="T17" b="T18"/>
            <a:pathLst>
              <a:path w="17" h="36">
                <a:moveTo>
                  <a:pt x="0" y="5"/>
                </a:moveTo>
                <a:lnTo>
                  <a:pt x="2" y="36"/>
                </a:lnTo>
                <a:lnTo>
                  <a:pt x="17" y="30"/>
                </a:lnTo>
                <a:lnTo>
                  <a:pt x="15" y="0"/>
                </a:lnTo>
                <a:lnTo>
                  <a:pt x="0" y="5"/>
                </a:lnTo>
                <a:close/>
              </a:path>
            </a:pathLst>
          </a:custGeom>
          <a:solidFill>
            <a:srgbClr val="99FF33"/>
          </a:solidFill>
          <a:ln w="9525">
            <a:solidFill>
              <a:srgbClr val="99FF33"/>
            </a:solidFill>
            <a:round/>
            <a:headEnd/>
            <a:tailEnd/>
          </a:ln>
        </p:spPr>
        <p:txBody>
          <a:bodyPr/>
          <a:lstStyle/>
          <a:p>
            <a:endParaRPr lang="it-IT"/>
          </a:p>
        </p:txBody>
      </p:sp>
      <p:sp>
        <p:nvSpPr>
          <p:cNvPr id="22656" name="Freeform 1156"/>
          <p:cNvSpPr>
            <a:spLocks/>
          </p:cNvSpPr>
          <p:nvPr/>
        </p:nvSpPr>
        <p:spPr bwMode="auto">
          <a:xfrm>
            <a:off x="5065713" y="3479800"/>
            <a:ext cx="25400" cy="28575"/>
          </a:xfrm>
          <a:custGeom>
            <a:avLst/>
            <a:gdLst>
              <a:gd name="T0" fmla="*/ 0 w 18"/>
              <a:gd name="T1" fmla="*/ 5 h 36"/>
              <a:gd name="T2" fmla="*/ 2 w 18"/>
              <a:gd name="T3" fmla="*/ 36 h 36"/>
              <a:gd name="T4" fmla="*/ 18 w 18"/>
              <a:gd name="T5" fmla="*/ 31 h 36"/>
              <a:gd name="T6" fmla="*/ 16 w 18"/>
              <a:gd name="T7" fmla="*/ 0 h 36"/>
              <a:gd name="T8" fmla="*/ 0 w 18"/>
              <a:gd name="T9" fmla="*/ 5 h 36"/>
              <a:gd name="T10" fmla="*/ 0 60000 65536"/>
              <a:gd name="T11" fmla="*/ 0 60000 65536"/>
              <a:gd name="T12" fmla="*/ 0 60000 65536"/>
              <a:gd name="T13" fmla="*/ 0 60000 65536"/>
              <a:gd name="T14" fmla="*/ 0 60000 65536"/>
              <a:gd name="T15" fmla="*/ 0 w 18"/>
              <a:gd name="T16" fmla="*/ 0 h 36"/>
              <a:gd name="T17" fmla="*/ 18 w 18"/>
              <a:gd name="T18" fmla="*/ 36 h 36"/>
            </a:gdLst>
            <a:ahLst/>
            <a:cxnLst>
              <a:cxn ang="T10">
                <a:pos x="T0" y="T1"/>
              </a:cxn>
              <a:cxn ang="T11">
                <a:pos x="T2" y="T3"/>
              </a:cxn>
              <a:cxn ang="T12">
                <a:pos x="T4" y="T5"/>
              </a:cxn>
              <a:cxn ang="T13">
                <a:pos x="T6" y="T7"/>
              </a:cxn>
              <a:cxn ang="T14">
                <a:pos x="T8" y="T9"/>
              </a:cxn>
            </a:cxnLst>
            <a:rect l="T15" t="T16" r="T17" b="T18"/>
            <a:pathLst>
              <a:path w="18" h="36">
                <a:moveTo>
                  <a:pt x="0" y="5"/>
                </a:moveTo>
                <a:lnTo>
                  <a:pt x="2" y="36"/>
                </a:lnTo>
                <a:lnTo>
                  <a:pt x="18" y="31"/>
                </a:lnTo>
                <a:lnTo>
                  <a:pt x="16" y="0"/>
                </a:lnTo>
                <a:lnTo>
                  <a:pt x="0" y="5"/>
                </a:lnTo>
                <a:close/>
              </a:path>
            </a:pathLst>
          </a:custGeom>
          <a:solidFill>
            <a:srgbClr val="99FF33"/>
          </a:solidFill>
          <a:ln w="9525">
            <a:solidFill>
              <a:srgbClr val="99FF33"/>
            </a:solidFill>
            <a:round/>
            <a:headEnd/>
            <a:tailEnd/>
          </a:ln>
        </p:spPr>
        <p:txBody>
          <a:bodyPr/>
          <a:lstStyle/>
          <a:p>
            <a:endParaRPr lang="it-IT"/>
          </a:p>
        </p:txBody>
      </p:sp>
      <p:sp>
        <p:nvSpPr>
          <p:cNvPr id="22657" name="Freeform 1157"/>
          <p:cNvSpPr>
            <a:spLocks/>
          </p:cNvSpPr>
          <p:nvPr/>
        </p:nvSpPr>
        <p:spPr bwMode="auto">
          <a:xfrm>
            <a:off x="5111750" y="3470275"/>
            <a:ext cx="25400" cy="30163"/>
          </a:xfrm>
          <a:custGeom>
            <a:avLst/>
            <a:gdLst>
              <a:gd name="T0" fmla="*/ 0 w 18"/>
              <a:gd name="T1" fmla="*/ 5 h 36"/>
              <a:gd name="T2" fmla="*/ 2 w 18"/>
              <a:gd name="T3" fmla="*/ 36 h 36"/>
              <a:gd name="T4" fmla="*/ 18 w 18"/>
              <a:gd name="T5" fmla="*/ 31 h 36"/>
              <a:gd name="T6" fmla="*/ 16 w 18"/>
              <a:gd name="T7" fmla="*/ 0 h 36"/>
              <a:gd name="T8" fmla="*/ 0 w 18"/>
              <a:gd name="T9" fmla="*/ 5 h 36"/>
              <a:gd name="T10" fmla="*/ 0 60000 65536"/>
              <a:gd name="T11" fmla="*/ 0 60000 65536"/>
              <a:gd name="T12" fmla="*/ 0 60000 65536"/>
              <a:gd name="T13" fmla="*/ 0 60000 65536"/>
              <a:gd name="T14" fmla="*/ 0 60000 65536"/>
              <a:gd name="T15" fmla="*/ 0 w 18"/>
              <a:gd name="T16" fmla="*/ 0 h 36"/>
              <a:gd name="T17" fmla="*/ 18 w 18"/>
              <a:gd name="T18" fmla="*/ 36 h 36"/>
            </a:gdLst>
            <a:ahLst/>
            <a:cxnLst>
              <a:cxn ang="T10">
                <a:pos x="T0" y="T1"/>
              </a:cxn>
              <a:cxn ang="T11">
                <a:pos x="T2" y="T3"/>
              </a:cxn>
              <a:cxn ang="T12">
                <a:pos x="T4" y="T5"/>
              </a:cxn>
              <a:cxn ang="T13">
                <a:pos x="T6" y="T7"/>
              </a:cxn>
              <a:cxn ang="T14">
                <a:pos x="T8" y="T9"/>
              </a:cxn>
            </a:cxnLst>
            <a:rect l="T15" t="T16" r="T17" b="T18"/>
            <a:pathLst>
              <a:path w="18" h="36">
                <a:moveTo>
                  <a:pt x="0" y="5"/>
                </a:moveTo>
                <a:lnTo>
                  <a:pt x="2" y="36"/>
                </a:lnTo>
                <a:lnTo>
                  <a:pt x="18" y="31"/>
                </a:lnTo>
                <a:lnTo>
                  <a:pt x="16" y="0"/>
                </a:lnTo>
                <a:lnTo>
                  <a:pt x="0" y="5"/>
                </a:lnTo>
                <a:close/>
              </a:path>
            </a:pathLst>
          </a:custGeom>
          <a:solidFill>
            <a:srgbClr val="99FF33"/>
          </a:solidFill>
          <a:ln w="9525">
            <a:solidFill>
              <a:srgbClr val="99FF33"/>
            </a:solidFill>
            <a:round/>
            <a:headEnd/>
            <a:tailEnd/>
          </a:ln>
        </p:spPr>
        <p:txBody>
          <a:bodyPr/>
          <a:lstStyle/>
          <a:p>
            <a:endParaRPr lang="it-IT"/>
          </a:p>
        </p:txBody>
      </p:sp>
      <p:sp>
        <p:nvSpPr>
          <p:cNvPr id="22658" name="Freeform 1158"/>
          <p:cNvSpPr>
            <a:spLocks/>
          </p:cNvSpPr>
          <p:nvPr/>
        </p:nvSpPr>
        <p:spPr bwMode="auto">
          <a:xfrm>
            <a:off x="5156200" y="3462338"/>
            <a:ext cx="26988" cy="28575"/>
          </a:xfrm>
          <a:custGeom>
            <a:avLst/>
            <a:gdLst>
              <a:gd name="T0" fmla="*/ 0 w 19"/>
              <a:gd name="T1" fmla="*/ 5 h 36"/>
              <a:gd name="T2" fmla="*/ 2 w 19"/>
              <a:gd name="T3" fmla="*/ 36 h 36"/>
              <a:gd name="T4" fmla="*/ 19 w 19"/>
              <a:gd name="T5" fmla="*/ 31 h 36"/>
              <a:gd name="T6" fmla="*/ 17 w 19"/>
              <a:gd name="T7" fmla="*/ 0 h 36"/>
              <a:gd name="T8" fmla="*/ 0 w 19"/>
              <a:gd name="T9" fmla="*/ 5 h 36"/>
              <a:gd name="T10" fmla="*/ 0 60000 65536"/>
              <a:gd name="T11" fmla="*/ 0 60000 65536"/>
              <a:gd name="T12" fmla="*/ 0 60000 65536"/>
              <a:gd name="T13" fmla="*/ 0 60000 65536"/>
              <a:gd name="T14" fmla="*/ 0 60000 65536"/>
              <a:gd name="T15" fmla="*/ 0 w 19"/>
              <a:gd name="T16" fmla="*/ 0 h 36"/>
              <a:gd name="T17" fmla="*/ 19 w 19"/>
              <a:gd name="T18" fmla="*/ 36 h 36"/>
            </a:gdLst>
            <a:ahLst/>
            <a:cxnLst>
              <a:cxn ang="T10">
                <a:pos x="T0" y="T1"/>
              </a:cxn>
              <a:cxn ang="T11">
                <a:pos x="T2" y="T3"/>
              </a:cxn>
              <a:cxn ang="T12">
                <a:pos x="T4" y="T5"/>
              </a:cxn>
              <a:cxn ang="T13">
                <a:pos x="T6" y="T7"/>
              </a:cxn>
              <a:cxn ang="T14">
                <a:pos x="T8" y="T9"/>
              </a:cxn>
            </a:cxnLst>
            <a:rect l="T15" t="T16" r="T17" b="T18"/>
            <a:pathLst>
              <a:path w="19" h="36">
                <a:moveTo>
                  <a:pt x="0" y="5"/>
                </a:moveTo>
                <a:lnTo>
                  <a:pt x="2" y="36"/>
                </a:lnTo>
                <a:lnTo>
                  <a:pt x="19" y="31"/>
                </a:lnTo>
                <a:lnTo>
                  <a:pt x="17" y="0"/>
                </a:lnTo>
                <a:lnTo>
                  <a:pt x="0" y="5"/>
                </a:lnTo>
                <a:close/>
              </a:path>
            </a:pathLst>
          </a:custGeom>
          <a:solidFill>
            <a:srgbClr val="99FF33"/>
          </a:solidFill>
          <a:ln w="9525">
            <a:solidFill>
              <a:srgbClr val="99FF33"/>
            </a:solidFill>
            <a:round/>
            <a:headEnd/>
            <a:tailEnd/>
          </a:ln>
        </p:spPr>
        <p:txBody>
          <a:bodyPr/>
          <a:lstStyle/>
          <a:p>
            <a:endParaRPr lang="it-IT"/>
          </a:p>
        </p:txBody>
      </p:sp>
      <p:sp>
        <p:nvSpPr>
          <p:cNvPr id="22659" name="Freeform 1159"/>
          <p:cNvSpPr>
            <a:spLocks/>
          </p:cNvSpPr>
          <p:nvPr/>
        </p:nvSpPr>
        <p:spPr bwMode="auto">
          <a:xfrm>
            <a:off x="5200650" y="3454400"/>
            <a:ext cx="25400" cy="28575"/>
          </a:xfrm>
          <a:custGeom>
            <a:avLst/>
            <a:gdLst>
              <a:gd name="T0" fmla="*/ 0 w 18"/>
              <a:gd name="T1" fmla="*/ 6 h 36"/>
              <a:gd name="T2" fmla="*/ 2 w 18"/>
              <a:gd name="T3" fmla="*/ 36 h 36"/>
              <a:gd name="T4" fmla="*/ 18 w 18"/>
              <a:gd name="T5" fmla="*/ 31 h 36"/>
              <a:gd name="T6" fmla="*/ 16 w 18"/>
              <a:gd name="T7" fmla="*/ 0 h 36"/>
              <a:gd name="T8" fmla="*/ 0 w 18"/>
              <a:gd name="T9" fmla="*/ 6 h 36"/>
              <a:gd name="T10" fmla="*/ 0 60000 65536"/>
              <a:gd name="T11" fmla="*/ 0 60000 65536"/>
              <a:gd name="T12" fmla="*/ 0 60000 65536"/>
              <a:gd name="T13" fmla="*/ 0 60000 65536"/>
              <a:gd name="T14" fmla="*/ 0 60000 65536"/>
              <a:gd name="T15" fmla="*/ 0 w 18"/>
              <a:gd name="T16" fmla="*/ 0 h 36"/>
              <a:gd name="T17" fmla="*/ 18 w 18"/>
              <a:gd name="T18" fmla="*/ 36 h 36"/>
            </a:gdLst>
            <a:ahLst/>
            <a:cxnLst>
              <a:cxn ang="T10">
                <a:pos x="T0" y="T1"/>
              </a:cxn>
              <a:cxn ang="T11">
                <a:pos x="T2" y="T3"/>
              </a:cxn>
              <a:cxn ang="T12">
                <a:pos x="T4" y="T5"/>
              </a:cxn>
              <a:cxn ang="T13">
                <a:pos x="T6" y="T7"/>
              </a:cxn>
              <a:cxn ang="T14">
                <a:pos x="T8" y="T9"/>
              </a:cxn>
            </a:cxnLst>
            <a:rect l="T15" t="T16" r="T17" b="T18"/>
            <a:pathLst>
              <a:path w="18" h="36">
                <a:moveTo>
                  <a:pt x="0" y="6"/>
                </a:moveTo>
                <a:lnTo>
                  <a:pt x="2" y="36"/>
                </a:lnTo>
                <a:lnTo>
                  <a:pt x="18" y="31"/>
                </a:lnTo>
                <a:lnTo>
                  <a:pt x="16" y="0"/>
                </a:lnTo>
                <a:lnTo>
                  <a:pt x="0" y="6"/>
                </a:lnTo>
                <a:close/>
              </a:path>
            </a:pathLst>
          </a:custGeom>
          <a:solidFill>
            <a:srgbClr val="99FF33"/>
          </a:solidFill>
          <a:ln w="9525">
            <a:solidFill>
              <a:srgbClr val="99FF33"/>
            </a:solidFill>
            <a:round/>
            <a:headEnd/>
            <a:tailEnd/>
          </a:ln>
        </p:spPr>
        <p:txBody>
          <a:bodyPr/>
          <a:lstStyle/>
          <a:p>
            <a:endParaRPr lang="it-IT"/>
          </a:p>
        </p:txBody>
      </p:sp>
      <p:sp>
        <p:nvSpPr>
          <p:cNvPr id="22660" name="Freeform 1160"/>
          <p:cNvSpPr>
            <a:spLocks/>
          </p:cNvSpPr>
          <p:nvPr/>
        </p:nvSpPr>
        <p:spPr bwMode="auto">
          <a:xfrm>
            <a:off x="5246688" y="3444875"/>
            <a:ext cx="25400" cy="28575"/>
          </a:xfrm>
          <a:custGeom>
            <a:avLst/>
            <a:gdLst>
              <a:gd name="T0" fmla="*/ 0 w 18"/>
              <a:gd name="T1" fmla="*/ 6 h 36"/>
              <a:gd name="T2" fmla="*/ 2 w 18"/>
              <a:gd name="T3" fmla="*/ 36 h 36"/>
              <a:gd name="T4" fmla="*/ 18 w 18"/>
              <a:gd name="T5" fmla="*/ 31 h 36"/>
              <a:gd name="T6" fmla="*/ 16 w 18"/>
              <a:gd name="T7" fmla="*/ 0 h 36"/>
              <a:gd name="T8" fmla="*/ 0 w 18"/>
              <a:gd name="T9" fmla="*/ 6 h 36"/>
              <a:gd name="T10" fmla="*/ 0 60000 65536"/>
              <a:gd name="T11" fmla="*/ 0 60000 65536"/>
              <a:gd name="T12" fmla="*/ 0 60000 65536"/>
              <a:gd name="T13" fmla="*/ 0 60000 65536"/>
              <a:gd name="T14" fmla="*/ 0 60000 65536"/>
              <a:gd name="T15" fmla="*/ 0 w 18"/>
              <a:gd name="T16" fmla="*/ 0 h 36"/>
              <a:gd name="T17" fmla="*/ 18 w 18"/>
              <a:gd name="T18" fmla="*/ 36 h 36"/>
            </a:gdLst>
            <a:ahLst/>
            <a:cxnLst>
              <a:cxn ang="T10">
                <a:pos x="T0" y="T1"/>
              </a:cxn>
              <a:cxn ang="T11">
                <a:pos x="T2" y="T3"/>
              </a:cxn>
              <a:cxn ang="T12">
                <a:pos x="T4" y="T5"/>
              </a:cxn>
              <a:cxn ang="T13">
                <a:pos x="T6" y="T7"/>
              </a:cxn>
              <a:cxn ang="T14">
                <a:pos x="T8" y="T9"/>
              </a:cxn>
            </a:cxnLst>
            <a:rect l="T15" t="T16" r="T17" b="T18"/>
            <a:pathLst>
              <a:path w="18" h="36">
                <a:moveTo>
                  <a:pt x="0" y="6"/>
                </a:moveTo>
                <a:lnTo>
                  <a:pt x="2" y="36"/>
                </a:lnTo>
                <a:lnTo>
                  <a:pt x="18" y="31"/>
                </a:lnTo>
                <a:lnTo>
                  <a:pt x="16" y="0"/>
                </a:lnTo>
                <a:lnTo>
                  <a:pt x="0" y="6"/>
                </a:lnTo>
                <a:close/>
              </a:path>
            </a:pathLst>
          </a:custGeom>
          <a:solidFill>
            <a:srgbClr val="99FF33"/>
          </a:solidFill>
          <a:ln w="9525">
            <a:solidFill>
              <a:srgbClr val="99FF33"/>
            </a:solidFill>
            <a:round/>
            <a:headEnd/>
            <a:tailEnd/>
          </a:ln>
        </p:spPr>
        <p:txBody>
          <a:bodyPr/>
          <a:lstStyle/>
          <a:p>
            <a:endParaRPr lang="it-IT"/>
          </a:p>
        </p:txBody>
      </p:sp>
      <p:sp>
        <p:nvSpPr>
          <p:cNvPr id="22661" name="Freeform 1161"/>
          <p:cNvSpPr>
            <a:spLocks/>
          </p:cNvSpPr>
          <p:nvPr/>
        </p:nvSpPr>
        <p:spPr bwMode="auto">
          <a:xfrm>
            <a:off x="5291138" y="3436938"/>
            <a:ext cx="25400" cy="28575"/>
          </a:xfrm>
          <a:custGeom>
            <a:avLst/>
            <a:gdLst>
              <a:gd name="T0" fmla="*/ 0 w 18"/>
              <a:gd name="T1" fmla="*/ 6 h 37"/>
              <a:gd name="T2" fmla="*/ 2 w 18"/>
              <a:gd name="T3" fmla="*/ 37 h 37"/>
              <a:gd name="T4" fmla="*/ 18 w 18"/>
              <a:gd name="T5" fmla="*/ 31 h 37"/>
              <a:gd name="T6" fmla="*/ 16 w 18"/>
              <a:gd name="T7" fmla="*/ 0 h 37"/>
              <a:gd name="T8" fmla="*/ 0 w 18"/>
              <a:gd name="T9" fmla="*/ 6 h 37"/>
              <a:gd name="T10" fmla="*/ 0 60000 65536"/>
              <a:gd name="T11" fmla="*/ 0 60000 65536"/>
              <a:gd name="T12" fmla="*/ 0 60000 65536"/>
              <a:gd name="T13" fmla="*/ 0 60000 65536"/>
              <a:gd name="T14" fmla="*/ 0 60000 65536"/>
              <a:gd name="T15" fmla="*/ 0 w 18"/>
              <a:gd name="T16" fmla="*/ 0 h 37"/>
              <a:gd name="T17" fmla="*/ 18 w 18"/>
              <a:gd name="T18" fmla="*/ 37 h 37"/>
            </a:gdLst>
            <a:ahLst/>
            <a:cxnLst>
              <a:cxn ang="T10">
                <a:pos x="T0" y="T1"/>
              </a:cxn>
              <a:cxn ang="T11">
                <a:pos x="T2" y="T3"/>
              </a:cxn>
              <a:cxn ang="T12">
                <a:pos x="T4" y="T5"/>
              </a:cxn>
              <a:cxn ang="T13">
                <a:pos x="T6" y="T7"/>
              </a:cxn>
              <a:cxn ang="T14">
                <a:pos x="T8" y="T9"/>
              </a:cxn>
            </a:cxnLst>
            <a:rect l="T15" t="T16" r="T17" b="T18"/>
            <a:pathLst>
              <a:path w="18" h="37">
                <a:moveTo>
                  <a:pt x="0" y="6"/>
                </a:moveTo>
                <a:lnTo>
                  <a:pt x="2" y="37"/>
                </a:lnTo>
                <a:lnTo>
                  <a:pt x="18" y="31"/>
                </a:lnTo>
                <a:lnTo>
                  <a:pt x="16" y="0"/>
                </a:lnTo>
                <a:lnTo>
                  <a:pt x="0" y="6"/>
                </a:lnTo>
                <a:close/>
              </a:path>
            </a:pathLst>
          </a:custGeom>
          <a:solidFill>
            <a:srgbClr val="99FF33"/>
          </a:solidFill>
          <a:ln w="9525">
            <a:solidFill>
              <a:srgbClr val="99FF33"/>
            </a:solidFill>
            <a:round/>
            <a:headEnd/>
            <a:tailEnd/>
          </a:ln>
        </p:spPr>
        <p:txBody>
          <a:bodyPr/>
          <a:lstStyle/>
          <a:p>
            <a:endParaRPr lang="it-IT"/>
          </a:p>
        </p:txBody>
      </p:sp>
      <p:sp>
        <p:nvSpPr>
          <p:cNvPr id="22662" name="Freeform 1162"/>
          <p:cNvSpPr>
            <a:spLocks/>
          </p:cNvSpPr>
          <p:nvPr/>
        </p:nvSpPr>
        <p:spPr bwMode="auto">
          <a:xfrm>
            <a:off x="5338763" y="3427413"/>
            <a:ext cx="23812" cy="28575"/>
          </a:xfrm>
          <a:custGeom>
            <a:avLst/>
            <a:gdLst>
              <a:gd name="T0" fmla="*/ 0 w 17"/>
              <a:gd name="T1" fmla="*/ 6 h 37"/>
              <a:gd name="T2" fmla="*/ 2 w 17"/>
              <a:gd name="T3" fmla="*/ 37 h 37"/>
              <a:gd name="T4" fmla="*/ 17 w 17"/>
              <a:gd name="T5" fmla="*/ 31 h 37"/>
              <a:gd name="T6" fmla="*/ 15 w 17"/>
              <a:gd name="T7" fmla="*/ 0 h 37"/>
              <a:gd name="T8" fmla="*/ 0 w 17"/>
              <a:gd name="T9" fmla="*/ 6 h 37"/>
              <a:gd name="T10" fmla="*/ 0 60000 65536"/>
              <a:gd name="T11" fmla="*/ 0 60000 65536"/>
              <a:gd name="T12" fmla="*/ 0 60000 65536"/>
              <a:gd name="T13" fmla="*/ 0 60000 65536"/>
              <a:gd name="T14" fmla="*/ 0 60000 65536"/>
              <a:gd name="T15" fmla="*/ 0 w 17"/>
              <a:gd name="T16" fmla="*/ 0 h 37"/>
              <a:gd name="T17" fmla="*/ 17 w 17"/>
              <a:gd name="T18" fmla="*/ 37 h 37"/>
            </a:gdLst>
            <a:ahLst/>
            <a:cxnLst>
              <a:cxn ang="T10">
                <a:pos x="T0" y="T1"/>
              </a:cxn>
              <a:cxn ang="T11">
                <a:pos x="T2" y="T3"/>
              </a:cxn>
              <a:cxn ang="T12">
                <a:pos x="T4" y="T5"/>
              </a:cxn>
              <a:cxn ang="T13">
                <a:pos x="T6" y="T7"/>
              </a:cxn>
              <a:cxn ang="T14">
                <a:pos x="T8" y="T9"/>
              </a:cxn>
            </a:cxnLst>
            <a:rect l="T15" t="T16" r="T17" b="T18"/>
            <a:pathLst>
              <a:path w="17" h="37">
                <a:moveTo>
                  <a:pt x="0" y="6"/>
                </a:moveTo>
                <a:lnTo>
                  <a:pt x="2" y="37"/>
                </a:lnTo>
                <a:lnTo>
                  <a:pt x="17" y="31"/>
                </a:lnTo>
                <a:lnTo>
                  <a:pt x="15" y="0"/>
                </a:lnTo>
                <a:lnTo>
                  <a:pt x="0" y="6"/>
                </a:lnTo>
                <a:close/>
              </a:path>
            </a:pathLst>
          </a:custGeom>
          <a:solidFill>
            <a:srgbClr val="99FF33"/>
          </a:solidFill>
          <a:ln w="9525">
            <a:solidFill>
              <a:srgbClr val="99FF33"/>
            </a:solidFill>
            <a:round/>
            <a:headEnd/>
            <a:tailEnd/>
          </a:ln>
        </p:spPr>
        <p:txBody>
          <a:bodyPr/>
          <a:lstStyle/>
          <a:p>
            <a:endParaRPr lang="it-IT"/>
          </a:p>
        </p:txBody>
      </p:sp>
      <p:sp>
        <p:nvSpPr>
          <p:cNvPr id="22663" name="Freeform 1163"/>
          <p:cNvSpPr>
            <a:spLocks/>
          </p:cNvSpPr>
          <p:nvPr/>
        </p:nvSpPr>
        <p:spPr bwMode="auto">
          <a:xfrm>
            <a:off x="5381625" y="3419475"/>
            <a:ext cx="25400" cy="28575"/>
          </a:xfrm>
          <a:custGeom>
            <a:avLst/>
            <a:gdLst>
              <a:gd name="T0" fmla="*/ 0 w 18"/>
              <a:gd name="T1" fmla="*/ 5 h 36"/>
              <a:gd name="T2" fmla="*/ 2 w 18"/>
              <a:gd name="T3" fmla="*/ 36 h 36"/>
              <a:gd name="T4" fmla="*/ 18 w 18"/>
              <a:gd name="T5" fmla="*/ 30 h 36"/>
              <a:gd name="T6" fmla="*/ 16 w 18"/>
              <a:gd name="T7" fmla="*/ 0 h 36"/>
              <a:gd name="T8" fmla="*/ 0 w 18"/>
              <a:gd name="T9" fmla="*/ 5 h 36"/>
              <a:gd name="T10" fmla="*/ 0 60000 65536"/>
              <a:gd name="T11" fmla="*/ 0 60000 65536"/>
              <a:gd name="T12" fmla="*/ 0 60000 65536"/>
              <a:gd name="T13" fmla="*/ 0 60000 65536"/>
              <a:gd name="T14" fmla="*/ 0 60000 65536"/>
              <a:gd name="T15" fmla="*/ 0 w 18"/>
              <a:gd name="T16" fmla="*/ 0 h 36"/>
              <a:gd name="T17" fmla="*/ 18 w 18"/>
              <a:gd name="T18" fmla="*/ 36 h 36"/>
            </a:gdLst>
            <a:ahLst/>
            <a:cxnLst>
              <a:cxn ang="T10">
                <a:pos x="T0" y="T1"/>
              </a:cxn>
              <a:cxn ang="T11">
                <a:pos x="T2" y="T3"/>
              </a:cxn>
              <a:cxn ang="T12">
                <a:pos x="T4" y="T5"/>
              </a:cxn>
              <a:cxn ang="T13">
                <a:pos x="T6" y="T7"/>
              </a:cxn>
              <a:cxn ang="T14">
                <a:pos x="T8" y="T9"/>
              </a:cxn>
            </a:cxnLst>
            <a:rect l="T15" t="T16" r="T17" b="T18"/>
            <a:pathLst>
              <a:path w="18" h="36">
                <a:moveTo>
                  <a:pt x="0" y="5"/>
                </a:moveTo>
                <a:lnTo>
                  <a:pt x="2" y="36"/>
                </a:lnTo>
                <a:lnTo>
                  <a:pt x="18" y="30"/>
                </a:lnTo>
                <a:lnTo>
                  <a:pt x="16" y="0"/>
                </a:lnTo>
                <a:lnTo>
                  <a:pt x="0" y="5"/>
                </a:lnTo>
                <a:close/>
              </a:path>
            </a:pathLst>
          </a:custGeom>
          <a:solidFill>
            <a:srgbClr val="99FF33"/>
          </a:solidFill>
          <a:ln w="9525">
            <a:solidFill>
              <a:srgbClr val="99FF33"/>
            </a:solidFill>
            <a:round/>
            <a:headEnd/>
            <a:tailEnd/>
          </a:ln>
        </p:spPr>
        <p:txBody>
          <a:bodyPr/>
          <a:lstStyle/>
          <a:p>
            <a:endParaRPr lang="it-IT"/>
          </a:p>
        </p:txBody>
      </p:sp>
      <p:sp>
        <p:nvSpPr>
          <p:cNvPr id="22664" name="Freeform 1164"/>
          <p:cNvSpPr>
            <a:spLocks/>
          </p:cNvSpPr>
          <p:nvPr/>
        </p:nvSpPr>
        <p:spPr bwMode="auto">
          <a:xfrm>
            <a:off x="5429250" y="3411538"/>
            <a:ext cx="23813" cy="28575"/>
          </a:xfrm>
          <a:custGeom>
            <a:avLst/>
            <a:gdLst>
              <a:gd name="T0" fmla="*/ 0 w 17"/>
              <a:gd name="T1" fmla="*/ 5 h 36"/>
              <a:gd name="T2" fmla="*/ 2 w 17"/>
              <a:gd name="T3" fmla="*/ 36 h 36"/>
              <a:gd name="T4" fmla="*/ 17 w 17"/>
              <a:gd name="T5" fmla="*/ 30 h 36"/>
              <a:gd name="T6" fmla="*/ 15 w 17"/>
              <a:gd name="T7" fmla="*/ 0 h 36"/>
              <a:gd name="T8" fmla="*/ 0 w 17"/>
              <a:gd name="T9" fmla="*/ 5 h 36"/>
              <a:gd name="T10" fmla="*/ 0 60000 65536"/>
              <a:gd name="T11" fmla="*/ 0 60000 65536"/>
              <a:gd name="T12" fmla="*/ 0 60000 65536"/>
              <a:gd name="T13" fmla="*/ 0 60000 65536"/>
              <a:gd name="T14" fmla="*/ 0 60000 65536"/>
              <a:gd name="T15" fmla="*/ 0 w 17"/>
              <a:gd name="T16" fmla="*/ 0 h 36"/>
              <a:gd name="T17" fmla="*/ 17 w 17"/>
              <a:gd name="T18" fmla="*/ 36 h 36"/>
            </a:gdLst>
            <a:ahLst/>
            <a:cxnLst>
              <a:cxn ang="T10">
                <a:pos x="T0" y="T1"/>
              </a:cxn>
              <a:cxn ang="T11">
                <a:pos x="T2" y="T3"/>
              </a:cxn>
              <a:cxn ang="T12">
                <a:pos x="T4" y="T5"/>
              </a:cxn>
              <a:cxn ang="T13">
                <a:pos x="T6" y="T7"/>
              </a:cxn>
              <a:cxn ang="T14">
                <a:pos x="T8" y="T9"/>
              </a:cxn>
            </a:cxnLst>
            <a:rect l="T15" t="T16" r="T17" b="T18"/>
            <a:pathLst>
              <a:path w="17" h="36">
                <a:moveTo>
                  <a:pt x="0" y="5"/>
                </a:moveTo>
                <a:lnTo>
                  <a:pt x="2" y="36"/>
                </a:lnTo>
                <a:lnTo>
                  <a:pt x="17" y="30"/>
                </a:lnTo>
                <a:lnTo>
                  <a:pt x="15" y="0"/>
                </a:lnTo>
                <a:lnTo>
                  <a:pt x="0" y="5"/>
                </a:lnTo>
                <a:close/>
              </a:path>
            </a:pathLst>
          </a:custGeom>
          <a:solidFill>
            <a:srgbClr val="99FF33"/>
          </a:solidFill>
          <a:ln w="9525">
            <a:solidFill>
              <a:srgbClr val="99FF33"/>
            </a:solidFill>
            <a:round/>
            <a:headEnd/>
            <a:tailEnd/>
          </a:ln>
        </p:spPr>
        <p:txBody>
          <a:bodyPr/>
          <a:lstStyle/>
          <a:p>
            <a:endParaRPr lang="it-IT"/>
          </a:p>
        </p:txBody>
      </p:sp>
      <p:sp>
        <p:nvSpPr>
          <p:cNvPr id="22665" name="Freeform 1165"/>
          <p:cNvSpPr>
            <a:spLocks/>
          </p:cNvSpPr>
          <p:nvPr/>
        </p:nvSpPr>
        <p:spPr bwMode="auto">
          <a:xfrm>
            <a:off x="5472113" y="3403600"/>
            <a:ext cx="26987" cy="28575"/>
          </a:xfrm>
          <a:custGeom>
            <a:avLst/>
            <a:gdLst>
              <a:gd name="T0" fmla="*/ 0 w 19"/>
              <a:gd name="T1" fmla="*/ 5 h 36"/>
              <a:gd name="T2" fmla="*/ 2 w 19"/>
              <a:gd name="T3" fmla="*/ 36 h 36"/>
              <a:gd name="T4" fmla="*/ 19 w 19"/>
              <a:gd name="T5" fmla="*/ 30 h 36"/>
              <a:gd name="T6" fmla="*/ 17 w 19"/>
              <a:gd name="T7" fmla="*/ 0 h 36"/>
              <a:gd name="T8" fmla="*/ 0 w 19"/>
              <a:gd name="T9" fmla="*/ 5 h 36"/>
              <a:gd name="T10" fmla="*/ 0 60000 65536"/>
              <a:gd name="T11" fmla="*/ 0 60000 65536"/>
              <a:gd name="T12" fmla="*/ 0 60000 65536"/>
              <a:gd name="T13" fmla="*/ 0 60000 65536"/>
              <a:gd name="T14" fmla="*/ 0 60000 65536"/>
              <a:gd name="T15" fmla="*/ 0 w 19"/>
              <a:gd name="T16" fmla="*/ 0 h 36"/>
              <a:gd name="T17" fmla="*/ 19 w 19"/>
              <a:gd name="T18" fmla="*/ 36 h 36"/>
            </a:gdLst>
            <a:ahLst/>
            <a:cxnLst>
              <a:cxn ang="T10">
                <a:pos x="T0" y="T1"/>
              </a:cxn>
              <a:cxn ang="T11">
                <a:pos x="T2" y="T3"/>
              </a:cxn>
              <a:cxn ang="T12">
                <a:pos x="T4" y="T5"/>
              </a:cxn>
              <a:cxn ang="T13">
                <a:pos x="T6" y="T7"/>
              </a:cxn>
              <a:cxn ang="T14">
                <a:pos x="T8" y="T9"/>
              </a:cxn>
            </a:cxnLst>
            <a:rect l="T15" t="T16" r="T17" b="T18"/>
            <a:pathLst>
              <a:path w="19" h="36">
                <a:moveTo>
                  <a:pt x="0" y="5"/>
                </a:moveTo>
                <a:lnTo>
                  <a:pt x="2" y="36"/>
                </a:lnTo>
                <a:lnTo>
                  <a:pt x="19" y="30"/>
                </a:lnTo>
                <a:lnTo>
                  <a:pt x="17" y="0"/>
                </a:lnTo>
                <a:lnTo>
                  <a:pt x="0" y="5"/>
                </a:lnTo>
                <a:close/>
              </a:path>
            </a:pathLst>
          </a:custGeom>
          <a:solidFill>
            <a:srgbClr val="99FF33"/>
          </a:solidFill>
          <a:ln w="9525">
            <a:solidFill>
              <a:srgbClr val="99FF33"/>
            </a:solidFill>
            <a:round/>
            <a:headEnd/>
            <a:tailEnd/>
          </a:ln>
        </p:spPr>
        <p:txBody>
          <a:bodyPr/>
          <a:lstStyle/>
          <a:p>
            <a:endParaRPr lang="it-IT"/>
          </a:p>
        </p:txBody>
      </p:sp>
      <p:sp>
        <p:nvSpPr>
          <p:cNvPr id="22666" name="Freeform 1166"/>
          <p:cNvSpPr>
            <a:spLocks/>
          </p:cNvSpPr>
          <p:nvPr/>
        </p:nvSpPr>
        <p:spPr bwMode="auto">
          <a:xfrm>
            <a:off x="5518150" y="3395663"/>
            <a:ext cx="25400" cy="28575"/>
          </a:xfrm>
          <a:custGeom>
            <a:avLst/>
            <a:gdLst>
              <a:gd name="T0" fmla="*/ 0 w 17"/>
              <a:gd name="T1" fmla="*/ 5 h 36"/>
              <a:gd name="T2" fmla="*/ 2 w 17"/>
              <a:gd name="T3" fmla="*/ 36 h 36"/>
              <a:gd name="T4" fmla="*/ 17 w 17"/>
              <a:gd name="T5" fmla="*/ 30 h 36"/>
              <a:gd name="T6" fmla="*/ 15 w 17"/>
              <a:gd name="T7" fmla="*/ 0 h 36"/>
              <a:gd name="T8" fmla="*/ 0 w 17"/>
              <a:gd name="T9" fmla="*/ 5 h 36"/>
              <a:gd name="T10" fmla="*/ 0 60000 65536"/>
              <a:gd name="T11" fmla="*/ 0 60000 65536"/>
              <a:gd name="T12" fmla="*/ 0 60000 65536"/>
              <a:gd name="T13" fmla="*/ 0 60000 65536"/>
              <a:gd name="T14" fmla="*/ 0 60000 65536"/>
              <a:gd name="T15" fmla="*/ 0 w 17"/>
              <a:gd name="T16" fmla="*/ 0 h 36"/>
              <a:gd name="T17" fmla="*/ 17 w 17"/>
              <a:gd name="T18" fmla="*/ 36 h 36"/>
            </a:gdLst>
            <a:ahLst/>
            <a:cxnLst>
              <a:cxn ang="T10">
                <a:pos x="T0" y="T1"/>
              </a:cxn>
              <a:cxn ang="T11">
                <a:pos x="T2" y="T3"/>
              </a:cxn>
              <a:cxn ang="T12">
                <a:pos x="T4" y="T5"/>
              </a:cxn>
              <a:cxn ang="T13">
                <a:pos x="T6" y="T7"/>
              </a:cxn>
              <a:cxn ang="T14">
                <a:pos x="T8" y="T9"/>
              </a:cxn>
            </a:cxnLst>
            <a:rect l="T15" t="T16" r="T17" b="T18"/>
            <a:pathLst>
              <a:path w="17" h="36">
                <a:moveTo>
                  <a:pt x="0" y="5"/>
                </a:moveTo>
                <a:lnTo>
                  <a:pt x="2" y="36"/>
                </a:lnTo>
                <a:lnTo>
                  <a:pt x="17" y="30"/>
                </a:lnTo>
                <a:lnTo>
                  <a:pt x="15" y="0"/>
                </a:lnTo>
                <a:lnTo>
                  <a:pt x="0" y="5"/>
                </a:lnTo>
                <a:close/>
              </a:path>
            </a:pathLst>
          </a:custGeom>
          <a:solidFill>
            <a:srgbClr val="99FF33"/>
          </a:solidFill>
          <a:ln w="9525">
            <a:solidFill>
              <a:srgbClr val="99FF33"/>
            </a:solidFill>
            <a:round/>
            <a:headEnd/>
            <a:tailEnd/>
          </a:ln>
        </p:spPr>
        <p:txBody>
          <a:bodyPr/>
          <a:lstStyle/>
          <a:p>
            <a:endParaRPr lang="it-IT"/>
          </a:p>
        </p:txBody>
      </p:sp>
      <p:sp>
        <p:nvSpPr>
          <p:cNvPr id="22667" name="Freeform 1167"/>
          <p:cNvSpPr>
            <a:spLocks/>
          </p:cNvSpPr>
          <p:nvPr/>
        </p:nvSpPr>
        <p:spPr bwMode="auto">
          <a:xfrm>
            <a:off x="5562600" y="3387725"/>
            <a:ext cx="26988" cy="28575"/>
          </a:xfrm>
          <a:custGeom>
            <a:avLst/>
            <a:gdLst>
              <a:gd name="T0" fmla="*/ 0 w 19"/>
              <a:gd name="T1" fmla="*/ 5 h 36"/>
              <a:gd name="T2" fmla="*/ 2 w 19"/>
              <a:gd name="T3" fmla="*/ 36 h 36"/>
              <a:gd name="T4" fmla="*/ 19 w 19"/>
              <a:gd name="T5" fmla="*/ 31 h 36"/>
              <a:gd name="T6" fmla="*/ 17 w 19"/>
              <a:gd name="T7" fmla="*/ 0 h 36"/>
              <a:gd name="T8" fmla="*/ 0 w 19"/>
              <a:gd name="T9" fmla="*/ 5 h 36"/>
              <a:gd name="T10" fmla="*/ 0 60000 65536"/>
              <a:gd name="T11" fmla="*/ 0 60000 65536"/>
              <a:gd name="T12" fmla="*/ 0 60000 65536"/>
              <a:gd name="T13" fmla="*/ 0 60000 65536"/>
              <a:gd name="T14" fmla="*/ 0 60000 65536"/>
              <a:gd name="T15" fmla="*/ 0 w 19"/>
              <a:gd name="T16" fmla="*/ 0 h 36"/>
              <a:gd name="T17" fmla="*/ 19 w 19"/>
              <a:gd name="T18" fmla="*/ 36 h 36"/>
            </a:gdLst>
            <a:ahLst/>
            <a:cxnLst>
              <a:cxn ang="T10">
                <a:pos x="T0" y="T1"/>
              </a:cxn>
              <a:cxn ang="T11">
                <a:pos x="T2" y="T3"/>
              </a:cxn>
              <a:cxn ang="T12">
                <a:pos x="T4" y="T5"/>
              </a:cxn>
              <a:cxn ang="T13">
                <a:pos x="T6" y="T7"/>
              </a:cxn>
              <a:cxn ang="T14">
                <a:pos x="T8" y="T9"/>
              </a:cxn>
            </a:cxnLst>
            <a:rect l="T15" t="T16" r="T17" b="T18"/>
            <a:pathLst>
              <a:path w="19" h="36">
                <a:moveTo>
                  <a:pt x="0" y="5"/>
                </a:moveTo>
                <a:lnTo>
                  <a:pt x="2" y="36"/>
                </a:lnTo>
                <a:lnTo>
                  <a:pt x="19" y="31"/>
                </a:lnTo>
                <a:lnTo>
                  <a:pt x="17" y="0"/>
                </a:lnTo>
                <a:lnTo>
                  <a:pt x="0" y="5"/>
                </a:lnTo>
                <a:close/>
              </a:path>
            </a:pathLst>
          </a:custGeom>
          <a:solidFill>
            <a:srgbClr val="99FF33"/>
          </a:solidFill>
          <a:ln w="9525">
            <a:solidFill>
              <a:srgbClr val="99FF33"/>
            </a:solidFill>
            <a:round/>
            <a:headEnd/>
            <a:tailEnd/>
          </a:ln>
        </p:spPr>
        <p:txBody>
          <a:bodyPr/>
          <a:lstStyle/>
          <a:p>
            <a:endParaRPr lang="it-IT"/>
          </a:p>
        </p:txBody>
      </p:sp>
      <p:sp>
        <p:nvSpPr>
          <p:cNvPr id="22668" name="Freeform 1168"/>
          <p:cNvSpPr>
            <a:spLocks/>
          </p:cNvSpPr>
          <p:nvPr/>
        </p:nvSpPr>
        <p:spPr bwMode="auto">
          <a:xfrm>
            <a:off x="5608638" y="3379788"/>
            <a:ext cx="23812" cy="28575"/>
          </a:xfrm>
          <a:custGeom>
            <a:avLst/>
            <a:gdLst>
              <a:gd name="T0" fmla="*/ 0 w 17"/>
              <a:gd name="T1" fmla="*/ 3 h 34"/>
              <a:gd name="T2" fmla="*/ 2 w 17"/>
              <a:gd name="T3" fmla="*/ 34 h 34"/>
              <a:gd name="T4" fmla="*/ 17 w 17"/>
              <a:gd name="T5" fmla="*/ 30 h 34"/>
              <a:gd name="T6" fmla="*/ 15 w 17"/>
              <a:gd name="T7" fmla="*/ 0 h 34"/>
              <a:gd name="T8" fmla="*/ 0 w 17"/>
              <a:gd name="T9" fmla="*/ 3 h 34"/>
              <a:gd name="T10" fmla="*/ 0 60000 65536"/>
              <a:gd name="T11" fmla="*/ 0 60000 65536"/>
              <a:gd name="T12" fmla="*/ 0 60000 65536"/>
              <a:gd name="T13" fmla="*/ 0 60000 65536"/>
              <a:gd name="T14" fmla="*/ 0 60000 65536"/>
              <a:gd name="T15" fmla="*/ 0 w 17"/>
              <a:gd name="T16" fmla="*/ 0 h 34"/>
              <a:gd name="T17" fmla="*/ 17 w 17"/>
              <a:gd name="T18" fmla="*/ 34 h 34"/>
            </a:gdLst>
            <a:ahLst/>
            <a:cxnLst>
              <a:cxn ang="T10">
                <a:pos x="T0" y="T1"/>
              </a:cxn>
              <a:cxn ang="T11">
                <a:pos x="T2" y="T3"/>
              </a:cxn>
              <a:cxn ang="T12">
                <a:pos x="T4" y="T5"/>
              </a:cxn>
              <a:cxn ang="T13">
                <a:pos x="T6" y="T7"/>
              </a:cxn>
              <a:cxn ang="T14">
                <a:pos x="T8" y="T9"/>
              </a:cxn>
            </a:cxnLst>
            <a:rect l="T15" t="T16" r="T17" b="T18"/>
            <a:pathLst>
              <a:path w="17" h="34">
                <a:moveTo>
                  <a:pt x="0" y="3"/>
                </a:moveTo>
                <a:lnTo>
                  <a:pt x="2" y="34"/>
                </a:lnTo>
                <a:lnTo>
                  <a:pt x="17" y="30"/>
                </a:lnTo>
                <a:lnTo>
                  <a:pt x="15" y="0"/>
                </a:lnTo>
                <a:lnTo>
                  <a:pt x="0" y="3"/>
                </a:lnTo>
                <a:close/>
              </a:path>
            </a:pathLst>
          </a:custGeom>
          <a:solidFill>
            <a:srgbClr val="99FF33"/>
          </a:solidFill>
          <a:ln w="9525">
            <a:solidFill>
              <a:srgbClr val="99FF33"/>
            </a:solidFill>
            <a:round/>
            <a:headEnd/>
            <a:tailEnd/>
          </a:ln>
        </p:spPr>
        <p:txBody>
          <a:bodyPr/>
          <a:lstStyle/>
          <a:p>
            <a:endParaRPr lang="it-IT"/>
          </a:p>
        </p:txBody>
      </p:sp>
      <p:sp>
        <p:nvSpPr>
          <p:cNvPr id="22669" name="Freeform 1169"/>
          <p:cNvSpPr>
            <a:spLocks/>
          </p:cNvSpPr>
          <p:nvPr/>
        </p:nvSpPr>
        <p:spPr bwMode="auto">
          <a:xfrm>
            <a:off x="5654675" y="3371850"/>
            <a:ext cx="25400" cy="28575"/>
          </a:xfrm>
          <a:custGeom>
            <a:avLst/>
            <a:gdLst>
              <a:gd name="T0" fmla="*/ 0 w 18"/>
              <a:gd name="T1" fmla="*/ 5 h 36"/>
              <a:gd name="T2" fmla="*/ 2 w 18"/>
              <a:gd name="T3" fmla="*/ 36 h 36"/>
              <a:gd name="T4" fmla="*/ 18 w 18"/>
              <a:gd name="T5" fmla="*/ 31 h 36"/>
              <a:gd name="T6" fmla="*/ 16 w 18"/>
              <a:gd name="T7" fmla="*/ 0 h 36"/>
              <a:gd name="T8" fmla="*/ 0 w 18"/>
              <a:gd name="T9" fmla="*/ 5 h 36"/>
              <a:gd name="T10" fmla="*/ 0 60000 65536"/>
              <a:gd name="T11" fmla="*/ 0 60000 65536"/>
              <a:gd name="T12" fmla="*/ 0 60000 65536"/>
              <a:gd name="T13" fmla="*/ 0 60000 65536"/>
              <a:gd name="T14" fmla="*/ 0 60000 65536"/>
              <a:gd name="T15" fmla="*/ 0 w 18"/>
              <a:gd name="T16" fmla="*/ 0 h 36"/>
              <a:gd name="T17" fmla="*/ 18 w 18"/>
              <a:gd name="T18" fmla="*/ 36 h 36"/>
            </a:gdLst>
            <a:ahLst/>
            <a:cxnLst>
              <a:cxn ang="T10">
                <a:pos x="T0" y="T1"/>
              </a:cxn>
              <a:cxn ang="T11">
                <a:pos x="T2" y="T3"/>
              </a:cxn>
              <a:cxn ang="T12">
                <a:pos x="T4" y="T5"/>
              </a:cxn>
              <a:cxn ang="T13">
                <a:pos x="T6" y="T7"/>
              </a:cxn>
              <a:cxn ang="T14">
                <a:pos x="T8" y="T9"/>
              </a:cxn>
            </a:cxnLst>
            <a:rect l="T15" t="T16" r="T17" b="T18"/>
            <a:pathLst>
              <a:path w="18" h="36">
                <a:moveTo>
                  <a:pt x="0" y="5"/>
                </a:moveTo>
                <a:lnTo>
                  <a:pt x="2" y="36"/>
                </a:lnTo>
                <a:lnTo>
                  <a:pt x="18" y="31"/>
                </a:lnTo>
                <a:lnTo>
                  <a:pt x="16" y="0"/>
                </a:lnTo>
                <a:lnTo>
                  <a:pt x="0" y="5"/>
                </a:lnTo>
                <a:close/>
              </a:path>
            </a:pathLst>
          </a:custGeom>
          <a:solidFill>
            <a:srgbClr val="99FF33"/>
          </a:solidFill>
          <a:ln w="9525">
            <a:solidFill>
              <a:srgbClr val="99FF33"/>
            </a:solidFill>
            <a:round/>
            <a:headEnd/>
            <a:tailEnd/>
          </a:ln>
        </p:spPr>
        <p:txBody>
          <a:bodyPr/>
          <a:lstStyle/>
          <a:p>
            <a:endParaRPr lang="it-IT"/>
          </a:p>
        </p:txBody>
      </p:sp>
      <p:sp>
        <p:nvSpPr>
          <p:cNvPr id="22670" name="Freeform 1170"/>
          <p:cNvSpPr>
            <a:spLocks/>
          </p:cNvSpPr>
          <p:nvPr/>
        </p:nvSpPr>
        <p:spPr bwMode="auto">
          <a:xfrm>
            <a:off x="5699125" y="3363913"/>
            <a:ext cx="26988" cy="28575"/>
          </a:xfrm>
          <a:custGeom>
            <a:avLst/>
            <a:gdLst>
              <a:gd name="T0" fmla="*/ 0 w 19"/>
              <a:gd name="T1" fmla="*/ 3 h 34"/>
              <a:gd name="T2" fmla="*/ 2 w 19"/>
              <a:gd name="T3" fmla="*/ 34 h 34"/>
              <a:gd name="T4" fmla="*/ 19 w 19"/>
              <a:gd name="T5" fmla="*/ 30 h 34"/>
              <a:gd name="T6" fmla="*/ 16 w 19"/>
              <a:gd name="T7" fmla="*/ 0 h 34"/>
              <a:gd name="T8" fmla="*/ 0 w 19"/>
              <a:gd name="T9" fmla="*/ 3 h 34"/>
              <a:gd name="T10" fmla="*/ 0 60000 65536"/>
              <a:gd name="T11" fmla="*/ 0 60000 65536"/>
              <a:gd name="T12" fmla="*/ 0 60000 65536"/>
              <a:gd name="T13" fmla="*/ 0 60000 65536"/>
              <a:gd name="T14" fmla="*/ 0 60000 65536"/>
              <a:gd name="T15" fmla="*/ 0 w 19"/>
              <a:gd name="T16" fmla="*/ 0 h 34"/>
              <a:gd name="T17" fmla="*/ 19 w 19"/>
              <a:gd name="T18" fmla="*/ 34 h 34"/>
            </a:gdLst>
            <a:ahLst/>
            <a:cxnLst>
              <a:cxn ang="T10">
                <a:pos x="T0" y="T1"/>
              </a:cxn>
              <a:cxn ang="T11">
                <a:pos x="T2" y="T3"/>
              </a:cxn>
              <a:cxn ang="T12">
                <a:pos x="T4" y="T5"/>
              </a:cxn>
              <a:cxn ang="T13">
                <a:pos x="T6" y="T7"/>
              </a:cxn>
              <a:cxn ang="T14">
                <a:pos x="T8" y="T9"/>
              </a:cxn>
            </a:cxnLst>
            <a:rect l="T15" t="T16" r="T17" b="T18"/>
            <a:pathLst>
              <a:path w="19" h="34">
                <a:moveTo>
                  <a:pt x="0" y="3"/>
                </a:moveTo>
                <a:lnTo>
                  <a:pt x="2" y="34"/>
                </a:lnTo>
                <a:lnTo>
                  <a:pt x="19" y="30"/>
                </a:lnTo>
                <a:lnTo>
                  <a:pt x="16" y="0"/>
                </a:lnTo>
                <a:lnTo>
                  <a:pt x="0" y="3"/>
                </a:lnTo>
                <a:close/>
              </a:path>
            </a:pathLst>
          </a:custGeom>
          <a:solidFill>
            <a:srgbClr val="99FF33"/>
          </a:solidFill>
          <a:ln w="9525">
            <a:solidFill>
              <a:srgbClr val="99FF33"/>
            </a:solidFill>
            <a:round/>
            <a:headEnd/>
            <a:tailEnd/>
          </a:ln>
        </p:spPr>
        <p:txBody>
          <a:bodyPr/>
          <a:lstStyle/>
          <a:p>
            <a:endParaRPr lang="it-IT"/>
          </a:p>
        </p:txBody>
      </p:sp>
      <p:sp>
        <p:nvSpPr>
          <p:cNvPr id="22671" name="Freeform 1171"/>
          <p:cNvSpPr>
            <a:spLocks/>
          </p:cNvSpPr>
          <p:nvPr/>
        </p:nvSpPr>
        <p:spPr bwMode="auto">
          <a:xfrm>
            <a:off x="5745163" y="3355975"/>
            <a:ext cx="25400" cy="28575"/>
          </a:xfrm>
          <a:custGeom>
            <a:avLst/>
            <a:gdLst>
              <a:gd name="T0" fmla="*/ 0 w 18"/>
              <a:gd name="T1" fmla="*/ 5 h 36"/>
              <a:gd name="T2" fmla="*/ 2 w 18"/>
              <a:gd name="T3" fmla="*/ 36 h 36"/>
              <a:gd name="T4" fmla="*/ 18 w 18"/>
              <a:gd name="T5" fmla="*/ 31 h 36"/>
              <a:gd name="T6" fmla="*/ 16 w 18"/>
              <a:gd name="T7" fmla="*/ 0 h 36"/>
              <a:gd name="T8" fmla="*/ 0 w 18"/>
              <a:gd name="T9" fmla="*/ 5 h 36"/>
              <a:gd name="T10" fmla="*/ 0 60000 65536"/>
              <a:gd name="T11" fmla="*/ 0 60000 65536"/>
              <a:gd name="T12" fmla="*/ 0 60000 65536"/>
              <a:gd name="T13" fmla="*/ 0 60000 65536"/>
              <a:gd name="T14" fmla="*/ 0 60000 65536"/>
              <a:gd name="T15" fmla="*/ 0 w 18"/>
              <a:gd name="T16" fmla="*/ 0 h 36"/>
              <a:gd name="T17" fmla="*/ 18 w 18"/>
              <a:gd name="T18" fmla="*/ 36 h 36"/>
            </a:gdLst>
            <a:ahLst/>
            <a:cxnLst>
              <a:cxn ang="T10">
                <a:pos x="T0" y="T1"/>
              </a:cxn>
              <a:cxn ang="T11">
                <a:pos x="T2" y="T3"/>
              </a:cxn>
              <a:cxn ang="T12">
                <a:pos x="T4" y="T5"/>
              </a:cxn>
              <a:cxn ang="T13">
                <a:pos x="T6" y="T7"/>
              </a:cxn>
              <a:cxn ang="T14">
                <a:pos x="T8" y="T9"/>
              </a:cxn>
            </a:cxnLst>
            <a:rect l="T15" t="T16" r="T17" b="T18"/>
            <a:pathLst>
              <a:path w="18" h="36">
                <a:moveTo>
                  <a:pt x="0" y="5"/>
                </a:moveTo>
                <a:lnTo>
                  <a:pt x="2" y="36"/>
                </a:lnTo>
                <a:lnTo>
                  <a:pt x="18" y="31"/>
                </a:lnTo>
                <a:lnTo>
                  <a:pt x="16" y="0"/>
                </a:lnTo>
                <a:lnTo>
                  <a:pt x="0" y="5"/>
                </a:lnTo>
                <a:close/>
              </a:path>
            </a:pathLst>
          </a:custGeom>
          <a:solidFill>
            <a:srgbClr val="99FF33"/>
          </a:solidFill>
          <a:ln w="9525">
            <a:solidFill>
              <a:srgbClr val="99FF33"/>
            </a:solidFill>
            <a:round/>
            <a:headEnd/>
            <a:tailEnd/>
          </a:ln>
        </p:spPr>
        <p:txBody>
          <a:bodyPr/>
          <a:lstStyle/>
          <a:p>
            <a:endParaRPr lang="it-IT"/>
          </a:p>
        </p:txBody>
      </p:sp>
      <p:sp>
        <p:nvSpPr>
          <p:cNvPr id="22672" name="Freeform 1172"/>
          <p:cNvSpPr>
            <a:spLocks/>
          </p:cNvSpPr>
          <p:nvPr/>
        </p:nvSpPr>
        <p:spPr bwMode="auto">
          <a:xfrm>
            <a:off x="5789613" y="3348038"/>
            <a:ext cx="26987" cy="28575"/>
          </a:xfrm>
          <a:custGeom>
            <a:avLst/>
            <a:gdLst>
              <a:gd name="T0" fmla="*/ 0 w 19"/>
              <a:gd name="T1" fmla="*/ 3 h 34"/>
              <a:gd name="T2" fmla="*/ 2 w 19"/>
              <a:gd name="T3" fmla="*/ 34 h 34"/>
              <a:gd name="T4" fmla="*/ 19 w 19"/>
              <a:gd name="T5" fmla="*/ 31 h 34"/>
              <a:gd name="T6" fmla="*/ 17 w 19"/>
              <a:gd name="T7" fmla="*/ 0 h 34"/>
              <a:gd name="T8" fmla="*/ 0 w 19"/>
              <a:gd name="T9" fmla="*/ 3 h 34"/>
              <a:gd name="T10" fmla="*/ 0 60000 65536"/>
              <a:gd name="T11" fmla="*/ 0 60000 65536"/>
              <a:gd name="T12" fmla="*/ 0 60000 65536"/>
              <a:gd name="T13" fmla="*/ 0 60000 65536"/>
              <a:gd name="T14" fmla="*/ 0 60000 65536"/>
              <a:gd name="T15" fmla="*/ 0 w 19"/>
              <a:gd name="T16" fmla="*/ 0 h 34"/>
              <a:gd name="T17" fmla="*/ 19 w 19"/>
              <a:gd name="T18" fmla="*/ 34 h 34"/>
            </a:gdLst>
            <a:ahLst/>
            <a:cxnLst>
              <a:cxn ang="T10">
                <a:pos x="T0" y="T1"/>
              </a:cxn>
              <a:cxn ang="T11">
                <a:pos x="T2" y="T3"/>
              </a:cxn>
              <a:cxn ang="T12">
                <a:pos x="T4" y="T5"/>
              </a:cxn>
              <a:cxn ang="T13">
                <a:pos x="T6" y="T7"/>
              </a:cxn>
              <a:cxn ang="T14">
                <a:pos x="T8" y="T9"/>
              </a:cxn>
            </a:cxnLst>
            <a:rect l="T15" t="T16" r="T17" b="T18"/>
            <a:pathLst>
              <a:path w="19" h="34">
                <a:moveTo>
                  <a:pt x="0" y="3"/>
                </a:moveTo>
                <a:lnTo>
                  <a:pt x="2" y="34"/>
                </a:lnTo>
                <a:lnTo>
                  <a:pt x="19" y="31"/>
                </a:lnTo>
                <a:lnTo>
                  <a:pt x="17" y="0"/>
                </a:lnTo>
                <a:lnTo>
                  <a:pt x="0" y="3"/>
                </a:lnTo>
                <a:close/>
              </a:path>
            </a:pathLst>
          </a:custGeom>
          <a:solidFill>
            <a:srgbClr val="99FF33"/>
          </a:solidFill>
          <a:ln w="9525">
            <a:solidFill>
              <a:srgbClr val="99FF33"/>
            </a:solidFill>
            <a:round/>
            <a:headEnd/>
            <a:tailEnd/>
          </a:ln>
        </p:spPr>
        <p:txBody>
          <a:bodyPr/>
          <a:lstStyle/>
          <a:p>
            <a:endParaRPr lang="it-IT"/>
          </a:p>
        </p:txBody>
      </p:sp>
      <p:sp>
        <p:nvSpPr>
          <p:cNvPr id="22673" name="Freeform 1173"/>
          <p:cNvSpPr>
            <a:spLocks/>
          </p:cNvSpPr>
          <p:nvPr/>
        </p:nvSpPr>
        <p:spPr bwMode="auto">
          <a:xfrm>
            <a:off x="5835650" y="3340100"/>
            <a:ext cx="25400" cy="28575"/>
          </a:xfrm>
          <a:custGeom>
            <a:avLst/>
            <a:gdLst>
              <a:gd name="T0" fmla="*/ 0 w 18"/>
              <a:gd name="T1" fmla="*/ 5 h 36"/>
              <a:gd name="T2" fmla="*/ 2 w 18"/>
              <a:gd name="T3" fmla="*/ 36 h 36"/>
              <a:gd name="T4" fmla="*/ 18 w 18"/>
              <a:gd name="T5" fmla="*/ 31 h 36"/>
              <a:gd name="T6" fmla="*/ 16 w 18"/>
              <a:gd name="T7" fmla="*/ 0 h 36"/>
              <a:gd name="T8" fmla="*/ 0 w 18"/>
              <a:gd name="T9" fmla="*/ 5 h 36"/>
              <a:gd name="T10" fmla="*/ 0 60000 65536"/>
              <a:gd name="T11" fmla="*/ 0 60000 65536"/>
              <a:gd name="T12" fmla="*/ 0 60000 65536"/>
              <a:gd name="T13" fmla="*/ 0 60000 65536"/>
              <a:gd name="T14" fmla="*/ 0 60000 65536"/>
              <a:gd name="T15" fmla="*/ 0 w 18"/>
              <a:gd name="T16" fmla="*/ 0 h 36"/>
              <a:gd name="T17" fmla="*/ 18 w 18"/>
              <a:gd name="T18" fmla="*/ 36 h 36"/>
            </a:gdLst>
            <a:ahLst/>
            <a:cxnLst>
              <a:cxn ang="T10">
                <a:pos x="T0" y="T1"/>
              </a:cxn>
              <a:cxn ang="T11">
                <a:pos x="T2" y="T3"/>
              </a:cxn>
              <a:cxn ang="T12">
                <a:pos x="T4" y="T5"/>
              </a:cxn>
              <a:cxn ang="T13">
                <a:pos x="T6" y="T7"/>
              </a:cxn>
              <a:cxn ang="T14">
                <a:pos x="T8" y="T9"/>
              </a:cxn>
            </a:cxnLst>
            <a:rect l="T15" t="T16" r="T17" b="T18"/>
            <a:pathLst>
              <a:path w="18" h="36">
                <a:moveTo>
                  <a:pt x="0" y="5"/>
                </a:moveTo>
                <a:lnTo>
                  <a:pt x="2" y="36"/>
                </a:lnTo>
                <a:lnTo>
                  <a:pt x="18" y="31"/>
                </a:lnTo>
                <a:lnTo>
                  <a:pt x="16" y="0"/>
                </a:lnTo>
                <a:lnTo>
                  <a:pt x="0" y="5"/>
                </a:lnTo>
                <a:close/>
              </a:path>
            </a:pathLst>
          </a:custGeom>
          <a:solidFill>
            <a:srgbClr val="99FF33"/>
          </a:solidFill>
          <a:ln w="9525">
            <a:solidFill>
              <a:srgbClr val="99FF33"/>
            </a:solidFill>
            <a:round/>
            <a:headEnd/>
            <a:tailEnd/>
          </a:ln>
        </p:spPr>
        <p:txBody>
          <a:bodyPr/>
          <a:lstStyle/>
          <a:p>
            <a:endParaRPr lang="it-IT"/>
          </a:p>
        </p:txBody>
      </p:sp>
      <p:sp>
        <p:nvSpPr>
          <p:cNvPr id="22674" name="Rectangle 1174"/>
          <p:cNvSpPr>
            <a:spLocks noChangeArrowheads="1"/>
          </p:cNvSpPr>
          <p:nvPr/>
        </p:nvSpPr>
        <p:spPr bwMode="auto">
          <a:xfrm>
            <a:off x="6905625" y="2824163"/>
            <a:ext cx="171450" cy="274637"/>
          </a:xfrm>
          <a:prstGeom prst="rect">
            <a:avLst/>
          </a:prstGeom>
          <a:noFill/>
          <a:ln w="9525">
            <a:noFill/>
            <a:miter lim="800000"/>
            <a:headEnd/>
            <a:tailEnd/>
          </a:ln>
        </p:spPr>
        <p:txBody>
          <a:bodyPr wrap="none" lIns="0" tIns="0" rIns="0" bIns="0">
            <a:spAutoFit/>
          </a:bodyPr>
          <a:lstStyle/>
          <a:p>
            <a:pPr eaLnBrk="0" hangingPunct="0"/>
            <a:r>
              <a:rPr lang="en-AU" sz="1800">
                <a:solidFill>
                  <a:srgbClr val="FF9900"/>
                </a:solidFill>
                <a:latin typeface="Wingdings" pitchFamily="2" charset="2"/>
              </a:rPr>
              <a:t>n</a:t>
            </a:r>
            <a:endParaRPr lang="en-AU">
              <a:solidFill>
                <a:srgbClr val="FF9900"/>
              </a:solidFill>
            </a:endParaRPr>
          </a:p>
        </p:txBody>
      </p:sp>
      <p:sp>
        <p:nvSpPr>
          <p:cNvPr id="22675" name="Rectangle 1175"/>
          <p:cNvSpPr>
            <a:spLocks noChangeArrowheads="1"/>
          </p:cNvSpPr>
          <p:nvPr/>
        </p:nvSpPr>
        <p:spPr bwMode="auto">
          <a:xfrm>
            <a:off x="5594350" y="3124200"/>
            <a:ext cx="171450" cy="274638"/>
          </a:xfrm>
          <a:prstGeom prst="rect">
            <a:avLst/>
          </a:prstGeom>
          <a:noFill/>
          <a:ln w="9525">
            <a:noFill/>
            <a:miter lim="800000"/>
            <a:headEnd/>
            <a:tailEnd/>
          </a:ln>
        </p:spPr>
        <p:txBody>
          <a:bodyPr wrap="none" lIns="0" tIns="0" rIns="0" bIns="0">
            <a:spAutoFit/>
          </a:bodyPr>
          <a:lstStyle/>
          <a:p>
            <a:pPr eaLnBrk="0" hangingPunct="0"/>
            <a:r>
              <a:rPr lang="en-AU" sz="1800">
                <a:solidFill>
                  <a:srgbClr val="FF9900"/>
                </a:solidFill>
                <a:latin typeface="Wingdings" pitchFamily="2" charset="2"/>
              </a:rPr>
              <a:t>n</a:t>
            </a:r>
            <a:endParaRPr lang="en-AU">
              <a:solidFill>
                <a:srgbClr val="FF9900"/>
              </a:solidFill>
            </a:endParaRPr>
          </a:p>
        </p:txBody>
      </p:sp>
      <p:sp>
        <p:nvSpPr>
          <p:cNvPr id="22676" name="Rectangle 1176"/>
          <p:cNvSpPr>
            <a:spLocks noChangeArrowheads="1"/>
          </p:cNvSpPr>
          <p:nvPr/>
        </p:nvSpPr>
        <p:spPr bwMode="auto">
          <a:xfrm>
            <a:off x="7891463" y="2195513"/>
            <a:ext cx="171450" cy="274637"/>
          </a:xfrm>
          <a:prstGeom prst="rect">
            <a:avLst/>
          </a:prstGeom>
          <a:noFill/>
          <a:ln w="9525">
            <a:noFill/>
            <a:miter lim="800000"/>
            <a:headEnd/>
            <a:tailEnd/>
          </a:ln>
        </p:spPr>
        <p:txBody>
          <a:bodyPr wrap="none" lIns="0" tIns="0" rIns="0" bIns="0">
            <a:spAutoFit/>
          </a:bodyPr>
          <a:lstStyle/>
          <a:p>
            <a:pPr eaLnBrk="0" hangingPunct="0"/>
            <a:r>
              <a:rPr lang="en-AU" sz="1800">
                <a:solidFill>
                  <a:srgbClr val="FF9900"/>
                </a:solidFill>
                <a:latin typeface="Wingdings" pitchFamily="2" charset="2"/>
              </a:rPr>
              <a:t>n</a:t>
            </a:r>
            <a:endParaRPr lang="en-AU">
              <a:solidFill>
                <a:srgbClr val="FF9900"/>
              </a:solidFill>
            </a:endParaRPr>
          </a:p>
        </p:txBody>
      </p:sp>
      <p:sp>
        <p:nvSpPr>
          <p:cNvPr id="22677" name="Freeform 1177"/>
          <p:cNvSpPr>
            <a:spLocks/>
          </p:cNvSpPr>
          <p:nvPr/>
        </p:nvSpPr>
        <p:spPr bwMode="auto">
          <a:xfrm>
            <a:off x="5657850" y="3197225"/>
            <a:ext cx="138113" cy="49213"/>
          </a:xfrm>
          <a:custGeom>
            <a:avLst/>
            <a:gdLst>
              <a:gd name="T0" fmla="*/ 0 w 97"/>
              <a:gd name="T1" fmla="*/ 37 h 62"/>
              <a:gd name="T2" fmla="*/ 2 w 97"/>
              <a:gd name="T3" fmla="*/ 62 h 62"/>
              <a:gd name="T4" fmla="*/ 97 w 97"/>
              <a:gd name="T5" fmla="*/ 26 h 62"/>
              <a:gd name="T6" fmla="*/ 95 w 97"/>
              <a:gd name="T7" fmla="*/ 0 h 62"/>
              <a:gd name="T8" fmla="*/ 0 w 97"/>
              <a:gd name="T9" fmla="*/ 37 h 62"/>
              <a:gd name="T10" fmla="*/ 0 60000 65536"/>
              <a:gd name="T11" fmla="*/ 0 60000 65536"/>
              <a:gd name="T12" fmla="*/ 0 60000 65536"/>
              <a:gd name="T13" fmla="*/ 0 60000 65536"/>
              <a:gd name="T14" fmla="*/ 0 60000 65536"/>
              <a:gd name="T15" fmla="*/ 0 w 97"/>
              <a:gd name="T16" fmla="*/ 0 h 62"/>
              <a:gd name="T17" fmla="*/ 97 w 97"/>
              <a:gd name="T18" fmla="*/ 62 h 62"/>
            </a:gdLst>
            <a:ahLst/>
            <a:cxnLst>
              <a:cxn ang="T10">
                <a:pos x="T0" y="T1"/>
              </a:cxn>
              <a:cxn ang="T11">
                <a:pos x="T2" y="T3"/>
              </a:cxn>
              <a:cxn ang="T12">
                <a:pos x="T4" y="T5"/>
              </a:cxn>
              <a:cxn ang="T13">
                <a:pos x="T6" y="T7"/>
              </a:cxn>
              <a:cxn ang="T14">
                <a:pos x="T8" y="T9"/>
              </a:cxn>
            </a:cxnLst>
            <a:rect l="T15" t="T16" r="T17" b="T18"/>
            <a:pathLst>
              <a:path w="97" h="62">
                <a:moveTo>
                  <a:pt x="0" y="37"/>
                </a:moveTo>
                <a:lnTo>
                  <a:pt x="2" y="62"/>
                </a:lnTo>
                <a:lnTo>
                  <a:pt x="97" y="26"/>
                </a:lnTo>
                <a:lnTo>
                  <a:pt x="95" y="0"/>
                </a:lnTo>
                <a:lnTo>
                  <a:pt x="0" y="37"/>
                </a:lnTo>
                <a:close/>
              </a:path>
            </a:pathLst>
          </a:custGeom>
          <a:solidFill>
            <a:srgbClr val="FF9900"/>
          </a:solidFill>
          <a:ln w="9525">
            <a:solidFill>
              <a:srgbClr val="FF9900"/>
            </a:solidFill>
            <a:round/>
            <a:headEnd/>
            <a:tailEnd/>
          </a:ln>
        </p:spPr>
        <p:txBody>
          <a:bodyPr/>
          <a:lstStyle/>
          <a:p>
            <a:endParaRPr lang="it-IT"/>
          </a:p>
        </p:txBody>
      </p:sp>
      <p:sp>
        <p:nvSpPr>
          <p:cNvPr id="22678" name="Freeform 1178"/>
          <p:cNvSpPr>
            <a:spLocks/>
          </p:cNvSpPr>
          <p:nvPr/>
        </p:nvSpPr>
        <p:spPr bwMode="auto">
          <a:xfrm>
            <a:off x="5815013" y="3187700"/>
            <a:ext cx="25400" cy="23813"/>
          </a:xfrm>
          <a:custGeom>
            <a:avLst/>
            <a:gdLst>
              <a:gd name="T0" fmla="*/ 0 w 18"/>
              <a:gd name="T1" fmla="*/ 5 h 30"/>
              <a:gd name="T2" fmla="*/ 2 w 18"/>
              <a:gd name="T3" fmla="*/ 30 h 30"/>
              <a:gd name="T4" fmla="*/ 18 w 18"/>
              <a:gd name="T5" fmla="*/ 25 h 30"/>
              <a:gd name="T6" fmla="*/ 16 w 18"/>
              <a:gd name="T7" fmla="*/ 0 h 30"/>
              <a:gd name="T8" fmla="*/ 0 w 18"/>
              <a:gd name="T9" fmla="*/ 5 h 30"/>
              <a:gd name="T10" fmla="*/ 0 60000 65536"/>
              <a:gd name="T11" fmla="*/ 0 60000 65536"/>
              <a:gd name="T12" fmla="*/ 0 60000 65536"/>
              <a:gd name="T13" fmla="*/ 0 60000 65536"/>
              <a:gd name="T14" fmla="*/ 0 60000 65536"/>
              <a:gd name="T15" fmla="*/ 0 w 18"/>
              <a:gd name="T16" fmla="*/ 0 h 30"/>
              <a:gd name="T17" fmla="*/ 18 w 18"/>
              <a:gd name="T18" fmla="*/ 30 h 30"/>
            </a:gdLst>
            <a:ahLst/>
            <a:cxnLst>
              <a:cxn ang="T10">
                <a:pos x="T0" y="T1"/>
              </a:cxn>
              <a:cxn ang="T11">
                <a:pos x="T2" y="T3"/>
              </a:cxn>
              <a:cxn ang="T12">
                <a:pos x="T4" y="T5"/>
              </a:cxn>
              <a:cxn ang="T13">
                <a:pos x="T6" y="T7"/>
              </a:cxn>
              <a:cxn ang="T14">
                <a:pos x="T8" y="T9"/>
              </a:cxn>
            </a:cxnLst>
            <a:rect l="T15" t="T16" r="T17" b="T18"/>
            <a:pathLst>
              <a:path w="18" h="30">
                <a:moveTo>
                  <a:pt x="0" y="5"/>
                </a:moveTo>
                <a:lnTo>
                  <a:pt x="2" y="30"/>
                </a:lnTo>
                <a:lnTo>
                  <a:pt x="18" y="25"/>
                </a:lnTo>
                <a:lnTo>
                  <a:pt x="16" y="0"/>
                </a:lnTo>
                <a:lnTo>
                  <a:pt x="0" y="5"/>
                </a:lnTo>
                <a:close/>
              </a:path>
            </a:pathLst>
          </a:custGeom>
          <a:solidFill>
            <a:srgbClr val="FF9900"/>
          </a:solidFill>
          <a:ln w="9525">
            <a:solidFill>
              <a:srgbClr val="FF9900"/>
            </a:solidFill>
            <a:round/>
            <a:headEnd/>
            <a:tailEnd/>
          </a:ln>
        </p:spPr>
        <p:txBody>
          <a:bodyPr/>
          <a:lstStyle/>
          <a:p>
            <a:endParaRPr lang="it-IT"/>
          </a:p>
        </p:txBody>
      </p:sp>
      <p:sp>
        <p:nvSpPr>
          <p:cNvPr id="22679" name="Freeform 1179"/>
          <p:cNvSpPr>
            <a:spLocks/>
          </p:cNvSpPr>
          <p:nvPr/>
        </p:nvSpPr>
        <p:spPr bwMode="auto">
          <a:xfrm>
            <a:off x="5861050" y="3154363"/>
            <a:ext cx="138113" cy="49212"/>
          </a:xfrm>
          <a:custGeom>
            <a:avLst/>
            <a:gdLst>
              <a:gd name="T0" fmla="*/ 0 w 98"/>
              <a:gd name="T1" fmla="*/ 36 h 62"/>
              <a:gd name="T2" fmla="*/ 2 w 98"/>
              <a:gd name="T3" fmla="*/ 62 h 62"/>
              <a:gd name="T4" fmla="*/ 98 w 98"/>
              <a:gd name="T5" fmla="*/ 25 h 62"/>
              <a:gd name="T6" fmla="*/ 96 w 98"/>
              <a:gd name="T7" fmla="*/ 0 h 62"/>
              <a:gd name="T8" fmla="*/ 0 w 98"/>
              <a:gd name="T9" fmla="*/ 36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36"/>
                </a:moveTo>
                <a:lnTo>
                  <a:pt x="2" y="62"/>
                </a:lnTo>
                <a:lnTo>
                  <a:pt x="98" y="25"/>
                </a:lnTo>
                <a:lnTo>
                  <a:pt x="96" y="0"/>
                </a:lnTo>
                <a:lnTo>
                  <a:pt x="0" y="36"/>
                </a:lnTo>
                <a:close/>
              </a:path>
            </a:pathLst>
          </a:custGeom>
          <a:solidFill>
            <a:srgbClr val="FF9900"/>
          </a:solidFill>
          <a:ln w="9525">
            <a:solidFill>
              <a:srgbClr val="FF9900"/>
            </a:solidFill>
            <a:round/>
            <a:headEnd/>
            <a:tailEnd/>
          </a:ln>
        </p:spPr>
        <p:txBody>
          <a:bodyPr/>
          <a:lstStyle/>
          <a:p>
            <a:endParaRPr lang="it-IT"/>
          </a:p>
        </p:txBody>
      </p:sp>
      <p:sp>
        <p:nvSpPr>
          <p:cNvPr id="22680" name="Freeform 1180"/>
          <p:cNvSpPr>
            <a:spLocks/>
          </p:cNvSpPr>
          <p:nvPr/>
        </p:nvSpPr>
        <p:spPr bwMode="auto">
          <a:xfrm>
            <a:off x="6016625" y="3144838"/>
            <a:ext cx="26988" cy="23812"/>
          </a:xfrm>
          <a:custGeom>
            <a:avLst/>
            <a:gdLst>
              <a:gd name="T0" fmla="*/ 0 w 19"/>
              <a:gd name="T1" fmla="*/ 6 h 31"/>
              <a:gd name="T2" fmla="*/ 2 w 19"/>
              <a:gd name="T3" fmla="*/ 31 h 31"/>
              <a:gd name="T4" fmla="*/ 19 w 19"/>
              <a:gd name="T5" fmla="*/ 26 h 31"/>
              <a:gd name="T6" fmla="*/ 17 w 19"/>
              <a:gd name="T7" fmla="*/ 0 h 31"/>
              <a:gd name="T8" fmla="*/ 0 w 19"/>
              <a:gd name="T9" fmla="*/ 6 h 31"/>
              <a:gd name="T10" fmla="*/ 0 60000 65536"/>
              <a:gd name="T11" fmla="*/ 0 60000 65536"/>
              <a:gd name="T12" fmla="*/ 0 60000 65536"/>
              <a:gd name="T13" fmla="*/ 0 60000 65536"/>
              <a:gd name="T14" fmla="*/ 0 60000 65536"/>
              <a:gd name="T15" fmla="*/ 0 w 19"/>
              <a:gd name="T16" fmla="*/ 0 h 31"/>
              <a:gd name="T17" fmla="*/ 19 w 19"/>
              <a:gd name="T18" fmla="*/ 31 h 31"/>
            </a:gdLst>
            <a:ahLst/>
            <a:cxnLst>
              <a:cxn ang="T10">
                <a:pos x="T0" y="T1"/>
              </a:cxn>
              <a:cxn ang="T11">
                <a:pos x="T2" y="T3"/>
              </a:cxn>
              <a:cxn ang="T12">
                <a:pos x="T4" y="T5"/>
              </a:cxn>
              <a:cxn ang="T13">
                <a:pos x="T6" y="T7"/>
              </a:cxn>
              <a:cxn ang="T14">
                <a:pos x="T8" y="T9"/>
              </a:cxn>
            </a:cxnLst>
            <a:rect l="T15" t="T16" r="T17" b="T18"/>
            <a:pathLst>
              <a:path w="19" h="31">
                <a:moveTo>
                  <a:pt x="0" y="6"/>
                </a:moveTo>
                <a:lnTo>
                  <a:pt x="2" y="31"/>
                </a:lnTo>
                <a:lnTo>
                  <a:pt x="19" y="26"/>
                </a:lnTo>
                <a:lnTo>
                  <a:pt x="17" y="0"/>
                </a:lnTo>
                <a:lnTo>
                  <a:pt x="0" y="6"/>
                </a:lnTo>
                <a:close/>
              </a:path>
            </a:pathLst>
          </a:custGeom>
          <a:solidFill>
            <a:srgbClr val="FF9900"/>
          </a:solidFill>
          <a:ln w="9525">
            <a:solidFill>
              <a:srgbClr val="FF9900"/>
            </a:solidFill>
            <a:round/>
            <a:headEnd/>
            <a:tailEnd/>
          </a:ln>
        </p:spPr>
        <p:txBody>
          <a:bodyPr/>
          <a:lstStyle/>
          <a:p>
            <a:endParaRPr lang="it-IT"/>
          </a:p>
        </p:txBody>
      </p:sp>
      <p:sp>
        <p:nvSpPr>
          <p:cNvPr id="22681" name="Freeform 1181"/>
          <p:cNvSpPr>
            <a:spLocks/>
          </p:cNvSpPr>
          <p:nvPr/>
        </p:nvSpPr>
        <p:spPr bwMode="auto">
          <a:xfrm>
            <a:off x="6064250" y="3109913"/>
            <a:ext cx="136525" cy="49212"/>
          </a:xfrm>
          <a:custGeom>
            <a:avLst/>
            <a:gdLst>
              <a:gd name="T0" fmla="*/ 0 w 97"/>
              <a:gd name="T1" fmla="*/ 36 h 61"/>
              <a:gd name="T2" fmla="*/ 2 w 97"/>
              <a:gd name="T3" fmla="*/ 61 h 61"/>
              <a:gd name="T4" fmla="*/ 97 w 97"/>
              <a:gd name="T5" fmla="*/ 25 h 61"/>
              <a:gd name="T6" fmla="*/ 95 w 97"/>
              <a:gd name="T7" fmla="*/ 0 h 61"/>
              <a:gd name="T8" fmla="*/ 0 w 97"/>
              <a:gd name="T9" fmla="*/ 36 h 61"/>
              <a:gd name="T10" fmla="*/ 0 60000 65536"/>
              <a:gd name="T11" fmla="*/ 0 60000 65536"/>
              <a:gd name="T12" fmla="*/ 0 60000 65536"/>
              <a:gd name="T13" fmla="*/ 0 60000 65536"/>
              <a:gd name="T14" fmla="*/ 0 60000 65536"/>
              <a:gd name="T15" fmla="*/ 0 w 97"/>
              <a:gd name="T16" fmla="*/ 0 h 61"/>
              <a:gd name="T17" fmla="*/ 97 w 97"/>
              <a:gd name="T18" fmla="*/ 61 h 61"/>
            </a:gdLst>
            <a:ahLst/>
            <a:cxnLst>
              <a:cxn ang="T10">
                <a:pos x="T0" y="T1"/>
              </a:cxn>
              <a:cxn ang="T11">
                <a:pos x="T2" y="T3"/>
              </a:cxn>
              <a:cxn ang="T12">
                <a:pos x="T4" y="T5"/>
              </a:cxn>
              <a:cxn ang="T13">
                <a:pos x="T6" y="T7"/>
              </a:cxn>
              <a:cxn ang="T14">
                <a:pos x="T8" y="T9"/>
              </a:cxn>
            </a:cxnLst>
            <a:rect l="T15" t="T16" r="T17" b="T18"/>
            <a:pathLst>
              <a:path w="97" h="61">
                <a:moveTo>
                  <a:pt x="0" y="36"/>
                </a:moveTo>
                <a:lnTo>
                  <a:pt x="2" y="61"/>
                </a:lnTo>
                <a:lnTo>
                  <a:pt x="97" y="25"/>
                </a:lnTo>
                <a:lnTo>
                  <a:pt x="95" y="0"/>
                </a:lnTo>
                <a:lnTo>
                  <a:pt x="0" y="36"/>
                </a:lnTo>
                <a:close/>
              </a:path>
            </a:pathLst>
          </a:custGeom>
          <a:solidFill>
            <a:srgbClr val="FF9900"/>
          </a:solidFill>
          <a:ln w="9525">
            <a:solidFill>
              <a:srgbClr val="FF9900"/>
            </a:solidFill>
            <a:round/>
            <a:headEnd/>
            <a:tailEnd/>
          </a:ln>
        </p:spPr>
        <p:txBody>
          <a:bodyPr/>
          <a:lstStyle/>
          <a:p>
            <a:endParaRPr lang="it-IT"/>
          </a:p>
        </p:txBody>
      </p:sp>
      <p:sp>
        <p:nvSpPr>
          <p:cNvPr id="22682" name="Freeform 1182"/>
          <p:cNvSpPr>
            <a:spLocks/>
          </p:cNvSpPr>
          <p:nvPr/>
        </p:nvSpPr>
        <p:spPr bwMode="auto">
          <a:xfrm>
            <a:off x="6219825" y="3098800"/>
            <a:ext cx="25400" cy="26988"/>
          </a:xfrm>
          <a:custGeom>
            <a:avLst/>
            <a:gdLst>
              <a:gd name="T0" fmla="*/ 0 w 18"/>
              <a:gd name="T1" fmla="*/ 7 h 33"/>
              <a:gd name="T2" fmla="*/ 2 w 18"/>
              <a:gd name="T3" fmla="*/ 33 h 33"/>
              <a:gd name="T4" fmla="*/ 18 w 18"/>
              <a:gd name="T5" fmla="*/ 25 h 33"/>
              <a:gd name="T6" fmla="*/ 16 w 18"/>
              <a:gd name="T7" fmla="*/ 0 h 33"/>
              <a:gd name="T8" fmla="*/ 0 w 18"/>
              <a:gd name="T9" fmla="*/ 7 h 33"/>
              <a:gd name="T10" fmla="*/ 0 60000 65536"/>
              <a:gd name="T11" fmla="*/ 0 60000 65536"/>
              <a:gd name="T12" fmla="*/ 0 60000 65536"/>
              <a:gd name="T13" fmla="*/ 0 60000 65536"/>
              <a:gd name="T14" fmla="*/ 0 60000 65536"/>
              <a:gd name="T15" fmla="*/ 0 w 18"/>
              <a:gd name="T16" fmla="*/ 0 h 33"/>
              <a:gd name="T17" fmla="*/ 18 w 18"/>
              <a:gd name="T18" fmla="*/ 33 h 33"/>
            </a:gdLst>
            <a:ahLst/>
            <a:cxnLst>
              <a:cxn ang="T10">
                <a:pos x="T0" y="T1"/>
              </a:cxn>
              <a:cxn ang="T11">
                <a:pos x="T2" y="T3"/>
              </a:cxn>
              <a:cxn ang="T12">
                <a:pos x="T4" y="T5"/>
              </a:cxn>
              <a:cxn ang="T13">
                <a:pos x="T6" y="T7"/>
              </a:cxn>
              <a:cxn ang="T14">
                <a:pos x="T8" y="T9"/>
              </a:cxn>
            </a:cxnLst>
            <a:rect l="T15" t="T16" r="T17" b="T18"/>
            <a:pathLst>
              <a:path w="18" h="33">
                <a:moveTo>
                  <a:pt x="0" y="7"/>
                </a:moveTo>
                <a:lnTo>
                  <a:pt x="2" y="33"/>
                </a:lnTo>
                <a:lnTo>
                  <a:pt x="18" y="25"/>
                </a:lnTo>
                <a:lnTo>
                  <a:pt x="16" y="0"/>
                </a:lnTo>
                <a:lnTo>
                  <a:pt x="0" y="7"/>
                </a:lnTo>
                <a:close/>
              </a:path>
            </a:pathLst>
          </a:custGeom>
          <a:solidFill>
            <a:srgbClr val="000000"/>
          </a:solidFill>
          <a:ln w="9525">
            <a:noFill/>
            <a:round/>
            <a:headEnd/>
            <a:tailEnd/>
          </a:ln>
        </p:spPr>
        <p:txBody>
          <a:bodyPr/>
          <a:lstStyle/>
          <a:p>
            <a:endParaRPr lang="it-IT"/>
          </a:p>
        </p:txBody>
      </p:sp>
      <p:sp>
        <p:nvSpPr>
          <p:cNvPr id="22683" name="Freeform 1183"/>
          <p:cNvSpPr>
            <a:spLocks/>
          </p:cNvSpPr>
          <p:nvPr/>
        </p:nvSpPr>
        <p:spPr bwMode="auto">
          <a:xfrm>
            <a:off x="6264275" y="3067050"/>
            <a:ext cx="138113" cy="47625"/>
          </a:xfrm>
          <a:custGeom>
            <a:avLst/>
            <a:gdLst>
              <a:gd name="T0" fmla="*/ 0 w 98"/>
              <a:gd name="T1" fmla="*/ 37 h 62"/>
              <a:gd name="T2" fmla="*/ 2 w 98"/>
              <a:gd name="T3" fmla="*/ 62 h 62"/>
              <a:gd name="T4" fmla="*/ 98 w 98"/>
              <a:gd name="T5" fmla="*/ 26 h 62"/>
              <a:gd name="T6" fmla="*/ 96 w 98"/>
              <a:gd name="T7" fmla="*/ 0 h 62"/>
              <a:gd name="T8" fmla="*/ 0 w 98"/>
              <a:gd name="T9" fmla="*/ 37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37"/>
                </a:moveTo>
                <a:lnTo>
                  <a:pt x="2" y="62"/>
                </a:lnTo>
                <a:lnTo>
                  <a:pt x="98" y="26"/>
                </a:lnTo>
                <a:lnTo>
                  <a:pt x="96" y="0"/>
                </a:lnTo>
                <a:lnTo>
                  <a:pt x="0" y="37"/>
                </a:lnTo>
                <a:close/>
              </a:path>
            </a:pathLst>
          </a:custGeom>
          <a:solidFill>
            <a:srgbClr val="FF9900"/>
          </a:solidFill>
          <a:ln w="9525">
            <a:solidFill>
              <a:srgbClr val="FF9900"/>
            </a:solidFill>
            <a:round/>
            <a:headEnd/>
            <a:tailEnd/>
          </a:ln>
        </p:spPr>
        <p:txBody>
          <a:bodyPr/>
          <a:lstStyle/>
          <a:p>
            <a:endParaRPr lang="it-IT"/>
          </a:p>
        </p:txBody>
      </p:sp>
      <p:sp>
        <p:nvSpPr>
          <p:cNvPr id="22684" name="Freeform 1184"/>
          <p:cNvSpPr>
            <a:spLocks/>
          </p:cNvSpPr>
          <p:nvPr/>
        </p:nvSpPr>
        <p:spPr bwMode="auto">
          <a:xfrm>
            <a:off x="6421438" y="3055938"/>
            <a:ext cx="25400" cy="26987"/>
          </a:xfrm>
          <a:custGeom>
            <a:avLst/>
            <a:gdLst>
              <a:gd name="T0" fmla="*/ 0 w 18"/>
              <a:gd name="T1" fmla="*/ 7 h 32"/>
              <a:gd name="T2" fmla="*/ 2 w 18"/>
              <a:gd name="T3" fmla="*/ 32 h 32"/>
              <a:gd name="T4" fmla="*/ 18 w 18"/>
              <a:gd name="T5" fmla="*/ 25 h 32"/>
              <a:gd name="T6" fmla="*/ 16 w 18"/>
              <a:gd name="T7" fmla="*/ 0 h 32"/>
              <a:gd name="T8" fmla="*/ 0 w 18"/>
              <a:gd name="T9" fmla="*/ 7 h 32"/>
              <a:gd name="T10" fmla="*/ 0 60000 65536"/>
              <a:gd name="T11" fmla="*/ 0 60000 65536"/>
              <a:gd name="T12" fmla="*/ 0 60000 65536"/>
              <a:gd name="T13" fmla="*/ 0 60000 65536"/>
              <a:gd name="T14" fmla="*/ 0 60000 65536"/>
              <a:gd name="T15" fmla="*/ 0 w 18"/>
              <a:gd name="T16" fmla="*/ 0 h 32"/>
              <a:gd name="T17" fmla="*/ 18 w 18"/>
              <a:gd name="T18" fmla="*/ 32 h 32"/>
            </a:gdLst>
            <a:ahLst/>
            <a:cxnLst>
              <a:cxn ang="T10">
                <a:pos x="T0" y="T1"/>
              </a:cxn>
              <a:cxn ang="T11">
                <a:pos x="T2" y="T3"/>
              </a:cxn>
              <a:cxn ang="T12">
                <a:pos x="T4" y="T5"/>
              </a:cxn>
              <a:cxn ang="T13">
                <a:pos x="T6" y="T7"/>
              </a:cxn>
              <a:cxn ang="T14">
                <a:pos x="T8" y="T9"/>
              </a:cxn>
            </a:cxnLst>
            <a:rect l="T15" t="T16" r="T17" b="T18"/>
            <a:pathLst>
              <a:path w="18" h="32">
                <a:moveTo>
                  <a:pt x="0" y="7"/>
                </a:moveTo>
                <a:lnTo>
                  <a:pt x="2" y="32"/>
                </a:lnTo>
                <a:lnTo>
                  <a:pt x="18" y="25"/>
                </a:lnTo>
                <a:lnTo>
                  <a:pt x="16" y="0"/>
                </a:lnTo>
                <a:lnTo>
                  <a:pt x="0" y="7"/>
                </a:lnTo>
                <a:close/>
              </a:path>
            </a:pathLst>
          </a:custGeom>
          <a:solidFill>
            <a:srgbClr val="FF9900"/>
          </a:solidFill>
          <a:ln w="9525">
            <a:solidFill>
              <a:srgbClr val="FF9900"/>
            </a:solidFill>
            <a:round/>
            <a:headEnd/>
            <a:tailEnd/>
          </a:ln>
        </p:spPr>
        <p:txBody>
          <a:bodyPr/>
          <a:lstStyle/>
          <a:p>
            <a:endParaRPr lang="it-IT"/>
          </a:p>
        </p:txBody>
      </p:sp>
      <p:sp>
        <p:nvSpPr>
          <p:cNvPr id="22685" name="Freeform 1185"/>
          <p:cNvSpPr>
            <a:spLocks/>
          </p:cNvSpPr>
          <p:nvPr/>
        </p:nvSpPr>
        <p:spPr bwMode="auto">
          <a:xfrm>
            <a:off x="6467475" y="3022600"/>
            <a:ext cx="138113" cy="49213"/>
          </a:xfrm>
          <a:custGeom>
            <a:avLst/>
            <a:gdLst>
              <a:gd name="T0" fmla="*/ 0 w 98"/>
              <a:gd name="T1" fmla="*/ 36 h 62"/>
              <a:gd name="T2" fmla="*/ 2 w 98"/>
              <a:gd name="T3" fmla="*/ 62 h 62"/>
              <a:gd name="T4" fmla="*/ 98 w 98"/>
              <a:gd name="T5" fmla="*/ 25 h 62"/>
              <a:gd name="T6" fmla="*/ 96 w 98"/>
              <a:gd name="T7" fmla="*/ 0 h 62"/>
              <a:gd name="T8" fmla="*/ 0 w 98"/>
              <a:gd name="T9" fmla="*/ 36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36"/>
                </a:moveTo>
                <a:lnTo>
                  <a:pt x="2" y="62"/>
                </a:lnTo>
                <a:lnTo>
                  <a:pt x="98" y="25"/>
                </a:lnTo>
                <a:lnTo>
                  <a:pt x="96" y="0"/>
                </a:lnTo>
                <a:lnTo>
                  <a:pt x="0" y="36"/>
                </a:lnTo>
                <a:close/>
              </a:path>
            </a:pathLst>
          </a:custGeom>
          <a:solidFill>
            <a:srgbClr val="FF9900"/>
          </a:solidFill>
          <a:ln w="9525">
            <a:solidFill>
              <a:srgbClr val="FF9900"/>
            </a:solidFill>
            <a:round/>
            <a:headEnd/>
            <a:tailEnd/>
          </a:ln>
        </p:spPr>
        <p:txBody>
          <a:bodyPr/>
          <a:lstStyle/>
          <a:p>
            <a:endParaRPr lang="it-IT"/>
          </a:p>
        </p:txBody>
      </p:sp>
      <p:sp>
        <p:nvSpPr>
          <p:cNvPr id="22686" name="Freeform 1186"/>
          <p:cNvSpPr>
            <a:spLocks/>
          </p:cNvSpPr>
          <p:nvPr/>
        </p:nvSpPr>
        <p:spPr bwMode="auto">
          <a:xfrm>
            <a:off x="6624638" y="3013075"/>
            <a:ext cx="23812" cy="25400"/>
          </a:xfrm>
          <a:custGeom>
            <a:avLst/>
            <a:gdLst>
              <a:gd name="T0" fmla="*/ 0 w 17"/>
              <a:gd name="T1" fmla="*/ 6 h 31"/>
              <a:gd name="T2" fmla="*/ 2 w 17"/>
              <a:gd name="T3" fmla="*/ 31 h 31"/>
              <a:gd name="T4" fmla="*/ 17 w 17"/>
              <a:gd name="T5" fmla="*/ 26 h 31"/>
              <a:gd name="T6" fmla="*/ 15 w 17"/>
              <a:gd name="T7" fmla="*/ 0 h 31"/>
              <a:gd name="T8" fmla="*/ 0 w 17"/>
              <a:gd name="T9" fmla="*/ 6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0" y="6"/>
                </a:moveTo>
                <a:lnTo>
                  <a:pt x="2" y="31"/>
                </a:lnTo>
                <a:lnTo>
                  <a:pt x="17" y="26"/>
                </a:lnTo>
                <a:lnTo>
                  <a:pt x="15" y="0"/>
                </a:lnTo>
                <a:lnTo>
                  <a:pt x="0" y="6"/>
                </a:lnTo>
                <a:close/>
              </a:path>
            </a:pathLst>
          </a:custGeom>
          <a:solidFill>
            <a:srgbClr val="FF9900"/>
          </a:solidFill>
          <a:ln w="9525">
            <a:solidFill>
              <a:srgbClr val="FF9900"/>
            </a:solidFill>
            <a:round/>
            <a:headEnd/>
            <a:tailEnd/>
          </a:ln>
        </p:spPr>
        <p:txBody>
          <a:bodyPr/>
          <a:lstStyle/>
          <a:p>
            <a:endParaRPr lang="it-IT"/>
          </a:p>
        </p:txBody>
      </p:sp>
      <p:sp>
        <p:nvSpPr>
          <p:cNvPr id="22687" name="Freeform 1187"/>
          <p:cNvSpPr>
            <a:spLocks/>
          </p:cNvSpPr>
          <p:nvPr/>
        </p:nvSpPr>
        <p:spPr bwMode="auto">
          <a:xfrm>
            <a:off x="6670675" y="2978150"/>
            <a:ext cx="136525" cy="50800"/>
          </a:xfrm>
          <a:custGeom>
            <a:avLst/>
            <a:gdLst>
              <a:gd name="T0" fmla="*/ 0 w 97"/>
              <a:gd name="T1" fmla="*/ 38 h 63"/>
              <a:gd name="T2" fmla="*/ 2 w 97"/>
              <a:gd name="T3" fmla="*/ 63 h 63"/>
              <a:gd name="T4" fmla="*/ 97 w 97"/>
              <a:gd name="T5" fmla="*/ 25 h 63"/>
              <a:gd name="T6" fmla="*/ 95 w 97"/>
              <a:gd name="T7" fmla="*/ 0 h 63"/>
              <a:gd name="T8" fmla="*/ 0 w 97"/>
              <a:gd name="T9" fmla="*/ 38 h 63"/>
              <a:gd name="T10" fmla="*/ 0 60000 65536"/>
              <a:gd name="T11" fmla="*/ 0 60000 65536"/>
              <a:gd name="T12" fmla="*/ 0 60000 65536"/>
              <a:gd name="T13" fmla="*/ 0 60000 65536"/>
              <a:gd name="T14" fmla="*/ 0 60000 65536"/>
              <a:gd name="T15" fmla="*/ 0 w 97"/>
              <a:gd name="T16" fmla="*/ 0 h 63"/>
              <a:gd name="T17" fmla="*/ 97 w 97"/>
              <a:gd name="T18" fmla="*/ 63 h 63"/>
            </a:gdLst>
            <a:ahLst/>
            <a:cxnLst>
              <a:cxn ang="T10">
                <a:pos x="T0" y="T1"/>
              </a:cxn>
              <a:cxn ang="T11">
                <a:pos x="T2" y="T3"/>
              </a:cxn>
              <a:cxn ang="T12">
                <a:pos x="T4" y="T5"/>
              </a:cxn>
              <a:cxn ang="T13">
                <a:pos x="T6" y="T7"/>
              </a:cxn>
              <a:cxn ang="T14">
                <a:pos x="T8" y="T9"/>
              </a:cxn>
            </a:cxnLst>
            <a:rect l="T15" t="T16" r="T17" b="T18"/>
            <a:pathLst>
              <a:path w="97" h="63">
                <a:moveTo>
                  <a:pt x="0" y="38"/>
                </a:moveTo>
                <a:lnTo>
                  <a:pt x="2" y="63"/>
                </a:lnTo>
                <a:lnTo>
                  <a:pt x="97" y="25"/>
                </a:lnTo>
                <a:lnTo>
                  <a:pt x="95" y="0"/>
                </a:lnTo>
                <a:lnTo>
                  <a:pt x="0" y="38"/>
                </a:lnTo>
                <a:close/>
              </a:path>
            </a:pathLst>
          </a:custGeom>
          <a:solidFill>
            <a:srgbClr val="FF9900"/>
          </a:solidFill>
          <a:ln w="9525">
            <a:solidFill>
              <a:srgbClr val="FF9900"/>
            </a:solidFill>
            <a:round/>
            <a:headEnd/>
            <a:tailEnd/>
          </a:ln>
        </p:spPr>
        <p:txBody>
          <a:bodyPr/>
          <a:lstStyle/>
          <a:p>
            <a:endParaRPr lang="it-IT"/>
          </a:p>
        </p:txBody>
      </p:sp>
      <p:sp>
        <p:nvSpPr>
          <p:cNvPr id="22688" name="Freeform 1188"/>
          <p:cNvSpPr>
            <a:spLocks/>
          </p:cNvSpPr>
          <p:nvPr/>
        </p:nvSpPr>
        <p:spPr bwMode="auto">
          <a:xfrm>
            <a:off x="6826250" y="2970213"/>
            <a:ext cx="25400" cy="23812"/>
          </a:xfrm>
          <a:custGeom>
            <a:avLst/>
            <a:gdLst>
              <a:gd name="T0" fmla="*/ 0 w 18"/>
              <a:gd name="T1" fmla="*/ 5 h 31"/>
              <a:gd name="T2" fmla="*/ 2 w 18"/>
              <a:gd name="T3" fmla="*/ 31 h 31"/>
              <a:gd name="T4" fmla="*/ 18 w 18"/>
              <a:gd name="T5" fmla="*/ 25 h 31"/>
              <a:gd name="T6" fmla="*/ 16 w 18"/>
              <a:gd name="T7" fmla="*/ 0 h 31"/>
              <a:gd name="T8" fmla="*/ 0 w 18"/>
              <a:gd name="T9" fmla="*/ 5 h 31"/>
              <a:gd name="T10" fmla="*/ 0 60000 65536"/>
              <a:gd name="T11" fmla="*/ 0 60000 65536"/>
              <a:gd name="T12" fmla="*/ 0 60000 65536"/>
              <a:gd name="T13" fmla="*/ 0 60000 65536"/>
              <a:gd name="T14" fmla="*/ 0 60000 65536"/>
              <a:gd name="T15" fmla="*/ 0 w 18"/>
              <a:gd name="T16" fmla="*/ 0 h 31"/>
              <a:gd name="T17" fmla="*/ 18 w 18"/>
              <a:gd name="T18" fmla="*/ 31 h 31"/>
            </a:gdLst>
            <a:ahLst/>
            <a:cxnLst>
              <a:cxn ang="T10">
                <a:pos x="T0" y="T1"/>
              </a:cxn>
              <a:cxn ang="T11">
                <a:pos x="T2" y="T3"/>
              </a:cxn>
              <a:cxn ang="T12">
                <a:pos x="T4" y="T5"/>
              </a:cxn>
              <a:cxn ang="T13">
                <a:pos x="T6" y="T7"/>
              </a:cxn>
              <a:cxn ang="T14">
                <a:pos x="T8" y="T9"/>
              </a:cxn>
            </a:cxnLst>
            <a:rect l="T15" t="T16" r="T17" b="T18"/>
            <a:pathLst>
              <a:path w="18" h="31">
                <a:moveTo>
                  <a:pt x="0" y="5"/>
                </a:moveTo>
                <a:lnTo>
                  <a:pt x="2" y="31"/>
                </a:lnTo>
                <a:lnTo>
                  <a:pt x="18" y="25"/>
                </a:lnTo>
                <a:lnTo>
                  <a:pt x="16" y="0"/>
                </a:lnTo>
                <a:lnTo>
                  <a:pt x="0" y="5"/>
                </a:lnTo>
                <a:close/>
              </a:path>
            </a:pathLst>
          </a:custGeom>
          <a:solidFill>
            <a:srgbClr val="FF9900"/>
          </a:solidFill>
          <a:ln w="9525">
            <a:solidFill>
              <a:srgbClr val="FF9900"/>
            </a:solidFill>
            <a:round/>
            <a:headEnd/>
            <a:tailEnd/>
          </a:ln>
        </p:spPr>
        <p:txBody>
          <a:bodyPr/>
          <a:lstStyle/>
          <a:p>
            <a:endParaRPr lang="it-IT"/>
          </a:p>
        </p:txBody>
      </p:sp>
      <p:sp>
        <p:nvSpPr>
          <p:cNvPr id="22689" name="Freeform 1189"/>
          <p:cNvSpPr>
            <a:spLocks/>
          </p:cNvSpPr>
          <p:nvPr/>
        </p:nvSpPr>
        <p:spPr bwMode="auto">
          <a:xfrm>
            <a:off x="6872288" y="2941638"/>
            <a:ext cx="111125" cy="42862"/>
          </a:xfrm>
          <a:custGeom>
            <a:avLst/>
            <a:gdLst>
              <a:gd name="T0" fmla="*/ 0 w 79"/>
              <a:gd name="T1" fmla="*/ 29 h 54"/>
              <a:gd name="T2" fmla="*/ 2 w 79"/>
              <a:gd name="T3" fmla="*/ 54 h 54"/>
              <a:gd name="T4" fmla="*/ 79 w 79"/>
              <a:gd name="T5" fmla="*/ 25 h 54"/>
              <a:gd name="T6" fmla="*/ 77 w 79"/>
              <a:gd name="T7" fmla="*/ 0 h 54"/>
              <a:gd name="T8" fmla="*/ 0 w 79"/>
              <a:gd name="T9" fmla="*/ 29 h 54"/>
              <a:gd name="T10" fmla="*/ 0 60000 65536"/>
              <a:gd name="T11" fmla="*/ 0 60000 65536"/>
              <a:gd name="T12" fmla="*/ 0 60000 65536"/>
              <a:gd name="T13" fmla="*/ 0 60000 65536"/>
              <a:gd name="T14" fmla="*/ 0 60000 65536"/>
              <a:gd name="T15" fmla="*/ 0 w 79"/>
              <a:gd name="T16" fmla="*/ 0 h 54"/>
              <a:gd name="T17" fmla="*/ 79 w 79"/>
              <a:gd name="T18" fmla="*/ 54 h 54"/>
            </a:gdLst>
            <a:ahLst/>
            <a:cxnLst>
              <a:cxn ang="T10">
                <a:pos x="T0" y="T1"/>
              </a:cxn>
              <a:cxn ang="T11">
                <a:pos x="T2" y="T3"/>
              </a:cxn>
              <a:cxn ang="T12">
                <a:pos x="T4" y="T5"/>
              </a:cxn>
              <a:cxn ang="T13">
                <a:pos x="T6" y="T7"/>
              </a:cxn>
              <a:cxn ang="T14">
                <a:pos x="T8" y="T9"/>
              </a:cxn>
            </a:cxnLst>
            <a:rect l="T15" t="T16" r="T17" b="T18"/>
            <a:pathLst>
              <a:path w="79" h="54">
                <a:moveTo>
                  <a:pt x="0" y="29"/>
                </a:moveTo>
                <a:lnTo>
                  <a:pt x="2" y="54"/>
                </a:lnTo>
                <a:lnTo>
                  <a:pt x="79" y="25"/>
                </a:lnTo>
                <a:lnTo>
                  <a:pt x="77" y="0"/>
                </a:lnTo>
                <a:lnTo>
                  <a:pt x="0" y="29"/>
                </a:lnTo>
                <a:close/>
              </a:path>
            </a:pathLst>
          </a:custGeom>
          <a:solidFill>
            <a:srgbClr val="FF9900"/>
          </a:solidFill>
          <a:ln w="9525">
            <a:solidFill>
              <a:srgbClr val="FF9900"/>
            </a:solidFill>
            <a:round/>
            <a:headEnd/>
            <a:tailEnd/>
          </a:ln>
        </p:spPr>
        <p:txBody>
          <a:bodyPr/>
          <a:lstStyle/>
          <a:p>
            <a:endParaRPr lang="it-IT"/>
          </a:p>
        </p:txBody>
      </p:sp>
      <p:sp>
        <p:nvSpPr>
          <p:cNvPr id="22690" name="Freeform 1190"/>
          <p:cNvSpPr>
            <a:spLocks/>
          </p:cNvSpPr>
          <p:nvPr/>
        </p:nvSpPr>
        <p:spPr bwMode="auto">
          <a:xfrm>
            <a:off x="6977063" y="2932113"/>
            <a:ext cx="31750" cy="28575"/>
          </a:xfrm>
          <a:custGeom>
            <a:avLst/>
            <a:gdLst>
              <a:gd name="T0" fmla="*/ 0 w 23"/>
              <a:gd name="T1" fmla="*/ 12 h 36"/>
              <a:gd name="T2" fmla="*/ 6 w 23"/>
              <a:gd name="T3" fmla="*/ 36 h 36"/>
              <a:gd name="T4" fmla="*/ 23 w 23"/>
              <a:gd name="T5" fmla="*/ 23 h 36"/>
              <a:gd name="T6" fmla="*/ 18 w 23"/>
              <a:gd name="T7" fmla="*/ 0 h 36"/>
              <a:gd name="T8" fmla="*/ 0 w 23"/>
              <a:gd name="T9" fmla="*/ 12 h 36"/>
              <a:gd name="T10" fmla="*/ 0 60000 65536"/>
              <a:gd name="T11" fmla="*/ 0 60000 65536"/>
              <a:gd name="T12" fmla="*/ 0 60000 65536"/>
              <a:gd name="T13" fmla="*/ 0 60000 65536"/>
              <a:gd name="T14" fmla="*/ 0 60000 65536"/>
              <a:gd name="T15" fmla="*/ 0 w 23"/>
              <a:gd name="T16" fmla="*/ 0 h 36"/>
              <a:gd name="T17" fmla="*/ 23 w 23"/>
              <a:gd name="T18" fmla="*/ 36 h 36"/>
            </a:gdLst>
            <a:ahLst/>
            <a:cxnLst>
              <a:cxn ang="T10">
                <a:pos x="T0" y="T1"/>
              </a:cxn>
              <a:cxn ang="T11">
                <a:pos x="T2" y="T3"/>
              </a:cxn>
              <a:cxn ang="T12">
                <a:pos x="T4" y="T5"/>
              </a:cxn>
              <a:cxn ang="T13">
                <a:pos x="T6" y="T7"/>
              </a:cxn>
              <a:cxn ang="T14">
                <a:pos x="T8" y="T9"/>
              </a:cxn>
            </a:cxnLst>
            <a:rect l="T15" t="T16" r="T17" b="T18"/>
            <a:pathLst>
              <a:path w="23" h="36">
                <a:moveTo>
                  <a:pt x="0" y="12"/>
                </a:moveTo>
                <a:lnTo>
                  <a:pt x="6" y="36"/>
                </a:lnTo>
                <a:lnTo>
                  <a:pt x="23" y="23"/>
                </a:lnTo>
                <a:lnTo>
                  <a:pt x="18" y="0"/>
                </a:lnTo>
                <a:lnTo>
                  <a:pt x="0" y="12"/>
                </a:lnTo>
                <a:close/>
              </a:path>
            </a:pathLst>
          </a:custGeom>
          <a:solidFill>
            <a:srgbClr val="FF9900"/>
          </a:solidFill>
          <a:ln w="9525">
            <a:solidFill>
              <a:srgbClr val="FF9900"/>
            </a:solidFill>
            <a:round/>
            <a:headEnd/>
            <a:tailEnd/>
          </a:ln>
        </p:spPr>
        <p:txBody>
          <a:bodyPr/>
          <a:lstStyle/>
          <a:p>
            <a:endParaRPr lang="it-IT"/>
          </a:p>
        </p:txBody>
      </p:sp>
      <p:sp>
        <p:nvSpPr>
          <p:cNvPr id="22691" name="Freeform 1191"/>
          <p:cNvSpPr>
            <a:spLocks/>
          </p:cNvSpPr>
          <p:nvPr/>
        </p:nvSpPr>
        <p:spPr bwMode="auto">
          <a:xfrm>
            <a:off x="6977063" y="2941638"/>
            <a:ext cx="7937" cy="19050"/>
          </a:xfrm>
          <a:custGeom>
            <a:avLst/>
            <a:gdLst>
              <a:gd name="T0" fmla="*/ 5 w 6"/>
              <a:gd name="T1" fmla="*/ 25 h 25"/>
              <a:gd name="T2" fmla="*/ 6 w 6"/>
              <a:gd name="T3" fmla="*/ 25 h 25"/>
              <a:gd name="T4" fmla="*/ 0 w 6"/>
              <a:gd name="T5" fmla="*/ 1 h 25"/>
              <a:gd name="T6" fmla="*/ 3 w 6"/>
              <a:gd name="T7" fmla="*/ 0 h 25"/>
              <a:gd name="T8" fmla="*/ 5 w 6"/>
              <a:gd name="T9" fmla="*/ 25 h 25"/>
              <a:gd name="T10" fmla="*/ 0 60000 65536"/>
              <a:gd name="T11" fmla="*/ 0 60000 65536"/>
              <a:gd name="T12" fmla="*/ 0 60000 65536"/>
              <a:gd name="T13" fmla="*/ 0 60000 65536"/>
              <a:gd name="T14" fmla="*/ 0 60000 65536"/>
              <a:gd name="T15" fmla="*/ 0 w 6"/>
              <a:gd name="T16" fmla="*/ 0 h 25"/>
              <a:gd name="T17" fmla="*/ 6 w 6"/>
              <a:gd name="T18" fmla="*/ 25 h 25"/>
            </a:gdLst>
            <a:ahLst/>
            <a:cxnLst>
              <a:cxn ang="T10">
                <a:pos x="T0" y="T1"/>
              </a:cxn>
              <a:cxn ang="T11">
                <a:pos x="T2" y="T3"/>
              </a:cxn>
              <a:cxn ang="T12">
                <a:pos x="T4" y="T5"/>
              </a:cxn>
              <a:cxn ang="T13">
                <a:pos x="T6" y="T7"/>
              </a:cxn>
              <a:cxn ang="T14">
                <a:pos x="T8" y="T9"/>
              </a:cxn>
            </a:cxnLst>
            <a:rect l="T15" t="T16" r="T17" b="T18"/>
            <a:pathLst>
              <a:path w="6" h="25">
                <a:moveTo>
                  <a:pt x="5" y="25"/>
                </a:moveTo>
                <a:lnTo>
                  <a:pt x="6" y="25"/>
                </a:lnTo>
                <a:lnTo>
                  <a:pt x="0" y="1"/>
                </a:lnTo>
                <a:lnTo>
                  <a:pt x="3" y="0"/>
                </a:lnTo>
                <a:lnTo>
                  <a:pt x="5" y="25"/>
                </a:lnTo>
                <a:close/>
              </a:path>
            </a:pathLst>
          </a:custGeom>
          <a:solidFill>
            <a:srgbClr val="FF9900"/>
          </a:solidFill>
          <a:ln w="9525">
            <a:solidFill>
              <a:srgbClr val="FF9900"/>
            </a:solidFill>
            <a:round/>
            <a:headEnd/>
            <a:tailEnd/>
          </a:ln>
        </p:spPr>
        <p:txBody>
          <a:bodyPr/>
          <a:lstStyle/>
          <a:p>
            <a:endParaRPr lang="it-IT"/>
          </a:p>
        </p:txBody>
      </p:sp>
      <p:sp>
        <p:nvSpPr>
          <p:cNvPr id="22692" name="Freeform 1192"/>
          <p:cNvSpPr>
            <a:spLocks/>
          </p:cNvSpPr>
          <p:nvPr/>
        </p:nvSpPr>
        <p:spPr bwMode="auto">
          <a:xfrm>
            <a:off x="7023100" y="2914650"/>
            <a:ext cx="28575" cy="26988"/>
          </a:xfrm>
          <a:custGeom>
            <a:avLst/>
            <a:gdLst>
              <a:gd name="T0" fmla="*/ 0 w 20"/>
              <a:gd name="T1" fmla="*/ 11 h 35"/>
              <a:gd name="T2" fmla="*/ 5 w 20"/>
              <a:gd name="T3" fmla="*/ 35 h 35"/>
              <a:gd name="T4" fmla="*/ 20 w 20"/>
              <a:gd name="T5" fmla="*/ 24 h 35"/>
              <a:gd name="T6" fmla="*/ 15 w 20"/>
              <a:gd name="T7" fmla="*/ 0 h 35"/>
              <a:gd name="T8" fmla="*/ 0 w 20"/>
              <a:gd name="T9" fmla="*/ 11 h 35"/>
              <a:gd name="T10" fmla="*/ 0 60000 65536"/>
              <a:gd name="T11" fmla="*/ 0 60000 65536"/>
              <a:gd name="T12" fmla="*/ 0 60000 65536"/>
              <a:gd name="T13" fmla="*/ 0 60000 65536"/>
              <a:gd name="T14" fmla="*/ 0 60000 65536"/>
              <a:gd name="T15" fmla="*/ 0 w 20"/>
              <a:gd name="T16" fmla="*/ 0 h 35"/>
              <a:gd name="T17" fmla="*/ 20 w 20"/>
              <a:gd name="T18" fmla="*/ 35 h 35"/>
            </a:gdLst>
            <a:ahLst/>
            <a:cxnLst>
              <a:cxn ang="T10">
                <a:pos x="T0" y="T1"/>
              </a:cxn>
              <a:cxn ang="T11">
                <a:pos x="T2" y="T3"/>
              </a:cxn>
              <a:cxn ang="T12">
                <a:pos x="T4" y="T5"/>
              </a:cxn>
              <a:cxn ang="T13">
                <a:pos x="T6" y="T7"/>
              </a:cxn>
              <a:cxn ang="T14">
                <a:pos x="T8" y="T9"/>
              </a:cxn>
            </a:cxnLst>
            <a:rect l="T15" t="T16" r="T17" b="T18"/>
            <a:pathLst>
              <a:path w="20" h="35">
                <a:moveTo>
                  <a:pt x="0" y="11"/>
                </a:moveTo>
                <a:lnTo>
                  <a:pt x="5" y="35"/>
                </a:lnTo>
                <a:lnTo>
                  <a:pt x="20" y="24"/>
                </a:lnTo>
                <a:lnTo>
                  <a:pt x="15" y="0"/>
                </a:lnTo>
                <a:lnTo>
                  <a:pt x="0" y="11"/>
                </a:lnTo>
                <a:close/>
              </a:path>
            </a:pathLst>
          </a:custGeom>
          <a:solidFill>
            <a:srgbClr val="FF9900"/>
          </a:solidFill>
          <a:ln w="9525">
            <a:solidFill>
              <a:srgbClr val="FF9900"/>
            </a:solidFill>
            <a:round/>
            <a:headEnd/>
            <a:tailEnd/>
          </a:ln>
        </p:spPr>
        <p:txBody>
          <a:bodyPr/>
          <a:lstStyle/>
          <a:p>
            <a:endParaRPr lang="it-IT"/>
          </a:p>
        </p:txBody>
      </p:sp>
      <p:sp>
        <p:nvSpPr>
          <p:cNvPr id="22693" name="Freeform 1193"/>
          <p:cNvSpPr>
            <a:spLocks/>
          </p:cNvSpPr>
          <p:nvPr/>
        </p:nvSpPr>
        <p:spPr bwMode="auto">
          <a:xfrm>
            <a:off x="7067550" y="2851150"/>
            <a:ext cx="131763" cy="73025"/>
          </a:xfrm>
          <a:custGeom>
            <a:avLst/>
            <a:gdLst>
              <a:gd name="T0" fmla="*/ 0 w 94"/>
              <a:gd name="T1" fmla="*/ 69 h 93"/>
              <a:gd name="T2" fmla="*/ 5 w 94"/>
              <a:gd name="T3" fmla="*/ 93 h 93"/>
              <a:gd name="T4" fmla="*/ 94 w 94"/>
              <a:gd name="T5" fmla="*/ 24 h 93"/>
              <a:gd name="T6" fmla="*/ 89 w 94"/>
              <a:gd name="T7" fmla="*/ 0 h 93"/>
              <a:gd name="T8" fmla="*/ 0 w 94"/>
              <a:gd name="T9" fmla="*/ 69 h 93"/>
              <a:gd name="T10" fmla="*/ 0 60000 65536"/>
              <a:gd name="T11" fmla="*/ 0 60000 65536"/>
              <a:gd name="T12" fmla="*/ 0 60000 65536"/>
              <a:gd name="T13" fmla="*/ 0 60000 65536"/>
              <a:gd name="T14" fmla="*/ 0 60000 65536"/>
              <a:gd name="T15" fmla="*/ 0 w 94"/>
              <a:gd name="T16" fmla="*/ 0 h 93"/>
              <a:gd name="T17" fmla="*/ 94 w 94"/>
              <a:gd name="T18" fmla="*/ 93 h 93"/>
            </a:gdLst>
            <a:ahLst/>
            <a:cxnLst>
              <a:cxn ang="T10">
                <a:pos x="T0" y="T1"/>
              </a:cxn>
              <a:cxn ang="T11">
                <a:pos x="T2" y="T3"/>
              </a:cxn>
              <a:cxn ang="T12">
                <a:pos x="T4" y="T5"/>
              </a:cxn>
              <a:cxn ang="T13">
                <a:pos x="T6" y="T7"/>
              </a:cxn>
              <a:cxn ang="T14">
                <a:pos x="T8" y="T9"/>
              </a:cxn>
            </a:cxnLst>
            <a:rect l="T15" t="T16" r="T17" b="T18"/>
            <a:pathLst>
              <a:path w="94" h="93">
                <a:moveTo>
                  <a:pt x="0" y="69"/>
                </a:moveTo>
                <a:lnTo>
                  <a:pt x="5" y="93"/>
                </a:lnTo>
                <a:lnTo>
                  <a:pt x="94" y="24"/>
                </a:lnTo>
                <a:lnTo>
                  <a:pt x="89" y="0"/>
                </a:lnTo>
                <a:lnTo>
                  <a:pt x="0" y="69"/>
                </a:lnTo>
                <a:close/>
              </a:path>
            </a:pathLst>
          </a:custGeom>
          <a:solidFill>
            <a:srgbClr val="FF9900"/>
          </a:solidFill>
          <a:ln w="9525">
            <a:solidFill>
              <a:srgbClr val="FF9900"/>
            </a:solidFill>
            <a:round/>
            <a:headEnd/>
            <a:tailEnd/>
          </a:ln>
        </p:spPr>
        <p:txBody>
          <a:bodyPr/>
          <a:lstStyle/>
          <a:p>
            <a:endParaRPr lang="it-IT"/>
          </a:p>
        </p:txBody>
      </p:sp>
      <p:sp>
        <p:nvSpPr>
          <p:cNvPr id="22694" name="Freeform 1194"/>
          <p:cNvSpPr>
            <a:spLocks/>
          </p:cNvSpPr>
          <p:nvPr/>
        </p:nvSpPr>
        <p:spPr bwMode="auto">
          <a:xfrm>
            <a:off x="7212013" y="2833688"/>
            <a:ext cx="26987" cy="25400"/>
          </a:xfrm>
          <a:custGeom>
            <a:avLst/>
            <a:gdLst>
              <a:gd name="T0" fmla="*/ 0 w 19"/>
              <a:gd name="T1" fmla="*/ 10 h 33"/>
              <a:gd name="T2" fmla="*/ 6 w 19"/>
              <a:gd name="T3" fmla="*/ 33 h 33"/>
              <a:gd name="T4" fmla="*/ 19 w 19"/>
              <a:gd name="T5" fmla="*/ 24 h 33"/>
              <a:gd name="T6" fmla="*/ 14 w 19"/>
              <a:gd name="T7" fmla="*/ 0 h 33"/>
              <a:gd name="T8" fmla="*/ 0 w 19"/>
              <a:gd name="T9" fmla="*/ 10 h 33"/>
              <a:gd name="T10" fmla="*/ 0 60000 65536"/>
              <a:gd name="T11" fmla="*/ 0 60000 65536"/>
              <a:gd name="T12" fmla="*/ 0 60000 65536"/>
              <a:gd name="T13" fmla="*/ 0 60000 65536"/>
              <a:gd name="T14" fmla="*/ 0 60000 65536"/>
              <a:gd name="T15" fmla="*/ 0 w 19"/>
              <a:gd name="T16" fmla="*/ 0 h 33"/>
              <a:gd name="T17" fmla="*/ 19 w 19"/>
              <a:gd name="T18" fmla="*/ 33 h 33"/>
            </a:gdLst>
            <a:ahLst/>
            <a:cxnLst>
              <a:cxn ang="T10">
                <a:pos x="T0" y="T1"/>
              </a:cxn>
              <a:cxn ang="T11">
                <a:pos x="T2" y="T3"/>
              </a:cxn>
              <a:cxn ang="T12">
                <a:pos x="T4" y="T5"/>
              </a:cxn>
              <a:cxn ang="T13">
                <a:pos x="T6" y="T7"/>
              </a:cxn>
              <a:cxn ang="T14">
                <a:pos x="T8" y="T9"/>
              </a:cxn>
            </a:cxnLst>
            <a:rect l="T15" t="T16" r="T17" b="T18"/>
            <a:pathLst>
              <a:path w="19" h="33">
                <a:moveTo>
                  <a:pt x="0" y="10"/>
                </a:moveTo>
                <a:lnTo>
                  <a:pt x="6" y="33"/>
                </a:lnTo>
                <a:lnTo>
                  <a:pt x="19" y="24"/>
                </a:lnTo>
                <a:lnTo>
                  <a:pt x="14" y="0"/>
                </a:lnTo>
                <a:lnTo>
                  <a:pt x="0" y="10"/>
                </a:lnTo>
                <a:close/>
              </a:path>
            </a:pathLst>
          </a:custGeom>
          <a:solidFill>
            <a:srgbClr val="FF9900"/>
          </a:solidFill>
          <a:ln w="9525">
            <a:solidFill>
              <a:srgbClr val="FF9900"/>
            </a:solidFill>
            <a:round/>
            <a:headEnd/>
            <a:tailEnd/>
          </a:ln>
        </p:spPr>
        <p:txBody>
          <a:bodyPr/>
          <a:lstStyle/>
          <a:p>
            <a:endParaRPr lang="it-IT"/>
          </a:p>
        </p:txBody>
      </p:sp>
      <p:sp>
        <p:nvSpPr>
          <p:cNvPr id="22695" name="Freeform 1195"/>
          <p:cNvSpPr>
            <a:spLocks/>
          </p:cNvSpPr>
          <p:nvPr/>
        </p:nvSpPr>
        <p:spPr bwMode="auto">
          <a:xfrm>
            <a:off x="7229475" y="2833688"/>
            <a:ext cx="15875" cy="17462"/>
          </a:xfrm>
          <a:custGeom>
            <a:avLst/>
            <a:gdLst>
              <a:gd name="T0" fmla="*/ 0 w 11"/>
              <a:gd name="T1" fmla="*/ 2 h 22"/>
              <a:gd name="T2" fmla="*/ 9 w 11"/>
              <a:gd name="T3" fmla="*/ 22 h 22"/>
              <a:gd name="T4" fmla="*/ 11 w 11"/>
              <a:gd name="T5" fmla="*/ 20 h 22"/>
              <a:gd name="T6" fmla="*/ 2 w 11"/>
              <a:gd name="T7" fmla="*/ 0 h 22"/>
              <a:gd name="T8" fmla="*/ 0 w 11"/>
              <a:gd name="T9" fmla="*/ 2 h 22"/>
              <a:gd name="T10" fmla="*/ 0 60000 65536"/>
              <a:gd name="T11" fmla="*/ 0 60000 65536"/>
              <a:gd name="T12" fmla="*/ 0 60000 65536"/>
              <a:gd name="T13" fmla="*/ 0 60000 65536"/>
              <a:gd name="T14" fmla="*/ 0 60000 65536"/>
              <a:gd name="T15" fmla="*/ 0 w 11"/>
              <a:gd name="T16" fmla="*/ 0 h 22"/>
              <a:gd name="T17" fmla="*/ 11 w 11"/>
              <a:gd name="T18" fmla="*/ 22 h 22"/>
            </a:gdLst>
            <a:ahLst/>
            <a:cxnLst>
              <a:cxn ang="T10">
                <a:pos x="T0" y="T1"/>
              </a:cxn>
              <a:cxn ang="T11">
                <a:pos x="T2" y="T3"/>
              </a:cxn>
              <a:cxn ang="T12">
                <a:pos x="T4" y="T5"/>
              </a:cxn>
              <a:cxn ang="T13">
                <a:pos x="T6" y="T7"/>
              </a:cxn>
              <a:cxn ang="T14">
                <a:pos x="T8" y="T9"/>
              </a:cxn>
            </a:cxnLst>
            <a:rect l="T15" t="T16" r="T17" b="T18"/>
            <a:pathLst>
              <a:path w="11" h="22">
                <a:moveTo>
                  <a:pt x="0" y="2"/>
                </a:moveTo>
                <a:lnTo>
                  <a:pt x="9" y="22"/>
                </a:lnTo>
                <a:lnTo>
                  <a:pt x="11" y="20"/>
                </a:lnTo>
                <a:lnTo>
                  <a:pt x="2" y="0"/>
                </a:lnTo>
                <a:lnTo>
                  <a:pt x="0" y="2"/>
                </a:lnTo>
                <a:close/>
              </a:path>
            </a:pathLst>
          </a:custGeom>
          <a:solidFill>
            <a:srgbClr val="FFCC66"/>
          </a:solidFill>
          <a:ln w="9525">
            <a:solidFill>
              <a:srgbClr val="FFCC66"/>
            </a:solidFill>
            <a:round/>
            <a:headEnd/>
            <a:tailEnd/>
          </a:ln>
        </p:spPr>
        <p:txBody>
          <a:bodyPr/>
          <a:lstStyle/>
          <a:p>
            <a:endParaRPr lang="it-IT"/>
          </a:p>
        </p:txBody>
      </p:sp>
      <p:sp>
        <p:nvSpPr>
          <p:cNvPr id="22696" name="Freeform 1196"/>
          <p:cNvSpPr>
            <a:spLocks/>
          </p:cNvSpPr>
          <p:nvPr/>
        </p:nvSpPr>
        <p:spPr bwMode="auto">
          <a:xfrm>
            <a:off x="7229475" y="2833688"/>
            <a:ext cx="12700" cy="19050"/>
          </a:xfrm>
          <a:custGeom>
            <a:avLst/>
            <a:gdLst>
              <a:gd name="T0" fmla="*/ 7 w 9"/>
              <a:gd name="T1" fmla="*/ 24 h 24"/>
              <a:gd name="T2" fmla="*/ 8 w 9"/>
              <a:gd name="T3" fmla="*/ 22 h 24"/>
              <a:gd name="T4" fmla="*/ 9 w 9"/>
              <a:gd name="T5" fmla="*/ 22 h 24"/>
              <a:gd name="T6" fmla="*/ 0 w 9"/>
              <a:gd name="T7" fmla="*/ 2 h 24"/>
              <a:gd name="T8" fmla="*/ 2 w 9"/>
              <a:gd name="T9" fmla="*/ 0 h 24"/>
              <a:gd name="T10" fmla="*/ 7 w 9"/>
              <a:gd name="T11" fmla="*/ 24 h 24"/>
              <a:gd name="T12" fmla="*/ 0 60000 65536"/>
              <a:gd name="T13" fmla="*/ 0 60000 65536"/>
              <a:gd name="T14" fmla="*/ 0 60000 65536"/>
              <a:gd name="T15" fmla="*/ 0 60000 65536"/>
              <a:gd name="T16" fmla="*/ 0 60000 65536"/>
              <a:gd name="T17" fmla="*/ 0 60000 65536"/>
              <a:gd name="T18" fmla="*/ 0 w 9"/>
              <a:gd name="T19" fmla="*/ 0 h 24"/>
              <a:gd name="T20" fmla="*/ 9 w 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9" h="24">
                <a:moveTo>
                  <a:pt x="7" y="24"/>
                </a:moveTo>
                <a:lnTo>
                  <a:pt x="8" y="22"/>
                </a:lnTo>
                <a:lnTo>
                  <a:pt x="9" y="22"/>
                </a:lnTo>
                <a:lnTo>
                  <a:pt x="0" y="2"/>
                </a:lnTo>
                <a:lnTo>
                  <a:pt x="2" y="0"/>
                </a:lnTo>
                <a:lnTo>
                  <a:pt x="7" y="24"/>
                </a:lnTo>
                <a:close/>
              </a:path>
            </a:pathLst>
          </a:custGeom>
          <a:solidFill>
            <a:srgbClr val="FF9900"/>
          </a:solidFill>
          <a:ln w="9525">
            <a:solidFill>
              <a:srgbClr val="FF9900"/>
            </a:solidFill>
            <a:round/>
            <a:headEnd/>
            <a:tailEnd/>
          </a:ln>
        </p:spPr>
        <p:txBody>
          <a:bodyPr/>
          <a:lstStyle/>
          <a:p>
            <a:endParaRPr lang="it-IT"/>
          </a:p>
        </p:txBody>
      </p:sp>
      <p:sp>
        <p:nvSpPr>
          <p:cNvPr id="22697" name="Freeform 1197"/>
          <p:cNvSpPr>
            <a:spLocks/>
          </p:cNvSpPr>
          <p:nvPr/>
        </p:nvSpPr>
        <p:spPr bwMode="auto">
          <a:xfrm>
            <a:off x="7250113" y="2740025"/>
            <a:ext cx="125412" cy="95250"/>
          </a:xfrm>
          <a:custGeom>
            <a:avLst/>
            <a:gdLst>
              <a:gd name="T0" fmla="*/ 0 w 89"/>
              <a:gd name="T1" fmla="*/ 99 h 119"/>
              <a:gd name="T2" fmla="*/ 9 w 89"/>
              <a:gd name="T3" fmla="*/ 119 h 119"/>
              <a:gd name="T4" fmla="*/ 89 w 89"/>
              <a:gd name="T5" fmla="*/ 20 h 119"/>
              <a:gd name="T6" fmla="*/ 79 w 89"/>
              <a:gd name="T7" fmla="*/ 0 h 119"/>
              <a:gd name="T8" fmla="*/ 0 w 89"/>
              <a:gd name="T9" fmla="*/ 99 h 119"/>
              <a:gd name="T10" fmla="*/ 0 60000 65536"/>
              <a:gd name="T11" fmla="*/ 0 60000 65536"/>
              <a:gd name="T12" fmla="*/ 0 60000 65536"/>
              <a:gd name="T13" fmla="*/ 0 60000 65536"/>
              <a:gd name="T14" fmla="*/ 0 60000 65536"/>
              <a:gd name="T15" fmla="*/ 0 w 89"/>
              <a:gd name="T16" fmla="*/ 0 h 119"/>
              <a:gd name="T17" fmla="*/ 89 w 89"/>
              <a:gd name="T18" fmla="*/ 119 h 119"/>
            </a:gdLst>
            <a:ahLst/>
            <a:cxnLst>
              <a:cxn ang="T10">
                <a:pos x="T0" y="T1"/>
              </a:cxn>
              <a:cxn ang="T11">
                <a:pos x="T2" y="T3"/>
              </a:cxn>
              <a:cxn ang="T12">
                <a:pos x="T4" y="T5"/>
              </a:cxn>
              <a:cxn ang="T13">
                <a:pos x="T6" y="T7"/>
              </a:cxn>
              <a:cxn ang="T14">
                <a:pos x="T8" y="T9"/>
              </a:cxn>
            </a:cxnLst>
            <a:rect l="T15" t="T16" r="T17" b="T18"/>
            <a:pathLst>
              <a:path w="89" h="119">
                <a:moveTo>
                  <a:pt x="0" y="99"/>
                </a:moveTo>
                <a:lnTo>
                  <a:pt x="9" y="119"/>
                </a:lnTo>
                <a:lnTo>
                  <a:pt x="89" y="20"/>
                </a:lnTo>
                <a:lnTo>
                  <a:pt x="79" y="0"/>
                </a:lnTo>
                <a:lnTo>
                  <a:pt x="0" y="99"/>
                </a:lnTo>
                <a:close/>
              </a:path>
            </a:pathLst>
          </a:custGeom>
          <a:solidFill>
            <a:srgbClr val="FF9900"/>
          </a:solidFill>
          <a:ln w="9525">
            <a:solidFill>
              <a:srgbClr val="FF9900"/>
            </a:solidFill>
            <a:round/>
            <a:headEnd/>
            <a:tailEnd/>
          </a:ln>
        </p:spPr>
        <p:txBody>
          <a:bodyPr/>
          <a:lstStyle/>
          <a:p>
            <a:endParaRPr lang="it-IT"/>
          </a:p>
        </p:txBody>
      </p:sp>
      <p:sp>
        <p:nvSpPr>
          <p:cNvPr id="22698" name="Freeform 1198"/>
          <p:cNvSpPr>
            <a:spLocks/>
          </p:cNvSpPr>
          <p:nvPr/>
        </p:nvSpPr>
        <p:spPr bwMode="auto">
          <a:xfrm>
            <a:off x="7381875" y="2713038"/>
            <a:ext cx="31750" cy="30162"/>
          </a:xfrm>
          <a:custGeom>
            <a:avLst/>
            <a:gdLst>
              <a:gd name="T0" fmla="*/ 0 w 23"/>
              <a:gd name="T1" fmla="*/ 16 h 36"/>
              <a:gd name="T2" fmla="*/ 9 w 23"/>
              <a:gd name="T3" fmla="*/ 36 h 36"/>
              <a:gd name="T4" fmla="*/ 23 w 23"/>
              <a:gd name="T5" fmla="*/ 20 h 36"/>
              <a:gd name="T6" fmla="*/ 14 w 23"/>
              <a:gd name="T7" fmla="*/ 0 h 36"/>
              <a:gd name="T8" fmla="*/ 0 w 23"/>
              <a:gd name="T9" fmla="*/ 16 h 36"/>
              <a:gd name="T10" fmla="*/ 0 60000 65536"/>
              <a:gd name="T11" fmla="*/ 0 60000 65536"/>
              <a:gd name="T12" fmla="*/ 0 60000 65536"/>
              <a:gd name="T13" fmla="*/ 0 60000 65536"/>
              <a:gd name="T14" fmla="*/ 0 60000 65536"/>
              <a:gd name="T15" fmla="*/ 0 w 23"/>
              <a:gd name="T16" fmla="*/ 0 h 36"/>
              <a:gd name="T17" fmla="*/ 23 w 23"/>
              <a:gd name="T18" fmla="*/ 36 h 36"/>
            </a:gdLst>
            <a:ahLst/>
            <a:cxnLst>
              <a:cxn ang="T10">
                <a:pos x="T0" y="T1"/>
              </a:cxn>
              <a:cxn ang="T11">
                <a:pos x="T2" y="T3"/>
              </a:cxn>
              <a:cxn ang="T12">
                <a:pos x="T4" y="T5"/>
              </a:cxn>
              <a:cxn ang="T13">
                <a:pos x="T6" y="T7"/>
              </a:cxn>
              <a:cxn ang="T14">
                <a:pos x="T8" y="T9"/>
              </a:cxn>
            </a:cxnLst>
            <a:rect l="T15" t="T16" r="T17" b="T18"/>
            <a:pathLst>
              <a:path w="23" h="36">
                <a:moveTo>
                  <a:pt x="0" y="16"/>
                </a:moveTo>
                <a:lnTo>
                  <a:pt x="9" y="36"/>
                </a:lnTo>
                <a:lnTo>
                  <a:pt x="23" y="20"/>
                </a:lnTo>
                <a:lnTo>
                  <a:pt x="14" y="0"/>
                </a:lnTo>
                <a:lnTo>
                  <a:pt x="0" y="16"/>
                </a:lnTo>
                <a:close/>
              </a:path>
            </a:pathLst>
          </a:custGeom>
          <a:solidFill>
            <a:srgbClr val="FF9900"/>
          </a:solidFill>
          <a:ln w="9525">
            <a:solidFill>
              <a:srgbClr val="FF9900"/>
            </a:solidFill>
            <a:round/>
            <a:headEnd/>
            <a:tailEnd/>
          </a:ln>
        </p:spPr>
        <p:txBody>
          <a:bodyPr/>
          <a:lstStyle/>
          <a:p>
            <a:endParaRPr lang="it-IT"/>
          </a:p>
        </p:txBody>
      </p:sp>
      <p:sp>
        <p:nvSpPr>
          <p:cNvPr id="22699" name="Freeform 1199"/>
          <p:cNvSpPr>
            <a:spLocks/>
          </p:cNvSpPr>
          <p:nvPr/>
        </p:nvSpPr>
        <p:spPr bwMode="auto">
          <a:xfrm>
            <a:off x="7419975" y="2620963"/>
            <a:ext cx="125413" cy="93662"/>
          </a:xfrm>
          <a:custGeom>
            <a:avLst/>
            <a:gdLst>
              <a:gd name="T0" fmla="*/ 0 w 89"/>
              <a:gd name="T1" fmla="*/ 100 h 120"/>
              <a:gd name="T2" fmla="*/ 9 w 89"/>
              <a:gd name="T3" fmla="*/ 120 h 120"/>
              <a:gd name="T4" fmla="*/ 89 w 89"/>
              <a:gd name="T5" fmla="*/ 20 h 120"/>
              <a:gd name="T6" fmla="*/ 80 w 89"/>
              <a:gd name="T7" fmla="*/ 0 h 120"/>
              <a:gd name="T8" fmla="*/ 0 w 89"/>
              <a:gd name="T9" fmla="*/ 100 h 120"/>
              <a:gd name="T10" fmla="*/ 0 60000 65536"/>
              <a:gd name="T11" fmla="*/ 0 60000 65536"/>
              <a:gd name="T12" fmla="*/ 0 60000 65536"/>
              <a:gd name="T13" fmla="*/ 0 60000 65536"/>
              <a:gd name="T14" fmla="*/ 0 60000 65536"/>
              <a:gd name="T15" fmla="*/ 0 w 89"/>
              <a:gd name="T16" fmla="*/ 0 h 120"/>
              <a:gd name="T17" fmla="*/ 89 w 89"/>
              <a:gd name="T18" fmla="*/ 120 h 120"/>
            </a:gdLst>
            <a:ahLst/>
            <a:cxnLst>
              <a:cxn ang="T10">
                <a:pos x="T0" y="T1"/>
              </a:cxn>
              <a:cxn ang="T11">
                <a:pos x="T2" y="T3"/>
              </a:cxn>
              <a:cxn ang="T12">
                <a:pos x="T4" y="T5"/>
              </a:cxn>
              <a:cxn ang="T13">
                <a:pos x="T6" y="T7"/>
              </a:cxn>
              <a:cxn ang="T14">
                <a:pos x="T8" y="T9"/>
              </a:cxn>
            </a:cxnLst>
            <a:rect l="T15" t="T16" r="T17" b="T18"/>
            <a:pathLst>
              <a:path w="89" h="120">
                <a:moveTo>
                  <a:pt x="0" y="100"/>
                </a:moveTo>
                <a:lnTo>
                  <a:pt x="9" y="120"/>
                </a:lnTo>
                <a:lnTo>
                  <a:pt x="89" y="20"/>
                </a:lnTo>
                <a:lnTo>
                  <a:pt x="80" y="0"/>
                </a:lnTo>
                <a:lnTo>
                  <a:pt x="0" y="100"/>
                </a:lnTo>
                <a:close/>
              </a:path>
            </a:pathLst>
          </a:custGeom>
          <a:solidFill>
            <a:srgbClr val="FF9900"/>
          </a:solidFill>
          <a:ln w="9525">
            <a:solidFill>
              <a:srgbClr val="FF9900"/>
            </a:solidFill>
            <a:round/>
            <a:headEnd/>
            <a:tailEnd/>
          </a:ln>
        </p:spPr>
        <p:txBody>
          <a:bodyPr/>
          <a:lstStyle/>
          <a:p>
            <a:endParaRPr lang="it-IT"/>
          </a:p>
        </p:txBody>
      </p:sp>
      <p:sp>
        <p:nvSpPr>
          <p:cNvPr id="22700" name="Freeform 1200"/>
          <p:cNvSpPr>
            <a:spLocks/>
          </p:cNvSpPr>
          <p:nvPr/>
        </p:nvSpPr>
        <p:spPr bwMode="auto">
          <a:xfrm>
            <a:off x="7550150" y="2593975"/>
            <a:ext cx="31750" cy="28575"/>
          </a:xfrm>
          <a:custGeom>
            <a:avLst/>
            <a:gdLst>
              <a:gd name="T0" fmla="*/ 0 w 22"/>
              <a:gd name="T1" fmla="*/ 17 h 37"/>
              <a:gd name="T2" fmla="*/ 9 w 22"/>
              <a:gd name="T3" fmla="*/ 37 h 37"/>
              <a:gd name="T4" fmla="*/ 22 w 22"/>
              <a:gd name="T5" fmla="*/ 20 h 37"/>
              <a:gd name="T6" fmla="*/ 13 w 22"/>
              <a:gd name="T7" fmla="*/ 0 h 37"/>
              <a:gd name="T8" fmla="*/ 0 w 22"/>
              <a:gd name="T9" fmla="*/ 17 h 37"/>
              <a:gd name="T10" fmla="*/ 0 60000 65536"/>
              <a:gd name="T11" fmla="*/ 0 60000 65536"/>
              <a:gd name="T12" fmla="*/ 0 60000 65536"/>
              <a:gd name="T13" fmla="*/ 0 60000 65536"/>
              <a:gd name="T14" fmla="*/ 0 60000 65536"/>
              <a:gd name="T15" fmla="*/ 0 w 22"/>
              <a:gd name="T16" fmla="*/ 0 h 37"/>
              <a:gd name="T17" fmla="*/ 22 w 22"/>
              <a:gd name="T18" fmla="*/ 37 h 37"/>
            </a:gdLst>
            <a:ahLst/>
            <a:cxnLst>
              <a:cxn ang="T10">
                <a:pos x="T0" y="T1"/>
              </a:cxn>
              <a:cxn ang="T11">
                <a:pos x="T2" y="T3"/>
              </a:cxn>
              <a:cxn ang="T12">
                <a:pos x="T4" y="T5"/>
              </a:cxn>
              <a:cxn ang="T13">
                <a:pos x="T6" y="T7"/>
              </a:cxn>
              <a:cxn ang="T14">
                <a:pos x="T8" y="T9"/>
              </a:cxn>
            </a:cxnLst>
            <a:rect l="T15" t="T16" r="T17" b="T18"/>
            <a:pathLst>
              <a:path w="22" h="37">
                <a:moveTo>
                  <a:pt x="0" y="17"/>
                </a:moveTo>
                <a:lnTo>
                  <a:pt x="9" y="37"/>
                </a:lnTo>
                <a:lnTo>
                  <a:pt x="22" y="20"/>
                </a:lnTo>
                <a:lnTo>
                  <a:pt x="13" y="0"/>
                </a:lnTo>
                <a:lnTo>
                  <a:pt x="0" y="17"/>
                </a:lnTo>
                <a:close/>
              </a:path>
            </a:pathLst>
          </a:custGeom>
          <a:solidFill>
            <a:srgbClr val="FF9900"/>
          </a:solidFill>
          <a:ln w="9525">
            <a:solidFill>
              <a:srgbClr val="FF9900"/>
            </a:solidFill>
            <a:round/>
            <a:headEnd/>
            <a:tailEnd/>
          </a:ln>
        </p:spPr>
        <p:txBody>
          <a:bodyPr/>
          <a:lstStyle/>
          <a:p>
            <a:endParaRPr lang="it-IT"/>
          </a:p>
        </p:txBody>
      </p:sp>
      <p:sp>
        <p:nvSpPr>
          <p:cNvPr id="22701" name="Freeform 1201"/>
          <p:cNvSpPr>
            <a:spLocks/>
          </p:cNvSpPr>
          <p:nvPr/>
        </p:nvSpPr>
        <p:spPr bwMode="auto">
          <a:xfrm>
            <a:off x="7588250" y="2500313"/>
            <a:ext cx="127000" cy="95250"/>
          </a:xfrm>
          <a:custGeom>
            <a:avLst/>
            <a:gdLst>
              <a:gd name="T0" fmla="*/ 0 w 90"/>
              <a:gd name="T1" fmla="*/ 99 h 119"/>
              <a:gd name="T2" fmla="*/ 9 w 90"/>
              <a:gd name="T3" fmla="*/ 119 h 119"/>
              <a:gd name="T4" fmla="*/ 90 w 90"/>
              <a:gd name="T5" fmla="*/ 20 h 119"/>
              <a:gd name="T6" fmla="*/ 81 w 90"/>
              <a:gd name="T7" fmla="*/ 0 h 119"/>
              <a:gd name="T8" fmla="*/ 0 w 90"/>
              <a:gd name="T9" fmla="*/ 99 h 119"/>
              <a:gd name="T10" fmla="*/ 0 60000 65536"/>
              <a:gd name="T11" fmla="*/ 0 60000 65536"/>
              <a:gd name="T12" fmla="*/ 0 60000 65536"/>
              <a:gd name="T13" fmla="*/ 0 60000 65536"/>
              <a:gd name="T14" fmla="*/ 0 60000 65536"/>
              <a:gd name="T15" fmla="*/ 0 w 90"/>
              <a:gd name="T16" fmla="*/ 0 h 119"/>
              <a:gd name="T17" fmla="*/ 90 w 90"/>
              <a:gd name="T18" fmla="*/ 119 h 119"/>
            </a:gdLst>
            <a:ahLst/>
            <a:cxnLst>
              <a:cxn ang="T10">
                <a:pos x="T0" y="T1"/>
              </a:cxn>
              <a:cxn ang="T11">
                <a:pos x="T2" y="T3"/>
              </a:cxn>
              <a:cxn ang="T12">
                <a:pos x="T4" y="T5"/>
              </a:cxn>
              <a:cxn ang="T13">
                <a:pos x="T6" y="T7"/>
              </a:cxn>
              <a:cxn ang="T14">
                <a:pos x="T8" y="T9"/>
              </a:cxn>
            </a:cxnLst>
            <a:rect l="T15" t="T16" r="T17" b="T18"/>
            <a:pathLst>
              <a:path w="90" h="119">
                <a:moveTo>
                  <a:pt x="0" y="99"/>
                </a:moveTo>
                <a:lnTo>
                  <a:pt x="9" y="119"/>
                </a:lnTo>
                <a:lnTo>
                  <a:pt x="90" y="20"/>
                </a:lnTo>
                <a:lnTo>
                  <a:pt x="81" y="0"/>
                </a:lnTo>
                <a:lnTo>
                  <a:pt x="0" y="99"/>
                </a:lnTo>
                <a:close/>
              </a:path>
            </a:pathLst>
          </a:custGeom>
          <a:solidFill>
            <a:srgbClr val="FF9900"/>
          </a:solidFill>
          <a:ln w="9525">
            <a:solidFill>
              <a:srgbClr val="FF9900"/>
            </a:solidFill>
            <a:round/>
            <a:headEnd/>
            <a:tailEnd/>
          </a:ln>
        </p:spPr>
        <p:txBody>
          <a:bodyPr/>
          <a:lstStyle/>
          <a:p>
            <a:endParaRPr lang="it-IT"/>
          </a:p>
        </p:txBody>
      </p:sp>
      <p:sp>
        <p:nvSpPr>
          <p:cNvPr id="22702" name="Freeform 1202"/>
          <p:cNvSpPr>
            <a:spLocks/>
          </p:cNvSpPr>
          <p:nvPr/>
        </p:nvSpPr>
        <p:spPr bwMode="auto">
          <a:xfrm>
            <a:off x="7720013" y="2474913"/>
            <a:ext cx="31750" cy="28575"/>
          </a:xfrm>
          <a:custGeom>
            <a:avLst/>
            <a:gdLst>
              <a:gd name="T0" fmla="*/ 0 w 22"/>
              <a:gd name="T1" fmla="*/ 16 h 36"/>
              <a:gd name="T2" fmla="*/ 9 w 22"/>
              <a:gd name="T3" fmla="*/ 36 h 36"/>
              <a:gd name="T4" fmla="*/ 22 w 22"/>
              <a:gd name="T5" fmla="*/ 20 h 36"/>
              <a:gd name="T6" fmla="*/ 13 w 22"/>
              <a:gd name="T7" fmla="*/ 0 h 36"/>
              <a:gd name="T8" fmla="*/ 0 w 22"/>
              <a:gd name="T9" fmla="*/ 16 h 36"/>
              <a:gd name="T10" fmla="*/ 0 60000 65536"/>
              <a:gd name="T11" fmla="*/ 0 60000 65536"/>
              <a:gd name="T12" fmla="*/ 0 60000 65536"/>
              <a:gd name="T13" fmla="*/ 0 60000 65536"/>
              <a:gd name="T14" fmla="*/ 0 60000 65536"/>
              <a:gd name="T15" fmla="*/ 0 w 22"/>
              <a:gd name="T16" fmla="*/ 0 h 36"/>
              <a:gd name="T17" fmla="*/ 22 w 22"/>
              <a:gd name="T18" fmla="*/ 36 h 36"/>
            </a:gdLst>
            <a:ahLst/>
            <a:cxnLst>
              <a:cxn ang="T10">
                <a:pos x="T0" y="T1"/>
              </a:cxn>
              <a:cxn ang="T11">
                <a:pos x="T2" y="T3"/>
              </a:cxn>
              <a:cxn ang="T12">
                <a:pos x="T4" y="T5"/>
              </a:cxn>
              <a:cxn ang="T13">
                <a:pos x="T6" y="T7"/>
              </a:cxn>
              <a:cxn ang="T14">
                <a:pos x="T8" y="T9"/>
              </a:cxn>
            </a:cxnLst>
            <a:rect l="T15" t="T16" r="T17" b="T18"/>
            <a:pathLst>
              <a:path w="22" h="36">
                <a:moveTo>
                  <a:pt x="0" y="16"/>
                </a:moveTo>
                <a:lnTo>
                  <a:pt x="9" y="36"/>
                </a:lnTo>
                <a:lnTo>
                  <a:pt x="22" y="20"/>
                </a:lnTo>
                <a:lnTo>
                  <a:pt x="13" y="0"/>
                </a:lnTo>
                <a:lnTo>
                  <a:pt x="0" y="16"/>
                </a:lnTo>
                <a:close/>
              </a:path>
            </a:pathLst>
          </a:custGeom>
          <a:solidFill>
            <a:srgbClr val="FF9900"/>
          </a:solidFill>
          <a:ln w="9525">
            <a:solidFill>
              <a:srgbClr val="FF9900"/>
            </a:solidFill>
            <a:round/>
            <a:headEnd/>
            <a:tailEnd/>
          </a:ln>
        </p:spPr>
        <p:txBody>
          <a:bodyPr/>
          <a:lstStyle/>
          <a:p>
            <a:endParaRPr lang="it-IT"/>
          </a:p>
        </p:txBody>
      </p:sp>
      <p:sp>
        <p:nvSpPr>
          <p:cNvPr id="22703" name="Freeform 1203"/>
          <p:cNvSpPr>
            <a:spLocks/>
          </p:cNvSpPr>
          <p:nvPr/>
        </p:nvSpPr>
        <p:spPr bwMode="auto">
          <a:xfrm>
            <a:off x="7756525" y="2381250"/>
            <a:ext cx="125413" cy="95250"/>
          </a:xfrm>
          <a:custGeom>
            <a:avLst/>
            <a:gdLst>
              <a:gd name="T0" fmla="*/ 0 w 89"/>
              <a:gd name="T1" fmla="*/ 100 h 120"/>
              <a:gd name="T2" fmla="*/ 10 w 89"/>
              <a:gd name="T3" fmla="*/ 120 h 120"/>
              <a:gd name="T4" fmla="*/ 89 w 89"/>
              <a:gd name="T5" fmla="*/ 20 h 120"/>
              <a:gd name="T6" fmla="*/ 80 w 89"/>
              <a:gd name="T7" fmla="*/ 0 h 120"/>
              <a:gd name="T8" fmla="*/ 0 w 89"/>
              <a:gd name="T9" fmla="*/ 100 h 120"/>
              <a:gd name="T10" fmla="*/ 0 60000 65536"/>
              <a:gd name="T11" fmla="*/ 0 60000 65536"/>
              <a:gd name="T12" fmla="*/ 0 60000 65536"/>
              <a:gd name="T13" fmla="*/ 0 60000 65536"/>
              <a:gd name="T14" fmla="*/ 0 60000 65536"/>
              <a:gd name="T15" fmla="*/ 0 w 89"/>
              <a:gd name="T16" fmla="*/ 0 h 120"/>
              <a:gd name="T17" fmla="*/ 89 w 89"/>
              <a:gd name="T18" fmla="*/ 120 h 120"/>
            </a:gdLst>
            <a:ahLst/>
            <a:cxnLst>
              <a:cxn ang="T10">
                <a:pos x="T0" y="T1"/>
              </a:cxn>
              <a:cxn ang="T11">
                <a:pos x="T2" y="T3"/>
              </a:cxn>
              <a:cxn ang="T12">
                <a:pos x="T4" y="T5"/>
              </a:cxn>
              <a:cxn ang="T13">
                <a:pos x="T6" y="T7"/>
              </a:cxn>
              <a:cxn ang="T14">
                <a:pos x="T8" y="T9"/>
              </a:cxn>
            </a:cxnLst>
            <a:rect l="T15" t="T16" r="T17" b="T18"/>
            <a:pathLst>
              <a:path w="89" h="120">
                <a:moveTo>
                  <a:pt x="0" y="100"/>
                </a:moveTo>
                <a:lnTo>
                  <a:pt x="10" y="120"/>
                </a:lnTo>
                <a:lnTo>
                  <a:pt x="89" y="20"/>
                </a:lnTo>
                <a:lnTo>
                  <a:pt x="80" y="0"/>
                </a:lnTo>
                <a:lnTo>
                  <a:pt x="0" y="100"/>
                </a:lnTo>
                <a:close/>
              </a:path>
            </a:pathLst>
          </a:custGeom>
          <a:solidFill>
            <a:srgbClr val="FF9900"/>
          </a:solidFill>
          <a:ln w="9525">
            <a:solidFill>
              <a:srgbClr val="FF9900"/>
            </a:solidFill>
            <a:round/>
            <a:headEnd/>
            <a:tailEnd/>
          </a:ln>
        </p:spPr>
        <p:txBody>
          <a:bodyPr/>
          <a:lstStyle/>
          <a:p>
            <a:endParaRPr lang="it-IT"/>
          </a:p>
        </p:txBody>
      </p:sp>
      <p:sp>
        <p:nvSpPr>
          <p:cNvPr id="22704" name="Freeform 1204"/>
          <p:cNvSpPr>
            <a:spLocks/>
          </p:cNvSpPr>
          <p:nvPr/>
        </p:nvSpPr>
        <p:spPr bwMode="auto">
          <a:xfrm>
            <a:off x="7888288" y="2355850"/>
            <a:ext cx="33337" cy="28575"/>
          </a:xfrm>
          <a:custGeom>
            <a:avLst/>
            <a:gdLst>
              <a:gd name="T0" fmla="*/ 0 w 24"/>
              <a:gd name="T1" fmla="*/ 17 h 37"/>
              <a:gd name="T2" fmla="*/ 9 w 24"/>
              <a:gd name="T3" fmla="*/ 37 h 37"/>
              <a:gd name="T4" fmla="*/ 24 w 24"/>
              <a:gd name="T5" fmla="*/ 20 h 37"/>
              <a:gd name="T6" fmla="*/ 14 w 24"/>
              <a:gd name="T7" fmla="*/ 0 h 37"/>
              <a:gd name="T8" fmla="*/ 0 w 24"/>
              <a:gd name="T9" fmla="*/ 17 h 37"/>
              <a:gd name="T10" fmla="*/ 0 60000 65536"/>
              <a:gd name="T11" fmla="*/ 0 60000 65536"/>
              <a:gd name="T12" fmla="*/ 0 60000 65536"/>
              <a:gd name="T13" fmla="*/ 0 60000 65536"/>
              <a:gd name="T14" fmla="*/ 0 60000 65536"/>
              <a:gd name="T15" fmla="*/ 0 w 24"/>
              <a:gd name="T16" fmla="*/ 0 h 37"/>
              <a:gd name="T17" fmla="*/ 24 w 24"/>
              <a:gd name="T18" fmla="*/ 37 h 37"/>
            </a:gdLst>
            <a:ahLst/>
            <a:cxnLst>
              <a:cxn ang="T10">
                <a:pos x="T0" y="T1"/>
              </a:cxn>
              <a:cxn ang="T11">
                <a:pos x="T2" y="T3"/>
              </a:cxn>
              <a:cxn ang="T12">
                <a:pos x="T4" y="T5"/>
              </a:cxn>
              <a:cxn ang="T13">
                <a:pos x="T6" y="T7"/>
              </a:cxn>
              <a:cxn ang="T14">
                <a:pos x="T8" y="T9"/>
              </a:cxn>
            </a:cxnLst>
            <a:rect l="T15" t="T16" r="T17" b="T18"/>
            <a:pathLst>
              <a:path w="24" h="37">
                <a:moveTo>
                  <a:pt x="0" y="17"/>
                </a:moveTo>
                <a:lnTo>
                  <a:pt x="9" y="37"/>
                </a:lnTo>
                <a:lnTo>
                  <a:pt x="24" y="20"/>
                </a:lnTo>
                <a:lnTo>
                  <a:pt x="14" y="0"/>
                </a:lnTo>
                <a:lnTo>
                  <a:pt x="0" y="17"/>
                </a:lnTo>
                <a:close/>
              </a:path>
            </a:pathLst>
          </a:custGeom>
          <a:solidFill>
            <a:srgbClr val="FF9900"/>
          </a:solidFill>
          <a:ln w="9525">
            <a:solidFill>
              <a:srgbClr val="FF9900"/>
            </a:solidFill>
            <a:round/>
            <a:headEnd/>
            <a:tailEnd/>
          </a:ln>
        </p:spPr>
        <p:txBody>
          <a:bodyPr/>
          <a:lstStyle/>
          <a:p>
            <a:endParaRPr lang="it-IT"/>
          </a:p>
        </p:txBody>
      </p:sp>
      <p:sp>
        <p:nvSpPr>
          <p:cNvPr id="22705" name="Freeform 1205"/>
          <p:cNvSpPr>
            <a:spLocks/>
          </p:cNvSpPr>
          <p:nvPr/>
        </p:nvSpPr>
        <p:spPr bwMode="auto">
          <a:xfrm>
            <a:off x="7927975" y="2262188"/>
            <a:ext cx="123825" cy="95250"/>
          </a:xfrm>
          <a:custGeom>
            <a:avLst/>
            <a:gdLst>
              <a:gd name="T0" fmla="*/ 0 w 88"/>
              <a:gd name="T1" fmla="*/ 99 h 119"/>
              <a:gd name="T2" fmla="*/ 9 w 88"/>
              <a:gd name="T3" fmla="*/ 119 h 119"/>
              <a:gd name="T4" fmla="*/ 88 w 88"/>
              <a:gd name="T5" fmla="*/ 20 h 119"/>
              <a:gd name="T6" fmla="*/ 79 w 88"/>
              <a:gd name="T7" fmla="*/ 0 h 119"/>
              <a:gd name="T8" fmla="*/ 0 w 88"/>
              <a:gd name="T9" fmla="*/ 99 h 119"/>
              <a:gd name="T10" fmla="*/ 0 60000 65536"/>
              <a:gd name="T11" fmla="*/ 0 60000 65536"/>
              <a:gd name="T12" fmla="*/ 0 60000 65536"/>
              <a:gd name="T13" fmla="*/ 0 60000 65536"/>
              <a:gd name="T14" fmla="*/ 0 60000 65536"/>
              <a:gd name="T15" fmla="*/ 0 w 88"/>
              <a:gd name="T16" fmla="*/ 0 h 119"/>
              <a:gd name="T17" fmla="*/ 88 w 88"/>
              <a:gd name="T18" fmla="*/ 119 h 119"/>
            </a:gdLst>
            <a:ahLst/>
            <a:cxnLst>
              <a:cxn ang="T10">
                <a:pos x="T0" y="T1"/>
              </a:cxn>
              <a:cxn ang="T11">
                <a:pos x="T2" y="T3"/>
              </a:cxn>
              <a:cxn ang="T12">
                <a:pos x="T4" y="T5"/>
              </a:cxn>
              <a:cxn ang="T13">
                <a:pos x="T6" y="T7"/>
              </a:cxn>
              <a:cxn ang="T14">
                <a:pos x="T8" y="T9"/>
              </a:cxn>
            </a:cxnLst>
            <a:rect l="T15" t="T16" r="T17" b="T18"/>
            <a:pathLst>
              <a:path w="88" h="119">
                <a:moveTo>
                  <a:pt x="0" y="99"/>
                </a:moveTo>
                <a:lnTo>
                  <a:pt x="9" y="119"/>
                </a:lnTo>
                <a:lnTo>
                  <a:pt x="88" y="20"/>
                </a:lnTo>
                <a:lnTo>
                  <a:pt x="79" y="0"/>
                </a:lnTo>
                <a:lnTo>
                  <a:pt x="0" y="99"/>
                </a:lnTo>
                <a:close/>
              </a:path>
            </a:pathLst>
          </a:custGeom>
          <a:solidFill>
            <a:srgbClr val="FF9900"/>
          </a:solidFill>
          <a:ln w="9525">
            <a:solidFill>
              <a:srgbClr val="FF9900"/>
            </a:solidFill>
            <a:round/>
            <a:headEnd/>
            <a:tailEnd/>
          </a:ln>
        </p:spPr>
        <p:txBody>
          <a:bodyPr/>
          <a:lstStyle/>
          <a:p>
            <a:endParaRPr lang="it-IT"/>
          </a:p>
        </p:txBody>
      </p:sp>
      <p:sp>
        <p:nvSpPr>
          <p:cNvPr id="22706" name="Freeform 1206"/>
          <p:cNvSpPr>
            <a:spLocks/>
          </p:cNvSpPr>
          <p:nvPr/>
        </p:nvSpPr>
        <p:spPr bwMode="auto">
          <a:xfrm>
            <a:off x="8058150" y="2235200"/>
            <a:ext cx="31750" cy="30163"/>
          </a:xfrm>
          <a:custGeom>
            <a:avLst/>
            <a:gdLst>
              <a:gd name="T0" fmla="*/ 0 w 23"/>
              <a:gd name="T1" fmla="*/ 16 h 36"/>
              <a:gd name="T2" fmla="*/ 9 w 23"/>
              <a:gd name="T3" fmla="*/ 36 h 36"/>
              <a:gd name="T4" fmla="*/ 23 w 23"/>
              <a:gd name="T5" fmla="*/ 20 h 36"/>
              <a:gd name="T6" fmla="*/ 14 w 23"/>
              <a:gd name="T7" fmla="*/ 0 h 36"/>
              <a:gd name="T8" fmla="*/ 0 w 23"/>
              <a:gd name="T9" fmla="*/ 16 h 36"/>
              <a:gd name="T10" fmla="*/ 0 60000 65536"/>
              <a:gd name="T11" fmla="*/ 0 60000 65536"/>
              <a:gd name="T12" fmla="*/ 0 60000 65536"/>
              <a:gd name="T13" fmla="*/ 0 60000 65536"/>
              <a:gd name="T14" fmla="*/ 0 60000 65536"/>
              <a:gd name="T15" fmla="*/ 0 w 23"/>
              <a:gd name="T16" fmla="*/ 0 h 36"/>
              <a:gd name="T17" fmla="*/ 23 w 23"/>
              <a:gd name="T18" fmla="*/ 36 h 36"/>
            </a:gdLst>
            <a:ahLst/>
            <a:cxnLst>
              <a:cxn ang="T10">
                <a:pos x="T0" y="T1"/>
              </a:cxn>
              <a:cxn ang="T11">
                <a:pos x="T2" y="T3"/>
              </a:cxn>
              <a:cxn ang="T12">
                <a:pos x="T4" y="T5"/>
              </a:cxn>
              <a:cxn ang="T13">
                <a:pos x="T6" y="T7"/>
              </a:cxn>
              <a:cxn ang="T14">
                <a:pos x="T8" y="T9"/>
              </a:cxn>
            </a:cxnLst>
            <a:rect l="T15" t="T16" r="T17" b="T18"/>
            <a:pathLst>
              <a:path w="23" h="36">
                <a:moveTo>
                  <a:pt x="0" y="16"/>
                </a:moveTo>
                <a:lnTo>
                  <a:pt x="9" y="36"/>
                </a:lnTo>
                <a:lnTo>
                  <a:pt x="23" y="20"/>
                </a:lnTo>
                <a:lnTo>
                  <a:pt x="14" y="0"/>
                </a:lnTo>
                <a:lnTo>
                  <a:pt x="0" y="16"/>
                </a:lnTo>
                <a:close/>
              </a:path>
            </a:pathLst>
          </a:custGeom>
          <a:solidFill>
            <a:srgbClr val="FF9900"/>
          </a:solidFill>
          <a:ln w="9525">
            <a:solidFill>
              <a:srgbClr val="FF9900"/>
            </a:solidFill>
            <a:round/>
            <a:headEnd/>
            <a:tailEnd/>
          </a:ln>
        </p:spPr>
        <p:txBody>
          <a:bodyPr/>
          <a:lstStyle/>
          <a:p>
            <a:endParaRPr lang="it-IT"/>
          </a:p>
        </p:txBody>
      </p:sp>
      <p:sp>
        <p:nvSpPr>
          <p:cNvPr id="22707" name="Freeform 1207"/>
          <p:cNvSpPr>
            <a:spLocks/>
          </p:cNvSpPr>
          <p:nvPr/>
        </p:nvSpPr>
        <p:spPr bwMode="auto">
          <a:xfrm>
            <a:off x="8096250" y="2143125"/>
            <a:ext cx="125413" cy="93663"/>
          </a:xfrm>
          <a:custGeom>
            <a:avLst/>
            <a:gdLst>
              <a:gd name="T0" fmla="*/ 0 w 89"/>
              <a:gd name="T1" fmla="*/ 100 h 120"/>
              <a:gd name="T2" fmla="*/ 9 w 89"/>
              <a:gd name="T3" fmla="*/ 120 h 120"/>
              <a:gd name="T4" fmla="*/ 89 w 89"/>
              <a:gd name="T5" fmla="*/ 20 h 120"/>
              <a:gd name="T6" fmla="*/ 80 w 89"/>
              <a:gd name="T7" fmla="*/ 0 h 120"/>
              <a:gd name="T8" fmla="*/ 0 w 89"/>
              <a:gd name="T9" fmla="*/ 100 h 120"/>
              <a:gd name="T10" fmla="*/ 0 60000 65536"/>
              <a:gd name="T11" fmla="*/ 0 60000 65536"/>
              <a:gd name="T12" fmla="*/ 0 60000 65536"/>
              <a:gd name="T13" fmla="*/ 0 60000 65536"/>
              <a:gd name="T14" fmla="*/ 0 60000 65536"/>
              <a:gd name="T15" fmla="*/ 0 w 89"/>
              <a:gd name="T16" fmla="*/ 0 h 120"/>
              <a:gd name="T17" fmla="*/ 89 w 89"/>
              <a:gd name="T18" fmla="*/ 120 h 120"/>
            </a:gdLst>
            <a:ahLst/>
            <a:cxnLst>
              <a:cxn ang="T10">
                <a:pos x="T0" y="T1"/>
              </a:cxn>
              <a:cxn ang="T11">
                <a:pos x="T2" y="T3"/>
              </a:cxn>
              <a:cxn ang="T12">
                <a:pos x="T4" y="T5"/>
              </a:cxn>
              <a:cxn ang="T13">
                <a:pos x="T6" y="T7"/>
              </a:cxn>
              <a:cxn ang="T14">
                <a:pos x="T8" y="T9"/>
              </a:cxn>
            </a:cxnLst>
            <a:rect l="T15" t="T16" r="T17" b="T18"/>
            <a:pathLst>
              <a:path w="89" h="120">
                <a:moveTo>
                  <a:pt x="0" y="100"/>
                </a:moveTo>
                <a:lnTo>
                  <a:pt x="9" y="120"/>
                </a:lnTo>
                <a:lnTo>
                  <a:pt x="89" y="20"/>
                </a:lnTo>
                <a:lnTo>
                  <a:pt x="80" y="0"/>
                </a:lnTo>
                <a:lnTo>
                  <a:pt x="0" y="100"/>
                </a:lnTo>
                <a:close/>
              </a:path>
            </a:pathLst>
          </a:custGeom>
          <a:solidFill>
            <a:srgbClr val="FF9900"/>
          </a:solidFill>
          <a:ln w="9525">
            <a:solidFill>
              <a:srgbClr val="FF9900"/>
            </a:solidFill>
            <a:round/>
            <a:headEnd/>
            <a:tailEnd/>
          </a:ln>
        </p:spPr>
        <p:txBody>
          <a:bodyPr/>
          <a:lstStyle/>
          <a:p>
            <a:endParaRPr lang="it-IT"/>
          </a:p>
        </p:txBody>
      </p:sp>
      <p:sp>
        <p:nvSpPr>
          <p:cNvPr id="22708" name="Freeform 1208"/>
          <p:cNvSpPr>
            <a:spLocks/>
          </p:cNvSpPr>
          <p:nvPr/>
        </p:nvSpPr>
        <p:spPr bwMode="auto">
          <a:xfrm>
            <a:off x="8226425" y="2116138"/>
            <a:ext cx="33338" cy="28575"/>
          </a:xfrm>
          <a:custGeom>
            <a:avLst/>
            <a:gdLst>
              <a:gd name="T0" fmla="*/ 0 w 23"/>
              <a:gd name="T1" fmla="*/ 17 h 37"/>
              <a:gd name="T2" fmla="*/ 10 w 23"/>
              <a:gd name="T3" fmla="*/ 37 h 37"/>
              <a:gd name="T4" fmla="*/ 23 w 23"/>
              <a:gd name="T5" fmla="*/ 20 h 37"/>
              <a:gd name="T6" fmla="*/ 14 w 23"/>
              <a:gd name="T7" fmla="*/ 0 h 37"/>
              <a:gd name="T8" fmla="*/ 0 w 23"/>
              <a:gd name="T9" fmla="*/ 17 h 37"/>
              <a:gd name="T10" fmla="*/ 0 60000 65536"/>
              <a:gd name="T11" fmla="*/ 0 60000 65536"/>
              <a:gd name="T12" fmla="*/ 0 60000 65536"/>
              <a:gd name="T13" fmla="*/ 0 60000 65536"/>
              <a:gd name="T14" fmla="*/ 0 60000 65536"/>
              <a:gd name="T15" fmla="*/ 0 w 23"/>
              <a:gd name="T16" fmla="*/ 0 h 37"/>
              <a:gd name="T17" fmla="*/ 23 w 23"/>
              <a:gd name="T18" fmla="*/ 37 h 37"/>
            </a:gdLst>
            <a:ahLst/>
            <a:cxnLst>
              <a:cxn ang="T10">
                <a:pos x="T0" y="T1"/>
              </a:cxn>
              <a:cxn ang="T11">
                <a:pos x="T2" y="T3"/>
              </a:cxn>
              <a:cxn ang="T12">
                <a:pos x="T4" y="T5"/>
              </a:cxn>
              <a:cxn ang="T13">
                <a:pos x="T6" y="T7"/>
              </a:cxn>
              <a:cxn ang="T14">
                <a:pos x="T8" y="T9"/>
              </a:cxn>
            </a:cxnLst>
            <a:rect l="T15" t="T16" r="T17" b="T18"/>
            <a:pathLst>
              <a:path w="23" h="37">
                <a:moveTo>
                  <a:pt x="0" y="17"/>
                </a:moveTo>
                <a:lnTo>
                  <a:pt x="10" y="37"/>
                </a:lnTo>
                <a:lnTo>
                  <a:pt x="23" y="20"/>
                </a:lnTo>
                <a:lnTo>
                  <a:pt x="14" y="0"/>
                </a:lnTo>
                <a:lnTo>
                  <a:pt x="0" y="17"/>
                </a:lnTo>
                <a:close/>
              </a:path>
            </a:pathLst>
          </a:custGeom>
          <a:solidFill>
            <a:srgbClr val="FF9900"/>
          </a:solidFill>
          <a:ln w="9525">
            <a:solidFill>
              <a:srgbClr val="FF9900"/>
            </a:solidFill>
            <a:round/>
            <a:headEnd/>
            <a:tailEnd/>
          </a:ln>
        </p:spPr>
        <p:txBody>
          <a:bodyPr/>
          <a:lstStyle/>
          <a:p>
            <a:endParaRPr lang="it-IT"/>
          </a:p>
        </p:txBody>
      </p:sp>
      <p:sp>
        <p:nvSpPr>
          <p:cNvPr id="22709" name="Freeform 1209"/>
          <p:cNvSpPr>
            <a:spLocks/>
          </p:cNvSpPr>
          <p:nvPr/>
        </p:nvSpPr>
        <p:spPr bwMode="auto">
          <a:xfrm>
            <a:off x="8264525" y="2085975"/>
            <a:ext cx="34925" cy="31750"/>
          </a:xfrm>
          <a:custGeom>
            <a:avLst/>
            <a:gdLst>
              <a:gd name="T0" fmla="*/ 0 w 25"/>
              <a:gd name="T1" fmla="*/ 20 h 40"/>
              <a:gd name="T2" fmla="*/ 9 w 25"/>
              <a:gd name="T3" fmla="*/ 40 h 40"/>
              <a:gd name="T4" fmla="*/ 25 w 25"/>
              <a:gd name="T5" fmla="*/ 20 h 40"/>
              <a:gd name="T6" fmla="*/ 16 w 25"/>
              <a:gd name="T7" fmla="*/ 0 h 40"/>
              <a:gd name="T8" fmla="*/ 0 w 25"/>
              <a:gd name="T9" fmla="*/ 20 h 40"/>
              <a:gd name="T10" fmla="*/ 0 60000 65536"/>
              <a:gd name="T11" fmla="*/ 0 60000 65536"/>
              <a:gd name="T12" fmla="*/ 0 60000 65536"/>
              <a:gd name="T13" fmla="*/ 0 60000 65536"/>
              <a:gd name="T14" fmla="*/ 0 60000 65536"/>
              <a:gd name="T15" fmla="*/ 0 w 25"/>
              <a:gd name="T16" fmla="*/ 0 h 40"/>
              <a:gd name="T17" fmla="*/ 25 w 25"/>
              <a:gd name="T18" fmla="*/ 40 h 40"/>
            </a:gdLst>
            <a:ahLst/>
            <a:cxnLst>
              <a:cxn ang="T10">
                <a:pos x="T0" y="T1"/>
              </a:cxn>
              <a:cxn ang="T11">
                <a:pos x="T2" y="T3"/>
              </a:cxn>
              <a:cxn ang="T12">
                <a:pos x="T4" y="T5"/>
              </a:cxn>
              <a:cxn ang="T13">
                <a:pos x="T6" y="T7"/>
              </a:cxn>
              <a:cxn ang="T14">
                <a:pos x="T8" y="T9"/>
              </a:cxn>
            </a:cxnLst>
            <a:rect l="T15" t="T16" r="T17" b="T18"/>
            <a:pathLst>
              <a:path w="25" h="40">
                <a:moveTo>
                  <a:pt x="0" y="20"/>
                </a:moveTo>
                <a:lnTo>
                  <a:pt x="9" y="40"/>
                </a:lnTo>
                <a:lnTo>
                  <a:pt x="25" y="20"/>
                </a:lnTo>
                <a:lnTo>
                  <a:pt x="16" y="0"/>
                </a:lnTo>
                <a:lnTo>
                  <a:pt x="0" y="20"/>
                </a:lnTo>
                <a:close/>
              </a:path>
            </a:pathLst>
          </a:custGeom>
          <a:solidFill>
            <a:srgbClr val="FF9900"/>
          </a:solidFill>
          <a:ln w="9525">
            <a:solidFill>
              <a:srgbClr val="FF9900"/>
            </a:solidFill>
            <a:round/>
            <a:headEnd/>
            <a:tailEnd/>
          </a:ln>
        </p:spPr>
        <p:txBody>
          <a:bodyPr/>
          <a:lstStyle/>
          <a:p>
            <a:endParaRPr lang="it-IT"/>
          </a:p>
        </p:txBody>
      </p:sp>
      <p:sp>
        <p:nvSpPr>
          <p:cNvPr id="22710" name="Freeform 1210"/>
          <p:cNvSpPr>
            <a:spLocks/>
          </p:cNvSpPr>
          <p:nvPr/>
        </p:nvSpPr>
        <p:spPr bwMode="auto">
          <a:xfrm>
            <a:off x="5818188" y="3286125"/>
            <a:ext cx="98425" cy="100013"/>
          </a:xfrm>
          <a:custGeom>
            <a:avLst/>
            <a:gdLst>
              <a:gd name="T0" fmla="*/ 0 w 70"/>
              <a:gd name="T1" fmla="*/ 61 h 125"/>
              <a:gd name="T2" fmla="*/ 0 w 70"/>
              <a:gd name="T3" fmla="*/ 56 h 125"/>
              <a:gd name="T4" fmla="*/ 0 w 70"/>
              <a:gd name="T5" fmla="*/ 49 h 125"/>
              <a:gd name="T6" fmla="*/ 3 w 70"/>
              <a:gd name="T7" fmla="*/ 38 h 125"/>
              <a:gd name="T8" fmla="*/ 6 w 70"/>
              <a:gd name="T9" fmla="*/ 27 h 125"/>
              <a:gd name="T10" fmla="*/ 10 w 70"/>
              <a:gd name="T11" fmla="*/ 18 h 125"/>
              <a:gd name="T12" fmla="*/ 12 w 70"/>
              <a:gd name="T13" fmla="*/ 14 h 125"/>
              <a:gd name="T14" fmla="*/ 15 w 70"/>
              <a:gd name="T15" fmla="*/ 11 h 125"/>
              <a:gd name="T16" fmla="*/ 21 w 70"/>
              <a:gd name="T17" fmla="*/ 3 h 125"/>
              <a:gd name="T18" fmla="*/ 24 w 70"/>
              <a:gd name="T19" fmla="*/ 2 h 125"/>
              <a:gd name="T20" fmla="*/ 28 w 70"/>
              <a:gd name="T21" fmla="*/ 0 h 125"/>
              <a:gd name="T22" fmla="*/ 35 w 70"/>
              <a:gd name="T23" fmla="*/ 0 h 125"/>
              <a:gd name="T24" fmla="*/ 42 w 70"/>
              <a:gd name="T25" fmla="*/ 0 h 125"/>
              <a:gd name="T26" fmla="*/ 49 w 70"/>
              <a:gd name="T27" fmla="*/ 3 h 125"/>
              <a:gd name="T28" fmla="*/ 55 w 70"/>
              <a:gd name="T29" fmla="*/ 11 h 125"/>
              <a:gd name="T30" fmla="*/ 60 w 70"/>
              <a:gd name="T31" fmla="*/ 18 h 125"/>
              <a:gd name="T32" fmla="*/ 62 w 70"/>
              <a:gd name="T33" fmla="*/ 22 h 125"/>
              <a:gd name="T34" fmla="*/ 64 w 70"/>
              <a:gd name="T35" fmla="*/ 27 h 125"/>
              <a:gd name="T36" fmla="*/ 68 w 70"/>
              <a:gd name="T37" fmla="*/ 38 h 125"/>
              <a:gd name="T38" fmla="*/ 69 w 70"/>
              <a:gd name="T39" fmla="*/ 43 h 125"/>
              <a:gd name="T40" fmla="*/ 70 w 70"/>
              <a:gd name="T41" fmla="*/ 49 h 125"/>
              <a:gd name="T42" fmla="*/ 70 w 70"/>
              <a:gd name="T43" fmla="*/ 56 h 125"/>
              <a:gd name="T44" fmla="*/ 70 w 70"/>
              <a:gd name="T45" fmla="*/ 61 h 125"/>
              <a:gd name="T46" fmla="*/ 70 w 70"/>
              <a:gd name="T47" fmla="*/ 69 h 125"/>
              <a:gd name="T48" fmla="*/ 70 w 70"/>
              <a:gd name="T49" fmla="*/ 74 h 125"/>
              <a:gd name="T50" fmla="*/ 68 w 70"/>
              <a:gd name="T51" fmla="*/ 87 h 125"/>
              <a:gd name="T52" fmla="*/ 64 w 70"/>
              <a:gd name="T53" fmla="*/ 98 h 125"/>
              <a:gd name="T54" fmla="*/ 60 w 70"/>
              <a:gd name="T55" fmla="*/ 107 h 125"/>
              <a:gd name="T56" fmla="*/ 58 w 70"/>
              <a:gd name="T57" fmla="*/ 110 h 125"/>
              <a:gd name="T58" fmla="*/ 55 w 70"/>
              <a:gd name="T59" fmla="*/ 114 h 125"/>
              <a:gd name="T60" fmla="*/ 49 w 70"/>
              <a:gd name="T61" fmla="*/ 119 h 125"/>
              <a:gd name="T62" fmla="*/ 46 w 70"/>
              <a:gd name="T63" fmla="*/ 123 h 125"/>
              <a:gd name="T64" fmla="*/ 42 w 70"/>
              <a:gd name="T65" fmla="*/ 123 h 125"/>
              <a:gd name="T66" fmla="*/ 35 w 70"/>
              <a:gd name="T67" fmla="*/ 125 h 125"/>
              <a:gd name="T68" fmla="*/ 28 w 70"/>
              <a:gd name="T69" fmla="*/ 123 h 125"/>
              <a:gd name="T70" fmla="*/ 21 w 70"/>
              <a:gd name="T71" fmla="*/ 119 h 125"/>
              <a:gd name="T72" fmla="*/ 15 w 70"/>
              <a:gd name="T73" fmla="*/ 114 h 125"/>
              <a:gd name="T74" fmla="*/ 10 w 70"/>
              <a:gd name="T75" fmla="*/ 107 h 125"/>
              <a:gd name="T76" fmla="*/ 8 w 70"/>
              <a:gd name="T77" fmla="*/ 103 h 125"/>
              <a:gd name="T78" fmla="*/ 6 w 70"/>
              <a:gd name="T79" fmla="*/ 98 h 125"/>
              <a:gd name="T80" fmla="*/ 3 w 70"/>
              <a:gd name="T81" fmla="*/ 87 h 125"/>
              <a:gd name="T82" fmla="*/ 1 w 70"/>
              <a:gd name="T83" fmla="*/ 81 h 125"/>
              <a:gd name="T84" fmla="*/ 0 w 70"/>
              <a:gd name="T85" fmla="*/ 74 h 125"/>
              <a:gd name="T86" fmla="*/ 0 w 70"/>
              <a:gd name="T87" fmla="*/ 69 h 125"/>
              <a:gd name="T88" fmla="*/ 0 w 70"/>
              <a:gd name="T89" fmla="*/ 61 h 1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0"/>
              <a:gd name="T136" fmla="*/ 0 h 125"/>
              <a:gd name="T137" fmla="*/ 70 w 70"/>
              <a:gd name="T138" fmla="*/ 125 h 1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0" h="125">
                <a:moveTo>
                  <a:pt x="0" y="61"/>
                </a:moveTo>
                <a:lnTo>
                  <a:pt x="0" y="56"/>
                </a:lnTo>
                <a:lnTo>
                  <a:pt x="0" y="49"/>
                </a:lnTo>
                <a:lnTo>
                  <a:pt x="3" y="38"/>
                </a:lnTo>
                <a:lnTo>
                  <a:pt x="6" y="27"/>
                </a:lnTo>
                <a:lnTo>
                  <a:pt x="10" y="18"/>
                </a:lnTo>
                <a:lnTo>
                  <a:pt x="12" y="14"/>
                </a:lnTo>
                <a:lnTo>
                  <a:pt x="15" y="11"/>
                </a:lnTo>
                <a:lnTo>
                  <a:pt x="21" y="3"/>
                </a:lnTo>
                <a:lnTo>
                  <a:pt x="24" y="2"/>
                </a:lnTo>
                <a:lnTo>
                  <a:pt x="28" y="0"/>
                </a:lnTo>
                <a:lnTo>
                  <a:pt x="35" y="0"/>
                </a:lnTo>
                <a:lnTo>
                  <a:pt x="42" y="0"/>
                </a:lnTo>
                <a:lnTo>
                  <a:pt x="49" y="3"/>
                </a:lnTo>
                <a:lnTo>
                  <a:pt x="55" y="11"/>
                </a:lnTo>
                <a:lnTo>
                  <a:pt x="60" y="18"/>
                </a:lnTo>
                <a:lnTo>
                  <a:pt x="62" y="22"/>
                </a:lnTo>
                <a:lnTo>
                  <a:pt x="64" y="27"/>
                </a:lnTo>
                <a:lnTo>
                  <a:pt x="68" y="38"/>
                </a:lnTo>
                <a:lnTo>
                  <a:pt x="69" y="43"/>
                </a:lnTo>
                <a:lnTo>
                  <a:pt x="70" y="49"/>
                </a:lnTo>
                <a:lnTo>
                  <a:pt x="70" y="56"/>
                </a:lnTo>
                <a:lnTo>
                  <a:pt x="70" y="61"/>
                </a:lnTo>
                <a:lnTo>
                  <a:pt x="70" y="69"/>
                </a:lnTo>
                <a:lnTo>
                  <a:pt x="70" y="74"/>
                </a:lnTo>
                <a:lnTo>
                  <a:pt x="68" y="87"/>
                </a:lnTo>
                <a:lnTo>
                  <a:pt x="64" y="98"/>
                </a:lnTo>
                <a:lnTo>
                  <a:pt x="60" y="107"/>
                </a:lnTo>
                <a:lnTo>
                  <a:pt x="58" y="110"/>
                </a:lnTo>
                <a:lnTo>
                  <a:pt x="55" y="114"/>
                </a:lnTo>
                <a:lnTo>
                  <a:pt x="49" y="119"/>
                </a:lnTo>
                <a:lnTo>
                  <a:pt x="46" y="123"/>
                </a:lnTo>
                <a:lnTo>
                  <a:pt x="42" y="123"/>
                </a:lnTo>
                <a:lnTo>
                  <a:pt x="35" y="125"/>
                </a:lnTo>
                <a:lnTo>
                  <a:pt x="28" y="123"/>
                </a:lnTo>
                <a:lnTo>
                  <a:pt x="21" y="119"/>
                </a:lnTo>
                <a:lnTo>
                  <a:pt x="15" y="114"/>
                </a:lnTo>
                <a:lnTo>
                  <a:pt x="10" y="107"/>
                </a:lnTo>
                <a:lnTo>
                  <a:pt x="8" y="103"/>
                </a:lnTo>
                <a:lnTo>
                  <a:pt x="6" y="98"/>
                </a:lnTo>
                <a:lnTo>
                  <a:pt x="3" y="87"/>
                </a:lnTo>
                <a:lnTo>
                  <a:pt x="1" y="81"/>
                </a:lnTo>
                <a:lnTo>
                  <a:pt x="0" y="74"/>
                </a:lnTo>
                <a:lnTo>
                  <a:pt x="0" y="69"/>
                </a:lnTo>
                <a:lnTo>
                  <a:pt x="0" y="61"/>
                </a:lnTo>
                <a:close/>
              </a:path>
            </a:pathLst>
          </a:custGeom>
          <a:solidFill>
            <a:srgbClr val="99FF33"/>
          </a:solidFill>
          <a:ln w="9525">
            <a:solidFill>
              <a:srgbClr val="99FF33"/>
            </a:solidFill>
            <a:round/>
            <a:headEnd/>
            <a:tailEnd/>
          </a:ln>
        </p:spPr>
        <p:txBody>
          <a:bodyPr/>
          <a:lstStyle/>
          <a:p>
            <a:endParaRPr lang="it-IT"/>
          </a:p>
        </p:txBody>
      </p:sp>
      <p:sp>
        <p:nvSpPr>
          <p:cNvPr id="22711" name="Freeform 1211"/>
          <p:cNvSpPr>
            <a:spLocks/>
          </p:cNvSpPr>
          <p:nvPr/>
        </p:nvSpPr>
        <p:spPr bwMode="auto">
          <a:xfrm>
            <a:off x="5808663" y="3276600"/>
            <a:ext cx="58737" cy="61913"/>
          </a:xfrm>
          <a:custGeom>
            <a:avLst/>
            <a:gdLst>
              <a:gd name="T0" fmla="*/ 0 w 42"/>
              <a:gd name="T1" fmla="*/ 71 h 78"/>
              <a:gd name="T2" fmla="*/ 3 w 42"/>
              <a:gd name="T3" fmla="*/ 45 h 78"/>
              <a:gd name="T4" fmla="*/ 12 w 42"/>
              <a:gd name="T5" fmla="*/ 22 h 78"/>
              <a:gd name="T6" fmla="*/ 18 w 42"/>
              <a:gd name="T7" fmla="*/ 13 h 78"/>
              <a:gd name="T8" fmla="*/ 25 w 42"/>
              <a:gd name="T9" fmla="*/ 5 h 78"/>
              <a:gd name="T10" fmla="*/ 40 w 42"/>
              <a:gd name="T11" fmla="*/ 0 h 78"/>
              <a:gd name="T12" fmla="*/ 42 w 42"/>
              <a:gd name="T13" fmla="*/ 25 h 78"/>
              <a:gd name="T14" fmla="*/ 30 w 42"/>
              <a:gd name="T15" fmla="*/ 29 h 78"/>
              <a:gd name="T16" fmla="*/ 25 w 42"/>
              <a:gd name="T17" fmla="*/ 35 h 78"/>
              <a:gd name="T18" fmla="*/ 22 w 42"/>
              <a:gd name="T19" fmla="*/ 40 h 78"/>
              <a:gd name="T20" fmla="*/ 15 w 42"/>
              <a:gd name="T21" fmla="*/ 56 h 78"/>
              <a:gd name="T22" fmla="*/ 13 w 42"/>
              <a:gd name="T23" fmla="*/ 78 h 78"/>
              <a:gd name="T24" fmla="*/ 0 w 42"/>
              <a:gd name="T25" fmla="*/ 71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78"/>
              <a:gd name="T41" fmla="*/ 42 w 42"/>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78">
                <a:moveTo>
                  <a:pt x="0" y="71"/>
                </a:moveTo>
                <a:lnTo>
                  <a:pt x="3" y="45"/>
                </a:lnTo>
                <a:lnTo>
                  <a:pt x="12" y="22"/>
                </a:lnTo>
                <a:lnTo>
                  <a:pt x="18" y="13"/>
                </a:lnTo>
                <a:lnTo>
                  <a:pt x="25" y="5"/>
                </a:lnTo>
                <a:lnTo>
                  <a:pt x="40" y="0"/>
                </a:lnTo>
                <a:lnTo>
                  <a:pt x="42" y="25"/>
                </a:lnTo>
                <a:lnTo>
                  <a:pt x="30" y="29"/>
                </a:lnTo>
                <a:lnTo>
                  <a:pt x="25" y="35"/>
                </a:lnTo>
                <a:lnTo>
                  <a:pt x="22" y="40"/>
                </a:lnTo>
                <a:lnTo>
                  <a:pt x="15" y="56"/>
                </a:lnTo>
                <a:lnTo>
                  <a:pt x="13" y="78"/>
                </a:lnTo>
                <a:lnTo>
                  <a:pt x="0" y="71"/>
                </a:lnTo>
                <a:close/>
              </a:path>
            </a:pathLst>
          </a:custGeom>
          <a:solidFill>
            <a:srgbClr val="99FF33"/>
          </a:solidFill>
          <a:ln w="9525">
            <a:solidFill>
              <a:srgbClr val="99FF33"/>
            </a:solidFill>
            <a:round/>
            <a:headEnd/>
            <a:tailEnd/>
          </a:ln>
        </p:spPr>
        <p:txBody>
          <a:bodyPr/>
          <a:lstStyle/>
          <a:p>
            <a:endParaRPr lang="it-IT"/>
          </a:p>
        </p:txBody>
      </p:sp>
      <p:sp>
        <p:nvSpPr>
          <p:cNvPr id="22712" name="Freeform 1212"/>
          <p:cNvSpPr>
            <a:spLocks/>
          </p:cNvSpPr>
          <p:nvPr/>
        </p:nvSpPr>
        <p:spPr bwMode="auto">
          <a:xfrm>
            <a:off x="5864225" y="3276600"/>
            <a:ext cx="61913" cy="60325"/>
          </a:xfrm>
          <a:custGeom>
            <a:avLst/>
            <a:gdLst>
              <a:gd name="T0" fmla="*/ 2 w 44"/>
              <a:gd name="T1" fmla="*/ 0 h 76"/>
              <a:gd name="T2" fmla="*/ 18 w 44"/>
              <a:gd name="T3" fmla="*/ 5 h 76"/>
              <a:gd name="T4" fmla="*/ 31 w 44"/>
              <a:gd name="T5" fmla="*/ 22 h 76"/>
              <a:gd name="T6" fmla="*/ 37 w 44"/>
              <a:gd name="T7" fmla="*/ 35 h 76"/>
              <a:gd name="T8" fmla="*/ 40 w 44"/>
              <a:gd name="T9" fmla="*/ 47 h 76"/>
              <a:gd name="T10" fmla="*/ 43 w 44"/>
              <a:gd name="T11" fmla="*/ 60 h 76"/>
              <a:gd name="T12" fmla="*/ 44 w 44"/>
              <a:gd name="T13" fmla="*/ 74 h 76"/>
              <a:gd name="T14" fmla="*/ 30 w 44"/>
              <a:gd name="T15" fmla="*/ 76 h 76"/>
              <a:gd name="T16" fmla="*/ 29 w 44"/>
              <a:gd name="T17" fmla="*/ 64 h 76"/>
              <a:gd name="T18" fmla="*/ 27 w 44"/>
              <a:gd name="T19" fmla="*/ 56 h 76"/>
              <a:gd name="T20" fmla="*/ 25 w 44"/>
              <a:gd name="T21" fmla="*/ 47 h 76"/>
              <a:gd name="T22" fmla="*/ 22 w 44"/>
              <a:gd name="T23" fmla="*/ 42 h 76"/>
              <a:gd name="T24" fmla="*/ 13 w 44"/>
              <a:gd name="T25" fmla="*/ 29 h 76"/>
              <a:gd name="T26" fmla="*/ 0 w 44"/>
              <a:gd name="T27" fmla="*/ 25 h 76"/>
              <a:gd name="T28" fmla="*/ 2 w 44"/>
              <a:gd name="T29" fmla="*/ 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76"/>
              <a:gd name="T47" fmla="*/ 44 w 44"/>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76">
                <a:moveTo>
                  <a:pt x="2" y="0"/>
                </a:moveTo>
                <a:lnTo>
                  <a:pt x="18" y="5"/>
                </a:lnTo>
                <a:lnTo>
                  <a:pt x="31" y="22"/>
                </a:lnTo>
                <a:lnTo>
                  <a:pt x="37" y="35"/>
                </a:lnTo>
                <a:lnTo>
                  <a:pt x="40" y="47"/>
                </a:lnTo>
                <a:lnTo>
                  <a:pt x="43" y="60"/>
                </a:lnTo>
                <a:lnTo>
                  <a:pt x="44" y="74"/>
                </a:lnTo>
                <a:lnTo>
                  <a:pt x="30" y="76"/>
                </a:lnTo>
                <a:lnTo>
                  <a:pt x="29" y="64"/>
                </a:lnTo>
                <a:lnTo>
                  <a:pt x="27" y="56"/>
                </a:lnTo>
                <a:lnTo>
                  <a:pt x="25" y="47"/>
                </a:lnTo>
                <a:lnTo>
                  <a:pt x="22" y="42"/>
                </a:lnTo>
                <a:lnTo>
                  <a:pt x="13" y="29"/>
                </a:lnTo>
                <a:lnTo>
                  <a:pt x="0" y="25"/>
                </a:lnTo>
                <a:lnTo>
                  <a:pt x="2" y="0"/>
                </a:lnTo>
                <a:close/>
              </a:path>
            </a:pathLst>
          </a:custGeom>
          <a:solidFill>
            <a:srgbClr val="99FF33"/>
          </a:solidFill>
          <a:ln w="9525">
            <a:solidFill>
              <a:srgbClr val="99FF33"/>
            </a:solidFill>
            <a:round/>
            <a:headEnd/>
            <a:tailEnd/>
          </a:ln>
        </p:spPr>
        <p:txBody>
          <a:bodyPr/>
          <a:lstStyle/>
          <a:p>
            <a:endParaRPr lang="it-IT"/>
          </a:p>
        </p:txBody>
      </p:sp>
      <p:sp>
        <p:nvSpPr>
          <p:cNvPr id="22713" name="Freeform 1213"/>
          <p:cNvSpPr>
            <a:spLocks/>
          </p:cNvSpPr>
          <p:nvPr/>
        </p:nvSpPr>
        <p:spPr bwMode="auto">
          <a:xfrm>
            <a:off x="5864225" y="3276600"/>
            <a:ext cx="3175" cy="20638"/>
          </a:xfrm>
          <a:custGeom>
            <a:avLst/>
            <a:gdLst>
              <a:gd name="T0" fmla="*/ 0 w 2"/>
              <a:gd name="T1" fmla="*/ 0 h 25"/>
              <a:gd name="T2" fmla="*/ 1 w 2"/>
              <a:gd name="T3" fmla="*/ 0 h 25"/>
              <a:gd name="T4" fmla="*/ 2 w 2"/>
              <a:gd name="T5" fmla="*/ 0 h 25"/>
              <a:gd name="T6" fmla="*/ 0 w 2"/>
              <a:gd name="T7" fmla="*/ 25 h 25"/>
              <a:gd name="T8" fmla="*/ 2 w 2"/>
              <a:gd name="T9" fmla="*/ 25 h 25"/>
              <a:gd name="T10" fmla="*/ 0 w 2"/>
              <a:gd name="T11" fmla="*/ 0 h 25"/>
              <a:gd name="T12" fmla="*/ 0 60000 65536"/>
              <a:gd name="T13" fmla="*/ 0 60000 65536"/>
              <a:gd name="T14" fmla="*/ 0 60000 65536"/>
              <a:gd name="T15" fmla="*/ 0 60000 65536"/>
              <a:gd name="T16" fmla="*/ 0 60000 65536"/>
              <a:gd name="T17" fmla="*/ 0 60000 65536"/>
              <a:gd name="T18" fmla="*/ 0 w 2"/>
              <a:gd name="T19" fmla="*/ 0 h 25"/>
              <a:gd name="T20" fmla="*/ 2 w 2"/>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 h="25">
                <a:moveTo>
                  <a:pt x="0" y="0"/>
                </a:moveTo>
                <a:lnTo>
                  <a:pt x="1" y="0"/>
                </a:lnTo>
                <a:lnTo>
                  <a:pt x="2" y="0"/>
                </a:lnTo>
                <a:lnTo>
                  <a:pt x="0" y="25"/>
                </a:lnTo>
                <a:lnTo>
                  <a:pt x="2" y="25"/>
                </a:lnTo>
                <a:lnTo>
                  <a:pt x="0" y="0"/>
                </a:lnTo>
                <a:close/>
              </a:path>
            </a:pathLst>
          </a:custGeom>
          <a:solidFill>
            <a:srgbClr val="99FF33"/>
          </a:solidFill>
          <a:ln w="9525">
            <a:solidFill>
              <a:srgbClr val="99FF33"/>
            </a:solidFill>
            <a:round/>
            <a:headEnd/>
            <a:tailEnd/>
          </a:ln>
        </p:spPr>
        <p:txBody>
          <a:bodyPr/>
          <a:lstStyle/>
          <a:p>
            <a:endParaRPr lang="it-IT"/>
          </a:p>
        </p:txBody>
      </p:sp>
      <p:sp>
        <p:nvSpPr>
          <p:cNvPr id="22714" name="Freeform 1214"/>
          <p:cNvSpPr>
            <a:spLocks/>
          </p:cNvSpPr>
          <p:nvPr/>
        </p:nvSpPr>
        <p:spPr bwMode="auto">
          <a:xfrm>
            <a:off x="5862638" y="3333750"/>
            <a:ext cx="63500" cy="61913"/>
          </a:xfrm>
          <a:custGeom>
            <a:avLst/>
            <a:gdLst>
              <a:gd name="T0" fmla="*/ 45 w 45"/>
              <a:gd name="T1" fmla="*/ 3 h 78"/>
              <a:gd name="T2" fmla="*/ 41 w 45"/>
              <a:gd name="T3" fmla="*/ 32 h 78"/>
              <a:gd name="T4" fmla="*/ 33 w 45"/>
              <a:gd name="T5" fmla="*/ 56 h 78"/>
              <a:gd name="T6" fmla="*/ 27 w 45"/>
              <a:gd name="T7" fmla="*/ 65 h 78"/>
              <a:gd name="T8" fmla="*/ 19 w 45"/>
              <a:gd name="T9" fmla="*/ 72 h 78"/>
              <a:gd name="T10" fmla="*/ 4 w 45"/>
              <a:gd name="T11" fmla="*/ 78 h 78"/>
              <a:gd name="T12" fmla="*/ 0 w 45"/>
              <a:gd name="T13" fmla="*/ 54 h 78"/>
              <a:gd name="T14" fmla="*/ 14 w 45"/>
              <a:gd name="T15" fmla="*/ 49 h 78"/>
              <a:gd name="T16" fmla="*/ 19 w 45"/>
              <a:gd name="T17" fmla="*/ 45 h 78"/>
              <a:gd name="T18" fmla="*/ 22 w 45"/>
              <a:gd name="T19" fmla="*/ 39 h 78"/>
              <a:gd name="T20" fmla="*/ 28 w 45"/>
              <a:gd name="T21" fmla="*/ 23 h 78"/>
              <a:gd name="T22" fmla="*/ 31 w 45"/>
              <a:gd name="T23" fmla="*/ 0 h 78"/>
              <a:gd name="T24" fmla="*/ 45 w 45"/>
              <a:gd name="T25" fmla="*/ 3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78"/>
              <a:gd name="T41" fmla="*/ 45 w 45"/>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78">
                <a:moveTo>
                  <a:pt x="45" y="3"/>
                </a:moveTo>
                <a:lnTo>
                  <a:pt x="41" y="32"/>
                </a:lnTo>
                <a:lnTo>
                  <a:pt x="33" y="56"/>
                </a:lnTo>
                <a:lnTo>
                  <a:pt x="27" y="65"/>
                </a:lnTo>
                <a:lnTo>
                  <a:pt x="19" y="72"/>
                </a:lnTo>
                <a:lnTo>
                  <a:pt x="4" y="78"/>
                </a:lnTo>
                <a:lnTo>
                  <a:pt x="0" y="54"/>
                </a:lnTo>
                <a:lnTo>
                  <a:pt x="14" y="49"/>
                </a:lnTo>
                <a:lnTo>
                  <a:pt x="19" y="45"/>
                </a:lnTo>
                <a:lnTo>
                  <a:pt x="22" y="39"/>
                </a:lnTo>
                <a:lnTo>
                  <a:pt x="28" y="23"/>
                </a:lnTo>
                <a:lnTo>
                  <a:pt x="31" y="0"/>
                </a:lnTo>
                <a:lnTo>
                  <a:pt x="45" y="3"/>
                </a:lnTo>
                <a:close/>
              </a:path>
            </a:pathLst>
          </a:custGeom>
          <a:solidFill>
            <a:srgbClr val="99FF33"/>
          </a:solidFill>
          <a:ln w="9525">
            <a:solidFill>
              <a:srgbClr val="99FF33"/>
            </a:solidFill>
            <a:round/>
            <a:headEnd/>
            <a:tailEnd/>
          </a:ln>
        </p:spPr>
        <p:txBody>
          <a:bodyPr/>
          <a:lstStyle/>
          <a:p>
            <a:endParaRPr lang="it-IT"/>
          </a:p>
        </p:txBody>
      </p:sp>
      <p:sp>
        <p:nvSpPr>
          <p:cNvPr id="22715" name="Freeform 1215"/>
          <p:cNvSpPr>
            <a:spLocks/>
          </p:cNvSpPr>
          <p:nvPr/>
        </p:nvSpPr>
        <p:spPr bwMode="auto">
          <a:xfrm>
            <a:off x="5907088" y="3333750"/>
            <a:ext cx="19050" cy="3175"/>
          </a:xfrm>
          <a:custGeom>
            <a:avLst/>
            <a:gdLst>
              <a:gd name="T0" fmla="*/ 14 w 14"/>
              <a:gd name="T1" fmla="*/ 1 h 3"/>
              <a:gd name="T2" fmla="*/ 14 w 14"/>
              <a:gd name="T3" fmla="*/ 3 h 3"/>
              <a:gd name="T4" fmla="*/ 0 w 14"/>
              <a:gd name="T5" fmla="*/ 0 h 3"/>
              <a:gd name="T6" fmla="*/ 0 w 14"/>
              <a:gd name="T7" fmla="*/ 3 h 3"/>
              <a:gd name="T8" fmla="*/ 14 w 14"/>
              <a:gd name="T9" fmla="*/ 1 h 3"/>
              <a:gd name="T10" fmla="*/ 0 60000 65536"/>
              <a:gd name="T11" fmla="*/ 0 60000 65536"/>
              <a:gd name="T12" fmla="*/ 0 60000 65536"/>
              <a:gd name="T13" fmla="*/ 0 60000 65536"/>
              <a:gd name="T14" fmla="*/ 0 60000 65536"/>
              <a:gd name="T15" fmla="*/ 0 w 14"/>
              <a:gd name="T16" fmla="*/ 0 h 3"/>
              <a:gd name="T17" fmla="*/ 14 w 14"/>
              <a:gd name="T18" fmla="*/ 3 h 3"/>
            </a:gdLst>
            <a:ahLst/>
            <a:cxnLst>
              <a:cxn ang="T10">
                <a:pos x="T0" y="T1"/>
              </a:cxn>
              <a:cxn ang="T11">
                <a:pos x="T2" y="T3"/>
              </a:cxn>
              <a:cxn ang="T12">
                <a:pos x="T4" y="T5"/>
              </a:cxn>
              <a:cxn ang="T13">
                <a:pos x="T6" y="T7"/>
              </a:cxn>
              <a:cxn ang="T14">
                <a:pos x="T8" y="T9"/>
              </a:cxn>
            </a:cxnLst>
            <a:rect l="T15" t="T16" r="T17" b="T18"/>
            <a:pathLst>
              <a:path w="14" h="3">
                <a:moveTo>
                  <a:pt x="14" y="1"/>
                </a:moveTo>
                <a:lnTo>
                  <a:pt x="14" y="3"/>
                </a:lnTo>
                <a:lnTo>
                  <a:pt x="0" y="0"/>
                </a:lnTo>
                <a:lnTo>
                  <a:pt x="0" y="3"/>
                </a:lnTo>
                <a:lnTo>
                  <a:pt x="14" y="1"/>
                </a:lnTo>
                <a:close/>
              </a:path>
            </a:pathLst>
          </a:custGeom>
          <a:solidFill>
            <a:srgbClr val="99FF33"/>
          </a:solidFill>
          <a:ln w="9525">
            <a:solidFill>
              <a:srgbClr val="99FF33"/>
            </a:solidFill>
            <a:round/>
            <a:headEnd/>
            <a:tailEnd/>
          </a:ln>
        </p:spPr>
        <p:txBody>
          <a:bodyPr/>
          <a:lstStyle/>
          <a:p>
            <a:endParaRPr lang="it-IT"/>
          </a:p>
        </p:txBody>
      </p:sp>
      <p:sp>
        <p:nvSpPr>
          <p:cNvPr id="22716" name="Freeform 1216"/>
          <p:cNvSpPr>
            <a:spLocks/>
          </p:cNvSpPr>
          <p:nvPr/>
        </p:nvSpPr>
        <p:spPr bwMode="auto">
          <a:xfrm>
            <a:off x="5808663" y="3333750"/>
            <a:ext cx="58737" cy="61913"/>
          </a:xfrm>
          <a:custGeom>
            <a:avLst/>
            <a:gdLst>
              <a:gd name="T0" fmla="*/ 39 w 42"/>
              <a:gd name="T1" fmla="*/ 78 h 78"/>
              <a:gd name="T2" fmla="*/ 25 w 42"/>
              <a:gd name="T3" fmla="*/ 70 h 78"/>
              <a:gd name="T4" fmla="*/ 12 w 42"/>
              <a:gd name="T5" fmla="*/ 56 h 78"/>
              <a:gd name="T6" fmla="*/ 7 w 42"/>
              <a:gd name="T7" fmla="*/ 45 h 78"/>
              <a:gd name="T8" fmla="*/ 3 w 42"/>
              <a:gd name="T9" fmla="*/ 32 h 78"/>
              <a:gd name="T10" fmla="*/ 0 w 42"/>
              <a:gd name="T11" fmla="*/ 18 h 78"/>
              <a:gd name="T12" fmla="*/ 0 w 42"/>
              <a:gd name="T13" fmla="*/ 3 h 78"/>
              <a:gd name="T14" fmla="*/ 13 w 42"/>
              <a:gd name="T15" fmla="*/ 0 h 78"/>
              <a:gd name="T16" fmla="*/ 13 w 42"/>
              <a:gd name="T17" fmla="*/ 12 h 78"/>
              <a:gd name="T18" fmla="*/ 15 w 42"/>
              <a:gd name="T19" fmla="*/ 21 h 78"/>
              <a:gd name="T20" fmla="*/ 18 w 42"/>
              <a:gd name="T21" fmla="*/ 30 h 78"/>
              <a:gd name="T22" fmla="*/ 21 w 42"/>
              <a:gd name="T23" fmla="*/ 38 h 78"/>
              <a:gd name="T24" fmla="*/ 31 w 42"/>
              <a:gd name="T25" fmla="*/ 49 h 78"/>
              <a:gd name="T26" fmla="*/ 42 w 42"/>
              <a:gd name="T27" fmla="*/ 54 h 78"/>
              <a:gd name="T28" fmla="*/ 39 w 42"/>
              <a:gd name="T29" fmla="*/ 78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78"/>
              <a:gd name="T47" fmla="*/ 42 w 42"/>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78">
                <a:moveTo>
                  <a:pt x="39" y="78"/>
                </a:moveTo>
                <a:lnTo>
                  <a:pt x="25" y="70"/>
                </a:lnTo>
                <a:lnTo>
                  <a:pt x="12" y="56"/>
                </a:lnTo>
                <a:lnTo>
                  <a:pt x="7" y="45"/>
                </a:lnTo>
                <a:lnTo>
                  <a:pt x="3" y="32"/>
                </a:lnTo>
                <a:lnTo>
                  <a:pt x="0" y="18"/>
                </a:lnTo>
                <a:lnTo>
                  <a:pt x="0" y="3"/>
                </a:lnTo>
                <a:lnTo>
                  <a:pt x="13" y="0"/>
                </a:lnTo>
                <a:lnTo>
                  <a:pt x="13" y="12"/>
                </a:lnTo>
                <a:lnTo>
                  <a:pt x="15" y="21"/>
                </a:lnTo>
                <a:lnTo>
                  <a:pt x="18" y="30"/>
                </a:lnTo>
                <a:lnTo>
                  <a:pt x="21" y="38"/>
                </a:lnTo>
                <a:lnTo>
                  <a:pt x="31" y="49"/>
                </a:lnTo>
                <a:lnTo>
                  <a:pt x="42" y="54"/>
                </a:lnTo>
                <a:lnTo>
                  <a:pt x="39" y="78"/>
                </a:lnTo>
                <a:close/>
              </a:path>
            </a:pathLst>
          </a:custGeom>
          <a:solidFill>
            <a:srgbClr val="99FF33"/>
          </a:solidFill>
          <a:ln w="9525">
            <a:solidFill>
              <a:srgbClr val="99FF33"/>
            </a:solidFill>
            <a:round/>
            <a:headEnd/>
            <a:tailEnd/>
          </a:ln>
        </p:spPr>
        <p:txBody>
          <a:bodyPr/>
          <a:lstStyle/>
          <a:p>
            <a:endParaRPr lang="it-IT"/>
          </a:p>
        </p:txBody>
      </p:sp>
      <p:sp>
        <p:nvSpPr>
          <p:cNvPr id="22717" name="Freeform 1217"/>
          <p:cNvSpPr>
            <a:spLocks/>
          </p:cNvSpPr>
          <p:nvPr/>
        </p:nvSpPr>
        <p:spPr bwMode="auto">
          <a:xfrm>
            <a:off x="5862638" y="3376613"/>
            <a:ext cx="6350" cy="19050"/>
          </a:xfrm>
          <a:custGeom>
            <a:avLst/>
            <a:gdLst>
              <a:gd name="T0" fmla="*/ 4 w 4"/>
              <a:gd name="T1" fmla="*/ 24 h 24"/>
              <a:gd name="T2" fmla="*/ 2 w 4"/>
              <a:gd name="T3" fmla="*/ 24 h 24"/>
              <a:gd name="T4" fmla="*/ 0 w 4"/>
              <a:gd name="T5" fmla="*/ 24 h 24"/>
              <a:gd name="T6" fmla="*/ 3 w 4"/>
              <a:gd name="T7" fmla="*/ 0 h 24"/>
              <a:gd name="T8" fmla="*/ 0 w 4"/>
              <a:gd name="T9" fmla="*/ 0 h 24"/>
              <a:gd name="T10" fmla="*/ 4 w 4"/>
              <a:gd name="T11" fmla="*/ 24 h 24"/>
              <a:gd name="T12" fmla="*/ 0 60000 65536"/>
              <a:gd name="T13" fmla="*/ 0 60000 65536"/>
              <a:gd name="T14" fmla="*/ 0 60000 65536"/>
              <a:gd name="T15" fmla="*/ 0 60000 65536"/>
              <a:gd name="T16" fmla="*/ 0 60000 65536"/>
              <a:gd name="T17" fmla="*/ 0 60000 65536"/>
              <a:gd name="T18" fmla="*/ 0 w 4"/>
              <a:gd name="T19" fmla="*/ 0 h 24"/>
              <a:gd name="T20" fmla="*/ 4 w 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 h="24">
                <a:moveTo>
                  <a:pt x="4" y="24"/>
                </a:moveTo>
                <a:lnTo>
                  <a:pt x="2" y="24"/>
                </a:lnTo>
                <a:lnTo>
                  <a:pt x="0" y="24"/>
                </a:lnTo>
                <a:lnTo>
                  <a:pt x="3" y="0"/>
                </a:lnTo>
                <a:lnTo>
                  <a:pt x="0" y="0"/>
                </a:lnTo>
                <a:lnTo>
                  <a:pt x="4" y="24"/>
                </a:lnTo>
                <a:close/>
              </a:path>
            </a:pathLst>
          </a:custGeom>
          <a:solidFill>
            <a:srgbClr val="99FF33"/>
          </a:solidFill>
          <a:ln w="9525">
            <a:solidFill>
              <a:srgbClr val="99FF33"/>
            </a:solidFill>
            <a:round/>
            <a:headEnd/>
            <a:tailEnd/>
          </a:ln>
        </p:spPr>
        <p:txBody>
          <a:bodyPr/>
          <a:lstStyle/>
          <a:p>
            <a:endParaRPr lang="it-IT"/>
          </a:p>
        </p:txBody>
      </p:sp>
      <p:sp>
        <p:nvSpPr>
          <p:cNvPr id="22718" name="Freeform 1218"/>
          <p:cNvSpPr>
            <a:spLocks/>
          </p:cNvSpPr>
          <p:nvPr/>
        </p:nvSpPr>
        <p:spPr bwMode="auto">
          <a:xfrm>
            <a:off x="5808663" y="3332163"/>
            <a:ext cx="17462" cy="6350"/>
          </a:xfrm>
          <a:custGeom>
            <a:avLst/>
            <a:gdLst>
              <a:gd name="T0" fmla="*/ 0 w 13"/>
              <a:gd name="T1" fmla="*/ 5 h 7"/>
              <a:gd name="T2" fmla="*/ 0 w 13"/>
              <a:gd name="T3" fmla="*/ 2 h 7"/>
              <a:gd name="T4" fmla="*/ 0 w 13"/>
              <a:gd name="T5" fmla="*/ 0 h 7"/>
              <a:gd name="T6" fmla="*/ 13 w 13"/>
              <a:gd name="T7" fmla="*/ 7 h 7"/>
              <a:gd name="T8" fmla="*/ 13 w 13"/>
              <a:gd name="T9" fmla="*/ 2 h 7"/>
              <a:gd name="T10" fmla="*/ 0 w 13"/>
              <a:gd name="T11" fmla="*/ 5 h 7"/>
              <a:gd name="T12" fmla="*/ 0 60000 65536"/>
              <a:gd name="T13" fmla="*/ 0 60000 65536"/>
              <a:gd name="T14" fmla="*/ 0 60000 65536"/>
              <a:gd name="T15" fmla="*/ 0 60000 65536"/>
              <a:gd name="T16" fmla="*/ 0 60000 65536"/>
              <a:gd name="T17" fmla="*/ 0 60000 65536"/>
              <a:gd name="T18" fmla="*/ 0 w 13"/>
              <a:gd name="T19" fmla="*/ 0 h 7"/>
              <a:gd name="T20" fmla="*/ 13 w 13"/>
              <a:gd name="T21" fmla="*/ 7 h 7"/>
            </a:gdLst>
            <a:ahLst/>
            <a:cxnLst>
              <a:cxn ang="T12">
                <a:pos x="T0" y="T1"/>
              </a:cxn>
              <a:cxn ang="T13">
                <a:pos x="T2" y="T3"/>
              </a:cxn>
              <a:cxn ang="T14">
                <a:pos x="T4" y="T5"/>
              </a:cxn>
              <a:cxn ang="T15">
                <a:pos x="T6" y="T7"/>
              </a:cxn>
              <a:cxn ang="T16">
                <a:pos x="T8" y="T9"/>
              </a:cxn>
              <a:cxn ang="T17">
                <a:pos x="T10" y="T11"/>
              </a:cxn>
            </a:cxnLst>
            <a:rect l="T18" t="T19" r="T20" b="T21"/>
            <a:pathLst>
              <a:path w="13" h="7">
                <a:moveTo>
                  <a:pt x="0" y="5"/>
                </a:moveTo>
                <a:lnTo>
                  <a:pt x="0" y="2"/>
                </a:lnTo>
                <a:lnTo>
                  <a:pt x="0" y="0"/>
                </a:lnTo>
                <a:lnTo>
                  <a:pt x="13" y="7"/>
                </a:lnTo>
                <a:lnTo>
                  <a:pt x="13" y="2"/>
                </a:lnTo>
                <a:lnTo>
                  <a:pt x="0" y="5"/>
                </a:lnTo>
                <a:close/>
              </a:path>
            </a:pathLst>
          </a:custGeom>
          <a:solidFill>
            <a:srgbClr val="99FF33"/>
          </a:solidFill>
          <a:ln w="9525">
            <a:solidFill>
              <a:srgbClr val="99FF33"/>
            </a:solidFill>
            <a:round/>
            <a:headEnd/>
            <a:tailEnd/>
          </a:ln>
        </p:spPr>
        <p:txBody>
          <a:bodyPr/>
          <a:lstStyle/>
          <a:p>
            <a:endParaRPr lang="it-IT"/>
          </a:p>
        </p:txBody>
      </p:sp>
      <p:sp>
        <p:nvSpPr>
          <p:cNvPr id="22719" name="Oval 1219"/>
          <p:cNvSpPr>
            <a:spLocks noChangeArrowheads="1"/>
          </p:cNvSpPr>
          <p:nvPr/>
        </p:nvSpPr>
        <p:spPr bwMode="auto">
          <a:xfrm>
            <a:off x="5276850" y="3381375"/>
            <a:ext cx="101600" cy="101600"/>
          </a:xfrm>
          <a:prstGeom prst="ellipse">
            <a:avLst/>
          </a:prstGeom>
          <a:solidFill>
            <a:srgbClr val="99FF33"/>
          </a:solidFill>
          <a:ln w="9525">
            <a:solidFill>
              <a:srgbClr val="99FF33"/>
            </a:solidFill>
            <a:round/>
            <a:headEnd/>
            <a:tailEnd/>
          </a:ln>
        </p:spPr>
        <p:txBody>
          <a:bodyPr/>
          <a:lstStyle/>
          <a:p>
            <a:endParaRPr lang="it-IT"/>
          </a:p>
        </p:txBody>
      </p:sp>
      <p:sp>
        <p:nvSpPr>
          <p:cNvPr id="22720" name="Oval 1220"/>
          <p:cNvSpPr>
            <a:spLocks noChangeArrowheads="1"/>
          </p:cNvSpPr>
          <p:nvPr/>
        </p:nvSpPr>
        <p:spPr bwMode="auto">
          <a:xfrm>
            <a:off x="5276850" y="3382963"/>
            <a:ext cx="101600" cy="98425"/>
          </a:xfrm>
          <a:prstGeom prst="ellipse">
            <a:avLst/>
          </a:prstGeom>
          <a:solidFill>
            <a:srgbClr val="99FF33"/>
          </a:solidFill>
          <a:ln w="22225">
            <a:solidFill>
              <a:srgbClr val="99FF33"/>
            </a:solidFill>
            <a:round/>
            <a:headEnd/>
            <a:tailEnd/>
          </a:ln>
        </p:spPr>
        <p:txBody>
          <a:bodyPr/>
          <a:lstStyle/>
          <a:p>
            <a:endParaRPr lang="it-IT"/>
          </a:p>
        </p:txBody>
      </p:sp>
      <p:sp>
        <p:nvSpPr>
          <p:cNvPr id="22721" name="Oval 1221"/>
          <p:cNvSpPr>
            <a:spLocks noChangeArrowheads="1"/>
          </p:cNvSpPr>
          <p:nvPr/>
        </p:nvSpPr>
        <p:spPr bwMode="auto">
          <a:xfrm>
            <a:off x="3640138" y="2709863"/>
            <a:ext cx="100012" cy="98425"/>
          </a:xfrm>
          <a:prstGeom prst="ellipse">
            <a:avLst/>
          </a:prstGeom>
          <a:solidFill>
            <a:srgbClr val="99FF33"/>
          </a:solidFill>
          <a:ln w="9525">
            <a:solidFill>
              <a:srgbClr val="99FF33"/>
            </a:solidFill>
            <a:round/>
            <a:headEnd/>
            <a:tailEnd/>
          </a:ln>
        </p:spPr>
        <p:txBody>
          <a:bodyPr/>
          <a:lstStyle/>
          <a:p>
            <a:endParaRPr lang="it-IT"/>
          </a:p>
        </p:txBody>
      </p:sp>
      <p:sp>
        <p:nvSpPr>
          <p:cNvPr id="22722" name="Oval 1222"/>
          <p:cNvSpPr>
            <a:spLocks noChangeArrowheads="1"/>
          </p:cNvSpPr>
          <p:nvPr/>
        </p:nvSpPr>
        <p:spPr bwMode="auto">
          <a:xfrm>
            <a:off x="3640138" y="2709863"/>
            <a:ext cx="100012" cy="98425"/>
          </a:xfrm>
          <a:prstGeom prst="ellipse">
            <a:avLst/>
          </a:prstGeom>
          <a:solidFill>
            <a:srgbClr val="99FF33"/>
          </a:solidFill>
          <a:ln w="22225">
            <a:solidFill>
              <a:srgbClr val="99FF33"/>
            </a:solidFill>
            <a:round/>
            <a:headEnd/>
            <a:tailEnd/>
          </a:ln>
        </p:spPr>
        <p:txBody>
          <a:bodyPr/>
          <a:lstStyle/>
          <a:p>
            <a:endParaRPr lang="it-IT"/>
          </a:p>
        </p:txBody>
      </p:sp>
      <p:sp>
        <p:nvSpPr>
          <p:cNvPr id="22723" name="Oval 1223"/>
          <p:cNvSpPr>
            <a:spLocks noChangeArrowheads="1"/>
          </p:cNvSpPr>
          <p:nvPr/>
        </p:nvSpPr>
        <p:spPr bwMode="auto">
          <a:xfrm>
            <a:off x="3873500" y="2882900"/>
            <a:ext cx="100013" cy="101600"/>
          </a:xfrm>
          <a:prstGeom prst="ellipse">
            <a:avLst/>
          </a:prstGeom>
          <a:solidFill>
            <a:srgbClr val="99FF33"/>
          </a:solidFill>
          <a:ln w="9525">
            <a:solidFill>
              <a:srgbClr val="99FF33"/>
            </a:solidFill>
            <a:round/>
            <a:headEnd/>
            <a:tailEnd/>
          </a:ln>
        </p:spPr>
        <p:txBody>
          <a:bodyPr/>
          <a:lstStyle/>
          <a:p>
            <a:endParaRPr lang="it-IT"/>
          </a:p>
        </p:txBody>
      </p:sp>
      <p:sp>
        <p:nvSpPr>
          <p:cNvPr id="22724" name="Oval 1224"/>
          <p:cNvSpPr>
            <a:spLocks noChangeArrowheads="1"/>
          </p:cNvSpPr>
          <p:nvPr/>
        </p:nvSpPr>
        <p:spPr bwMode="auto">
          <a:xfrm>
            <a:off x="3873500" y="2884488"/>
            <a:ext cx="100013" cy="98425"/>
          </a:xfrm>
          <a:prstGeom prst="ellipse">
            <a:avLst/>
          </a:prstGeom>
          <a:solidFill>
            <a:srgbClr val="99FF33"/>
          </a:solidFill>
          <a:ln w="22225">
            <a:solidFill>
              <a:srgbClr val="99FF33"/>
            </a:solidFill>
            <a:round/>
            <a:headEnd/>
            <a:tailEnd/>
          </a:ln>
        </p:spPr>
        <p:txBody>
          <a:bodyPr/>
          <a:lstStyle/>
          <a:p>
            <a:endParaRPr lang="it-IT"/>
          </a:p>
        </p:txBody>
      </p:sp>
      <p:sp>
        <p:nvSpPr>
          <p:cNvPr id="22725" name="Oval 1225"/>
          <p:cNvSpPr>
            <a:spLocks noChangeArrowheads="1"/>
          </p:cNvSpPr>
          <p:nvPr/>
        </p:nvSpPr>
        <p:spPr bwMode="auto">
          <a:xfrm>
            <a:off x="4184650" y="3100388"/>
            <a:ext cx="100013" cy="101600"/>
          </a:xfrm>
          <a:prstGeom prst="ellipse">
            <a:avLst/>
          </a:prstGeom>
          <a:solidFill>
            <a:srgbClr val="99FF33"/>
          </a:solidFill>
          <a:ln w="9525">
            <a:solidFill>
              <a:srgbClr val="99FF33"/>
            </a:solidFill>
            <a:round/>
            <a:headEnd/>
            <a:tailEnd/>
          </a:ln>
        </p:spPr>
        <p:txBody>
          <a:bodyPr/>
          <a:lstStyle/>
          <a:p>
            <a:endParaRPr lang="it-IT"/>
          </a:p>
        </p:txBody>
      </p:sp>
      <p:sp>
        <p:nvSpPr>
          <p:cNvPr id="22726" name="Oval 1226"/>
          <p:cNvSpPr>
            <a:spLocks noChangeArrowheads="1"/>
          </p:cNvSpPr>
          <p:nvPr/>
        </p:nvSpPr>
        <p:spPr bwMode="auto">
          <a:xfrm>
            <a:off x="4184650" y="3101975"/>
            <a:ext cx="100013" cy="98425"/>
          </a:xfrm>
          <a:prstGeom prst="ellipse">
            <a:avLst/>
          </a:prstGeom>
          <a:solidFill>
            <a:srgbClr val="99FF33"/>
          </a:solidFill>
          <a:ln w="22225">
            <a:solidFill>
              <a:srgbClr val="99FF33"/>
            </a:solidFill>
            <a:round/>
            <a:headEnd/>
            <a:tailEnd/>
          </a:ln>
        </p:spPr>
        <p:txBody>
          <a:bodyPr/>
          <a:lstStyle/>
          <a:p>
            <a:endParaRPr lang="it-IT"/>
          </a:p>
        </p:txBody>
      </p:sp>
      <p:sp>
        <p:nvSpPr>
          <p:cNvPr id="22727" name="Rectangle 1227"/>
          <p:cNvSpPr>
            <a:spLocks noChangeArrowheads="1"/>
          </p:cNvSpPr>
          <p:nvPr/>
        </p:nvSpPr>
        <p:spPr bwMode="auto">
          <a:xfrm>
            <a:off x="5181600" y="4451350"/>
            <a:ext cx="630238" cy="11113"/>
          </a:xfrm>
          <a:prstGeom prst="rect">
            <a:avLst/>
          </a:prstGeom>
          <a:solidFill>
            <a:srgbClr val="000000"/>
          </a:solidFill>
          <a:ln w="9525">
            <a:solidFill>
              <a:srgbClr val="FF5050"/>
            </a:solidFill>
            <a:miter lim="800000"/>
            <a:headEnd/>
            <a:tailEnd/>
          </a:ln>
        </p:spPr>
        <p:txBody>
          <a:bodyPr/>
          <a:lstStyle/>
          <a:p>
            <a:endParaRPr lang="it-IT"/>
          </a:p>
        </p:txBody>
      </p:sp>
      <p:sp>
        <p:nvSpPr>
          <p:cNvPr id="22728" name="Freeform 1228"/>
          <p:cNvSpPr>
            <a:spLocks/>
          </p:cNvSpPr>
          <p:nvPr/>
        </p:nvSpPr>
        <p:spPr bwMode="auto">
          <a:xfrm>
            <a:off x="8043863" y="4092575"/>
            <a:ext cx="14287" cy="15875"/>
          </a:xfrm>
          <a:custGeom>
            <a:avLst/>
            <a:gdLst>
              <a:gd name="T0" fmla="*/ 5 w 11"/>
              <a:gd name="T1" fmla="*/ 0 h 20"/>
              <a:gd name="T2" fmla="*/ 11 w 11"/>
              <a:gd name="T3" fmla="*/ 0 h 20"/>
              <a:gd name="T4" fmla="*/ 11 w 11"/>
              <a:gd name="T5" fmla="*/ 9 h 20"/>
              <a:gd name="T6" fmla="*/ 0 w 11"/>
              <a:gd name="T7" fmla="*/ 9 h 20"/>
              <a:gd name="T8" fmla="*/ 5 w 11"/>
              <a:gd name="T9" fmla="*/ 20 h 20"/>
              <a:gd name="T10" fmla="*/ 5 w 11"/>
              <a:gd name="T11" fmla="*/ 0 h 20"/>
              <a:gd name="T12" fmla="*/ 0 60000 65536"/>
              <a:gd name="T13" fmla="*/ 0 60000 65536"/>
              <a:gd name="T14" fmla="*/ 0 60000 65536"/>
              <a:gd name="T15" fmla="*/ 0 60000 65536"/>
              <a:gd name="T16" fmla="*/ 0 60000 65536"/>
              <a:gd name="T17" fmla="*/ 0 60000 65536"/>
              <a:gd name="T18" fmla="*/ 0 w 11"/>
              <a:gd name="T19" fmla="*/ 0 h 20"/>
              <a:gd name="T20" fmla="*/ 11 w 11"/>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1" h="20">
                <a:moveTo>
                  <a:pt x="5" y="0"/>
                </a:moveTo>
                <a:lnTo>
                  <a:pt x="11" y="0"/>
                </a:lnTo>
                <a:lnTo>
                  <a:pt x="11" y="9"/>
                </a:lnTo>
                <a:lnTo>
                  <a:pt x="0" y="9"/>
                </a:lnTo>
                <a:lnTo>
                  <a:pt x="5" y="20"/>
                </a:lnTo>
                <a:lnTo>
                  <a:pt x="5" y="0"/>
                </a:lnTo>
                <a:close/>
              </a:path>
            </a:pathLst>
          </a:custGeom>
          <a:solidFill>
            <a:srgbClr val="000000"/>
          </a:solidFill>
          <a:ln w="9525">
            <a:noFill/>
            <a:round/>
            <a:headEnd/>
            <a:tailEnd/>
          </a:ln>
        </p:spPr>
        <p:txBody>
          <a:bodyPr/>
          <a:lstStyle/>
          <a:p>
            <a:endParaRPr lang="it-IT"/>
          </a:p>
        </p:txBody>
      </p:sp>
      <p:sp>
        <p:nvSpPr>
          <p:cNvPr id="22729" name="Freeform 1229"/>
          <p:cNvSpPr>
            <a:spLocks/>
          </p:cNvSpPr>
          <p:nvPr/>
        </p:nvSpPr>
        <p:spPr bwMode="auto">
          <a:xfrm>
            <a:off x="8043863" y="5043488"/>
            <a:ext cx="14287" cy="15875"/>
          </a:xfrm>
          <a:custGeom>
            <a:avLst/>
            <a:gdLst>
              <a:gd name="T0" fmla="*/ 11 w 11"/>
              <a:gd name="T1" fmla="*/ 9 h 20"/>
              <a:gd name="T2" fmla="*/ 11 w 11"/>
              <a:gd name="T3" fmla="*/ 20 h 20"/>
              <a:gd name="T4" fmla="*/ 5 w 11"/>
              <a:gd name="T5" fmla="*/ 20 h 20"/>
              <a:gd name="T6" fmla="*/ 5 w 11"/>
              <a:gd name="T7" fmla="*/ 0 h 20"/>
              <a:gd name="T8" fmla="*/ 0 w 11"/>
              <a:gd name="T9" fmla="*/ 9 h 20"/>
              <a:gd name="T10" fmla="*/ 11 w 11"/>
              <a:gd name="T11" fmla="*/ 9 h 20"/>
              <a:gd name="T12" fmla="*/ 0 60000 65536"/>
              <a:gd name="T13" fmla="*/ 0 60000 65536"/>
              <a:gd name="T14" fmla="*/ 0 60000 65536"/>
              <a:gd name="T15" fmla="*/ 0 60000 65536"/>
              <a:gd name="T16" fmla="*/ 0 60000 65536"/>
              <a:gd name="T17" fmla="*/ 0 60000 65536"/>
              <a:gd name="T18" fmla="*/ 0 w 11"/>
              <a:gd name="T19" fmla="*/ 0 h 20"/>
              <a:gd name="T20" fmla="*/ 11 w 11"/>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1" h="20">
                <a:moveTo>
                  <a:pt x="11" y="9"/>
                </a:moveTo>
                <a:lnTo>
                  <a:pt x="11" y="20"/>
                </a:lnTo>
                <a:lnTo>
                  <a:pt x="5" y="20"/>
                </a:lnTo>
                <a:lnTo>
                  <a:pt x="5" y="0"/>
                </a:lnTo>
                <a:lnTo>
                  <a:pt x="0" y="9"/>
                </a:lnTo>
                <a:lnTo>
                  <a:pt x="11" y="9"/>
                </a:lnTo>
                <a:close/>
              </a:path>
            </a:pathLst>
          </a:custGeom>
          <a:solidFill>
            <a:srgbClr val="000000"/>
          </a:solidFill>
          <a:ln w="9525">
            <a:noFill/>
            <a:round/>
            <a:headEnd/>
            <a:tailEnd/>
          </a:ln>
        </p:spPr>
        <p:txBody>
          <a:bodyPr/>
          <a:lstStyle/>
          <a:p>
            <a:endParaRPr lang="it-IT"/>
          </a:p>
        </p:txBody>
      </p:sp>
      <p:sp>
        <p:nvSpPr>
          <p:cNvPr id="22730" name="Freeform 1230"/>
          <p:cNvSpPr>
            <a:spLocks/>
          </p:cNvSpPr>
          <p:nvPr/>
        </p:nvSpPr>
        <p:spPr bwMode="auto">
          <a:xfrm>
            <a:off x="5370513" y="4067175"/>
            <a:ext cx="15875" cy="15875"/>
          </a:xfrm>
          <a:custGeom>
            <a:avLst/>
            <a:gdLst>
              <a:gd name="T0" fmla="*/ 0 w 11"/>
              <a:gd name="T1" fmla="*/ 9 h 20"/>
              <a:gd name="T2" fmla="*/ 0 w 11"/>
              <a:gd name="T3" fmla="*/ 0 h 20"/>
              <a:gd name="T4" fmla="*/ 5 w 11"/>
              <a:gd name="T5" fmla="*/ 0 h 20"/>
              <a:gd name="T6" fmla="*/ 5 w 11"/>
              <a:gd name="T7" fmla="*/ 20 h 20"/>
              <a:gd name="T8" fmla="*/ 11 w 11"/>
              <a:gd name="T9" fmla="*/ 9 h 20"/>
              <a:gd name="T10" fmla="*/ 0 w 11"/>
              <a:gd name="T11" fmla="*/ 9 h 20"/>
              <a:gd name="T12" fmla="*/ 0 60000 65536"/>
              <a:gd name="T13" fmla="*/ 0 60000 65536"/>
              <a:gd name="T14" fmla="*/ 0 60000 65536"/>
              <a:gd name="T15" fmla="*/ 0 60000 65536"/>
              <a:gd name="T16" fmla="*/ 0 60000 65536"/>
              <a:gd name="T17" fmla="*/ 0 60000 65536"/>
              <a:gd name="T18" fmla="*/ 0 w 11"/>
              <a:gd name="T19" fmla="*/ 0 h 20"/>
              <a:gd name="T20" fmla="*/ 11 w 11"/>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1" h="20">
                <a:moveTo>
                  <a:pt x="0" y="9"/>
                </a:moveTo>
                <a:lnTo>
                  <a:pt x="0" y="0"/>
                </a:lnTo>
                <a:lnTo>
                  <a:pt x="5" y="0"/>
                </a:lnTo>
                <a:lnTo>
                  <a:pt x="5" y="20"/>
                </a:lnTo>
                <a:lnTo>
                  <a:pt x="11" y="9"/>
                </a:lnTo>
                <a:lnTo>
                  <a:pt x="0" y="9"/>
                </a:lnTo>
                <a:close/>
              </a:path>
            </a:pathLst>
          </a:custGeom>
          <a:solidFill>
            <a:srgbClr val="000000"/>
          </a:solidFill>
          <a:ln w="9525">
            <a:noFill/>
            <a:round/>
            <a:headEnd/>
            <a:tailEnd/>
          </a:ln>
        </p:spPr>
        <p:txBody>
          <a:bodyPr/>
          <a:lstStyle/>
          <a:p>
            <a:endParaRPr lang="it-IT"/>
          </a:p>
        </p:txBody>
      </p:sp>
      <p:sp>
        <p:nvSpPr>
          <p:cNvPr id="22731" name="Rectangle 1231"/>
          <p:cNvSpPr>
            <a:spLocks noChangeArrowheads="1"/>
          </p:cNvSpPr>
          <p:nvPr/>
        </p:nvSpPr>
        <p:spPr bwMode="auto">
          <a:xfrm>
            <a:off x="6534150" y="4340225"/>
            <a:ext cx="42863" cy="182563"/>
          </a:xfrm>
          <a:prstGeom prst="rect">
            <a:avLst/>
          </a:prstGeom>
          <a:noFill/>
          <a:ln w="9525">
            <a:noFill/>
            <a:miter lim="800000"/>
            <a:headEnd/>
            <a:tailEnd/>
          </a:ln>
        </p:spPr>
        <p:txBody>
          <a:bodyPr wrap="none" lIns="0" tIns="0" rIns="0" bIns="0">
            <a:spAutoFit/>
          </a:bodyPr>
          <a:lstStyle/>
          <a:p>
            <a:pPr eaLnBrk="0" hangingPunct="0"/>
            <a:r>
              <a:rPr lang="en-AU" sz="1200" b="1">
                <a:solidFill>
                  <a:srgbClr val="FF5050"/>
                </a:solidFill>
                <a:latin typeface="Arial" charset="0"/>
              </a:rPr>
              <a:t> </a:t>
            </a:r>
            <a:endParaRPr lang="en-AU" b="1">
              <a:solidFill>
                <a:srgbClr val="FF5050"/>
              </a:solidFill>
            </a:endParaRPr>
          </a:p>
        </p:txBody>
      </p:sp>
      <p:sp>
        <p:nvSpPr>
          <p:cNvPr id="22732" name="Oval 1232"/>
          <p:cNvSpPr>
            <a:spLocks noChangeArrowheads="1"/>
          </p:cNvSpPr>
          <p:nvPr/>
        </p:nvSpPr>
        <p:spPr bwMode="auto">
          <a:xfrm>
            <a:off x="5443538" y="4672013"/>
            <a:ext cx="80962" cy="79375"/>
          </a:xfrm>
          <a:prstGeom prst="ellipse">
            <a:avLst/>
          </a:prstGeom>
          <a:solidFill>
            <a:srgbClr val="99FF33"/>
          </a:solidFill>
          <a:ln w="9525">
            <a:solidFill>
              <a:srgbClr val="99FF33"/>
            </a:solidFill>
            <a:round/>
            <a:headEnd/>
            <a:tailEnd/>
          </a:ln>
        </p:spPr>
        <p:txBody>
          <a:bodyPr/>
          <a:lstStyle/>
          <a:p>
            <a:endParaRPr lang="it-IT"/>
          </a:p>
        </p:txBody>
      </p:sp>
      <p:sp>
        <p:nvSpPr>
          <p:cNvPr id="22733" name="Oval 1233"/>
          <p:cNvSpPr>
            <a:spLocks noChangeArrowheads="1"/>
          </p:cNvSpPr>
          <p:nvPr/>
        </p:nvSpPr>
        <p:spPr bwMode="auto">
          <a:xfrm>
            <a:off x="5441950" y="4672013"/>
            <a:ext cx="82550" cy="77787"/>
          </a:xfrm>
          <a:prstGeom prst="ellipse">
            <a:avLst/>
          </a:prstGeom>
          <a:solidFill>
            <a:srgbClr val="99FF33"/>
          </a:solidFill>
          <a:ln w="17463">
            <a:solidFill>
              <a:srgbClr val="99FF33"/>
            </a:solidFill>
            <a:round/>
            <a:headEnd/>
            <a:tailEnd/>
          </a:ln>
        </p:spPr>
        <p:txBody>
          <a:bodyPr/>
          <a:lstStyle/>
          <a:p>
            <a:endParaRPr lang="it-IT"/>
          </a:p>
        </p:txBody>
      </p:sp>
      <p:sp>
        <p:nvSpPr>
          <p:cNvPr id="22734" name="Rectangle 1234"/>
          <p:cNvSpPr>
            <a:spLocks noChangeArrowheads="1"/>
          </p:cNvSpPr>
          <p:nvPr/>
        </p:nvSpPr>
        <p:spPr bwMode="auto">
          <a:xfrm>
            <a:off x="5170488" y="4235450"/>
            <a:ext cx="638175" cy="15875"/>
          </a:xfrm>
          <a:prstGeom prst="rect">
            <a:avLst/>
          </a:prstGeom>
          <a:solidFill>
            <a:srgbClr val="66FFFF"/>
          </a:solidFill>
          <a:ln w="9525">
            <a:solidFill>
              <a:srgbClr val="66FFFF"/>
            </a:solidFill>
            <a:miter lim="800000"/>
            <a:headEnd/>
            <a:tailEnd/>
          </a:ln>
        </p:spPr>
        <p:txBody>
          <a:bodyPr/>
          <a:lstStyle/>
          <a:p>
            <a:endParaRPr lang="it-IT"/>
          </a:p>
        </p:txBody>
      </p:sp>
      <p:sp>
        <p:nvSpPr>
          <p:cNvPr id="22735" name="Freeform 1235"/>
          <p:cNvSpPr>
            <a:spLocks/>
          </p:cNvSpPr>
          <p:nvPr/>
        </p:nvSpPr>
        <p:spPr bwMode="auto">
          <a:xfrm>
            <a:off x="5435600" y="4189413"/>
            <a:ext cx="58738" cy="58737"/>
          </a:xfrm>
          <a:custGeom>
            <a:avLst/>
            <a:gdLst>
              <a:gd name="T0" fmla="*/ 34 w 41"/>
              <a:gd name="T1" fmla="*/ 74 h 74"/>
              <a:gd name="T2" fmla="*/ 41 w 41"/>
              <a:gd name="T3" fmla="*/ 60 h 74"/>
              <a:gd name="T4" fmla="*/ 8 w 41"/>
              <a:gd name="T5" fmla="*/ 0 h 74"/>
              <a:gd name="T6" fmla="*/ 0 w 41"/>
              <a:gd name="T7" fmla="*/ 14 h 74"/>
              <a:gd name="T8" fmla="*/ 34 w 41"/>
              <a:gd name="T9" fmla="*/ 74 h 74"/>
              <a:gd name="T10" fmla="*/ 0 60000 65536"/>
              <a:gd name="T11" fmla="*/ 0 60000 65536"/>
              <a:gd name="T12" fmla="*/ 0 60000 65536"/>
              <a:gd name="T13" fmla="*/ 0 60000 65536"/>
              <a:gd name="T14" fmla="*/ 0 60000 65536"/>
              <a:gd name="T15" fmla="*/ 0 w 41"/>
              <a:gd name="T16" fmla="*/ 0 h 74"/>
              <a:gd name="T17" fmla="*/ 41 w 41"/>
              <a:gd name="T18" fmla="*/ 74 h 74"/>
            </a:gdLst>
            <a:ahLst/>
            <a:cxnLst>
              <a:cxn ang="T10">
                <a:pos x="T0" y="T1"/>
              </a:cxn>
              <a:cxn ang="T11">
                <a:pos x="T2" y="T3"/>
              </a:cxn>
              <a:cxn ang="T12">
                <a:pos x="T4" y="T5"/>
              </a:cxn>
              <a:cxn ang="T13">
                <a:pos x="T6" y="T7"/>
              </a:cxn>
              <a:cxn ang="T14">
                <a:pos x="T8" y="T9"/>
              </a:cxn>
            </a:cxnLst>
            <a:rect l="T15" t="T16" r="T17" b="T18"/>
            <a:pathLst>
              <a:path w="41" h="74">
                <a:moveTo>
                  <a:pt x="34" y="74"/>
                </a:moveTo>
                <a:lnTo>
                  <a:pt x="41" y="60"/>
                </a:lnTo>
                <a:lnTo>
                  <a:pt x="8" y="0"/>
                </a:lnTo>
                <a:lnTo>
                  <a:pt x="0" y="14"/>
                </a:lnTo>
                <a:lnTo>
                  <a:pt x="34" y="74"/>
                </a:lnTo>
                <a:close/>
              </a:path>
            </a:pathLst>
          </a:custGeom>
          <a:solidFill>
            <a:srgbClr val="66FFFF"/>
          </a:solidFill>
          <a:ln w="9525">
            <a:solidFill>
              <a:srgbClr val="66FFFF"/>
            </a:solidFill>
            <a:round/>
            <a:headEnd/>
            <a:tailEnd/>
          </a:ln>
        </p:spPr>
        <p:txBody>
          <a:bodyPr/>
          <a:lstStyle/>
          <a:p>
            <a:endParaRPr lang="it-IT"/>
          </a:p>
        </p:txBody>
      </p:sp>
      <p:sp>
        <p:nvSpPr>
          <p:cNvPr id="22736" name="Freeform 1236"/>
          <p:cNvSpPr>
            <a:spLocks/>
          </p:cNvSpPr>
          <p:nvPr/>
        </p:nvSpPr>
        <p:spPr bwMode="auto">
          <a:xfrm>
            <a:off x="5484813" y="4238625"/>
            <a:ext cx="60325" cy="58738"/>
          </a:xfrm>
          <a:custGeom>
            <a:avLst/>
            <a:gdLst>
              <a:gd name="T0" fmla="*/ 8 w 43"/>
              <a:gd name="T1" fmla="*/ 0 h 75"/>
              <a:gd name="T2" fmla="*/ 0 w 43"/>
              <a:gd name="T3" fmla="*/ 13 h 75"/>
              <a:gd name="T4" fmla="*/ 35 w 43"/>
              <a:gd name="T5" fmla="*/ 75 h 75"/>
              <a:gd name="T6" fmla="*/ 43 w 43"/>
              <a:gd name="T7" fmla="*/ 62 h 75"/>
              <a:gd name="T8" fmla="*/ 8 w 43"/>
              <a:gd name="T9" fmla="*/ 0 h 75"/>
              <a:gd name="T10" fmla="*/ 0 60000 65536"/>
              <a:gd name="T11" fmla="*/ 0 60000 65536"/>
              <a:gd name="T12" fmla="*/ 0 60000 65536"/>
              <a:gd name="T13" fmla="*/ 0 60000 65536"/>
              <a:gd name="T14" fmla="*/ 0 60000 65536"/>
              <a:gd name="T15" fmla="*/ 0 w 43"/>
              <a:gd name="T16" fmla="*/ 0 h 75"/>
              <a:gd name="T17" fmla="*/ 43 w 43"/>
              <a:gd name="T18" fmla="*/ 75 h 75"/>
            </a:gdLst>
            <a:ahLst/>
            <a:cxnLst>
              <a:cxn ang="T10">
                <a:pos x="T0" y="T1"/>
              </a:cxn>
              <a:cxn ang="T11">
                <a:pos x="T2" y="T3"/>
              </a:cxn>
              <a:cxn ang="T12">
                <a:pos x="T4" y="T5"/>
              </a:cxn>
              <a:cxn ang="T13">
                <a:pos x="T6" y="T7"/>
              </a:cxn>
              <a:cxn ang="T14">
                <a:pos x="T8" y="T9"/>
              </a:cxn>
            </a:cxnLst>
            <a:rect l="T15" t="T16" r="T17" b="T18"/>
            <a:pathLst>
              <a:path w="43" h="75">
                <a:moveTo>
                  <a:pt x="8" y="0"/>
                </a:moveTo>
                <a:lnTo>
                  <a:pt x="0" y="13"/>
                </a:lnTo>
                <a:lnTo>
                  <a:pt x="35" y="75"/>
                </a:lnTo>
                <a:lnTo>
                  <a:pt x="43" y="62"/>
                </a:lnTo>
                <a:lnTo>
                  <a:pt x="8" y="0"/>
                </a:lnTo>
                <a:close/>
              </a:path>
            </a:pathLst>
          </a:custGeom>
          <a:solidFill>
            <a:srgbClr val="66FFFF"/>
          </a:solidFill>
          <a:ln w="9525">
            <a:solidFill>
              <a:srgbClr val="66FFFF"/>
            </a:solidFill>
            <a:round/>
            <a:headEnd/>
            <a:tailEnd/>
          </a:ln>
        </p:spPr>
        <p:txBody>
          <a:bodyPr/>
          <a:lstStyle/>
          <a:p>
            <a:endParaRPr lang="it-IT"/>
          </a:p>
        </p:txBody>
      </p:sp>
      <p:sp>
        <p:nvSpPr>
          <p:cNvPr id="22737" name="Freeform 1237"/>
          <p:cNvSpPr>
            <a:spLocks/>
          </p:cNvSpPr>
          <p:nvPr/>
        </p:nvSpPr>
        <p:spPr bwMode="auto">
          <a:xfrm>
            <a:off x="5435600" y="4237038"/>
            <a:ext cx="60325" cy="60325"/>
          </a:xfrm>
          <a:custGeom>
            <a:avLst/>
            <a:gdLst>
              <a:gd name="T0" fmla="*/ 42 w 42"/>
              <a:gd name="T1" fmla="*/ 14 h 76"/>
              <a:gd name="T2" fmla="*/ 34 w 42"/>
              <a:gd name="T3" fmla="*/ 0 h 76"/>
              <a:gd name="T4" fmla="*/ 0 w 42"/>
              <a:gd name="T5" fmla="*/ 61 h 76"/>
              <a:gd name="T6" fmla="*/ 9 w 42"/>
              <a:gd name="T7" fmla="*/ 76 h 76"/>
              <a:gd name="T8" fmla="*/ 42 w 42"/>
              <a:gd name="T9" fmla="*/ 14 h 76"/>
              <a:gd name="T10" fmla="*/ 0 60000 65536"/>
              <a:gd name="T11" fmla="*/ 0 60000 65536"/>
              <a:gd name="T12" fmla="*/ 0 60000 65536"/>
              <a:gd name="T13" fmla="*/ 0 60000 65536"/>
              <a:gd name="T14" fmla="*/ 0 60000 65536"/>
              <a:gd name="T15" fmla="*/ 0 w 42"/>
              <a:gd name="T16" fmla="*/ 0 h 76"/>
              <a:gd name="T17" fmla="*/ 42 w 42"/>
              <a:gd name="T18" fmla="*/ 76 h 76"/>
            </a:gdLst>
            <a:ahLst/>
            <a:cxnLst>
              <a:cxn ang="T10">
                <a:pos x="T0" y="T1"/>
              </a:cxn>
              <a:cxn ang="T11">
                <a:pos x="T2" y="T3"/>
              </a:cxn>
              <a:cxn ang="T12">
                <a:pos x="T4" y="T5"/>
              </a:cxn>
              <a:cxn ang="T13">
                <a:pos x="T6" y="T7"/>
              </a:cxn>
              <a:cxn ang="T14">
                <a:pos x="T8" y="T9"/>
              </a:cxn>
            </a:cxnLst>
            <a:rect l="T15" t="T16" r="T17" b="T18"/>
            <a:pathLst>
              <a:path w="42" h="76">
                <a:moveTo>
                  <a:pt x="42" y="14"/>
                </a:moveTo>
                <a:lnTo>
                  <a:pt x="34" y="0"/>
                </a:lnTo>
                <a:lnTo>
                  <a:pt x="0" y="61"/>
                </a:lnTo>
                <a:lnTo>
                  <a:pt x="9" y="76"/>
                </a:lnTo>
                <a:lnTo>
                  <a:pt x="42" y="14"/>
                </a:lnTo>
                <a:close/>
              </a:path>
            </a:pathLst>
          </a:custGeom>
          <a:solidFill>
            <a:srgbClr val="66FFFF"/>
          </a:solidFill>
          <a:ln w="9525">
            <a:solidFill>
              <a:srgbClr val="66FFFF"/>
            </a:solidFill>
            <a:round/>
            <a:headEnd/>
            <a:tailEnd/>
          </a:ln>
        </p:spPr>
        <p:txBody>
          <a:bodyPr/>
          <a:lstStyle/>
          <a:p>
            <a:endParaRPr lang="it-IT"/>
          </a:p>
        </p:txBody>
      </p:sp>
      <p:sp>
        <p:nvSpPr>
          <p:cNvPr id="22738" name="Freeform 1238"/>
          <p:cNvSpPr>
            <a:spLocks/>
          </p:cNvSpPr>
          <p:nvPr/>
        </p:nvSpPr>
        <p:spPr bwMode="auto">
          <a:xfrm>
            <a:off x="5484813" y="4189413"/>
            <a:ext cx="60325" cy="58737"/>
          </a:xfrm>
          <a:custGeom>
            <a:avLst/>
            <a:gdLst>
              <a:gd name="T0" fmla="*/ 0 w 43"/>
              <a:gd name="T1" fmla="*/ 60 h 74"/>
              <a:gd name="T2" fmla="*/ 8 w 43"/>
              <a:gd name="T3" fmla="*/ 74 h 74"/>
              <a:gd name="T4" fmla="*/ 43 w 43"/>
              <a:gd name="T5" fmla="*/ 14 h 74"/>
              <a:gd name="T6" fmla="*/ 35 w 43"/>
              <a:gd name="T7" fmla="*/ 0 h 74"/>
              <a:gd name="T8" fmla="*/ 0 w 43"/>
              <a:gd name="T9" fmla="*/ 60 h 74"/>
              <a:gd name="T10" fmla="*/ 0 60000 65536"/>
              <a:gd name="T11" fmla="*/ 0 60000 65536"/>
              <a:gd name="T12" fmla="*/ 0 60000 65536"/>
              <a:gd name="T13" fmla="*/ 0 60000 65536"/>
              <a:gd name="T14" fmla="*/ 0 60000 65536"/>
              <a:gd name="T15" fmla="*/ 0 w 43"/>
              <a:gd name="T16" fmla="*/ 0 h 74"/>
              <a:gd name="T17" fmla="*/ 43 w 43"/>
              <a:gd name="T18" fmla="*/ 74 h 74"/>
            </a:gdLst>
            <a:ahLst/>
            <a:cxnLst>
              <a:cxn ang="T10">
                <a:pos x="T0" y="T1"/>
              </a:cxn>
              <a:cxn ang="T11">
                <a:pos x="T2" y="T3"/>
              </a:cxn>
              <a:cxn ang="T12">
                <a:pos x="T4" y="T5"/>
              </a:cxn>
              <a:cxn ang="T13">
                <a:pos x="T6" y="T7"/>
              </a:cxn>
              <a:cxn ang="T14">
                <a:pos x="T8" y="T9"/>
              </a:cxn>
            </a:cxnLst>
            <a:rect l="T15" t="T16" r="T17" b="T18"/>
            <a:pathLst>
              <a:path w="43" h="74">
                <a:moveTo>
                  <a:pt x="0" y="60"/>
                </a:moveTo>
                <a:lnTo>
                  <a:pt x="8" y="74"/>
                </a:lnTo>
                <a:lnTo>
                  <a:pt x="43" y="14"/>
                </a:lnTo>
                <a:lnTo>
                  <a:pt x="35" y="0"/>
                </a:lnTo>
                <a:lnTo>
                  <a:pt x="0" y="60"/>
                </a:lnTo>
                <a:close/>
              </a:path>
            </a:pathLst>
          </a:custGeom>
          <a:solidFill>
            <a:srgbClr val="66FFFF"/>
          </a:solidFill>
          <a:ln w="9525">
            <a:solidFill>
              <a:srgbClr val="66FFFF"/>
            </a:solidFill>
            <a:round/>
            <a:headEnd/>
            <a:tailEnd/>
          </a:ln>
        </p:spPr>
        <p:txBody>
          <a:bodyPr/>
          <a:lstStyle/>
          <a:p>
            <a:endParaRPr lang="it-IT"/>
          </a:p>
        </p:txBody>
      </p:sp>
      <p:sp>
        <p:nvSpPr>
          <p:cNvPr id="22739" name="Rectangle 1239"/>
          <p:cNvSpPr>
            <a:spLocks noChangeArrowheads="1"/>
          </p:cNvSpPr>
          <p:nvPr/>
        </p:nvSpPr>
        <p:spPr bwMode="auto">
          <a:xfrm>
            <a:off x="5170488" y="4702175"/>
            <a:ext cx="23812" cy="19050"/>
          </a:xfrm>
          <a:prstGeom prst="rect">
            <a:avLst/>
          </a:prstGeom>
          <a:solidFill>
            <a:srgbClr val="99FF33"/>
          </a:solidFill>
          <a:ln w="9525">
            <a:solidFill>
              <a:srgbClr val="99FF33"/>
            </a:solidFill>
            <a:miter lim="800000"/>
            <a:headEnd/>
            <a:tailEnd/>
          </a:ln>
        </p:spPr>
        <p:txBody>
          <a:bodyPr/>
          <a:lstStyle/>
          <a:p>
            <a:endParaRPr lang="it-IT"/>
          </a:p>
        </p:txBody>
      </p:sp>
      <p:sp>
        <p:nvSpPr>
          <p:cNvPr id="22740" name="Rectangle 1240"/>
          <p:cNvSpPr>
            <a:spLocks noChangeArrowheads="1"/>
          </p:cNvSpPr>
          <p:nvPr/>
        </p:nvSpPr>
        <p:spPr bwMode="auto">
          <a:xfrm>
            <a:off x="5218113" y="4702175"/>
            <a:ext cx="22225" cy="19050"/>
          </a:xfrm>
          <a:prstGeom prst="rect">
            <a:avLst/>
          </a:prstGeom>
          <a:solidFill>
            <a:srgbClr val="99FF33"/>
          </a:solidFill>
          <a:ln w="9525">
            <a:solidFill>
              <a:srgbClr val="99FF33"/>
            </a:solidFill>
            <a:miter lim="800000"/>
            <a:headEnd/>
            <a:tailEnd/>
          </a:ln>
        </p:spPr>
        <p:txBody>
          <a:bodyPr/>
          <a:lstStyle/>
          <a:p>
            <a:endParaRPr lang="it-IT"/>
          </a:p>
        </p:txBody>
      </p:sp>
      <p:sp>
        <p:nvSpPr>
          <p:cNvPr id="22741" name="Rectangle 1241"/>
          <p:cNvSpPr>
            <a:spLocks noChangeArrowheads="1"/>
          </p:cNvSpPr>
          <p:nvPr/>
        </p:nvSpPr>
        <p:spPr bwMode="auto">
          <a:xfrm>
            <a:off x="5262563" y="4702175"/>
            <a:ext cx="23812" cy="19050"/>
          </a:xfrm>
          <a:prstGeom prst="rect">
            <a:avLst/>
          </a:prstGeom>
          <a:solidFill>
            <a:srgbClr val="99FF33"/>
          </a:solidFill>
          <a:ln w="9525">
            <a:solidFill>
              <a:srgbClr val="99FF33"/>
            </a:solidFill>
            <a:miter lim="800000"/>
            <a:headEnd/>
            <a:tailEnd/>
          </a:ln>
        </p:spPr>
        <p:txBody>
          <a:bodyPr/>
          <a:lstStyle/>
          <a:p>
            <a:endParaRPr lang="it-IT"/>
          </a:p>
        </p:txBody>
      </p:sp>
      <p:sp>
        <p:nvSpPr>
          <p:cNvPr id="22742" name="Rectangle 1242"/>
          <p:cNvSpPr>
            <a:spLocks noChangeArrowheads="1"/>
          </p:cNvSpPr>
          <p:nvPr/>
        </p:nvSpPr>
        <p:spPr bwMode="auto">
          <a:xfrm>
            <a:off x="5308600" y="4702175"/>
            <a:ext cx="23813" cy="19050"/>
          </a:xfrm>
          <a:prstGeom prst="rect">
            <a:avLst/>
          </a:prstGeom>
          <a:solidFill>
            <a:srgbClr val="99FF33"/>
          </a:solidFill>
          <a:ln w="9525">
            <a:solidFill>
              <a:srgbClr val="99FF33"/>
            </a:solidFill>
            <a:miter lim="800000"/>
            <a:headEnd/>
            <a:tailEnd/>
          </a:ln>
        </p:spPr>
        <p:txBody>
          <a:bodyPr/>
          <a:lstStyle/>
          <a:p>
            <a:endParaRPr lang="it-IT"/>
          </a:p>
        </p:txBody>
      </p:sp>
      <p:sp>
        <p:nvSpPr>
          <p:cNvPr id="22743" name="Rectangle 1243"/>
          <p:cNvSpPr>
            <a:spLocks noChangeArrowheads="1"/>
          </p:cNvSpPr>
          <p:nvPr/>
        </p:nvSpPr>
        <p:spPr bwMode="auto">
          <a:xfrm>
            <a:off x="5354638" y="4702175"/>
            <a:ext cx="23812" cy="19050"/>
          </a:xfrm>
          <a:prstGeom prst="rect">
            <a:avLst/>
          </a:prstGeom>
          <a:solidFill>
            <a:srgbClr val="99FF33"/>
          </a:solidFill>
          <a:ln w="9525">
            <a:solidFill>
              <a:srgbClr val="99FF33"/>
            </a:solidFill>
            <a:miter lim="800000"/>
            <a:headEnd/>
            <a:tailEnd/>
          </a:ln>
        </p:spPr>
        <p:txBody>
          <a:bodyPr/>
          <a:lstStyle/>
          <a:p>
            <a:endParaRPr lang="it-IT"/>
          </a:p>
        </p:txBody>
      </p:sp>
      <p:sp>
        <p:nvSpPr>
          <p:cNvPr id="22744" name="Rectangle 1244"/>
          <p:cNvSpPr>
            <a:spLocks noChangeArrowheads="1"/>
          </p:cNvSpPr>
          <p:nvPr/>
        </p:nvSpPr>
        <p:spPr bwMode="auto">
          <a:xfrm>
            <a:off x="5400675" y="4702175"/>
            <a:ext cx="22225" cy="19050"/>
          </a:xfrm>
          <a:prstGeom prst="rect">
            <a:avLst/>
          </a:prstGeom>
          <a:solidFill>
            <a:srgbClr val="99FF33"/>
          </a:solidFill>
          <a:ln w="9525">
            <a:solidFill>
              <a:srgbClr val="99FF33"/>
            </a:solidFill>
            <a:miter lim="800000"/>
            <a:headEnd/>
            <a:tailEnd/>
          </a:ln>
        </p:spPr>
        <p:txBody>
          <a:bodyPr/>
          <a:lstStyle/>
          <a:p>
            <a:endParaRPr lang="it-IT"/>
          </a:p>
        </p:txBody>
      </p:sp>
      <p:sp>
        <p:nvSpPr>
          <p:cNvPr id="22745" name="Rectangle 1245"/>
          <p:cNvSpPr>
            <a:spLocks noChangeArrowheads="1"/>
          </p:cNvSpPr>
          <p:nvPr/>
        </p:nvSpPr>
        <p:spPr bwMode="auto">
          <a:xfrm>
            <a:off x="5448300" y="4702175"/>
            <a:ext cx="22225" cy="19050"/>
          </a:xfrm>
          <a:prstGeom prst="rect">
            <a:avLst/>
          </a:prstGeom>
          <a:solidFill>
            <a:srgbClr val="99FF33"/>
          </a:solidFill>
          <a:ln w="9525">
            <a:solidFill>
              <a:srgbClr val="99FF33"/>
            </a:solidFill>
            <a:miter lim="800000"/>
            <a:headEnd/>
            <a:tailEnd/>
          </a:ln>
        </p:spPr>
        <p:txBody>
          <a:bodyPr/>
          <a:lstStyle/>
          <a:p>
            <a:endParaRPr lang="it-IT"/>
          </a:p>
        </p:txBody>
      </p:sp>
      <p:sp>
        <p:nvSpPr>
          <p:cNvPr id="22746" name="Rectangle 1246"/>
          <p:cNvSpPr>
            <a:spLocks noChangeArrowheads="1"/>
          </p:cNvSpPr>
          <p:nvPr/>
        </p:nvSpPr>
        <p:spPr bwMode="auto">
          <a:xfrm>
            <a:off x="5492750" y="4702175"/>
            <a:ext cx="22225" cy="19050"/>
          </a:xfrm>
          <a:prstGeom prst="rect">
            <a:avLst/>
          </a:prstGeom>
          <a:solidFill>
            <a:srgbClr val="99FF33"/>
          </a:solidFill>
          <a:ln w="9525">
            <a:solidFill>
              <a:srgbClr val="99FF33"/>
            </a:solidFill>
            <a:miter lim="800000"/>
            <a:headEnd/>
            <a:tailEnd/>
          </a:ln>
        </p:spPr>
        <p:txBody>
          <a:bodyPr/>
          <a:lstStyle/>
          <a:p>
            <a:endParaRPr lang="it-IT"/>
          </a:p>
        </p:txBody>
      </p:sp>
      <p:sp>
        <p:nvSpPr>
          <p:cNvPr id="22747" name="Rectangle 1247"/>
          <p:cNvSpPr>
            <a:spLocks noChangeArrowheads="1"/>
          </p:cNvSpPr>
          <p:nvPr/>
        </p:nvSpPr>
        <p:spPr bwMode="auto">
          <a:xfrm>
            <a:off x="5538788" y="4702175"/>
            <a:ext cx="23812" cy="19050"/>
          </a:xfrm>
          <a:prstGeom prst="rect">
            <a:avLst/>
          </a:prstGeom>
          <a:solidFill>
            <a:srgbClr val="99FF33"/>
          </a:solidFill>
          <a:ln w="9525">
            <a:solidFill>
              <a:srgbClr val="99FF33"/>
            </a:solidFill>
            <a:miter lim="800000"/>
            <a:headEnd/>
            <a:tailEnd/>
          </a:ln>
        </p:spPr>
        <p:txBody>
          <a:bodyPr/>
          <a:lstStyle/>
          <a:p>
            <a:endParaRPr lang="it-IT"/>
          </a:p>
        </p:txBody>
      </p:sp>
      <p:sp>
        <p:nvSpPr>
          <p:cNvPr id="22748" name="Rectangle 1248"/>
          <p:cNvSpPr>
            <a:spLocks noChangeArrowheads="1"/>
          </p:cNvSpPr>
          <p:nvPr/>
        </p:nvSpPr>
        <p:spPr bwMode="auto">
          <a:xfrm>
            <a:off x="5584825" y="4702175"/>
            <a:ext cx="23813" cy="19050"/>
          </a:xfrm>
          <a:prstGeom prst="rect">
            <a:avLst/>
          </a:prstGeom>
          <a:solidFill>
            <a:srgbClr val="99FF33"/>
          </a:solidFill>
          <a:ln w="9525">
            <a:solidFill>
              <a:srgbClr val="99FF33"/>
            </a:solidFill>
            <a:miter lim="800000"/>
            <a:headEnd/>
            <a:tailEnd/>
          </a:ln>
        </p:spPr>
        <p:txBody>
          <a:bodyPr/>
          <a:lstStyle/>
          <a:p>
            <a:endParaRPr lang="it-IT"/>
          </a:p>
        </p:txBody>
      </p:sp>
      <p:sp>
        <p:nvSpPr>
          <p:cNvPr id="22749" name="Rectangle 1249"/>
          <p:cNvSpPr>
            <a:spLocks noChangeArrowheads="1"/>
          </p:cNvSpPr>
          <p:nvPr/>
        </p:nvSpPr>
        <p:spPr bwMode="auto">
          <a:xfrm>
            <a:off x="5630863" y="4702175"/>
            <a:ext cx="22225" cy="19050"/>
          </a:xfrm>
          <a:prstGeom prst="rect">
            <a:avLst/>
          </a:prstGeom>
          <a:solidFill>
            <a:srgbClr val="99FF33"/>
          </a:solidFill>
          <a:ln w="9525">
            <a:solidFill>
              <a:srgbClr val="99FF33"/>
            </a:solidFill>
            <a:miter lim="800000"/>
            <a:headEnd/>
            <a:tailEnd/>
          </a:ln>
        </p:spPr>
        <p:txBody>
          <a:bodyPr/>
          <a:lstStyle/>
          <a:p>
            <a:endParaRPr lang="it-IT"/>
          </a:p>
        </p:txBody>
      </p:sp>
      <p:sp>
        <p:nvSpPr>
          <p:cNvPr id="22750" name="Rectangle 1250"/>
          <p:cNvSpPr>
            <a:spLocks noChangeArrowheads="1"/>
          </p:cNvSpPr>
          <p:nvPr/>
        </p:nvSpPr>
        <p:spPr bwMode="auto">
          <a:xfrm>
            <a:off x="5676900" y="4702175"/>
            <a:ext cx="23813" cy="19050"/>
          </a:xfrm>
          <a:prstGeom prst="rect">
            <a:avLst/>
          </a:prstGeom>
          <a:solidFill>
            <a:srgbClr val="99FF33"/>
          </a:solidFill>
          <a:ln w="9525">
            <a:solidFill>
              <a:srgbClr val="99FF33"/>
            </a:solidFill>
            <a:miter lim="800000"/>
            <a:headEnd/>
            <a:tailEnd/>
          </a:ln>
        </p:spPr>
        <p:txBody>
          <a:bodyPr/>
          <a:lstStyle/>
          <a:p>
            <a:endParaRPr lang="it-IT"/>
          </a:p>
        </p:txBody>
      </p:sp>
      <p:sp>
        <p:nvSpPr>
          <p:cNvPr id="22751" name="Rectangle 1251"/>
          <p:cNvSpPr>
            <a:spLocks noChangeArrowheads="1"/>
          </p:cNvSpPr>
          <p:nvPr/>
        </p:nvSpPr>
        <p:spPr bwMode="auto">
          <a:xfrm>
            <a:off x="5722938" y="4702175"/>
            <a:ext cx="22225" cy="19050"/>
          </a:xfrm>
          <a:prstGeom prst="rect">
            <a:avLst/>
          </a:prstGeom>
          <a:solidFill>
            <a:srgbClr val="99FF33"/>
          </a:solidFill>
          <a:ln w="9525">
            <a:solidFill>
              <a:srgbClr val="99FF33"/>
            </a:solidFill>
            <a:miter lim="800000"/>
            <a:headEnd/>
            <a:tailEnd/>
          </a:ln>
        </p:spPr>
        <p:txBody>
          <a:bodyPr/>
          <a:lstStyle/>
          <a:p>
            <a:endParaRPr lang="it-IT"/>
          </a:p>
        </p:txBody>
      </p:sp>
      <p:sp>
        <p:nvSpPr>
          <p:cNvPr id="22752" name="Rectangle 1252"/>
          <p:cNvSpPr>
            <a:spLocks noChangeArrowheads="1"/>
          </p:cNvSpPr>
          <p:nvPr/>
        </p:nvSpPr>
        <p:spPr bwMode="auto">
          <a:xfrm>
            <a:off x="5768975" y="4702175"/>
            <a:ext cx="22225" cy="19050"/>
          </a:xfrm>
          <a:prstGeom prst="rect">
            <a:avLst/>
          </a:prstGeom>
          <a:solidFill>
            <a:srgbClr val="99FF33"/>
          </a:solidFill>
          <a:ln w="9525">
            <a:solidFill>
              <a:srgbClr val="99FF33"/>
            </a:solidFill>
            <a:miter lim="800000"/>
            <a:headEnd/>
            <a:tailEnd/>
          </a:ln>
        </p:spPr>
        <p:txBody>
          <a:bodyPr/>
          <a:lstStyle/>
          <a:p>
            <a:endParaRPr lang="it-IT"/>
          </a:p>
        </p:txBody>
      </p:sp>
      <p:sp>
        <p:nvSpPr>
          <p:cNvPr id="22753" name="Freeform 1253"/>
          <p:cNvSpPr>
            <a:spLocks/>
          </p:cNvSpPr>
          <p:nvPr/>
        </p:nvSpPr>
        <p:spPr bwMode="auto">
          <a:xfrm>
            <a:off x="5405438" y="4395788"/>
            <a:ext cx="141287" cy="139700"/>
          </a:xfrm>
          <a:custGeom>
            <a:avLst/>
            <a:gdLst>
              <a:gd name="T0" fmla="*/ 46 w 100"/>
              <a:gd name="T1" fmla="*/ 0 h 178"/>
              <a:gd name="T2" fmla="*/ 100 w 100"/>
              <a:gd name="T3" fmla="*/ 82 h 178"/>
              <a:gd name="T4" fmla="*/ 54 w 100"/>
              <a:gd name="T5" fmla="*/ 178 h 178"/>
              <a:gd name="T6" fmla="*/ 0 w 100"/>
              <a:gd name="T7" fmla="*/ 98 h 178"/>
              <a:gd name="T8" fmla="*/ 46 w 100"/>
              <a:gd name="T9" fmla="*/ 0 h 178"/>
              <a:gd name="T10" fmla="*/ 0 60000 65536"/>
              <a:gd name="T11" fmla="*/ 0 60000 65536"/>
              <a:gd name="T12" fmla="*/ 0 60000 65536"/>
              <a:gd name="T13" fmla="*/ 0 60000 65536"/>
              <a:gd name="T14" fmla="*/ 0 60000 65536"/>
              <a:gd name="T15" fmla="*/ 0 w 100"/>
              <a:gd name="T16" fmla="*/ 0 h 178"/>
              <a:gd name="T17" fmla="*/ 100 w 100"/>
              <a:gd name="T18" fmla="*/ 178 h 178"/>
            </a:gdLst>
            <a:ahLst/>
            <a:cxnLst>
              <a:cxn ang="T10">
                <a:pos x="T0" y="T1"/>
              </a:cxn>
              <a:cxn ang="T11">
                <a:pos x="T2" y="T3"/>
              </a:cxn>
              <a:cxn ang="T12">
                <a:pos x="T4" y="T5"/>
              </a:cxn>
              <a:cxn ang="T13">
                <a:pos x="T6" y="T7"/>
              </a:cxn>
              <a:cxn ang="T14">
                <a:pos x="T8" y="T9"/>
              </a:cxn>
            </a:cxnLst>
            <a:rect l="T15" t="T16" r="T17" b="T18"/>
            <a:pathLst>
              <a:path w="100" h="178">
                <a:moveTo>
                  <a:pt x="46" y="0"/>
                </a:moveTo>
                <a:lnTo>
                  <a:pt x="100" y="82"/>
                </a:lnTo>
                <a:lnTo>
                  <a:pt x="54" y="178"/>
                </a:lnTo>
                <a:lnTo>
                  <a:pt x="0" y="98"/>
                </a:lnTo>
                <a:lnTo>
                  <a:pt x="46" y="0"/>
                </a:lnTo>
                <a:close/>
              </a:path>
            </a:pathLst>
          </a:custGeom>
          <a:solidFill>
            <a:srgbClr val="FF5050"/>
          </a:solidFill>
          <a:ln w="9525">
            <a:solidFill>
              <a:srgbClr val="FF5050"/>
            </a:solidFill>
            <a:round/>
            <a:headEnd/>
            <a:tailEnd/>
          </a:ln>
        </p:spPr>
        <p:txBody>
          <a:bodyPr/>
          <a:lstStyle/>
          <a:p>
            <a:endParaRPr lang="it-IT"/>
          </a:p>
        </p:txBody>
      </p:sp>
      <p:sp>
        <p:nvSpPr>
          <p:cNvPr id="22754" name="Rectangle 1254"/>
          <p:cNvSpPr>
            <a:spLocks noChangeArrowheads="1"/>
          </p:cNvSpPr>
          <p:nvPr/>
        </p:nvSpPr>
        <p:spPr bwMode="auto">
          <a:xfrm>
            <a:off x="5699125" y="4810125"/>
            <a:ext cx="171450" cy="274638"/>
          </a:xfrm>
          <a:prstGeom prst="rect">
            <a:avLst/>
          </a:prstGeom>
          <a:noFill/>
          <a:ln w="9525">
            <a:noFill/>
            <a:miter lim="800000"/>
            <a:headEnd/>
            <a:tailEnd/>
          </a:ln>
        </p:spPr>
        <p:txBody>
          <a:bodyPr wrap="none" lIns="0" tIns="0" rIns="0" bIns="0">
            <a:spAutoFit/>
          </a:bodyPr>
          <a:lstStyle/>
          <a:p>
            <a:pPr eaLnBrk="0" hangingPunct="0"/>
            <a:r>
              <a:rPr lang="en-AU" sz="1800">
                <a:solidFill>
                  <a:srgbClr val="FF9900"/>
                </a:solidFill>
                <a:latin typeface="Wingdings" pitchFamily="2" charset="2"/>
              </a:rPr>
              <a:t>n</a:t>
            </a:r>
            <a:endParaRPr lang="en-AU">
              <a:solidFill>
                <a:srgbClr val="FF9900"/>
              </a:solidFill>
            </a:endParaRPr>
          </a:p>
        </p:txBody>
      </p:sp>
      <p:sp>
        <p:nvSpPr>
          <p:cNvPr id="22755" name="Rectangle 1255"/>
          <p:cNvSpPr>
            <a:spLocks noChangeArrowheads="1"/>
          </p:cNvSpPr>
          <p:nvPr/>
        </p:nvSpPr>
        <p:spPr bwMode="auto">
          <a:xfrm>
            <a:off x="5143500" y="4919663"/>
            <a:ext cx="136525" cy="19050"/>
          </a:xfrm>
          <a:prstGeom prst="rect">
            <a:avLst/>
          </a:prstGeom>
          <a:solidFill>
            <a:srgbClr val="FF9900"/>
          </a:solidFill>
          <a:ln w="9525">
            <a:solidFill>
              <a:srgbClr val="FF9900"/>
            </a:solidFill>
            <a:miter lim="800000"/>
            <a:headEnd/>
            <a:tailEnd/>
          </a:ln>
        </p:spPr>
        <p:txBody>
          <a:bodyPr/>
          <a:lstStyle/>
          <a:p>
            <a:endParaRPr lang="it-IT"/>
          </a:p>
        </p:txBody>
      </p:sp>
      <p:sp>
        <p:nvSpPr>
          <p:cNvPr id="22756" name="Rectangle 1256"/>
          <p:cNvSpPr>
            <a:spLocks noChangeArrowheads="1"/>
          </p:cNvSpPr>
          <p:nvPr/>
        </p:nvSpPr>
        <p:spPr bwMode="auto">
          <a:xfrm>
            <a:off x="5303838" y="4919663"/>
            <a:ext cx="22225" cy="19050"/>
          </a:xfrm>
          <a:prstGeom prst="rect">
            <a:avLst/>
          </a:prstGeom>
          <a:solidFill>
            <a:srgbClr val="FF9900"/>
          </a:solidFill>
          <a:ln w="9525">
            <a:solidFill>
              <a:srgbClr val="FF9900"/>
            </a:solidFill>
            <a:miter lim="800000"/>
            <a:headEnd/>
            <a:tailEnd/>
          </a:ln>
        </p:spPr>
        <p:txBody>
          <a:bodyPr/>
          <a:lstStyle/>
          <a:p>
            <a:endParaRPr lang="it-IT"/>
          </a:p>
        </p:txBody>
      </p:sp>
      <p:sp>
        <p:nvSpPr>
          <p:cNvPr id="22757" name="Rectangle 1257"/>
          <p:cNvSpPr>
            <a:spLocks noChangeArrowheads="1"/>
          </p:cNvSpPr>
          <p:nvPr/>
        </p:nvSpPr>
        <p:spPr bwMode="auto">
          <a:xfrm>
            <a:off x="5348288" y="4919663"/>
            <a:ext cx="138112" cy="19050"/>
          </a:xfrm>
          <a:prstGeom prst="rect">
            <a:avLst/>
          </a:prstGeom>
          <a:solidFill>
            <a:srgbClr val="FF9900"/>
          </a:solidFill>
          <a:ln w="9525">
            <a:solidFill>
              <a:srgbClr val="FF9900"/>
            </a:solidFill>
            <a:miter lim="800000"/>
            <a:headEnd/>
            <a:tailEnd/>
          </a:ln>
        </p:spPr>
        <p:txBody>
          <a:bodyPr/>
          <a:lstStyle/>
          <a:p>
            <a:endParaRPr lang="it-IT"/>
          </a:p>
        </p:txBody>
      </p:sp>
      <p:sp>
        <p:nvSpPr>
          <p:cNvPr id="22758" name="Rectangle 1258"/>
          <p:cNvSpPr>
            <a:spLocks noChangeArrowheads="1"/>
          </p:cNvSpPr>
          <p:nvPr/>
        </p:nvSpPr>
        <p:spPr bwMode="auto">
          <a:xfrm>
            <a:off x="5510213" y="4921250"/>
            <a:ext cx="23812" cy="19050"/>
          </a:xfrm>
          <a:prstGeom prst="rect">
            <a:avLst/>
          </a:prstGeom>
          <a:solidFill>
            <a:srgbClr val="FF9900"/>
          </a:solidFill>
          <a:ln w="9525">
            <a:solidFill>
              <a:srgbClr val="FF9900"/>
            </a:solidFill>
            <a:miter lim="800000"/>
            <a:headEnd/>
            <a:tailEnd/>
          </a:ln>
        </p:spPr>
        <p:txBody>
          <a:bodyPr/>
          <a:lstStyle/>
          <a:p>
            <a:endParaRPr lang="it-IT"/>
          </a:p>
        </p:txBody>
      </p:sp>
      <p:sp>
        <p:nvSpPr>
          <p:cNvPr id="22759" name="Rectangle 1259"/>
          <p:cNvSpPr>
            <a:spLocks noChangeArrowheads="1"/>
          </p:cNvSpPr>
          <p:nvPr/>
        </p:nvSpPr>
        <p:spPr bwMode="auto">
          <a:xfrm>
            <a:off x="5556250" y="4921250"/>
            <a:ext cx="138113" cy="19050"/>
          </a:xfrm>
          <a:prstGeom prst="rect">
            <a:avLst/>
          </a:prstGeom>
          <a:solidFill>
            <a:srgbClr val="FF9900"/>
          </a:solidFill>
          <a:ln w="9525">
            <a:solidFill>
              <a:srgbClr val="FF9900"/>
            </a:solidFill>
            <a:miter lim="800000"/>
            <a:headEnd/>
            <a:tailEnd/>
          </a:ln>
        </p:spPr>
        <p:txBody>
          <a:bodyPr/>
          <a:lstStyle/>
          <a:p>
            <a:endParaRPr lang="it-IT"/>
          </a:p>
        </p:txBody>
      </p:sp>
      <p:sp>
        <p:nvSpPr>
          <p:cNvPr id="22760" name="Rectangle 1260"/>
          <p:cNvSpPr>
            <a:spLocks noChangeArrowheads="1"/>
          </p:cNvSpPr>
          <p:nvPr/>
        </p:nvSpPr>
        <p:spPr bwMode="auto">
          <a:xfrm>
            <a:off x="5716588" y="4921250"/>
            <a:ext cx="23812" cy="19050"/>
          </a:xfrm>
          <a:prstGeom prst="rect">
            <a:avLst/>
          </a:prstGeom>
          <a:solidFill>
            <a:srgbClr val="FF9900"/>
          </a:solidFill>
          <a:ln w="9525">
            <a:solidFill>
              <a:srgbClr val="FF9900"/>
            </a:solidFill>
            <a:miter lim="800000"/>
            <a:headEnd/>
            <a:tailEnd/>
          </a:ln>
        </p:spPr>
        <p:txBody>
          <a:bodyPr/>
          <a:lstStyle/>
          <a:p>
            <a:endParaRPr lang="it-IT"/>
          </a:p>
        </p:txBody>
      </p:sp>
      <p:sp>
        <p:nvSpPr>
          <p:cNvPr id="22761" name="Rectangle 1261"/>
          <p:cNvSpPr>
            <a:spLocks noChangeArrowheads="1"/>
          </p:cNvSpPr>
          <p:nvPr/>
        </p:nvSpPr>
        <p:spPr bwMode="auto">
          <a:xfrm>
            <a:off x="5764213" y="4921250"/>
            <a:ext cx="69850" cy="19050"/>
          </a:xfrm>
          <a:prstGeom prst="rect">
            <a:avLst/>
          </a:prstGeom>
          <a:solidFill>
            <a:srgbClr val="FF9900"/>
          </a:solidFill>
          <a:ln w="9525">
            <a:solidFill>
              <a:srgbClr val="FF9900"/>
            </a:solidFill>
            <a:miter lim="800000"/>
            <a:headEnd/>
            <a:tailEnd/>
          </a:ln>
        </p:spPr>
        <p:txBody>
          <a:bodyPr/>
          <a:lstStyle/>
          <a:p>
            <a:endParaRPr lang="it-IT"/>
          </a:p>
        </p:txBody>
      </p:sp>
      <p:sp>
        <p:nvSpPr>
          <p:cNvPr id="22762" name="Freeform 1262"/>
          <p:cNvSpPr>
            <a:spLocks/>
          </p:cNvSpPr>
          <p:nvPr/>
        </p:nvSpPr>
        <p:spPr bwMode="auto">
          <a:xfrm>
            <a:off x="2828925" y="2239963"/>
            <a:ext cx="90488" cy="90487"/>
          </a:xfrm>
          <a:custGeom>
            <a:avLst/>
            <a:gdLst>
              <a:gd name="T0" fmla="*/ 0 w 64"/>
              <a:gd name="T1" fmla="*/ 58 h 115"/>
              <a:gd name="T2" fmla="*/ 31 w 64"/>
              <a:gd name="T3" fmla="*/ 115 h 115"/>
              <a:gd name="T4" fmla="*/ 64 w 64"/>
              <a:gd name="T5" fmla="*/ 58 h 115"/>
              <a:gd name="T6" fmla="*/ 31 w 64"/>
              <a:gd name="T7" fmla="*/ 0 h 115"/>
              <a:gd name="T8" fmla="*/ 0 w 64"/>
              <a:gd name="T9" fmla="*/ 58 h 115"/>
              <a:gd name="T10" fmla="*/ 0 60000 65536"/>
              <a:gd name="T11" fmla="*/ 0 60000 65536"/>
              <a:gd name="T12" fmla="*/ 0 60000 65536"/>
              <a:gd name="T13" fmla="*/ 0 60000 65536"/>
              <a:gd name="T14" fmla="*/ 0 60000 65536"/>
              <a:gd name="T15" fmla="*/ 0 w 64"/>
              <a:gd name="T16" fmla="*/ 0 h 115"/>
              <a:gd name="T17" fmla="*/ 64 w 64"/>
              <a:gd name="T18" fmla="*/ 115 h 115"/>
            </a:gdLst>
            <a:ahLst/>
            <a:cxnLst>
              <a:cxn ang="T10">
                <a:pos x="T0" y="T1"/>
              </a:cxn>
              <a:cxn ang="T11">
                <a:pos x="T2" y="T3"/>
              </a:cxn>
              <a:cxn ang="T12">
                <a:pos x="T4" y="T5"/>
              </a:cxn>
              <a:cxn ang="T13">
                <a:pos x="T6" y="T7"/>
              </a:cxn>
              <a:cxn ang="T14">
                <a:pos x="T8" y="T9"/>
              </a:cxn>
            </a:cxnLst>
            <a:rect l="T15" t="T16" r="T17" b="T18"/>
            <a:pathLst>
              <a:path w="64" h="115">
                <a:moveTo>
                  <a:pt x="0" y="58"/>
                </a:moveTo>
                <a:lnTo>
                  <a:pt x="31" y="115"/>
                </a:lnTo>
                <a:lnTo>
                  <a:pt x="64" y="58"/>
                </a:lnTo>
                <a:lnTo>
                  <a:pt x="31" y="0"/>
                </a:lnTo>
                <a:lnTo>
                  <a:pt x="0" y="58"/>
                </a:lnTo>
                <a:close/>
              </a:path>
            </a:pathLst>
          </a:custGeom>
          <a:solidFill>
            <a:srgbClr val="FF5050"/>
          </a:solidFill>
          <a:ln w="9525">
            <a:solidFill>
              <a:srgbClr val="FF5050"/>
            </a:solidFill>
            <a:round/>
            <a:headEnd/>
            <a:tailEnd/>
          </a:ln>
        </p:spPr>
        <p:txBody>
          <a:bodyPr/>
          <a:lstStyle/>
          <a:p>
            <a:endParaRPr lang="it-IT"/>
          </a:p>
        </p:txBody>
      </p:sp>
      <p:sp>
        <p:nvSpPr>
          <p:cNvPr id="22763" name="Freeform 1263"/>
          <p:cNvSpPr>
            <a:spLocks/>
          </p:cNvSpPr>
          <p:nvPr/>
        </p:nvSpPr>
        <p:spPr bwMode="auto">
          <a:xfrm>
            <a:off x="2822575" y="2281238"/>
            <a:ext cx="55563" cy="55562"/>
          </a:xfrm>
          <a:custGeom>
            <a:avLst/>
            <a:gdLst>
              <a:gd name="T0" fmla="*/ 9 w 40"/>
              <a:gd name="T1" fmla="*/ 0 h 69"/>
              <a:gd name="T2" fmla="*/ 0 w 40"/>
              <a:gd name="T3" fmla="*/ 13 h 69"/>
              <a:gd name="T4" fmla="*/ 32 w 40"/>
              <a:gd name="T5" fmla="*/ 69 h 69"/>
              <a:gd name="T6" fmla="*/ 40 w 40"/>
              <a:gd name="T7" fmla="*/ 56 h 69"/>
              <a:gd name="T8" fmla="*/ 9 w 40"/>
              <a:gd name="T9" fmla="*/ 0 h 69"/>
              <a:gd name="T10" fmla="*/ 0 60000 65536"/>
              <a:gd name="T11" fmla="*/ 0 60000 65536"/>
              <a:gd name="T12" fmla="*/ 0 60000 65536"/>
              <a:gd name="T13" fmla="*/ 0 60000 65536"/>
              <a:gd name="T14" fmla="*/ 0 60000 65536"/>
              <a:gd name="T15" fmla="*/ 0 w 40"/>
              <a:gd name="T16" fmla="*/ 0 h 69"/>
              <a:gd name="T17" fmla="*/ 40 w 40"/>
              <a:gd name="T18" fmla="*/ 69 h 69"/>
            </a:gdLst>
            <a:ahLst/>
            <a:cxnLst>
              <a:cxn ang="T10">
                <a:pos x="T0" y="T1"/>
              </a:cxn>
              <a:cxn ang="T11">
                <a:pos x="T2" y="T3"/>
              </a:cxn>
              <a:cxn ang="T12">
                <a:pos x="T4" y="T5"/>
              </a:cxn>
              <a:cxn ang="T13">
                <a:pos x="T6" y="T7"/>
              </a:cxn>
              <a:cxn ang="T14">
                <a:pos x="T8" y="T9"/>
              </a:cxn>
            </a:cxnLst>
            <a:rect l="T15" t="T16" r="T17" b="T18"/>
            <a:pathLst>
              <a:path w="40" h="69">
                <a:moveTo>
                  <a:pt x="9" y="0"/>
                </a:moveTo>
                <a:lnTo>
                  <a:pt x="0" y="13"/>
                </a:lnTo>
                <a:lnTo>
                  <a:pt x="32" y="69"/>
                </a:lnTo>
                <a:lnTo>
                  <a:pt x="40" y="56"/>
                </a:lnTo>
                <a:lnTo>
                  <a:pt x="9" y="0"/>
                </a:lnTo>
                <a:close/>
              </a:path>
            </a:pathLst>
          </a:custGeom>
          <a:solidFill>
            <a:srgbClr val="FF5050"/>
          </a:solidFill>
          <a:ln w="9525">
            <a:solidFill>
              <a:srgbClr val="FF5050"/>
            </a:solidFill>
            <a:round/>
            <a:headEnd/>
            <a:tailEnd/>
          </a:ln>
        </p:spPr>
        <p:txBody>
          <a:bodyPr/>
          <a:lstStyle/>
          <a:p>
            <a:endParaRPr lang="it-IT"/>
          </a:p>
        </p:txBody>
      </p:sp>
      <p:sp>
        <p:nvSpPr>
          <p:cNvPr id="22764" name="Freeform 1264"/>
          <p:cNvSpPr>
            <a:spLocks/>
          </p:cNvSpPr>
          <p:nvPr/>
        </p:nvSpPr>
        <p:spPr bwMode="auto">
          <a:xfrm>
            <a:off x="2867025" y="2281238"/>
            <a:ext cx="58738" cy="55562"/>
          </a:xfrm>
          <a:custGeom>
            <a:avLst/>
            <a:gdLst>
              <a:gd name="T0" fmla="*/ 0 w 41"/>
              <a:gd name="T1" fmla="*/ 56 h 71"/>
              <a:gd name="T2" fmla="*/ 8 w 41"/>
              <a:gd name="T3" fmla="*/ 71 h 71"/>
              <a:gd name="T4" fmla="*/ 41 w 41"/>
              <a:gd name="T5" fmla="*/ 15 h 71"/>
              <a:gd name="T6" fmla="*/ 33 w 41"/>
              <a:gd name="T7" fmla="*/ 0 h 71"/>
              <a:gd name="T8" fmla="*/ 0 w 41"/>
              <a:gd name="T9" fmla="*/ 56 h 71"/>
              <a:gd name="T10" fmla="*/ 0 60000 65536"/>
              <a:gd name="T11" fmla="*/ 0 60000 65536"/>
              <a:gd name="T12" fmla="*/ 0 60000 65536"/>
              <a:gd name="T13" fmla="*/ 0 60000 65536"/>
              <a:gd name="T14" fmla="*/ 0 60000 65536"/>
              <a:gd name="T15" fmla="*/ 0 w 41"/>
              <a:gd name="T16" fmla="*/ 0 h 71"/>
              <a:gd name="T17" fmla="*/ 41 w 41"/>
              <a:gd name="T18" fmla="*/ 71 h 71"/>
            </a:gdLst>
            <a:ahLst/>
            <a:cxnLst>
              <a:cxn ang="T10">
                <a:pos x="T0" y="T1"/>
              </a:cxn>
              <a:cxn ang="T11">
                <a:pos x="T2" y="T3"/>
              </a:cxn>
              <a:cxn ang="T12">
                <a:pos x="T4" y="T5"/>
              </a:cxn>
              <a:cxn ang="T13">
                <a:pos x="T6" y="T7"/>
              </a:cxn>
              <a:cxn ang="T14">
                <a:pos x="T8" y="T9"/>
              </a:cxn>
            </a:cxnLst>
            <a:rect l="T15" t="T16" r="T17" b="T18"/>
            <a:pathLst>
              <a:path w="41" h="71">
                <a:moveTo>
                  <a:pt x="0" y="56"/>
                </a:moveTo>
                <a:lnTo>
                  <a:pt x="8" y="71"/>
                </a:lnTo>
                <a:lnTo>
                  <a:pt x="41" y="15"/>
                </a:lnTo>
                <a:lnTo>
                  <a:pt x="33" y="0"/>
                </a:lnTo>
                <a:lnTo>
                  <a:pt x="0" y="56"/>
                </a:lnTo>
                <a:close/>
              </a:path>
            </a:pathLst>
          </a:custGeom>
          <a:solidFill>
            <a:srgbClr val="FF5050"/>
          </a:solidFill>
          <a:ln w="9525">
            <a:solidFill>
              <a:srgbClr val="FF5050"/>
            </a:solidFill>
            <a:round/>
            <a:headEnd/>
            <a:tailEnd/>
          </a:ln>
        </p:spPr>
        <p:txBody>
          <a:bodyPr/>
          <a:lstStyle/>
          <a:p>
            <a:endParaRPr lang="it-IT"/>
          </a:p>
        </p:txBody>
      </p:sp>
      <p:sp>
        <p:nvSpPr>
          <p:cNvPr id="22765" name="Freeform 1265"/>
          <p:cNvSpPr>
            <a:spLocks/>
          </p:cNvSpPr>
          <p:nvPr/>
        </p:nvSpPr>
        <p:spPr bwMode="auto">
          <a:xfrm>
            <a:off x="2867025" y="2325688"/>
            <a:ext cx="11113" cy="17462"/>
          </a:xfrm>
          <a:custGeom>
            <a:avLst/>
            <a:gdLst>
              <a:gd name="T0" fmla="*/ 0 w 8"/>
              <a:gd name="T1" fmla="*/ 15 h 22"/>
              <a:gd name="T2" fmla="*/ 4 w 8"/>
              <a:gd name="T3" fmla="*/ 22 h 22"/>
              <a:gd name="T4" fmla="*/ 8 w 8"/>
              <a:gd name="T5" fmla="*/ 15 h 22"/>
              <a:gd name="T6" fmla="*/ 0 w 8"/>
              <a:gd name="T7" fmla="*/ 0 h 22"/>
              <a:gd name="T8" fmla="*/ 8 w 8"/>
              <a:gd name="T9" fmla="*/ 2 h 22"/>
              <a:gd name="T10" fmla="*/ 0 w 8"/>
              <a:gd name="T11" fmla="*/ 15 h 22"/>
              <a:gd name="T12" fmla="*/ 0 60000 65536"/>
              <a:gd name="T13" fmla="*/ 0 60000 65536"/>
              <a:gd name="T14" fmla="*/ 0 60000 65536"/>
              <a:gd name="T15" fmla="*/ 0 60000 65536"/>
              <a:gd name="T16" fmla="*/ 0 60000 65536"/>
              <a:gd name="T17" fmla="*/ 0 60000 65536"/>
              <a:gd name="T18" fmla="*/ 0 w 8"/>
              <a:gd name="T19" fmla="*/ 0 h 22"/>
              <a:gd name="T20" fmla="*/ 8 w 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8" h="22">
                <a:moveTo>
                  <a:pt x="0" y="15"/>
                </a:moveTo>
                <a:lnTo>
                  <a:pt x="4" y="22"/>
                </a:lnTo>
                <a:lnTo>
                  <a:pt x="8" y="15"/>
                </a:lnTo>
                <a:lnTo>
                  <a:pt x="0" y="0"/>
                </a:lnTo>
                <a:lnTo>
                  <a:pt x="8" y="2"/>
                </a:lnTo>
                <a:lnTo>
                  <a:pt x="0" y="15"/>
                </a:lnTo>
                <a:close/>
              </a:path>
            </a:pathLst>
          </a:custGeom>
          <a:solidFill>
            <a:srgbClr val="FF5050"/>
          </a:solidFill>
          <a:ln w="9525">
            <a:solidFill>
              <a:srgbClr val="FF5050"/>
            </a:solidFill>
            <a:round/>
            <a:headEnd/>
            <a:tailEnd/>
          </a:ln>
        </p:spPr>
        <p:txBody>
          <a:bodyPr/>
          <a:lstStyle/>
          <a:p>
            <a:endParaRPr lang="it-IT"/>
          </a:p>
        </p:txBody>
      </p:sp>
      <p:sp>
        <p:nvSpPr>
          <p:cNvPr id="22766" name="Freeform 1266"/>
          <p:cNvSpPr>
            <a:spLocks/>
          </p:cNvSpPr>
          <p:nvPr/>
        </p:nvSpPr>
        <p:spPr bwMode="auto">
          <a:xfrm>
            <a:off x="2867025" y="2235200"/>
            <a:ext cx="57150" cy="57150"/>
          </a:xfrm>
          <a:custGeom>
            <a:avLst/>
            <a:gdLst>
              <a:gd name="T0" fmla="*/ 33 w 40"/>
              <a:gd name="T1" fmla="*/ 73 h 73"/>
              <a:gd name="T2" fmla="*/ 40 w 40"/>
              <a:gd name="T3" fmla="*/ 58 h 73"/>
              <a:gd name="T4" fmla="*/ 7 w 40"/>
              <a:gd name="T5" fmla="*/ 0 h 73"/>
              <a:gd name="T6" fmla="*/ 0 w 40"/>
              <a:gd name="T7" fmla="*/ 15 h 73"/>
              <a:gd name="T8" fmla="*/ 33 w 40"/>
              <a:gd name="T9" fmla="*/ 73 h 73"/>
              <a:gd name="T10" fmla="*/ 0 60000 65536"/>
              <a:gd name="T11" fmla="*/ 0 60000 65536"/>
              <a:gd name="T12" fmla="*/ 0 60000 65536"/>
              <a:gd name="T13" fmla="*/ 0 60000 65536"/>
              <a:gd name="T14" fmla="*/ 0 60000 65536"/>
              <a:gd name="T15" fmla="*/ 0 w 40"/>
              <a:gd name="T16" fmla="*/ 0 h 73"/>
              <a:gd name="T17" fmla="*/ 40 w 40"/>
              <a:gd name="T18" fmla="*/ 73 h 73"/>
            </a:gdLst>
            <a:ahLst/>
            <a:cxnLst>
              <a:cxn ang="T10">
                <a:pos x="T0" y="T1"/>
              </a:cxn>
              <a:cxn ang="T11">
                <a:pos x="T2" y="T3"/>
              </a:cxn>
              <a:cxn ang="T12">
                <a:pos x="T4" y="T5"/>
              </a:cxn>
              <a:cxn ang="T13">
                <a:pos x="T6" y="T7"/>
              </a:cxn>
              <a:cxn ang="T14">
                <a:pos x="T8" y="T9"/>
              </a:cxn>
            </a:cxnLst>
            <a:rect l="T15" t="T16" r="T17" b="T18"/>
            <a:pathLst>
              <a:path w="40" h="73">
                <a:moveTo>
                  <a:pt x="33" y="73"/>
                </a:moveTo>
                <a:lnTo>
                  <a:pt x="40" y="58"/>
                </a:lnTo>
                <a:lnTo>
                  <a:pt x="7" y="0"/>
                </a:lnTo>
                <a:lnTo>
                  <a:pt x="0" y="15"/>
                </a:lnTo>
                <a:lnTo>
                  <a:pt x="33" y="73"/>
                </a:lnTo>
                <a:close/>
              </a:path>
            </a:pathLst>
          </a:custGeom>
          <a:solidFill>
            <a:srgbClr val="FF5050"/>
          </a:solidFill>
          <a:ln w="9525">
            <a:solidFill>
              <a:srgbClr val="FF5050"/>
            </a:solidFill>
            <a:round/>
            <a:headEnd/>
            <a:tailEnd/>
          </a:ln>
        </p:spPr>
        <p:txBody>
          <a:bodyPr/>
          <a:lstStyle/>
          <a:p>
            <a:endParaRPr lang="it-IT"/>
          </a:p>
        </p:txBody>
      </p:sp>
      <p:sp>
        <p:nvSpPr>
          <p:cNvPr id="22767" name="Freeform 1267"/>
          <p:cNvSpPr>
            <a:spLocks/>
          </p:cNvSpPr>
          <p:nvPr/>
        </p:nvSpPr>
        <p:spPr bwMode="auto">
          <a:xfrm>
            <a:off x="2914650" y="2281238"/>
            <a:ext cx="14288" cy="11112"/>
          </a:xfrm>
          <a:custGeom>
            <a:avLst/>
            <a:gdLst>
              <a:gd name="T0" fmla="*/ 8 w 11"/>
              <a:gd name="T1" fmla="*/ 15 h 15"/>
              <a:gd name="T2" fmla="*/ 11 w 11"/>
              <a:gd name="T3" fmla="*/ 7 h 15"/>
              <a:gd name="T4" fmla="*/ 7 w 11"/>
              <a:gd name="T5" fmla="*/ 0 h 15"/>
              <a:gd name="T6" fmla="*/ 0 w 11"/>
              <a:gd name="T7" fmla="*/ 15 h 15"/>
              <a:gd name="T8" fmla="*/ 0 w 11"/>
              <a:gd name="T9" fmla="*/ 0 h 15"/>
              <a:gd name="T10" fmla="*/ 8 w 11"/>
              <a:gd name="T11" fmla="*/ 15 h 15"/>
              <a:gd name="T12" fmla="*/ 0 60000 65536"/>
              <a:gd name="T13" fmla="*/ 0 60000 65536"/>
              <a:gd name="T14" fmla="*/ 0 60000 65536"/>
              <a:gd name="T15" fmla="*/ 0 60000 65536"/>
              <a:gd name="T16" fmla="*/ 0 60000 65536"/>
              <a:gd name="T17" fmla="*/ 0 60000 65536"/>
              <a:gd name="T18" fmla="*/ 0 w 11"/>
              <a:gd name="T19" fmla="*/ 0 h 15"/>
              <a:gd name="T20" fmla="*/ 11 w 1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1" h="15">
                <a:moveTo>
                  <a:pt x="8" y="15"/>
                </a:moveTo>
                <a:lnTo>
                  <a:pt x="11" y="7"/>
                </a:lnTo>
                <a:lnTo>
                  <a:pt x="7" y="0"/>
                </a:lnTo>
                <a:lnTo>
                  <a:pt x="0" y="15"/>
                </a:lnTo>
                <a:lnTo>
                  <a:pt x="0" y="0"/>
                </a:lnTo>
                <a:lnTo>
                  <a:pt x="8" y="15"/>
                </a:lnTo>
                <a:close/>
              </a:path>
            </a:pathLst>
          </a:custGeom>
          <a:solidFill>
            <a:srgbClr val="FF5050"/>
          </a:solidFill>
          <a:ln w="9525">
            <a:solidFill>
              <a:srgbClr val="FF5050"/>
            </a:solidFill>
            <a:round/>
            <a:headEnd/>
            <a:tailEnd/>
          </a:ln>
        </p:spPr>
        <p:txBody>
          <a:bodyPr/>
          <a:lstStyle/>
          <a:p>
            <a:endParaRPr lang="it-IT"/>
          </a:p>
        </p:txBody>
      </p:sp>
      <p:sp>
        <p:nvSpPr>
          <p:cNvPr id="22768" name="Freeform 1268"/>
          <p:cNvSpPr>
            <a:spLocks/>
          </p:cNvSpPr>
          <p:nvPr/>
        </p:nvSpPr>
        <p:spPr bwMode="auto">
          <a:xfrm>
            <a:off x="2822575" y="2235200"/>
            <a:ext cx="55563" cy="57150"/>
          </a:xfrm>
          <a:custGeom>
            <a:avLst/>
            <a:gdLst>
              <a:gd name="T0" fmla="*/ 40 w 40"/>
              <a:gd name="T1" fmla="*/ 15 h 73"/>
              <a:gd name="T2" fmla="*/ 32 w 40"/>
              <a:gd name="T3" fmla="*/ 0 h 73"/>
              <a:gd name="T4" fmla="*/ 0 w 40"/>
              <a:gd name="T5" fmla="*/ 58 h 73"/>
              <a:gd name="T6" fmla="*/ 9 w 40"/>
              <a:gd name="T7" fmla="*/ 73 h 73"/>
              <a:gd name="T8" fmla="*/ 40 w 40"/>
              <a:gd name="T9" fmla="*/ 15 h 73"/>
              <a:gd name="T10" fmla="*/ 0 60000 65536"/>
              <a:gd name="T11" fmla="*/ 0 60000 65536"/>
              <a:gd name="T12" fmla="*/ 0 60000 65536"/>
              <a:gd name="T13" fmla="*/ 0 60000 65536"/>
              <a:gd name="T14" fmla="*/ 0 60000 65536"/>
              <a:gd name="T15" fmla="*/ 0 w 40"/>
              <a:gd name="T16" fmla="*/ 0 h 73"/>
              <a:gd name="T17" fmla="*/ 40 w 40"/>
              <a:gd name="T18" fmla="*/ 73 h 73"/>
            </a:gdLst>
            <a:ahLst/>
            <a:cxnLst>
              <a:cxn ang="T10">
                <a:pos x="T0" y="T1"/>
              </a:cxn>
              <a:cxn ang="T11">
                <a:pos x="T2" y="T3"/>
              </a:cxn>
              <a:cxn ang="T12">
                <a:pos x="T4" y="T5"/>
              </a:cxn>
              <a:cxn ang="T13">
                <a:pos x="T6" y="T7"/>
              </a:cxn>
              <a:cxn ang="T14">
                <a:pos x="T8" y="T9"/>
              </a:cxn>
            </a:cxnLst>
            <a:rect l="T15" t="T16" r="T17" b="T18"/>
            <a:pathLst>
              <a:path w="40" h="73">
                <a:moveTo>
                  <a:pt x="40" y="15"/>
                </a:moveTo>
                <a:lnTo>
                  <a:pt x="32" y="0"/>
                </a:lnTo>
                <a:lnTo>
                  <a:pt x="0" y="58"/>
                </a:lnTo>
                <a:lnTo>
                  <a:pt x="9" y="73"/>
                </a:lnTo>
                <a:lnTo>
                  <a:pt x="40" y="15"/>
                </a:lnTo>
                <a:close/>
              </a:path>
            </a:pathLst>
          </a:custGeom>
          <a:solidFill>
            <a:srgbClr val="FF5050"/>
          </a:solidFill>
          <a:ln w="9525">
            <a:solidFill>
              <a:srgbClr val="FF5050"/>
            </a:solidFill>
            <a:round/>
            <a:headEnd/>
            <a:tailEnd/>
          </a:ln>
        </p:spPr>
        <p:txBody>
          <a:bodyPr/>
          <a:lstStyle/>
          <a:p>
            <a:endParaRPr lang="it-IT"/>
          </a:p>
        </p:txBody>
      </p:sp>
      <p:sp>
        <p:nvSpPr>
          <p:cNvPr id="22769" name="Freeform 1269"/>
          <p:cNvSpPr>
            <a:spLocks/>
          </p:cNvSpPr>
          <p:nvPr/>
        </p:nvSpPr>
        <p:spPr bwMode="auto">
          <a:xfrm>
            <a:off x="2867025" y="2230438"/>
            <a:ext cx="11113" cy="15875"/>
          </a:xfrm>
          <a:custGeom>
            <a:avLst/>
            <a:gdLst>
              <a:gd name="T0" fmla="*/ 7 w 8"/>
              <a:gd name="T1" fmla="*/ 5 h 20"/>
              <a:gd name="T2" fmla="*/ 4 w 8"/>
              <a:gd name="T3" fmla="*/ 0 h 20"/>
              <a:gd name="T4" fmla="*/ 0 w 8"/>
              <a:gd name="T5" fmla="*/ 5 h 20"/>
              <a:gd name="T6" fmla="*/ 8 w 8"/>
              <a:gd name="T7" fmla="*/ 20 h 20"/>
              <a:gd name="T8" fmla="*/ 0 w 8"/>
              <a:gd name="T9" fmla="*/ 20 h 20"/>
              <a:gd name="T10" fmla="*/ 7 w 8"/>
              <a:gd name="T11" fmla="*/ 5 h 20"/>
              <a:gd name="T12" fmla="*/ 0 60000 65536"/>
              <a:gd name="T13" fmla="*/ 0 60000 65536"/>
              <a:gd name="T14" fmla="*/ 0 60000 65536"/>
              <a:gd name="T15" fmla="*/ 0 60000 65536"/>
              <a:gd name="T16" fmla="*/ 0 60000 65536"/>
              <a:gd name="T17" fmla="*/ 0 60000 65536"/>
              <a:gd name="T18" fmla="*/ 0 w 8"/>
              <a:gd name="T19" fmla="*/ 0 h 20"/>
              <a:gd name="T20" fmla="*/ 8 w 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8" h="20">
                <a:moveTo>
                  <a:pt x="7" y="5"/>
                </a:moveTo>
                <a:lnTo>
                  <a:pt x="4" y="0"/>
                </a:lnTo>
                <a:lnTo>
                  <a:pt x="0" y="5"/>
                </a:lnTo>
                <a:lnTo>
                  <a:pt x="8" y="20"/>
                </a:lnTo>
                <a:lnTo>
                  <a:pt x="0" y="20"/>
                </a:lnTo>
                <a:lnTo>
                  <a:pt x="7" y="5"/>
                </a:lnTo>
                <a:close/>
              </a:path>
            </a:pathLst>
          </a:custGeom>
          <a:solidFill>
            <a:srgbClr val="FF5050"/>
          </a:solidFill>
          <a:ln w="9525">
            <a:solidFill>
              <a:srgbClr val="FF5050"/>
            </a:solidFill>
            <a:round/>
            <a:headEnd/>
            <a:tailEnd/>
          </a:ln>
        </p:spPr>
        <p:txBody>
          <a:bodyPr/>
          <a:lstStyle/>
          <a:p>
            <a:endParaRPr lang="it-IT"/>
          </a:p>
        </p:txBody>
      </p:sp>
      <p:sp>
        <p:nvSpPr>
          <p:cNvPr id="22770" name="Freeform 1270"/>
          <p:cNvSpPr>
            <a:spLocks/>
          </p:cNvSpPr>
          <p:nvPr/>
        </p:nvSpPr>
        <p:spPr bwMode="auto">
          <a:xfrm>
            <a:off x="2816225" y="2281238"/>
            <a:ext cx="19050" cy="11112"/>
          </a:xfrm>
          <a:custGeom>
            <a:avLst/>
            <a:gdLst>
              <a:gd name="T0" fmla="*/ 4 w 13"/>
              <a:gd name="T1" fmla="*/ 0 h 15"/>
              <a:gd name="T2" fmla="*/ 0 w 13"/>
              <a:gd name="T3" fmla="*/ 7 h 15"/>
              <a:gd name="T4" fmla="*/ 4 w 13"/>
              <a:gd name="T5" fmla="*/ 15 h 15"/>
              <a:gd name="T6" fmla="*/ 13 w 13"/>
              <a:gd name="T7" fmla="*/ 2 h 15"/>
              <a:gd name="T8" fmla="*/ 13 w 13"/>
              <a:gd name="T9" fmla="*/ 15 h 15"/>
              <a:gd name="T10" fmla="*/ 4 w 13"/>
              <a:gd name="T11" fmla="*/ 0 h 15"/>
              <a:gd name="T12" fmla="*/ 0 60000 65536"/>
              <a:gd name="T13" fmla="*/ 0 60000 65536"/>
              <a:gd name="T14" fmla="*/ 0 60000 65536"/>
              <a:gd name="T15" fmla="*/ 0 60000 65536"/>
              <a:gd name="T16" fmla="*/ 0 60000 65536"/>
              <a:gd name="T17" fmla="*/ 0 60000 65536"/>
              <a:gd name="T18" fmla="*/ 0 w 13"/>
              <a:gd name="T19" fmla="*/ 0 h 15"/>
              <a:gd name="T20" fmla="*/ 13 w 13"/>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3" h="15">
                <a:moveTo>
                  <a:pt x="4" y="0"/>
                </a:moveTo>
                <a:lnTo>
                  <a:pt x="0" y="7"/>
                </a:lnTo>
                <a:lnTo>
                  <a:pt x="4" y="15"/>
                </a:lnTo>
                <a:lnTo>
                  <a:pt x="13" y="2"/>
                </a:lnTo>
                <a:lnTo>
                  <a:pt x="13" y="15"/>
                </a:lnTo>
                <a:lnTo>
                  <a:pt x="4" y="0"/>
                </a:lnTo>
                <a:close/>
              </a:path>
            </a:pathLst>
          </a:custGeom>
          <a:solidFill>
            <a:srgbClr val="FF5050"/>
          </a:solidFill>
          <a:ln w="9525">
            <a:solidFill>
              <a:srgbClr val="FF5050"/>
            </a:solidFill>
            <a:round/>
            <a:headEnd/>
            <a:tailEnd/>
          </a:ln>
        </p:spPr>
        <p:txBody>
          <a:bodyPr/>
          <a:lstStyle/>
          <a:p>
            <a:endParaRPr lang="it-IT"/>
          </a:p>
        </p:txBody>
      </p:sp>
      <p:sp>
        <p:nvSpPr>
          <p:cNvPr id="22771" name="Freeform 1271"/>
          <p:cNvSpPr>
            <a:spLocks/>
          </p:cNvSpPr>
          <p:nvPr/>
        </p:nvSpPr>
        <p:spPr bwMode="auto">
          <a:xfrm>
            <a:off x="3117850" y="2374900"/>
            <a:ext cx="90488" cy="90488"/>
          </a:xfrm>
          <a:custGeom>
            <a:avLst/>
            <a:gdLst>
              <a:gd name="T0" fmla="*/ 0 w 64"/>
              <a:gd name="T1" fmla="*/ 58 h 114"/>
              <a:gd name="T2" fmla="*/ 33 w 64"/>
              <a:gd name="T3" fmla="*/ 114 h 114"/>
              <a:gd name="T4" fmla="*/ 64 w 64"/>
              <a:gd name="T5" fmla="*/ 58 h 114"/>
              <a:gd name="T6" fmla="*/ 33 w 64"/>
              <a:gd name="T7" fmla="*/ 0 h 114"/>
              <a:gd name="T8" fmla="*/ 0 w 64"/>
              <a:gd name="T9" fmla="*/ 58 h 114"/>
              <a:gd name="T10" fmla="*/ 0 60000 65536"/>
              <a:gd name="T11" fmla="*/ 0 60000 65536"/>
              <a:gd name="T12" fmla="*/ 0 60000 65536"/>
              <a:gd name="T13" fmla="*/ 0 60000 65536"/>
              <a:gd name="T14" fmla="*/ 0 60000 65536"/>
              <a:gd name="T15" fmla="*/ 0 w 64"/>
              <a:gd name="T16" fmla="*/ 0 h 114"/>
              <a:gd name="T17" fmla="*/ 64 w 64"/>
              <a:gd name="T18" fmla="*/ 114 h 114"/>
            </a:gdLst>
            <a:ahLst/>
            <a:cxnLst>
              <a:cxn ang="T10">
                <a:pos x="T0" y="T1"/>
              </a:cxn>
              <a:cxn ang="T11">
                <a:pos x="T2" y="T3"/>
              </a:cxn>
              <a:cxn ang="T12">
                <a:pos x="T4" y="T5"/>
              </a:cxn>
              <a:cxn ang="T13">
                <a:pos x="T6" y="T7"/>
              </a:cxn>
              <a:cxn ang="T14">
                <a:pos x="T8" y="T9"/>
              </a:cxn>
            </a:cxnLst>
            <a:rect l="T15" t="T16" r="T17" b="T18"/>
            <a:pathLst>
              <a:path w="64" h="114">
                <a:moveTo>
                  <a:pt x="0" y="58"/>
                </a:moveTo>
                <a:lnTo>
                  <a:pt x="33" y="114"/>
                </a:lnTo>
                <a:lnTo>
                  <a:pt x="64" y="58"/>
                </a:lnTo>
                <a:lnTo>
                  <a:pt x="33" y="0"/>
                </a:lnTo>
                <a:lnTo>
                  <a:pt x="0" y="58"/>
                </a:lnTo>
                <a:close/>
              </a:path>
            </a:pathLst>
          </a:custGeom>
          <a:solidFill>
            <a:srgbClr val="FF5050"/>
          </a:solidFill>
          <a:ln w="9525">
            <a:solidFill>
              <a:srgbClr val="FF5050"/>
            </a:solidFill>
            <a:round/>
            <a:headEnd/>
            <a:tailEnd/>
          </a:ln>
        </p:spPr>
        <p:txBody>
          <a:bodyPr/>
          <a:lstStyle/>
          <a:p>
            <a:endParaRPr lang="it-IT"/>
          </a:p>
        </p:txBody>
      </p:sp>
      <p:sp>
        <p:nvSpPr>
          <p:cNvPr id="22772" name="Freeform 1272"/>
          <p:cNvSpPr>
            <a:spLocks/>
          </p:cNvSpPr>
          <p:nvPr/>
        </p:nvSpPr>
        <p:spPr bwMode="auto">
          <a:xfrm>
            <a:off x="3113088" y="2416175"/>
            <a:ext cx="57150" cy="53975"/>
          </a:xfrm>
          <a:custGeom>
            <a:avLst/>
            <a:gdLst>
              <a:gd name="T0" fmla="*/ 8 w 41"/>
              <a:gd name="T1" fmla="*/ 0 h 69"/>
              <a:gd name="T2" fmla="*/ 0 w 41"/>
              <a:gd name="T3" fmla="*/ 12 h 69"/>
              <a:gd name="T4" fmla="*/ 33 w 41"/>
              <a:gd name="T5" fmla="*/ 69 h 69"/>
              <a:gd name="T6" fmla="*/ 41 w 41"/>
              <a:gd name="T7" fmla="*/ 56 h 69"/>
              <a:gd name="T8" fmla="*/ 8 w 41"/>
              <a:gd name="T9" fmla="*/ 0 h 69"/>
              <a:gd name="T10" fmla="*/ 0 60000 65536"/>
              <a:gd name="T11" fmla="*/ 0 60000 65536"/>
              <a:gd name="T12" fmla="*/ 0 60000 65536"/>
              <a:gd name="T13" fmla="*/ 0 60000 65536"/>
              <a:gd name="T14" fmla="*/ 0 60000 65536"/>
              <a:gd name="T15" fmla="*/ 0 w 41"/>
              <a:gd name="T16" fmla="*/ 0 h 69"/>
              <a:gd name="T17" fmla="*/ 41 w 41"/>
              <a:gd name="T18" fmla="*/ 69 h 69"/>
            </a:gdLst>
            <a:ahLst/>
            <a:cxnLst>
              <a:cxn ang="T10">
                <a:pos x="T0" y="T1"/>
              </a:cxn>
              <a:cxn ang="T11">
                <a:pos x="T2" y="T3"/>
              </a:cxn>
              <a:cxn ang="T12">
                <a:pos x="T4" y="T5"/>
              </a:cxn>
              <a:cxn ang="T13">
                <a:pos x="T6" y="T7"/>
              </a:cxn>
              <a:cxn ang="T14">
                <a:pos x="T8" y="T9"/>
              </a:cxn>
            </a:cxnLst>
            <a:rect l="T15" t="T16" r="T17" b="T18"/>
            <a:pathLst>
              <a:path w="41" h="69">
                <a:moveTo>
                  <a:pt x="8" y="0"/>
                </a:moveTo>
                <a:lnTo>
                  <a:pt x="0" y="12"/>
                </a:lnTo>
                <a:lnTo>
                  <a:pt x="33" y="69"/>
                </a:lnTo>
                <a:lnTo>
                  <a:pt x="41" y="56"/>
                </a:lnTo>
                <a:lnTo>
                  <a:pt x="8" y="0"/>
                </a:lnTo>
                <a:close/>
              </a:path>
            </a:pathLst>
          </a:custGeom>
          <a:solidFill>
            <a:srgbClr val="FF5050"/>
          </a:solidFill>
          <a:ln w="9525">
            <a:solidFill>
              <a:srgbClr val="FF5050"/>
            </a:solidFill>
            <a:round/>
            <a:headEnd/>
            <a:tailEnd/>
          </a:ln>
        </p:spPr>
        <p:txBody>
          <a:bodyPr/>
          <a:lstStyle/>
          <a:p>
            <a:endParaRPr lang="it-IT"/>
          </a:p>
        </p:txBody>
      </p:sp>
      <p:sp>
        <p:nvSpPr>
          <p:cNvPr id="22773" name="Freeform 1273"/>
          <p:cNvSpPr>
            <a:spLocks/>
          </p:cNvSpPr>
          <p:nvPr/>
        </p:nvSpPr>
        <p:spPr bwMode="auto">
          <a:xfrm>
            <a:off x="3159125" y="2414588"/>
            <a:ext cx="57150" cy="55562"/>
          </a:xfrm>
          <a:custGeom>
            <a:avLst/>
            <a:gdLst>
              <a:gd name="T0" fmla="*/ 0 w 40"/>
              <a:gd name="T1" fmla="*/ 56 h 71"/>
              <a:gd name="T2" fmla="*/ 8 w 40"/>
              <a:gd name="T3" fmla="*/ 71 h 71"/>
              <a:gd name="T4" fmla="*/ 40 w 40"/>
              <a:gd name="T5" fmla="*/ 14 h 71"/>
              <a:gd name="T6" fmla="*/ 31 w 40"/>
              <a:gd name="T7" fmla="*/ 0 h 71"/>
              <a:gd name="T8" fmla="*/ 0 w 40"/>
              <a:gd name="T9" fmla="*/ 56 h 71"/>
              <a:gd name="T10" fmla="*/ 0 60000 65536"/>
              <a:gd name="T11" fmla="*/ 0 60000 65536"/>
              <a:gd name="T12" fmla="*/ 0 60000 65536"/>
              <a:gd name="T13" fmla="*/ 0 60000 65536"/>
              <a:gd name="T14" fmla="*/ 0 60000 65536"/>
              <a:gd name="T15" fmla="*/ 0 w 40"/>
              <a:gd name="T16" fmla="*/ 0 h 71"/>
              <a:gd name="T17" fmla="*/ 40 w 40"/>
              <a:gd name="T18" fmla="*/ 71 h 71"/>
            </a:gdLst>
            <a:ahLst/>
            <a:cxnLst>
              <a:cxn ang="T10">
                <a:pos x="T0" y="T1"/>
              </a:cxn>
              <a:cxn ang="T11">
                <a:pos x="T2" y="T3"/>
              </a:cxn>
              <a:cxn ang="T12">
                <a:pos x="T4" y="T5"/>
              </a:cxn>
              <a:cxn ang="T13">
                <a:pos x="T6" y="T7"/>
              </a:cxn>
              <a:cxn ang="T14">
                <a:pos x="T8" y="T9"/>
              </a:cxn>
            </a:cxnLst>
            <a:rect l="T15" t="T16" r="T17" b="T18"/>
            <a:pathLst>
              <a:path w="40" h="71">
                <a:moveTo>
                  <a:pt x="0" y="56"/>
                </a:moveTo>
                <a:lnTo>
                  <a:pt x="8" y="71"/>
                </a:lnTo>
                <a:lnTo>
                  <a:pt x="40" y="14"/>
                </a:lnTo>
                <a:lnTo>
                  <a:pt x="31" y="0"/>
                </a:lnTo>
                <a:lnTo>
                  <a:pt x="0" y="56"/>
                </a:lnTo>
                <a:close/>
              </a:path>
            </a:pathLst>
          </a:custGeom>
          <a:solidFill>
            <a:srgbClr val="FF5050"/>
          </a:solidFill>
          <a:ln w="9525">
            <a:solidFill>
              <a:srgbClr val="FF5050"/>
            </a:solidFill>
            <a:round/>
            <a:headEnd/>
            <a:tailEnd/>
          </a:ln>
        </p:spPr>
        <p:txBody>
          <a:bodyPr/>
          <a:lstStyle/>
          <a:p>
            <a:endParaRPr lang="it-IT"/>
          </a:p>
        </p:txBody>
      </p:sp>
      <p:sp>
        <p:nvSpPr>
          <p:cNvPr id="22774" name="Freeform 1274"/>
          <p:cNvSpPr>
            <a:spLocks/>
          </p:cNvSpPr>
          <p:nvPr/>
        </p:nvSpPr>
        <p:spPr bwMode="auto">
          <a:xfrm>
            <a:off x="3159125" y="2459038"/>
            <a:ext cx="11113" cy="17462"/>
          </a:xfrm>
          <a:custGeom>
            <a:avLst/>
            <a:gdLst>
              <a:gd name="T0" fmla="*/ 0 w 8"/>
              <a:gd name="T1" fmla="*/ 15 h 22"/>
              <a:gd name="T2" fmla="*/ 4 w 8"/>
              <a:gd name="T3" fmla="*/ 22 h 22"/>
              <a:gd name="T4" fmla="*/ 8 w 8"/>
              <a:gd name="T5" fmla="*/ 15 h 22"/>
              <a:gd name="T6" fmla="*/ 0 w 8"/>
              <a:gd name="T7" fmla="*/ 0 h 22"/>
              <a:gd name="T8" fmla="*/ 8 w 8"/>
              <a:gd name="T9" fmla="*/ 2 h 22"/>
              <a:gd name="T10" fmla="*/ 0 w 8"/>
              <a:gd name="T11" fmla="*/ 15 h 22"/>
              <a:gd name="T12" fmla="*/ 0 60000 65536"/>
              <a:gd name="T13" fmla="*/ 0 60000 65536"/>
              <a:gd name="T14" fmla="*/ 0 60000 65536"/>
              <a:gd name="T15" fmla="*/ 0 60000 65536"/>
              <a:gd name="T16" fmla="*/ 0 60000 65536"/>
              <a:gd name="T17" fmla="*/ 0 60000 65536"/>
              <a:gd name="T18" fmla="*/ 0 w 8"/>
              <a:gd name="T19" fmla="*/ 0 h 22"/>
              <a:gd name="T20" fmla="*/ 8 w 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8" h="22">
                <a:moveTo>
                  <a:pt x="0" y="15"/>
                </a:moveTo>
                <a:lnTo>
                  <a:pt x="4" y="22"/>
                </a:lnTo>
                <a:lnTo>
                  <a:pt x="8" y="15"/>
                </a:lnTo>
                <a:lnTo>
                  <a:pt x="0" y="0"/>
                </a:lnTo>
                <a:lnTo>
                  <a:pt x="8" y="2"/>
                </a:lnTo>
                <a:lnTo>
                  <a:pt x="0" y="15"/>
                </a:lnTo>
                <a:close/>
              </a:path>
            </a:pathLst>
          </a:custGeom>
          <a:solidFill>
            <a:srgbClr val="FF5050"/>
          </a:solidFill>
          <a:ln w="9525">
            <a:solidFill>
              <a:srgbClr val="FF5050"/>
            </a:solidFill>
            <a:round/>
            <a:headEnd/>
            <a:tailEnd/>
          </a:ln>
        </p:spPr>
        <p:txBody>
          <a:bodyPr/>
          <a:lstStyle/>
          <a:p>
            <a:endParaRPr lang="it-IT"/>
          </a:p>
        </p:txBody>
      </p:sp>
      <p:sp>
        <p:nvSpPr>
          <p:cNvPr id="22775" name="Freeform 1275"/>
          <p:cNvSpPr>
            <a:spLocks/>
          </p:cNvSpPr>
          <p:nvPr/>
        </p:nvSpPr>
        <p:spPr bwMode="auto">
          <a:xfrm>
            <a:off x="3159125" y="2368550"/>
            <a:ext cx="53975" cy="57150"/>
          </a:xfrm>
          <a:custGeom>
            <a:avLst/>
            <a:gdLst>
              <a:gd name="T0" fmla="*/ 31 w 38"/>
              <a:gd name="T1" fmla="*/ 72 h 72"/>
              <a:gd name="T2" fmla="*/ 38 w 38"/>
              <a:gd name="T3" fmla="*/ 58 h 72"/>
              <a:gd name="T4" fmla="*/ 7 w 38"/>
              <a:gd name="T5" fmla="*/ 0 h 72"/>
              <a:gd name="T6" fmla="*/ 0 w 38"/>
              <a:gd name="T7" fmla="*/ 14 h 72"/>
              <a:gd name="T8" fmla="*/ 31 w 38"/>
              <a:gd name="T9" fmla="*/ 72 h 72"/>
              <a:gd name="T10" fmla="*/ 0 60000 65536"/>
              <a:gd name="T11" fmla="*/ 0 60000 65536"/>
              <a:gd name="T12" fmla="*/ 0 60000 65536"/>
              <a:gd name="T13" fmla="*/ 0 60000 65536"/>
              <a:gd name="T14" fmla="*/ 0 60000 65536"/>
              <a:gd name="T15" fmla="*/ 0 w 38"/>
              <a:gd name="T16" fmla="*/ 0 h 72"/>
              <a:gd name="T17" fmla="*/ 38 w 38"/>
              <a:gd name="T18" fmla="*/ 72 h 72"/>
            </a:gdLst>
            <a:ahLst/>
            <a:cxnLst>
              <a:cxn ang="T10">
                <a:pos x="T0" y="T1"/>
              </a:cxn>
              <a:cxn ang="T11">
                <a:pos x="T2" y="T3"/>
              </a:cxn>
              <a:cxn ang="T12">
                <a:pos x="T4" y="T5"/>
              </a:cxn>
              <a:cxn ang="T13">
                <a:pos x="T6" y="T7"/>
              </a:cxn>
              <a:cxn ang="T14">
                <a:pos x="T8" y="T9"/>
              </a:cxn>
            </a:cxnLst>
            <a:rect l="T15" t="T16" r="T17" b="T18"/>
            <a:pathLst>
              <a:path w="38" h="72">
                <a:moveTo>
                  <a:pt x="31" y="72"/>
                </a:moveTo>
                <a:lnTo>
                  <a:pt x="38" y="58"/>
                </a:lnTo>
                <a:lnTo>
                  <a:pt x="7" y="0"/>
                </a:lnTo>
                <a:lnTo>
                  <a:pt x="0" y="14"/>
                </a:lnTo>
                <a:lnTo>
                  <a:pt x="31" y="72"/>
                </a:lnTo>
                <a:close/>
              </a:path>
            </a:pathLst>
          </a:custGeom>
          <a:solidFill>
            <a:srgbClr val="FF5050"/>
          </a:solidFill>
          <a:ln w="9525">
            <a:solidFill>
              <a:srgbClr val="FF5050"/>
            </a:solidFill>
            <a:round/>
            <a:headEnd/>
            <a:tailEnd/>
          </a:ln>
        </p:spPr>
        <p:txBody>
          <a:bodyPr/>
          <a:lstStyle/>
          <a:p>
            <a:endParaRPr lang="it-IT"/>
          </a:p>
        </p:txBody>
      </p:sp>
      <p:sp>
        <p:nvSpPr>
          <p:cNvPr id="22776" name="Freeform 1276"/>
          <p:cNvSpPr>
            <a:spLocks/>
          </p:cNvSpPr>
          <p:nvPr/>
        </p:nvSpPr>
        <p:spPr bwMode="auto">
          <a:xfrm>
            <a:off x="3203575" y="2414588"/>
            <a:ext cx="15875" cy="11112"/>
          </a:xfrm>
          <a:custGeom>
            <a:avLst/>
            <a:gdLst>
              <a:gd name="T0" fmla="*/ 9 w 12"/>
              <a:gd name="T1" fmla="*/ 14 h 14"/>
              <a:gd name="T2" fmla="*/ 12 w 12"/>
              <a:gd name="T3" fmla="*/ 7 h 14"/>
              <a:gd name="T4" fmla="*/ 7 w 12"/>
              <a:gd name="T5" fmla="*/ 0 h 14"/>
              <a:gd name="T6" fmla="*/ 0 w 12"/>
              <a:gd name="T7" fmla="*/ 14 h 14"/>
              <a:gd name="T8" fmla="*/ 0 w 12"/>
              <a:gd name="T9" fmla="*/ 0 h 14"/>
              <a:gd name="T10" fmla="*/ 9 w 12"/>
              <a:gd name="T11" fmla="*/ 14 h 14"/>
              <a:gd name="T12" fmla="*/ 0 60000 65536"/>
              <a:gd name="T13" fmla="*/ 0 60000 65536"/>
              <a:gd name="T14" fmla="*/ 0 60000 65536"/>
              <a:gd name="T15" fmla="*/ 0 60000 65536"/>
              <a:gd name="T16" fmla="*/ 0 60000 65536"/>
              <a:gd name="T17" fmla="*/ 0 60000 65536"/>
              <a:gd name="T18" fmla="*/ 0 w 12"/>
              <a:gd name="T19" fmla="*/ 0 h 14"/>
              <a:gd name="T20" fmla="*/ 12 w 1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2" h="14">
                <a:moveTo>
                  <a:pt x="9" y="14"/>
                </a:moveTo>
                <a:lnTo>
                  <a:pt x="12" y="7"/>
                </a:lnTo>
                <a:lnTo>
                  <a:pt x="7" y="0"/>
                </a:lnTo>
                <a:lnTo>
                  <a:pt x="0" y="14"/>
                </a:lnTo>
                <a:lnTo>
                  <a:pt x="0" y="0"/>
                </a:lnTo>
                <a:lnTo>
                  <a:pt x="9" y="14"/>
                </a:lnTo>
                <a:close/>
              </a:path>
            </a:pathLst>
          </a:custGeom>
          <a:solidFill>
            <a:srgbClr val="FF5050"/>
          </a:solidFill>
          <a:ln w="9525">
            <a:solidFill>
              <a:srgbClr val="FF5050"/>
            </a:solidFill>
            <a:round/>
            <a:headEnd/>
            <a:tailEnd/>
          </a:ln>
        </p:spPr>
        <p:txBody>
          <a:bodyPr/>
          <a:lstStyle/>
          <a:p>
            <a:endParaRPr lang="it-IT"/>
          </a:p>
        </p:txBody>
      </p:sp>
      <p:sp>
        <p:nvSpPr>
          <p:cNvPr id="22777" name="Freeform 1277"/>
          <p:cNvSpPr>
            <a:spLocks/>
          </p:cNvSpPr>
          <p:nvPr/>
        </p:nvSpPr>
        <p:spPr bwMode="auto">
          <a:xfrm>
            <a:off x="3113088" y="2368550"/>
            <a:ext cx="57150" cy="57150"/>
          </a:xfrm>
          <a:custGeom>
            <a:avLst/>
            <a:gdLst>
              <a:gd name="T0" fmla="*/ 41 w 41"/>
              <a:gd name="T1" fmla="*/ 14 h 72"/>
              <a:gd name="T2" fmla="*/ 33 w 41"/>
              <a:gd name="T3" fmla="*/ 0 h 72"/>
              <a:gd name="T4" fmla="*/ 0 w 41"/>
              <a:gd name="T5" fmla="*/ 58 h 72"/>
              <a:gd name="T6" fmla="*/ 8 w 41"/>
              <a:gd name="T7" fmla="*/ 72 h 72"/>
              <a:gd name="T8" fmla="*/ 41 w 41"/>
              <a:gd name="T9" fmla="*/ 14 h 72"/>
              <a:gd name="T10" fmla="*/ 0 60000 65536"/>
              <a:gd name="T11" fmla="*/ 0 60000 65536"/>
              <a:gd name="T12" fmla="*/ 0 60000 65536"/>
              <a:gd name="T13" fmla="*/ 0 60000 65536"/>
              <a:gd name="T14" fmla="*/ 0 60000 65536"/>
              <a:gd name="T15" fmla="*/ 0 w 41"/>
              <a:gd name="T16" fmla="*/ 0 h 72"/>
              <a:gd name="T17" fmla="*/ 41 w 41"/>
              <a:gd name="T18" fmla="*/ 72 h 72"/>
            </a:gdLst>
            <a:ahLst/>
            <a:cxnLst>
              <a:cxn ang="T10">
                <a:pos x="T0" y="T1"/>
              </a:cxn>
              <a:cxn ang="T11">
                <a:pos x="T2" y="T3"/>
              </a:cxn>
              <a:cxn ang="T12">
                <a:pos x="T4" y="T5"/>
              </a:cxn>
              <a:cxn ang="T13">
                <a:pos x="T6" y="T7"/>
              </a:cxn>
              <a:cxn ang="T14">
                <a:pos x="T8" y="T9"/>
              </a:cxn>
            </a:cxnLst>
            <a:rect l="T15" t="T16" r="T17" b="T18"/>
            <a:pathLst>
              <a:path w="41" h="72">
                <a:moveTo>
                  <a:pt x="41" y="14"/>
                </a:moveTo>
                <a:lnTo>
                  <a:pt x="33" y="0"/>
                </a:lnTo>
                <a:lnTo>
                  <a:pt x="0" y="58"/>
                </a:lnTo>
                <a:lnTo>
                  <a:pt x="8" y="72"/>
                </a:lnTo>
                <a:lnTo>
                  <a:pt x="41" y="14"/>
                </a:lnTo>
                <a:close/>
              </a:path>
            </a:pathLst>
          </a:custGeom>
          <a:solidFill>
            <a:srgbClr val="FF5050"/>
          </a:solidFill>
          <a:ln w="9525">
            <a:solidFill>
              <a:srgbClr val="FF5050"/>
            </a:solidFill>
            <a:round/>
            <a:headEnd/>
            <a:tailEnd/>
          </a:ln>
        </p:spPr>
        <p:txBody>
          <a:bodyPr/>
          <a:lstStyle/>
          <a:p>
            <a:endParaRPr lang="it-IT"/>
          </a:p>
        </p:txBody>
      </p:sp>
      <p:sp>
        <p:nvSpPr>
          <p:cNvPr id="22778" name="Freeform 1278"/>
          <p:cNvSpPr>
            <a:spLocks/>
          </p:cNvSpPr>
          <p:nvPr/>
        </p:nvSpPr>
        <p:spPr bwMode="auto">
          <a:xfrm>
            <a:off x="3159125" y="2363788"/>
            <a:ext cx="11113" cy="15875"/>
          </a:xfrm>
          <a:custGeom>
            <a:avLst/>
            <a:gdLst>
              <a:gd name="T0" fmla="*/ 7 w 8"/>
              <a:gd name="T1" fmla="*/ 6 h 20"/>
              <a:gd name="T2" fmla="*/ 4 w 8"/>
              <a:gd name="T3" fmla="*/ 0 h 20"/>
              <a:gd name="T4" fmla="*/ 0 w 8"/>
              <a:gd name="T5" fmla="*/ 6 h 20"/>
              <a:gd name="T6" fmla="*/ 8 w 8"/>
              <a:gd name="T7" fmla="*/ 20 h 20"/>
              <a:gd name="T8" fmla="*/ 0 w 8"/>
              <a:gd name="T9" fmla="*/ 20 h 20"/>
              <a:gd name="T10" fmla="*/ 7 w 8"/>
              <a:gd name="T11" fmla="*/ 6 h 20"/>
              <a:gd name="T12" fmla="*/ 0 60000 65536"/>
              <a:gd name="T13" fmla="*/ 0 60000 65536"/>
              <a:gd name="T14" fmla="*/ 0 60000 65536"/>
              <a:gd name="T15" fmla="*/ 0 60000 65536"/>
              <a:gd name="T16" fmla="*/ 0 60000 65536"/>
              <a:gd name="T17" fmla="*/ 0 60000 65536"/>
              <a:gd name="T18" fmla="*/ 0 w 8"/>
              <a:gd name="T19" fmla="*/ 0 h 20"/>
              <a:gd name="T20" fmla="*/ 8 w 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8" h="20">
                <a:moveTo>
                  <a:pt x="7" y="6"/>
                </a:moveTo>
                <a:lnTo>
                  <a:pt x="4" y="0"/>
                </a:lnTo>
                <a:lnTo>
                  <a:pt x="0" y="6"/>
                </a:lnTo>
                <a:lnTo>
                  <a:pt x="8" y="20"/>
                </a:lnTo>
                <a:lnTo>
                  <a:pt x="0" y="20"/>
                </a:lnTo>
                <a:lnTo>
                  <a:pt x="7" y="6"/>
                </a:lnTo>
                <a:close/>
              </a:path>
            </a:pathLst>
          </a:custGeom>
          <a:solidFill>
            <a:srgbClr val="FF5050"/>
          </a:solidFill>
          <a:ln w="9525">
            <a:solidFill>
              <a:srgbClr val="FF5050"/>
            </a:solidFill>
            <a:round/>
            <a:headEnd/>
            <a:tailEnd/>
          </a:ln>
        </p:spPr>
        <p:txBody>
          <a:bodyPr/>
          <a:lstStyle/>
          <a:p>
            <a:endParaRPr lang="it-IT"/>
          </a:p>
        </p:txBody>
      </p:sp>
      <p:sp>
        <p:nvSpPr>
          <p:cNvPr id="22779" name="Freeform 1279"/>
          <p:cNvSpPr>
            <a:spLocks/>
          </p:cNvSpPr>
          <p:nvPr/>
        </p:nvSpPr>
        <p:spPr bwMode="auto">
          <a:xfrm>
            <a:off x="3106738" y="2414588"/>
            <a:ext cx="17462" cy="11112"/>
          </a:xfrm>
          <a:custGeom>
            <a:avLst/>
            <a:gdLst>
              <a:gd name="T0" fmla="*/ 4 w 12"/>
              <a:gd name="T1" fmla="*/ 0 h 14"/>
              <a:gd name="T2" fmla="*/ 0 w 12"/>
              <a:gd name="T3" fmla="*/ 7 h 14"/>
              <a:gd name="T4" fmla="*/ 4 w 12"/>
              <a:gd name="T5" fmla="*/ 14 h 14"/>
              <a:gd name="T6" fmla="*/ 12 w 12"/>
              <a:gd name="T7" fmla="*/ 2 h 14"/>
              <a:gd name="T8" fmla="*/ 12 w 12"/>
              <a:gd name="T9" fmla="*/ 14 h 14"/>
              <a:gd name="T10" fmla="*/ 4 w 12"/>
              <a:gd name="T11" fmla="*/ 0 h 14"/>
              <a:gd name="T12" fmla="*/ 0 60000 65536"/>
              <a:gd name="T13" fmla="*/ 0 60000 65536"/>
              <a:gd name="T14" fmla="*/ 0 60000 65536"/>
              <a:gd name="T15" fmla="*/ 0 60000 65536"/>
              <a:gd name="T16" fmla="*/ 0 60000 65536"/>
              <a:gd name="T17" fmla="*/ 0 60000 65536"/>
              <a:gd name="T18" fmla="*/ 0 w 12"/>
              <a:gd name="T19" fmla="*/ 0 h 14"/>
              <a:gd name="T20" fmla="*/ 12 w 1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2" h="14">
                <a:moveTo>
                  <a:pt x="4" y="0"/>
                </a:moveTo>
                <a:lnTo>
                  <a:pt x="0" y="7"/>
                </a:lnTo>
                <a:lnTo>
                  <a:pt x="4" y="14"/>
                </a:lnTo>
                <a:lnTo>
                  <a:pt x="12" y="2"/>
                </a:lnTo>
                <a:lnTo>
                  <a:pt x="12" y="14"/>
                </a:lnTo>
                <a:lnTo>
                  <a:pt x="4" y="0"/>
                </a:lnTo>
                <a:close/>
              </a:path>
            </a:pathLst>
          </a:custGeom>
          <a:solidFill>
            <a:srgbClr val="FF5050"/>
          </a:solidFill>
          <a:ln w="9525">
            <a:solidFill>
              <a:srgbClr val="FF5050"/>
            </a:solidFill>
            <a:round/>
            <a:headEnd/>
            <a:tailEnd/>
          </a:ln>
        </p:spPr>
        <p:txBody>
          <a:bodyPr/>
          <a:lstStyle/>
          <a:p>
            <a:endParaRPr lang="it-IT"/>
          </a:p>
        </p:txBody>
      </p:sp>
      <p:sp>
        <p:nvSpPr>
          <p:cNvPr id="22780" name="Freeform 1280"/>
          <p:cNvSpPr>
            <a:spLocks/>
          </p:cNvSpPr>
          <p:nvPr/>
        </p:nvSpPr>
        <p:spPr bwMode="auto">
          <a:xfrm>
            <a:off x="2687638" y="2147888"/>
            <a:ext cx="90487" cy="90487"/>
          </a:xfrm>
          <a:custGeom>
            <a:avLst/>
            <a:gdLst>
              <a:gd name="T0" fmla="*/ 0 w 64"/>
              <a:gd name="T1" fmla="*/ 57 h 115"/>
              <a:gd name="T2" fmla="*/ 31 w 64"/>
              <a:gd name="T3" fmla="*/ 115 h 115"/>
              <a:gd name="T4" fmla="*/ 64 w 64"/>
              <a:gd name="T5" fmla="*/ 57 h 115"/>
              <a:gd name="T6" fmla="*/ 31 w 64"/>
              <a:gd name="T7" fmla="*/ 0 h 115"/>
              <a:gd name="T8" fmla="*/ 0 w 64"/>
              <a:gd name="T9" fmla="*/ 57 h 115"/>
              <a:gd name="T10" fmla="*/ 0 60000 65536"/>
              <a:gd name="T11" fmla="*/ 0 60000 65536"/>
              <a:gd name="T12" fmla="*/ 0 60000 65536"/>
              <a:gd name="T13" fmla="*/ 0 60000 65536"/>
              <a:gd name="T14" fmla="*/ 0 60000 65536"/>
              <a:gd name="T15" fmla="*/ 0 w 64"/>
              <a:gd name="T16" fmla="*/ 0 h 115"/>
              <a:gd name="T17" fmla="*/ 64 w 64"/>
              <a:gd name="T18" fmla="*/ 115 h 115"/>
            </a:gdLst>
            <a:ahLst/>
            <a:cxnLst>
              <a:cxn ang="T10">
                <a:pos x="T0" y="T1"/>
              </a:cxn>
              <a:cxn ang="T11">
                <a:pos x="T2" y="T3"/>
              </a:cxn>
              <a:cxn ang="T12">
                <a:pos x="T4" y="T5"/>
              </a:cxn>
              <a:cxn ang="T13">
                <a:pos x="T6" y="T7"/>
              </a:cxn>
              <a:cxn ang="T14">
                <a:pos x="T8" y="T9"/>
              </a:cxn>
            </a:cxnLst>
            <a:rect l="T15" t="T16" r="T17" b="T18"/>
            <a:pathLst>
              <a:path w="64" h="115">
                <a:moveTo>
                  <a:pt x="0" y="57"/>
                </a:moveTo>
                <a:lnTo>
                  <a:pt x="31" y="115"/>
                </a:lnTo>
                <a:lnTo>
                  <a:pt x="64" y="57"/>
                </a:lnTo>
                <a:lnTo>
                  <a:pt x="31" y="0"/>
                </a:lnTo>
                <a:lnTo>
                  <a:pt x="0" y="57"/>
                </a:lnTo>
                <a:close/>
              </a:path>
            </a:pathLst>
          </a:custGeom>
          <a:solidFill>
            <a:srgbClr val="FF5050"/>
          </a:solidFill>
          <a:ln w="9525">
            <a:solidFill>
              <a:srgbClr val="FF5050"/>
            </a:solidFill>
            <a:round/>
            <a:headEnd/>
            <a:tailEnd/>
          </a:ln>
        </p:spPr>
        <p:txBody>
          <a:bodyPr/>
          <a:lstStyle/>
          <a:p>
            <a:endParaRPr lang="it-IT"/>
          </a:p>
        </p:txBody>
      </p:sp>
      <p:sp>
        <p:nvSpPr>
          <p:cNvPr id="22781" name="Freeform 1281"/>
          <p:cNvSpPr>
            <a:spLocks/>
          </p:cNvSpPr>
          <p:nvPr/>
        </p:nvSpPr>
        <p:spPr bwMode="auto">
          <a:xfrm>
            <a:off x="2682875" y="2189163"/>
            <a:ext cx="53975" cy="55562"/>
          </a:xfrm>
          <a:custGeom>
            <a:avLst/>
            <a:gdLst>
              <a:gd name="T0" fmla="*/ 8 w 39"/>
              <a:gd name="T1" fmla="*/ 0 h 71"/>
              <a:gd name="T2" fmla="*/ 0 w 39"/>
              <a:gd name="T3" fmla="*/ 13 h 71"/>
              <a:gd name="T4" fmla="*/ 31 w 39"/>
              <a:gd name="T5" fmla="*/ 71 h 71"/>
              <a:gd name="T6" fmla="*/ 39 w 39"/>
              <a:gd name="T7" fmla="*/ 58 h 71"/>
              <a:gd name="T8" fmla="*/ 8 w 39"/>
              <a:gd name="T9" fmla="*/ 0 h 71"/>
              <a:gd name="T10" fmla="*/ 0 60000 65536"/>
              <a:gd name="T11" fmla="*/ 0 60000 65536"/>
              <a:gd name="T12" fmla="*/ 0 60000 65536"/>
              <a:gd name="T13" fmla="*/ 0 60000 65536"/>
              <a:gd name="T14" fmla="*/ 0 60000 65536"/>
              <a:gd name="T15" fmla="*/ 0 w 39"/>
              <a:gd name="T16" fmla="*/ 0 h 71"/>
              <a:gd name="T17" fmla="*/ 39 w 39"/>
              <a:gd name="T18" fmla="*/ 71 h 71"/>
            </a:gdLst>
            <a:ahLst/>
            <a:cxnLst>
              <a:cxn ang="T10">
                <a:pos x="T0" y="T1"/>
              </a:cxn>
              <a:cxn ang="T11">
                <a:pos x="T2" y="T3"/>
              </a:cxn>
              <a:cxn ang="T12">
                <a:pos x="T4" y="T5"/>
              </a:cxn>
              <a:cxn ang="T13">
                <a:pos x="T6" y="T7"/>
              </a:cxn>
              <a:cxn ang="T14">
                <a:pos x="T8" y="T9"/>
              </a:cxn>
            </a:cxnLst>
            <a:rect l="T15" t="T16" r="T17" b="T18"/>
            <a:pathLst>
              <a:path w="39" h="71">
                <a:moveTo>
                  <a:pt x="8" y="0"/>
                </a:moveTo>
                <a:lnTo>
                  <a:pt x="0" y="13"/>
                </a:lnTo>
                <a:lnTo>
                  <a:pt x="31" y="71"/>
                </a:lnTo>
                <a:lnTo>
                  <a:pt x="39" y="58"/>
                </a:lnTo>
                <a:lnTo>
                  <a:pt x="8" y="0"/>
                </a:lnTo>
                <a:close/>
              </a:path>
            </a:pathLst>
          </a:custGeom>
          <a:solidFill>
            <a:srgbClr val="FF5050"/>
          </a:solidFill>
          <a:ln w="9525">
            <a:solidFill>
              <a:srgbClr val="FF5050"/>
            </a:solidFill>
            <a:round/>
            <a:headEnd/>
            <a:tailEnd/>
          </a:ln>
        </p:spPr>
        <p:txBody>
          <a:bodyPr/>
          <a:lstStyle/>
          <a:p>
            <a:endParaRPr lang="it-IT"/>
          </a:p>
        </p:txBody>
      </p:sp>
      <p:sp>
        <p:nvSpPr>
          <p:cNvPr id="22782" name="Freeform 1282"/>
          <p:cNvSpPr>
            <a:spLocks/>
          </p:cNvSpPr>
          <p:nvPr/>
        </p:nvSpPr>
        <p:spPr bwMode="auto">
          <a:xfrm>
            <a:off x="2725738" y="2187575"/>
            <a:ext cx="58737" cy="57150"/>
          </a:xfrm>
          <a:custGeom>
            <a:avLst/>
            <a:gdLst>
              <a:gd name="T0" fmla="*/ 0 w 41"/>
              <a:gd name="T1" fmla="*/ 58 h 73"/>
              <a:gd name="T2" fmla="*/ 8 w 41"/>
              <a:gd name="T3" fmla="*/ 73 h 73"/>
              <a:gd name="T4" fmla="*/ 41 w 41"/>
              <a:gd name="T5" fmla="*/ 15 h 73"/>
              <a:gd name="T6" fmla="*/ 33 w 41"/>
              <a:gd name="T7" fmla="*/ 0 h 73"/>
              <a:gd name="T8" fmla="*/ 0 w 41"/>
              <a:gd name="T9" fmla="*/ 58 h 73"/>
              <a:gd name="T10" fmla="*/ 0 60000 65536"/>
              <a:gd name="T11" fmla="*/ 0 60000 65536"/>
              <a:gd name="T12" fmla="*/ 0 60000 65536"/>
              <a:gd name="T13" fmla="*/ 0 60000 65536"/>
              <a:gd name="T14" fmla="*/ 0 60000 65536"/>
              <a:gd name="T15" fmla="*/ 0 w 41"/>
              <a:gd name="T16" fmla="*/ 0 h 73"/>
              <a:gd name="T17" fmla="*/ 41 w 41"/>
              <a:gd name="T18" fmla="*/ 73 h 73"/>
            </a:gdLst>
            <a:ahLst/>
            <a:cxnLst>
              <a:cxn ang="T10">
                <a:pos x="T0" y="T1"/>
              </a:cxn>
              <a:cxn ang="T11">
                <a:pos x="T2" y="T3"/>
              </a:cxn>
              <a:cxn ang="T12">
                <a:pos x="T4" y="T5"/>
              </a:cxn>
              <a:cxn ang="T13">
                <a:pos x="T6" y="T7"/>
              </a:cxn>
              <a:cxn ang="T14">
                <a:pos x="T8" y="T9"/>
              </a:cxn>
            </a:cxnLst>
            <a:rect l="T15" t="T16" r="T17" b="T18"/>
            <a:pathLst>
              <a:path w="41" h="73">
                <a:moveTo>
                  <a:pt x="0" y="58"/>
                </a:moveTo>
                <a:lnTo>
                  <a:pt x="8" y="73"/>
                </a:lnTo>
                <a:lnTo>
                  <a:pt x="41" y="15"/>
                </a:lnTo>
                <a:lnTo>
                  <a:pt x="33" y="0"/>
                </a:lnTo>
                <a:lnTo>
                  <a:pt x="0" y="58"/>
                </a:lnTo>
                <a:close/>
              </a:path>
            </a:pathLst>
          </a:custGeom>
          <a:solidFill>
            <a:srgbClr val="FF5050"/>
          </a:solidFill>
          <a:ln w="9525">
            <a:solidFill>
              <a:srgbClr val="FF5050"/>
            </a:solidFill>
            <a:round/>
            <a:headEnd/>
            <a:tailEnd/>
          </a:ln>
        </p:spPr>
        <p:txBody>
          <a:bodyPr/>
          <a:lstStyle/>
          <a:p>
            <a:endParaRPr lang="it-IT"/>
          </a:p>
        </p:txBody>
      </p:sp>
      <p:sp>
        <p:nvSpPr>
          <p:cNvPr id="22783" name="Freeform 1283"/>
          <p:cNvSpPr>
            <a:spLocks/>
          </p:cNvSpPr>
          <p:nvPr/>
        </p:nvSpPr>
        <p:spPr bwMode="auto">
          <a:xfrm>
            <a:off x="2725738" y="2233613"/>
            <a:ext cx="11112" cy="17462"/>
          </a:xfrm>
          <a:custGeom>
            <a:avLst/>
            <a:gdLst>
              <a:gd name="T0" fmla="*/ 0 w 8"/>
              <a:gd name="T1" fmla="*/ 15 h 22"/>
              <a:gd name="T2" fmla="*/ 4 w 8"/>
              <a:gd name="T3" fmla="*/ 22 h 22"/>
              <a:gd name="T4" fmla="*/ 8 w 8"/>
              <a:gd name="T5" fmla="*/ 15 h 22"/>
              <a:gd name="T6" fmla="*/ 0 w 8"/>
              <a:gd name="T7" fmla="*/ 0 h 22"/>
              <a:gd name="T8" fmla="*/ 8 w 8"/>
              <a:gd name="T9" fmla="*/ 2 h 22"/>
              <a:gd name="T10" fmla="*/ 0 w 8"/>
              <a:gd name="T11" fmla="*/ 15 h 22"/>
              <a:gd name="T12" fmla="*/ 0 60000 65536"/>
              <a:gd name="T13" fmla="*/ 0 60000 65536"/>
              <a:gd name="T14" fmla="*/ 0 60000 65536"/>
              <a:gd name="T15" fmla="*/ 0 60000 65536"/>
              <a:gd name="T16" fmla="*/ 0 60000 65536"/>
              <a:gd name="T17" fmla="*/ 0 60000 65536"/>
              <a:gd name="T18" fmla="*/ 0 w 8"/>
              <a:gd name="T19" fmla="*/ 0 h 22"/>
              <a:gd name="T20" fmla="*/ 8 w 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8" h="22">
                <a:moveTo>
                  <a:pt x="0" y="15"/>
                </a:moveTo>
                <a:lnTo>
                  <a:pt x="4" y="22"/>
                </a:lnTo>
                <a:lnTo>
                  <a:pt x="8" y="15"/>
                </a:lnTo>
                <a:lnTo>
                  <a:pt x="0" y="0"/>
                </a:lnTo>
                <a:lnTo>
                  <a:pt x="8" y="2"/>
                </a:lnTo>
                <a:lnTo>
                  <a:pt x="0" y="15"/>
                </a:lnTo>
                <a:close/>
              </a:path>
            </a:pathLst>
          </a:custGeom>
          <a:solidFill>
            <a:srgbClr val="FF5050"/>
          </a:solidFill>
          <a:ln w="9525">
            <a:solidFill>
              <a:srgbClr val="FF5050"/>
            </a:solidFill>
            <a:round/>
            <a:headEnd/>
            <a:tailEnd/>
          </a:ln>
        </p:spPr>
        <p:txBody>
          <a:bodyPr/>
          <a:lstStyle/>
          <a:p>
            <a:endParaRPr lang="it-IT"/>
          </a:p>
        </p:txBody>
      </p:sp>
      <p:sp>
        <p:nvSpPr>
          <p:cNvPr id="22784" name="Freeform 1284"/>
          <p:cNvSpPr>
            <a:spLocks/>
          </p:cNvSpPr>
          <p:nvPr/>
        </p:nvSpPr>
        <p:spPr bwMode="auto">
          <a:xfrm>
            <a:off x="2725738" y="2143125"/>
            <a:ext cx="57150" cy="55563"/>
          </a:xfrm>
          <a:custGeom>
            <a:avLst/>
            <a:gdLst>
              <a:gd name="T0" fmla="*/ 33 w 40"/>
              <a:gd name="T1" fmla="*/ 71 h 71"/>
              <a:gd name="T2" fmla="*/ 40 w 40"/>
              <a:gd name="T3" fmla="*/ 56 h 71"/>
              <a:gd name="T4" fmla="*/ 7 w 40"/>
              <a:gd name="T5" fmla="*/ 0 h 71"/>
              <a:gd name="T6" fmla="*/ 0 w 40"/>
              <a:gd name="T7" fmla="*/ 15 h 71"/>
              <a:gd name="T8" fmla="*/ 33 w 40"/>
              <a:gd name="T9" fmla="*/ 71 h 71"/>
              <a:gd name="T10" fmla="*/ 0 60000 65536"/>
              <a:gd name="T11" fmla="*/ 0 60000 65536"/>
              <a:gd name="T12" fmla="*/ 0 60000 65536"/>
              <a:gd name="T13" fmla="*/ 0 60000 65536"/>
              <a:gd name="T14" fmla="*/ 0 60000 65536"/>
              <a:gd name="T15" fmla="*/ 0 w 40"/>
              <a:gd name="T16" fmla="*/ 0 h 71"/>
              <a:gd name="T17" fmla="*/ 40 w 40"/>
              <a:gd name="T18" fmla="*/ 71 h 71"/>
            </a:gdLst>
            <a:ahLst/>
            <a:cxnLst>
              <a:cxn ang="T10">
                <a:pos x="T0" y="T1"/>
              </a:cxn>
              <a:cxn ang="T11">
                <a:pos x="T2" y="T3"/>
              </a:cxn>
              <a:cxn ang="T12">
                <a:pos x="T4" y="T5"/>
              </a:cxn>
              <a:cxn ang="T13">
                <a:pos x="T6" y="T7"/>
              </a:cxn>
              <a:cxn ang="T14">
                <a:pos x="T8" y="T9"/>
              </a:cxn>
            </a:cxnLst>
            <a:rect l="T15" t="T16" r="T17" b="T18"/>
            <a:pathLst>
              <a:path w="40" h="71">
                <a:moveTo>
                  <a:pt x="33" y="71"/>
                </a:moveTo>
                <a:lnTo>
                  <a:pt x="40" y="56"/>
                </a:lnTo>
                <a:lnTo>
                  <a:pt x="7" y="0"/>
                </a:lnTo>
                <a:lnTo>
                  <a:pt x="0" y="15"/>
                </a:lnTo>
                <a:lnTo>
                  <a:pt x="33" y="71"/>
                </a:lnTo>
                <a:close/>
              </a:path>
            </a:pathLst>
          </a:custGeom>
          <a:solidFill>
            <a:srgbClr val="FF5050"/>
          </a:solidFill>
          <a:ln w="9525">
            <a:solidFill>
              <a:srgbClr val="FF5050"/>
            </a:solidFill>
            <a:round/>
            <a:headEnd/>
            <a:tailEnd/>
          </a:ln>
        </p:spPr>
        <p:txBody>
          <a:bodyPr/>
          <a:lstStyle/>
          <a:p>
            <a:endParaRPr lang="it-IT"/>
          </a:p>
        </p:txBody>
      </p:sp>
      <p:sp>
        <p:nvSpPr>
          <p:cNvPr id="22785" name="Freeform 1285"/>
          <p:cNvSpPr>
            <a:spLocks/>
          </p:cNvSpPr>
          <p:nvPr/>
        </p:nvSpPr>
        <p:spPr bwMode="auto">
          <a:xfrm>
            <a:off x="2773363" y="2187575"/>
            <a:ext cx="14287" cy="11113"/>
          </a:xfrm>
          <a:custGeom>
            <a:avLst/>
            <a:gdLst>
              <a:gd name="T0" fmla="*/ 8 w 11"/>
              <a:gd name="T1" fmla="*/ 15 h 15"/>
              <a:gd name="T2" fmla="*/ 11 w 11"/>
              <a:gd name="T3" fmla="*/ 8 h 15"/>
              <a:gd name="T4" fmla="*/ 7 w 11"/>
              <a:gd name="T5" fmla="*/ 0 h 15"/>
              <a:gd name="T6" fmla="*/ 0 w 11"/>
              <a:gd name="T7" fmla="*/ 15 h 15"/>
              <a:gd name="T8" fmla="*/ 0 w 11"/>
              <a:gd name="T9" fmla="*/ 0 h 15"/>
              <a:gd name="T10" fmla="*/ 8 w 11"/>
              <a:gd name="T11" fmla="*/ 15 h 15"/>
              <a:gd name="T12" fmla="*/ 0 60000 65536"/>
              <a:gd name="T13" fmla="*/ 0 60000 65536"/>
              <a:gd name="T14" fmla="*/ 0 60000 65536"/>
              <a:gd name="T15" fmla="*/ 0 60000 65536"/>
              <a:gd name="T16" fmla="*/ 0 60000 65536"/>
              <a:gd name="T17" fmla="*/ 0 60000 65536"/>
              <a:gd name="T18" fmla="*/ 0 w 11"/>
              <a:gd name="T19" fmla="*/ 0 h 15"/>
              <a:gd name="T20" fmla="*/ 11 w 1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1" h="15">
                <a:moveTo>
                  <a:pt x="8" y="15"/>
                </a:moveTo>
                <a:lnTo>
                  <a:pt x="11" y="8"/>
                </a:lnTo>
                <a:lnTo>
                  <a:pt x="7" y="0"/>
                </a:lnTo>
                <a:lnTo>
                  <a:pt x="0" y="15"/>
                </a:lnTo>
                <a:lnTo>
                  <a:pt x="0" y="0"/>
                </a:lnTo>
                <a:lnTo>
                  <a:pt x="8" y="15"/>
                </a:lnTo>
                <a:close/>
              </a:path>
            </a:pathLst>
          </a:custGeom>
          <a:solidFill>
            <a:srgbClr val="FF5050"/>
          </a:solidFill>
          <a:ln w="9525">
            <a:solidFill>
              <a:srgbClr val="FF5050"/>
            </a:solidFill>
            <a:round/>
            <a:headEnd/>
            <a:tailEnd/>
          </a:ln>
        </p:spPr>
        <p:txBody>
          <a:bodyPr/>
          <a:lstStyle/>
          <a:p>
            <a:endParaRPr lang="it-IT"/>
          </a:p>
        </p:txBody>
      </p:sp>
      <p:sp>
        <p:nvSpPr>
          <p:cNvPr id="22786" name="Freeform 1286"/>
          <p:cNvSpPr>
            <a:spLocks/>
          </p:cNvSpPr>
          <p:nvPr/>
        </p:nvSpPr>
        <p:spPr bwMode="auto">
          <a:xfrm>
            <a:off x="2682875" y="2143125"/>
            <a:ext cx="53975" cy="55563"/>
          </a:xfrm>
          <a:custGeom>
            <a:avLst/>
            <a:gdLst>
              <a:gd name="T0" fmla="*/ 39 w 39"/>
              <a:gd name="T1" fmla="*/ 15 h 71"/>
              <a:gd name="T2" fmla="*/ 31 w 39"/>
              <a:gd name="T3" fmla="*/ 0 h 71"/>
              <a:gd name="T4" fmla="*/ 0 w 39"/>
              <a:gd name="T5" fmla="*/ 56 h 71"/>
              <a:gd name="T6" fmla="*/ 8 w 39"/>
              <a:gd name="T7" fmla="*/ 71 h 71"/>
              <a:gd name="T8" fmla="*/ 39 w 39"/>
              <a:gd name="T9" fmla="*/ 15 h 71"/>
              <a:gd name="T10" fmla="*/ 0 60000 65536"/>
              <a:gd name="T11" fmla="*/ 0 60000 65536"/>
              <a:gd name="T12" fmla="*/ 0 60000 65536"/>
              <a:gd name="T13" fmla="*/ 0 60000 65536"/>
              <a:gd name="T14" fmla="*/ 0 60000 65536"/>
              <a:gd name="T15" fmla="*/ 0 w 39"/>
              <a:gd name="T16" fmla="*/ 0 h 71"/>
              <a:gd name="T17" fmla="*/ 39 w 39"/>
              <a:gd name="T18" fmla="*/ 71 h 71"/>
            </a:gdLst>
            <a:ahLst/>
            <a:cxnLst>
              <a:cxn ang="T10">
                <a:pos x="T0" y="T1"/>
              </a:cxn>
              <a:cxn ang="T11">
                <a:pos x="T2" y="T3"/>
              </a:cxn>
              <a:cxn ang="T12">
                <a:pos x="T4" y="T5"/>
              </a:cxn>
              <a:cxn ang="T13">
                <a:pos x="T6" y="T7"/>
              </a:cxn>
              <a:cxn ang="T14">
                <a:pos x="T8" y="T9"/>
              </a:cxn>
            </a:cxnLst>
            <a:rect l="T15" t="T16" r="T17" b="T18"/>
            <a:pathLst>
              <a:path w="39" h="71">
                <a:moveTo>
                  <a:pt x="39" y="15"/>
                </a:moveTo>
                <a:lnTo>
                  <a:pt x="31" y="0"/>
                </a:lnTo>
                <a:lnTo>
                  <a:pt x="0" y="56"/>
                </a:lnTo>
                <a:lnTo>
                  <a:pt x="8" y="71"/>
                </a:lnTo>
                <a:lnTo>
                  <a:pt x="39" y="15"/>
                </a:lnTo>
                <a:close/>
              </a:path>
            </a:pathLst>
          </a:custGeom>
          <a:solidFill>
            <a:srgbClr val="FF5050"/>
          </a:solidFill>
          <a:ln w="9525">
            <a:solidFill>
              <a:srgbClr val="FF5050"/>
            </a:solidFill>
            <a:round/>
            <a:headEnd/>
            <a:tailEnd/>
          </a:ln>
        </p:spPr>
        <p:txBody>
          <a:bodyPr/>
          <a:lstStyle/>
          <a:p>
            <a:endParaRPr lang="it-IT"/>
          </a:p>
        </p:txBody>
      </p:sp>
      <p:sp>
        <p:nvSpPr>
          <p:cNvPr id="22787" name="Freeform 1287"/>
          <p:cNvSpPr>
            <a:spLocks/>
          </p:cNvSpPr>
          <p:nvPr/>
        </p:nvSpPr>
        <p:spPr bwMode="auto">
          <a:xfrm>
            <a:off x="2725738" y="2138363"/>
            <a:ext cx="11112" cy="15875"/>
          </a:xfrm>
          <a:custGeom>
            <a:avLst/>
            <a:gdLst>
              <a:gd name="T0" fmla="*/ 7 w 8"/>
              <a:gd name="T1" fmla="*/ 5 h 20"/>
              <a:gd name="T2" fmla="*/ 4 w 8"/>
              <a:gd name="T3" fmla="*/ 0 h 20"/>
              <a:gd name="T4" fmla="*/ 0 w 8"/>
              <a:gd name="T5" fmla="*/ 5 h 20"/>
              <a:gd name="T6" fmla="*/ 8 w 8"/>
              <a:gd name="T7" fmla="*/ 20 h 20"/>
              <a:gd name="T8" fmla="*/ 0 w 8"/>
              <a:gd name="T9" fmla="*/ 20 h 20"/>
              <a:gd name="T10" fmla="*/ 7 w 8"/>
              <a:gd name="T11" fmla="*/ 5 h 20"/>
              <a:gd name="T12" fmla="*/ 0 60000 65536"/>
              <a:gd name="T13" fmla="*/ 0 60000 65536"/>
              <a:gd name="T14" fmla="*/ 0 60000 65536"/>
              <a:gd name="T15" fmla="*/ 0 60000 65536"/>
              <a:gd name="T16" fmla="*/ 0 60000 65536"/>
              <a:gd name="T17" fmla="*/ 0 60000 65536"/>
              <a:gd name="T18" fmla="*/ 0 w 8"/>
              <a:gd name="T19" fmla="*/ 0 h 20"/>
              <a:gd name="T20" fmla="*/ 8 w 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8" h="20">
                <a:moveTo>
                  <a:pt x="7" y="5"/>
                </a:moveTo>
                <a:lnTo>
                  <a:pt x="4" y="0"/>
                </a:lnTo>
                <a:lnTo>
                  <a:pt x="0" y="5"/>
                </a:lnTo>
                <a:lnTo>
                  <a:pt x="8" y="20"/>
                </a:lnTo>
                <a:lnTo>
                  <a:pt x="0" y="20"/>
                </a:lnTo>
                <a:lnTo>
                  <a:pt x="7" y="5"/>
                </a:lnTo>
                <a:close/>
              </a:path>
            </a:pathLst>
          </a:custGeom>
          <a:solidFill>
            <a:srgbClr val="FF5050"/>
          </a:solidFill>
          <a:ln w="9525">
            <a:solidFill>
              <a:srgbClr val="FF5050"/>
            </a:solidFill>
            <a:round/>
            <a:headEnd/>
            <a:tailEnd/>
          </a:ln>
        </p:spPr>
        <p:txBody>
          <a:bodyPr/>
          <a:lstStyle/>
          <a:p>
            <a:endParaRPr lang="it-IT"/>
          </a:p>
        </p:txBody>
      </p:sp>
      <p:sp>
        <p:nvSpPr>
          <p:cNvPr id="22788" name="Freeform 1288"/>
          <p:cNvSpPr>
            <a:spLocks/>
          </p:cNvSpPr>
          <p:nvPr/>
        </p:nvSpPr>
        <p:spPr bwMode="auto">
          <a:xfrm>
            <a:off x="2676525" y="2187575"/>
            <a:ext cx="17463" cy="11113"/>
          </a:xfrm>
          <a:custGeom>
            <a:avLst/>
            <a:gdLst>
              <a:gd name="T0" fmla="*/ 4 w 12"/>
              <a:gd name="T1" fmla="*/ 0 h 15"/>
              <a:gd name="T2" fmla="*/ 0 w 12"/>
              <a:gd name="T3" fmla="*/ 8 h 15"/>
              <a:gd name="T4" fmla="*/ 4 w 12"/>
              <a:gd name="T5" fmla="*/ 15 h 15"/>
              <a:gd name="T6" fmla="*/ 12 w 12"/>
              <a:gd name="T7" fmla="*/ 2 h 15"/>
              <a:gd name="T8" fmla="*/ 12 w 12"/>
              <a:gd name="T9" fmla="*/ 15 h 15"/>
              <a:gd name="T10" fmla="*/ 4 w 12"/>
              <a:gd name="T11" fmla="*/ 0 h 15"/>
              <a:gd name="T12" fmla="*/ 0 60000 65536"/>
              <a:gd name="T13" fmla="*/ 0 60000 65536"/>
              <a:gd name="T14" fmla="*/ 0 60000 65536"/>
              <a:gd name="T15" fmla="*/ 0 60000 65536"/>
              <a:gd name="T16" fmla="*/ 0 60000 65536"/>
              <a:gd name="T17" fmla="*/ 0 60000 65536"/>
              <a:gd name="T18" fmla="*/ 0 w 12"/>
              <a:gd name="T19" fmla="*/ 0 h 15"/>
              <a:gd name="T20" fmla="*/ 12 w 1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2" h="15">
                <a:moveTo>
                  <a:pt x="4" y="0"/>
                </a:moveTo>
                <a:lnTo>
                  <a:pt x="0" y="8"/>
                </a:lnTo>
                <a:lnTo>
                  <a:pt x="4" y="15"/>
                </a:lnTo>
                <a:lnTo>
                  <a:pt x="12" y="2"/>
                </a:lnTo>
                <a:lnTo>
                  <a:pt x="12" y="15"/>
                </a:lnTo>
                <a:lnTo>
                  <a:pt x="4" y="0"/>
                </a:lnTo>
                <a:close/>
              </a:path>
            </a:pathLst>
          </a:custGeom>
          <a:solidFill>
            <a:srgbClr val="FF5050"/>
          </a:solidFill>
          <a:ln w="9525">
            <a:solidFill>
              <a:srgbClr val="FF5050"/>
            </a:solidFill>
            <a:round/>
            <a:headEnd/>
            <a:tailEnd/>
          </a:ln>
        </p:spPr>
        <p:txBody>
          <a:bodyPr/>
          <a:lstStyle/>
          <a:p>
            <a:endParaRPr lang="it-IT"/>
          </a:p>
        </p:txBody>
      </p:sp>
      <p:sp>
        <p:nvSpPr>
          <p:cNvPr id="22789" name="Freeform 1289"/>
          <p:cNvSpPr>
            <a:spLocks/>
          </p:cNvSpPr>
          <p:nvPr/>
        </p:nvSpPr>
        <p:spPr bwMode="auto">
          <a:xfrm>
            <a:off x="2498725" y="2027238"/>
            <a:ext cx="92075" cy="90487"/>
          </a:xfrm>
          <a:custGeom>
            <a:avLst/>
            <a:gdLst>
              <a:gd name="T0" fmla="*/ 0 w 65"/>
              <a:gd name="T1" fmla="*/ 56 h 114"/>
              <a:gd name="T2" fmla="*/ 32 w 65"/>
              <a:gd name="T3" fmla="*/ 114 h 114"/>
              <a:gd name="T4" fmla="*/ 65 w 65"/>
              <a:gd name="T5" fmla="*/ 56 h 114"/>
              <a:gd name="T6" fmla="*/ 32 w 65"/>
              <a:gd name="T7" fmla="*/ 0 h 114"/>
              <a:gd name="T8" fmla="*/ 0 w 65"/>
              <a:gd name="T9" fmla="*/ 56 h 114"/>
              <a:gd name="T10" fmla="*/ 0 60000 65536"/>
              <a:gd name="T11" fmla="*/ 0 60000 65536"/>
              <a:gd name="T12" fmla="*/ 0 60000 65536"/>
              <a:gd name="T13" fmla="*/ 0 60000 65536"/>
              <a:gd name="T14" fmla="*/ 0 60000 65536"/>
              <a:gd name="T15" fmla="*/ 0 w 65"/>
              <a:gd name="T16" fmla="*/ 0 h 114"/>
              <a:gd name="T17" fmla="*/ 65 w 65"/>
              <a:gd name="T18" fmla="*/ 114 h 114"/>
            </a:gdLst>
            <a:ahLst/>
            <a:cxnLst>
              <a:cxn ang="T10">
                <a:pos x="T0" y="T1"/>
              </a:cxn>
              <a:cxn ang="T11">
                <a:pos x="T2" y="T3"/>
              </a:cxn>
              <a:cxn ang="T12">
                <a:pos x="T4" y="T5"/>
              </a:cxn>
              <a:cxn ang="T13">
                <a:pos x="T6" y="T7"/>
              </a:cxn>
              <a:cxn ang="T14">
                <a:pos x="T8" y="T9"/>
              </a:cxn>
            </a:cxnLst>
            <a:rect l="T15" t="T16" r="T17" b="T18"/>
            <a:pathLst>
              <a:path w="65" h="114">
                <a:moveTo>
                  <a:pt x="0" y="56"/>
                </a:moveTo>
                <a:lnTo>
                  <a:pt x="32" y="114"/>
                </a:lnTo>
                <a:lnTo>
                  <a:pt x="65" y="56"/>
                </a:lnTo>
                <a:lnTo>
                  <a:pt x="32" y="0"/>
                </a:lnTo>
                <a:lnTo>
                  <a:pt x="0" y="56"/>
                </a:lnTo>
                <a:close/>
              </a:path>
            </a:pathLst>
          </a:custGeom>
          <a:solidFill>
            <a:srgbClr val="FF5050"/>
          </a:solidFill>
          <a:ln w="9525">
            <a:solidFill>
              <a:srgbClr val="FF5050"/>
            </a:solidFill>
            <a:round/>
            <a:headEnd/>
            <a:tailEnd/>
          </a:ln>
        </p:spPr>
        <p:txBody>
          <a:bodyPr/>
          <a:lstStyle/>
          <a:p>
            <a:endParaRPr lang="it-IT"/>
          </a:p>
        </p:txBody>
      </p:sp>
      <p:sp>
        <p:nvSpPr>
          <p:cNvPr id="22790" name="Freeform 1290"/>
          <p:cNvSpPr>
            <a:spLocks/>
          </p:cNvSpPr>
          <p:nvPr/>
        </p:nvSpPr>
        <p:spPr bwMode="auto">
          <a:xfrm>
            <a:off x="2493963" y="2066925"/>
            <a:ext cx="55562" cy="57150"/>
          </a:xfrm>
          <a:custGeom>
            <a:avLst/>
            <a:gdLst>
              <a:gd name="T0" fmla="*/ 8 w 40"/>
              <a:gd name="T1" fmla="*/ 0 h 70"/>
              <a:gd name="T2" fmla="*/ 0 w 40"/>
              <a:gd name="T3" fmla="*/ 12 h 70"/>
              <a:gd name="T4" fmla="*/ 32 w 40"/>
              <a:gd name="T5" fmla="*/ 70 h 70"/>
              <a:gd name="T6" fmla="*/ 40 w 40"/>
              <a:gd name="T7" fmla="*/ 58 h 70"/>
              <a:gd name="T8" fmla="*/ 8 w 40"/>
              <a:gd name="T9" fmla="*/ 0 h 70"/>
              <a:gd name="T10" fmla="*/ 0 60000 65536"/>
              <a:gd name="T11" fmla="*/ 0 60000 65536"/>
              <a:gd name="T12" fmla="*/ 0 60000 65536"/>
              <a:gd name="T13" fmla="*/ 0 60000 65536"/>
              <a:gd name="T14" fmla="*/ 0 60000 65536"/>
              <a:gd name="T15" fmla="*/ 0 w 40"/>
              <a:gd name="T16" fmla="*/ 0 h 70"/>
              <a:gd name="T17" fmla="*/ 40 w 40"/>
              <a:gd name="T18" fmla="*/ 70 h 70"/>
            </a:gdLst>
            <a:ahLst/>
            <a:cxnLst>
              <a:cxn ang="T10">
                <a:pos x="T0" y="T1"/>
              </a:cxn>
              <a:cxn ang="T11">
                <a:pos x="T2" y="T3"/>
              </a:cxn>
              <a:cxn ang="T12">
                <a:pos x="T4" y="T5"/>
              </a:cxn>
              <a:cxn ang="T13">
                <a:pos x="T6" y="T7"/>
              </a:cxn>
              <a:cxn ang="T14">
                <a:pos x="T8" y="T9"/>
              </a:cxn>
            </a:cxnLst>
            <a:rect l="T15" t="T16" r="T17" b="T18"/>
            <a:pathLst>
              <a:path w="40" h="70">
                <a:moveTo>
                  <a:pt x="8" y="0"/>
                </a:moveTo>
                <a:lnTo>
                  <a:pt x="0" y="12"/>
                </a:lnTo>
                <a:lnTo>
                  <a:pt x="32" y="70"/>
                </a:lnTo>
                <a:lnTo>
                  <a:pt x="40" y="58"/>
                </a:lnTo>
                <a:lnTo>
                  <a:pt x="8" y="0"/>
                </a:lnTo>
                <a:close/>
              </a:path>
            </a:pathLst>
          </a:custGeom>
          <a:solidFill>
            <a:srgbClr val="FF5050"/>
          </a:solidFill>
          <a:ln w="9525">
            <a:solidFill>
              <a:srgbClr val="FF5050"/>
            </a:solidFill>
            <a:round/>
            <a:headEnd/>
            <a:tailEnd/>
          </a:ln>
        </p:spPr>
        <p:txBody>
          <a:bodyPr/>
          <a:lstStyle/>
          <a:p>
            <a:endParaRPr lang="it-IT"/>
          </a:p>
        </p:txBody>
      </p:sp>
      <p:sp>
        <p:nvSpPr>
          <p:cNvPr id="22791" name="Freeform 1291"/>
          <p:cNvSpPr>
            <a:spLocks/>
          </p:cNvSpPr>
          <p:nvPr/>
        </p:nvSpPr>
        <p:spPr bwMode="auto">
          <a:xfrm>
            <a:off x="2538413" y="2065338"/>
            <a:ext cx="58737" cy="58737"/>
          </a:xfrm>
          <a:custGeom>
            <a:avLst/>
            <a:gdLst>
              <a:gd name="T0" fmla="*/ 0 w 41"/>
              <a:gd name="T1" fmla="*/ 58 h 72"/>
              <a:gd name="T2" fmla="*/ 8 w 41"/>
              <a:gd name="T3" fmla="*/ 72 h 72"/>
              <a:gd name="T4" fmla="*/ 41 w 41"/>
              <a:gd name="T5" fmla="*/ 14 h 72"/>
              <a:gd name="T6" fmla="*/ 32 w 41"/>
              <a:gd name="T7" fmla="*/ 0 h 72"/>
              <a:gd name="T8" fmla="*/ 0 w 41"/>
              <a:gd name="T9" fmla="*/ 58 h 72"/>
              <a:gd name="T10" fmla="*/ 0 60000 65536"/>
              <a:gd name="T11" fmla="*/ 0 60000 65536"/>
              <a:gd name="T12" fmla="*/ 0 60000 65536"/>
              <a:gd name="T13" fmla="*/ 0 60000 65536"/>
              <a:gd name="T14" fmla="*/ 0 60000 65536"/>
              <a:gd name="T15" fmla="*/ 0 w 41"/>
              <a:gd name="T16" fmla="*/ 0 h 72"/>
              <a:gd name="T17" fmla="*/ 41 w 41"/>
              <a:gd name="T18" fmla="*/ 72 h 72"/>
            </a:gdLst>
            <a:ahLst/>
            <a:cxnLst>
              <a:cxn ang="T10">
                <a:pos x="T0" y="T1"/>
              </a:cxn>
              <a:cxn ang="T11">
                <a:pos x="T2" y="T3"/>
              </a:cxn>
              <a:cxn ang="T12">
                <a:pos x="T4" y="T5"/>
              </a:cxn>
              <a:cxn ang="T13">
                <a:pos x="T6" y="T7"/>
              </a:cxn>
              <a:cxn ang="T14">
                <a:pos x="T8" y="T9"/>
              </a:cxn>
            </a:cxnLst>
            <a:rect l="T15" t="T16" r="T17" b="T18"/>
            <a:pathLst>
              <a:path w="41" h="72">
                <a:moveTo>
                  <a:pt x="0" y="58"/>
                </a:moveTo>
                <a:lnTo>
                  <a:pt x="8" y="72"/>
                </a:lnTo>
                <a:lnTo>
                  <a:pt x="41" y="14"/>
                </a:lnTo>
                <a:lnTo>
                  <a:pt x="32" y="0"/>
                </a:lnTo>
                <a:lnTo>
                  <a:pt x="0" y="58"/>
                </a:lnTo>
                <a:close/>
              </a:path>
            </a:pathLst>
          </a:custGeom>
          <a:solidFill>
            <a:srgbClr val="FF5050"/>
          </a:solidFill>
          <a:ln w="9525">
            <a:solidFill>
              <a:srgbClr val="FF5050"/>
            </a:solidFill>
            <a:round/>
            <a:headEnd/>
            <a:tailEnd/>
          </a:ln>
        </p:spPr>
        <p:txBody>
          <a:bodyPr/>
          <a:lstStyle/>
          <a:p>
            <a:endParaRPr lang="it-IT"/>
          </a:p>
        </p:txBody>
      </p:sp>
      <p:sp>
        <p:nvSpPr>
          <p:cNvPr id="22792" name="Freeform 1292"/>
          <p:cNvSpPr>
            <a:spLocks/>
          </p:cNvSpPr>
          <p:nvPr/>
        </p:nvSpPr>
        <p:spPr bwMode="auto">
          <a:xfrm>
            <a:off x="2538413" y="2111375"/>
            <a:ext cx="11112" cy="17463"/>
          </a:xfrm>
          <a:custGeom>
            <a:avLst/>
            <a:gdLst>
              <a:gd name="T0" fmla="*/ 0 w 8"/>
              <a:gd name="T1" fmla="*/ 14 h 22"/>
              <a:gd name="T2" fmla="*/ 4 w 8"/>
              <a:gd name="T3" fmla="*/ 22 h 22"/>
              <a:gd name="T4" fmla="*/ 8 w 8"/>
              <a:gd name="T5" fmla="*/ 14 h 22"/>
              <a:gd name="T6" fmla="*/ 0 w 8"/>
              <a:gd name="T7" fmla="*/ 0 h 22"/>
              <a:gd name="T8" fmla="*/ 8 w 8"/>
              <a:gd name="T9" fmla="*/ 2 h 22"/>
              <a:gd name="T10" fmla="*/ 0 w 8"/>
              <a:gd name="T11" fmla="*/ 14 h 22"/>
              <a:gd name="T12" fmla="*/ 0 60000 65536"/>
              <a:gd name="T13" fmla="*/ 0 60000 65536"/>
              <a:gd name="T14" fmla="*/ 0 60000 65536"/>
              <a:gd name="T15" fmla="*/ 0 60000 65536"/>
              <a:gd name="T16" fmla="*/ 0 60000 65536"/>
              <a:gd name="T17" fmla="*/ 0 60000 65536"/>
              <a:gd name="T18" fmla="*/ 0 w 8"/>
              <a:gd name="T19" fmla="*/ 0 h 22"/>
              <a:gd name="T20" fmla="*/ 8 w 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8" h="22">
                <a:moveTo>
                  <a:pt x="0" y="14"/>
                </a:moveTo>
                <a:lnTo>
                  <a:pt x="4" y="22"/>
                </a:lnTo>
                <a:lnTo>
                  <a:pt x="8" y="14"/>
                </a:lnTo>
                <a:lnTo>
                  <a:pt x="0" y="0"/>
                </a:lnTo>
                <a:lnTo>
                  <a:pt x="8" y="2"/>
                </a:lnTo>
                <a:lnTo>
                  <a:pt x="0" y="14"/>
                </a:lnTo>
                <a:close/>
              </a:path>
            </a:pathLst>
          </a:custGeom>
          <a:solidFill>
            <a:srgbClr val="FF5050"/>
          </a:solidFill>
          <a:ln w="9525">
            <a:solidFill>
              <a:srgbClr val="FF5050"/>
            </a:solidFill>
            <a:round/>
            <a:headEnd/>
            <a:tailEnd/>
          </a:ln>
        </p:spPr>
        <p:txBody>
          <a:bodyPr/>
          <a:lstStyle/>
          <a:p>
            <a:endParaRPr lang="it-IT"/>
          </a:p>
        </p:txBody>
      </p:sp>
      <p:sp>
        <p:nvSpPr>
          <p:cNvPr id="22793" name="Freeform 1293"/>
          <p:cNvSpPr>
            <a:spLocks/>
          </p:cNvSpPr>
          <p:nvPr/>
        </p:nvSpPr>
        <p:spPr bwMode="auto">
          <a:xfrm>
            <a:off x="2538413" y="2020888"/>
            <a:ext cx="57150" cy="57150"/>
          </a:xfrm>
          <a:custGeom>
            <a:avLst/>
            <a:gdLst>
              <a:gd name="T0" fmla="*/ 32 w 40"/>
              <a:gd name="T1" fmla="*/ 70 h 70"/>
              <a:gd name="T2" fmla="*/ 40 w 40"/>
              <a:gd name="T3" fmla="*/ 56 h 70"/>
              <a:gd name="T4" fmla="*/ 7 w 40"/>
              <a:gd name="T5" fmla="*/ 0 h 70"/>
              <a:gd name="T6" fmla="*/ 0 w 40"/>
              <a:gd name="T7" fmla="*/ 14 h 70"/>
              <a:gd name="T8" fmla="*/ 32 w 40"/>
              <a:gd name="T9" fmla="*/ 70 h 70"/>
              <a:gd name="T10" fmla="*/ 0 60000 65536"/>
              <a:gd name="T11" fmla="*/ 0 60000 65536"/>
              <a:gd name="T12" fmla="*/ 0 60000 65536"/>
              <a:gd name="T13" fmla="*/ 0 60000 65536"/>
              <a:gd name="T14" fmla="*/ 0 60000 65536"/>
              <a:gd name="T15" fmla="*/ 0 w 40"/>
              <a:gd name="T16" fmla="*/ 0 h 70"/>
              <a:gd name="T17" fmla="*/ 40 w 40"/>
              <a:gd name="T18" fmla="*/ 70 h 70"/>
            </a:gdLst>
            <a:ahLst/>
            <a:cxnLst>
              <a:cxn ang="T10">
                <a:pos x="T0" y="T1"/>
              </a:cxn>
              <a:cxn ang="T11">
                <a:pos x="T2" y="T3"/>
              </a:cxn>
              <a:cxn ang="T12">
                <a:pos x="T4" y="T5"/>
              </a:cxn>
              <a:cxn ang="T13">
                <a:pos x="T6" y="T7"/>
              </a:cxn>
              <a:cxn ang="T14">
                <a:pos x="T8" y="T9"/>
              </a:cxn>
            </a:cxnLst>
            <a:rect l="T15" t="T16" r="T17" b="T18"/>
            <a:pathLst>
              <a:path w="40" h="70">
                <a:moveTo>
                  <a:pt x="32" y="70"/>
                </a:moveTo>
                <a:lnTo>
                  <a:pt x="40" y="56"/>
                </a:lnTo>
                <a:lnTo>
                  <a:pt x="7" y="0"/>
                </a:lnTo>
                <a:lnTo>
                  <a:pt x="0" y="14"/>
                </a:lnTo>
                <a:lnTo>
                  <a:pt x="32" y="70"/>
                </a:lnTo>
                <a:close/>
              </a:path>
            </a:pathLst>
          </a:custGeom>
          <a:solidFill>
            <a:srgbClr val="FF5050"/>
          </a:solidFill>
          <a:ln w="9525">
            <a:solidFill>
              <a:srgbClr val="FF5050"/>
            </a:solidFill>
            <a:round/>
            <a:headEnd/>
            <a:tailEnd/>
          </a:ln>
        </p:spPr>
        <p:txBody>
          <a:bodyPr/>
          <a:lstStyle/>
          <a:p>
            <a:endParaRPr lang="it-IT"/>
          </a:p>
        </p:txBody>
      </p:sp>
      <p:sp>
        <p:nvSpPr>
          <p:cNvPr id="22794" name="Freeform 1294"/>
          <p:cNvSpPr>
            <a:spLocks/>
          </p:cNvSpPr>
          <p:nvPr/>
        </p:nvSpPr>
        <p:spPr bwMode="auto">
          <a:xfrm>
            <a:off x="2584450" y="2065338"/>
            <a:ext cx="15875" cy="12700"/>
          </a:xfrm>
          <a:custGeom>
            <a:avLst/>
            <a:gdLst>
              <a:gd name="T0" fmla="*/ 9 w 12"/>
              <a:gd name="T1" fmla="*/ 14 h 14"/>
              <a:gd name="T2" fmla="*/ 12 w 12"/>
              <a:gd name="T3" fmla="*/ 7 h 14"/>
              <a:gd name="T4" fmla="*/ 8 w 12"/>
              <a:gd name="T5" fmla="*/ 0 h 14"/>
              <a:gd name="T6" fmla="*/ 0 w 12"/>
              <a:gd name="T7" fmla="*/ 14 h 14"/>
              <a:gd name="T8" fmla="*/ 0 w 12"/>
              <a:gd name="T9" fmla="*/ 0 h 14"/>
              <a:gd name="T10" fmla="*/ 9 w 12"/>
              <a:gd name="T11" fmla="*/ 14 h 14"/>
              <a:gd name="T12" fmla="*/ 0 60000 65536"/>
              <a:gd name="T13" fmla="*/ 0 60000 65536"/>
              <a:gd name="T14" fmla="*/ 0 60000 65536"/>
              <a:gd name="T15" fmla="*/ 0 60000 65536"/>
              <a:gd name="T16" fmla="*/ 0 60000 65536"/>
              <a:gd name="T17" fmla="*/ 0 60000 65536"/>
              <a:gd name="T18" fmla="*/ 0 w 12"/>
              <a:gd name="T19" fmla="*/ 0 h 14"/>
              <a:gd name="T20" fmla="*/ 12 w 1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2" h="14">
                <a:moveTo>
                  <a:pt x="9" y="14"/>
                </a:moveTo>
                <a:lnTo>
                  <a:pt x="12" y="7"/>
                </a:lnTo>
                <a:lnTo>
                  <a:pt x="8" y="0"/>
                </a:lnTo>
                <a:lnTo>
                  <a:pt x="0" y="14"/>
                </a:lnTo>
                <a:lnTo>
                  <a:pt x="0" y="0"/>
                </a:lnTo>
                <a:lnTo>
                  <a:pt x="9" y="14"/>
                </a:lnTo>
                <a:close/>
              </a:path>
            </a:pathLst>
          </a:custGeom>
          <a:solidFill>
            <a:srgbClr val="FF5050"/>
          </a:solidFill>
          <a:ln w="9525">
            <a:solidFill>
              <a:srgbClr val="FF5050"/>
            </a:solidFill>
            <a:round/>
            <a:headEnd/>
            <a:tailEnd/>
          </a:ln>
        </p:spPr>
        <p:txBody>
          <a:bodyPr/>
          <a:lstStyle/>
          <a:p>
            <a:endParaRPr lang="it-IT"/>
          </a:p>
        </p:txBody>
      </p:sp>
      <p:sp>
        <p:nvSpPr>
          <p:cNvPr id="22795" name="Freeform 1295"/>
          <p:cNvSpPr>
            <a:spLocks/>
          </p:cNvSpPr>
          <p:nvPr/>
        </p:nvSpPr>
        <p:spPr bwMode="auto">
          <a:xfrm>
            <a:off x="2493963" y="2020888"/>
            <a:ext cx="55562" cy="57150"/>
          </a:xfrm>
          <a:custGeom>
            <a:avLst/>
            <a:gdLst>
              <a:gd name="T0" fmla="*/ 40 w 40"/>
              <a:gd name="T1" fmla="*/ 14 h 70"/>
              <a:gd name="T2" fmla="*/ 32 w 40"/>
              <a:gd name="T3" fmla="*/ 0 h 70"/>
              <a:gd name="T4" fmla="*/ 0 w 40"/>
              <a:gd name="T5" fmla="*/ 56 h 70"/>
              <a:gd name="T6" fmla="*/ 8 w 40"/>
              <a:gd name="T7" fmla="*/ 70 h 70"/>
              <a:gd name="T8" fmla="*/ 40 w 40"/>
              <a:gd name="T9" fmla="*/ 14 h 70"/>
              <a:gd name="T10" fmla="*/ 0 60000 65536"/>
              <a:gd name="T11" fmla="*/ 0 60000 65536"/>
              <a:gd name="T12" fmla="*/ 0 60000 65536"/>
              <a:gd name="T13" fmla="*/ 0 60000 65536"/>
              <a:gd name="T14" fmla="*/ 0 60000 65536"/>
              <a:gd name="T15" fmla="*/ 0 w 40"/>
              <a:gd name="T16" fmla="*/ 0 h 70"/>
              <a:gd name="T17" fmla="*/ 40 w 40"/>
              <a:gd name="T18" fmla="*/ 70 h 70"/>
            </a:gdLst>
            <a:ahLst/>
            <a:cxnLst>
              <a:cxn ang="T10">
                <a:pos x="T0" y="T1"/>
              </a:cxn>
              <a:cxn ang="T11">
                <a:pos x="T2" y="T3"/>
              </a:cxn>
              <a:cxn ang="T12">
                <a:pos x="T4" y="T5"/>
              </a:cxn>
              <a:cxn ang="T13">
                <a:pos x="T6" y="T7"/>
              </a:cxn>
              <a:cxn ang="T14">
                <a:pos x="T8" y="T9"/>
              </a:cxn>
            </a:cxnLst>
            <a:rect l="T15" t="T16" r="T17" b="T18"/>
            <a:pathLst>
              <a:path w="40" h="70">
                <a:moveTo>
                  <a:pt x="40" y="14"/>
                </a:moveTo>
                <a:lnTo>
                  <a:pt x="32" y="0"/>
                </a:lnTo>
                <a:lnTo>
                  <a:pt x="0" y="56"/>
                </a:lnTo>
                <a:lnTo>
                  <a:pt x="8" y="70"/>
                </a:lnTo>
                <a:lnTo>
                  <a:pt x="40" y="14"/>
                </a:lnTo>
                <a:close/>
              </a:path>
            </a:pathLst>
          </a:custGeom>
          <a:solidFill>
            <a:srgbClr val="FF5050"/>
          </a:solidFill>
          <a:ln w="9525">
            <a:solidFill>
              <a:srgbClr val="FF5050"/>
            </a:solidFill>
            <a:round/>
            <a:headEnd/>
            <a:tailEnd/>
          </a:ln>
        </p:spPr>
        <p:txBody>
          <a:bodyPr/>
          <a:lstStyle/>
          <a:p>
            <a:endParaRPr lang="it-IT"/>
          </a:p>
        </p:txBody>
      </p:sp>
      <p:sp>
        <p:nvSpPr>
          <p:cNvPr id="22796" name="Freeform 1296"/>
          <p:cNvSpPr>
            <a:spLocks/>
          </p:cNvSpPr>
          <p:nvPr/>
        </p:nvSpPr>
        <p:spPr bwMode="auto">
          <a:xfrm>
            <a:off x="2538413" y="2017713"/>
            <a:ext cx="11112" cy="15875"/>
          </a:xfrm>
          <a:custGeom>
            <a:avLst/>
            <a:gdLst>
              <a:gd name="T0" fmla="*/ 7 w 8"/>
              <a:gd name="T1" fmla="*/ 6 h 20"/>
              <a:gd name="T2" fmla="*/ 4 w 8"/>
              <a:gd name="T3" fmla="*/ 0 h 20"/>
              <a:gd name="T4" fmla="*/ 0 w 8"/>
              <a:gd name="T5" fmla="*/ 6 h 20"/>
              <a:gd name="T6" fmla="*/ 8 w 8"/>
              <a:gd name="T7" fmla="*/ 20 h 20"/>
              <a:gd name="T8" fmla="*/ 0 w 8"/>
              <a:gd name="T9" fmla="*/ 20 h 20"/>
              <a:gd name="T10" fmla="*/ 7 w 8"/>
              <a:gd name="T11" fmla="*/ 6 h 20"/>
              <a:gd name="T12" fmla="*/ 0 60000 65536"/>
              <a:gd name="T13" fmla="*/ 0 60000 65536"/>
              <a:gd name="T14" fmla="*/ 0 60000 65536"/>
              <a:gd name="T15" fmla="*/ 0 60000 65536"/>
              <a:gd name="T16" fmla="*/ 0 60000 65536"/>
              <a:gd name="T17" fmla="*/ 0 60000 65536"/>
              <a:gd name="T18" fmla="*/ 0 w 8"/>
              <a:gd name="T19" fmla="*/ 0 h 20"/>
              <a:gd name="T20" fmla="*/ 8 w 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8" h="20">
                <a:moveTo>
                  <a:pt x="7" y="6"/>
                </a:moveTo>
                <a:lnTo>
                  <a:pt x="4" y="0"/>
                </a:lnTo>
                <a:lnTo>
                  <a:pt x="0" y="6"/>
                </a:lnTo>
                <a:lnTo>
                  <a:pt x="8" y="20"/>
                </a:lnTo>
                <a:lnTo>
                  <a:pt x="0" y="20"/>
                </a:lnTo>
                <a:lnTo>
                  <a:pt x="7" y="6"/>
                </a:lnTo>
                <a:close/>
              </a:path>
            </a:pathLst>
          </a:custGeom>
          <a:solidFill>
            <a:srgbClr val="FF5050"/>
          </a:solidFill>
          <a:ln w="9525">
            <a:solidFill>
              <a:srgbClr val="FF5050"/>
            </a:solidFill>
            <a:round/>
            <a:headEnd/>
            <a:tailEnd/>
          </a:ln>
        </p:spPr>
        <p:txBody>
          <a:bodyPr/>
          <a:lstStyle/>
          <a:p>
            <a:endParaRPr lang="it-IT"/>
          </a:p>
        </p:txBody>
      </p:sp>
      <p:sp>
        <p:nvSpPr>
          <p:cNvPr id="22797" name="Freeform 1297"/>
          <p:cNvSpPr>
            <a:spLocks/>
          </p:cNvSpPr>
          <p:nvPr/>
        </p:nvSpPr>
        <p:spPr bwMode="auto">
          <a:xfrm>
            <a:off x="2487613" y="2065338"/>
            <a:ext cx="17462" cy="12700"/>
          </a:xfrm>
          <a:custGeom>
            <a:avLst/>
            <a:gdLst>
              <a:gd name="T0" fmla="*/ 4 w 12"/>
              <a:gd name="T1" fmla="*/ 0 h 14"/>
              <a:gd name="T2" fmla="*/ 0 w 12"/>
              <a:gd name="T3" fmla="*/ 7 h 14"/>
              <a:gd name="T4" fmla="*/ 4 w 12"/>
              <a:gd name="T5" fmla="*/ 14 h 14"/>
              <a:gd name="T6" fmla="*/ 12 w 12"/>
              <a:gd name="T7" fmla="*/ 2 h 14"/>
              <a:gd name="T8" fmla="*/ 12 w 12"/>
              <a:gd name="T9" fmla="*/ 14 h 14"/>
              <a:gd name="T10" fmla="*/ 4 w 12"/>
              <a:gd name="T11" fmla="*/ 0 h 14"/>
              <a:gd name="T12" fmla="*/ 0 60000 65536"/>
              <a:gd name="T13" fmla="*/ 0 60000 65536"/>
              <a:gd name="T14" fmla="*/ 0 60000 65536"/>
              <a:gd name="T15" fmla="*/ 0 60000 65536"/>
              <a:gd name="T16" fmla="*/ 0 60000 65536"/>
              <a:gd name="T17" fmla="*/ 0 60000 65536"/>
              <a:gd name="T18" fmla="*/ 0 w 12"/>
              <a:gd name="T19" fmla="*/ 0 h 14"/>
              <a:gd name="T20" fmla="*/ 12 w 1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2" h="14">
                <a:moveTo>
                  <a:pt x="4" y="0"/>
                </a:moveTo>
                <a:lnTo>
                  <a:pt x="0" y="7"/>
                </a:lnTo>
                <a:lnTo>
                  <a:pt x="4" y="14"/>
                </a:lnTo>
                <a:lnTo>
                  <a:pt x="12" y="2"/>
                </a:lnTo>
                <a:lnTo>
                  <a:pt x="12" y="14"/>
                </a:lnTo>
                <a:lnTo>
                  <a:pt x="4" y="0"/>
                </a:lnTo>
                <a:close/>
              </a:path>
            </a:pathLst>
          </a:custGeom>
          <a:solidFill>
            <a:srgbClr val="FF5050"/>
          </a:solidFill>
          <a:ln w="9525">
            <a:solidFill>
              <a:srgbClr val="FF5050"/>
            </a:solidFill>
            <a:round/>
            <a:headEnd/>
            <a:tailEnd/>
          </a:ln>
        </p:spPr>
        <p:txBody>
          <a:bodyPr/>
          <a:lstStyle/>
          <a:p>
            <a:endParaRPr lang="it-IT"/>
          </a:p>
        </p:txBody>
      </p:sp>
      <p:sp>
        <p:nvSpPr>
          <p:cNvPr id="22798" name="Freeform 1298"/>
          <p:cNvSpPr>
            <a:spLocks/>
          </p:cNvSpPr>
          <p:nvPr/>
        </p:nvSpPr>
        <p:spPr bwMode="auto">
          <a:xfrm>
            <a:off x="2373313" y="1943100"/>
            <a:ext cx="90487" cy="92075"/>
          </a:xfrm>
          <a:custGeom>
            <a:avLst/>
            <a:gdLst>
              <a:gd name="T0" fmla="*/ 0 w 64"/>
              <a:gd name="T1" fmla="*/ 58 h 114"/>
              <a:gd name="T2" fmla="*/ 32 w 64"/>
              <a:gd name="T3" fmla="*/ 114 h 114"/>
              <a:gd name="T4" fmla="*/ 64 w 64"/>
              <a:gd name="T5" fmla="*/ 58 h 114"/>
              <a:gd name="T6" fmla="*/ 32 w 64"/>
              <a:gd name="T7" fmla="*/ 0 h 114"/>
              <a:gd name="T8" fmla="*/ 0 w 64"/>
              <a:gd name="T9" fmla="*/ 58 h 114"/>
              <a:gd name="T10" fmla="*/ 0 60000 65536"/>
              <a:gd name="T11" fmla="*/ 0 60000 65536"/>
              <a:gd name="T12" fmla="*/ 0 60000 65536"/>
              <a:gd name="T13" fmla="*/ 0 60000 65536"/>
              <a:gd name="T14" fmla="*/ 0 60000 65536"/>
              <a:gd name="T15" fmla="*/ 0 w 64"/>
              <a:gd name="T16" fmla="*/ 0 h 114"/>
              <a:gd name="T17" fmla="*/ 64 w 64"/>
              <a:gd name="T18" fmla="*/ 114 h 114"/>
            </a:gdLst>
            <a:ahLst/>
            <a:cxnLst>
              <a:cxn ang="T10">
                <a:pos x="T0" y="T1"/>
              </a:cxn>
              <a:cxn ang="T11">
                <a:pos x="T2" y="T3"/>
              </a:cxn>
              <a:cxn ang="T12">
                <a:pos x="T4" y="T5"/>
              </a:cxn>
              <a:cxn ang="T13">
                <a:pos x="T6" y="T7"/>
              </a:cxn>
              <a:cxn ang="T14">
                <a:pos x="T8" y="T9"/>
              </a:cxn>
            </a:cxnLst>
            <a:rect l="T15" t="T16" r="T17" b="T18"/>
            <a:pathLst>
              <a:path w="64" h="114">
                <a:moveTo>
                  <a:pt x="0" y="58"/>
                </a:moveTo>
                <a:lnTo>
                  <a:pt x="32" y="114"/>
                </a:lnTo>
                <a:lnTo>
                  <a:pt x="64" y="58"/>
                </a:lnTo>
                <a:lnTo>
                  <a:pt x="32" y="0"/>
                </a:lnTo>
                <a:lnTo>
                  <a:pt x="0" y="58"/>
                </a:lnTo>
                <a:close/>
              </a:path>
            </a:pathLst>
          </a:custGeom>
          <a:solidFill>
            <a:srgbClr val="FF5050"/>
          </a:solidFill>
          <a:ln w="9525">
            <a:solidFill>
              <a:srgbClr val="FF5050"/>
            </a:solidFill>
            <a:round/>
            <a:headEnd/>
            <a:tailEnd/>
          </a:ln>
        </p:spPr>
        <p:txBody>
          <a:bodyPr/>
          <a:lstStyle/>
          <a:p>
            <a:endParaRPr lang="it-IT"/>
          </a:p>
        </p:txBody>
      </p:sp>
      <p:sp>
        <p:nvSpPr>
          <p:cNvPr id="22799" name="Freeform 1299"/>
          <p:cNvSpPr>
            <a:spLocks/>
          </p:cNvSpPr>
          <p:nvPr/>
        </p:nvSpPr>
        <p:spPr bwMode="auto">
          <a:xfrm>
            <a:off x="2368550" y="1985963"/>
            <a:ext cx="55563" cy="53975"/>
          </a:xfrm>
          <a:custGeom>
            <a:avLst/>
            <a:gdLst>
              <a:gd name="T0" fmla="*/ 8 w 40"/>
              <a:gd name="T1" fmla="*/ 0 h 69"/>
              <a:gd name="T2" fmla="*/ 0 w 40"/>
              <a:gd name="T3" fmla="*/ 13 h 69"/>
              <a:gd name="T4" fmla="*/ 32 w 40"/>
              <a:gd name="T5" fmla="*/ 69 h 69"/>
              <a:gd name="T6" fmla="*/ 40 w 40"/>
              <a:gd name="T7" fmla="*/ 57 h 69"/>
              <a:gd name="T8" fmla="*/ 8 w 40"/>
              <a:gd name="T9" fmla="*/ 0 h 69"/>
              <a:gd name="T10" fmla="*/ 0 60000 65536"/>
              <a:gd name="T11" fmla="*/ 0 60000 65536"/>
              <a:gd name="T12" fmla="*/ 0 60000 65536"/>
              <a:gd name="T13" fmla="*/ 0 60000 65536"/>
              <a:gd name="T14" fmla="*/ 0 60000 65536"/>
              <a:gd name="T15" fmla="*/ 0 w 40"/>
              <a:gd name="T16" fmla="*/ 0 h 69"/>
              <a:gd name="T17" fmla="*/ 40 w 40"/>
              <a:gd name="T18" fmla="*/ 69 h 69"/>
            </a:gdLst>
            <a:ahLst/>
            <a:cxnLst>
              <a:cxn ang="T10">
                <a:pos x="T0" y="T1"/>
              </a:cxn>
              <a:cxn ang="T11">
                <a:pos x="T2" y="T3"/>
              </a:cxn>
              <a:cxn ang="T12">
                <a:pos x="T4" y="T5"/>
              </a:cxn>
              <a:cxn ang="T13">
                <a:pos x="T6" y="T7"/>
              </a:cxn>
              <a:cxn ang="T14">
                <a:pos x="T8" y="T9"/>
              </a:cxn>
            </a:cxnLst>
            <a:rect l="T15" t="T16" r="T17" b="T18"/>
            <a:pathLst>
              <a:path w="40" h="69">
                <a:moveTo>
                  <a:pt x="8" y="0"/>
                </a:moveTo>
                <a:lnTo>
                  <a:pt x="0" y="13"/>
                </a:lnTo>
                <a:lnTo>
                  <a:pt x="32" y="69"/>
                </a:lnTo>
                <a:lnTo>
                  <a:pt x="40" y="57"/>
                </a:lnTo>
                <a:lnTo>
                  <a:pt x="8" y="0"/>
                </a:lnTo>
                <a:close/>
              </a:path>
            </a:pathLst>
          </a:custGeom>
          <a:solidFill>
            <a:srgbClr val="FF5050"/>
          </a:solidFill>
          <a:ln w="9525">
            <a:solidFill>
              <a:srgbClr val="FF5050"/>
            </a:solidFill>
            <a:round/>
            <a:headEnd/>
            <a:tailEnd/>
          </a:ln>
        </p:spPr>
        <p:txBody>
          <a:bodyPr/>
          <a:lstStyle/>
          <a:p>
            <a:endParaRPr lang="it-IT"/>
          </a:p>
        </p:txBody>
      </p:sp>
      <p:sp>
        <p:nvSpPr>
          <p:cNvPr id="22800" name="Freeform 1300"/>
          <p:cNvSpPr>
            <a:spLocks/>
          </p:cNvSpPr>
          <p:nvPr/>
        </p:nvSpPr>
        <p:spPr bwMode="auto">
          <a:xfrm>
            <a:off x="2413000" y="1984375"/>
            <a:ext cx="57150" cy="55563"/>
          </a:xfrm>
          <a:custGeom>
            <a:avLst/>
            <a:gdLst>
              <a:gd name="T0" fmla="*/ 0 w 40"/>
              <a:gd name="T1" fmla="*/ 56 h 70"/>
              <a:gd name="T2" fmla="*/ 8 w 40"/>
              <a:gd name="T3" fmla="*/ 70 h 70"/>
              <a:gd name="T4" fmla="*/ 40 w 40"/>
              <a:gd name="T5" fmla="*/ 14 h 70"/>
              <a:gd name="T6" fmla="*/ 32 w 40"/>
              <a:gd name="T7" fmla="*/ 0 h 70"/>
              <a:gd name="T8" fmla="*/ 0 w 40"/>
              <a:gd name="T9" fmla="*/ 56 h 70"/>
              <a:gd name="T10" fmla="*/ 0 60000 65536"/>
              <a:gd name="T11" fmla="*/ 0 60000 65536"/>
              <a:gd name="T12" fmla="*/ 0 60000 65536"/>
              <a:gd name="T13" fmla="*/ 0 60000 65536"/>
              <a:gd name="T14" fmla="*/ 0 60000 65536"/>
              <a:gd name="T15" fmla="*/ 0 w 40"/>
              <a:gd name="T16" fmla="*/ 0 h 70"/>
              <a:gd name="T17" fmla="*/ 40 w 40"/>
              <a:gd name="T18" fmla="*/ 70 h 70"/>
            </a:gdLst>
            <a:ahLst/>
            <a:cxnLst>
              <a:cxn ang="T10">
                <a:pos x="T0" y="T1"/>
              </a:cxn>
              <a:cxn ang="T11">
                <a:pos x="T2" y="T3"/>
              </a:cxn>
              <a:cxn ang="T12">
                <a:pos x="T4" y="T5"/>
              </a:cxn>
              <a:cxn ang="T13">
                <a:pos x="T6" y="T7"/>
              </a:cxn>
              <a:cxn ang="T14">
                <a:pos x="T8" y="T9"/>
              </a:cxn>
            </a:cxnLst>
            <a:rect l="T15" t="T16" r="T17" b="T18"/>
            <a:pathLst>
              <a:path w="40" h="70">
                <a:moveTo>
                  <a:pt x="0" y="56"/>
                </a:moveTo>
                <a:lnTo>
                  <a:pt x="8" y="70"/>
                </a:lnTo>
                <a:lnTo>
                  <a:pt x="40" y="14"/>
                </a:lnTo>
                <a:lnTo>
                  <a:pt x="32" y="0"/>
                </a:lnTo>
                <a:lnTo>
                  <a:pt x="0" y="56"/>
                </a:lnTo>
                <a:close/>
              </a:path>
            </a:pathLst>
          </a:custGeom>
          <a:solidFill>
            <a:srgbClr val="FF5050"/>
          </a:solidFill>
          <a:ln w="9525">
            <a:solidFill>
              <a:srgbClr val="FF5050"/>
            </a:solidFill>
            <a:round/>
            <a:headEnd/>
            <a:tailEnd/>
          </a:ln>
        </p:spPr>
        <p:txBody>
          <a:bodyPr/>
          <a:lstStyle/>
          <a:p>
            <a:endParaRPr lang="it-IT"/>
          </a:p>
        </p:txBody>
      </p:sp>
      <p:sp>
        <p:nvSpPr>
          <p:cNvPr id="22801" name="Freeform 1301"/>
          <p:cNvSpPr>
            <a:spLocks/>
          </p:cNvSpPr>
          <p:nvPr/>
        </p:nvSpPr>
        <p:spPr bwMode="auto">
          <a:xfrm>
            <a:off x="2413000" y="2028825"/>
            <a:ext cx="11113" cy="17463"/>
          </a:xfrm>
          <a:custGeom>
            <a:avLst/>
            <a:gdLst>
              <a:gd name="T0" fmla="*/ 0 w 8"/>
              <a:gd name="T1" fmla="*/ 14 h 22"/>
              <a:gd name="T2" fmla="*/ 4 w 8"/>
              <a:gd name="T3" fmla="*/ 22 h 22"/>
              <a:gd name="T4" fmla="*/ 8 w 8"/>
              <a:gd name="T5" fmla="*/ 14 h 22"/>
              <a:gd name="T6" fmla="*/ 0 w 8"/>
              <a:gd name="T7" fmla="*/ 0 h 22"/>
              <a:gd name="T8" fmla="*/ 8 w 8"/>
              <a:gd name="T9" fmla="*/ 2 h 22"/>
              <a:gd name="T10" fmla="*/ 0 w 8"/>
              <a:gd name="T11" fmla="*/ 14 h 22"/>
              <a:gd name="T12" fmla="*/ 0 60000 65536"/>
              <a:gd name="T13" fmla="*/ 0 60000 65536"/>
              <a:gd name="T14" fmla="*/ 0 60000 65536"/>
              <a:gd name="T15" fmla="*/ 0 60000 65536"/>
              <a:gd name="T16" fmla="*/ 0 60000 65536"/>
              <a:gd name="T17" fmla="*/ 0 60000 65536"/>
              <a:gd name="T18" fmla="*/ 0 w 8"/>
              <a:gd name="T19" fmla="*/ 0 h 22"/>
              <a:gd name="T20" fmla="*/ 8 w 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8" h="22">
                <a:moveTo>
                  <a:pt x="0" y="14"/>
                </a:moveTo>
                <a:lnTo>
                  <a:pt x="4" y="22"/>
                </a:lnTo>
                <a:lnTo>
                  <a:pt x="8" y="14"/>
                </a:lnTo>
                <a:lnTo>
                  <a:pt x="0" y="0"/>
                </a:lnTo>
                <a:lnTo>
                  <a:pt x="8" y="2"/>
                </a:lnTo>
                <a:lnTo>
                  <a:pt x="0" y="14"/>
                </a:lnTo>
                <a:close/>
              </a:path>
            </a:pathLst>
          </a:custGeom>
          <a:solidFill>
            <a:srgbClr val="FF5050"/>
          </a:solidFill>
          <a:ln w="9525">
            <a:solidFill>
              <a:srgbClr val="FF5050"/>
            </a:solidFill>
            <a:round/>
            <a:headEnd/>
            <a:tailEnd/>
          </a:ln>
        </p:spPr>
        <p:txBody>
          <a:bodyPr/>
          <a:lstStyle/>
          <a:p>
            <a:endParaRPr lang="it-IT"/>
          </a:p>
        </p:txBody>
      </p:sp>
      <p:sp>
        <p:nvSpPr>
          <p:cNvPr id="22802" name="Freeform 1302"/>
          <p:cNvSpPr>
            <a:spLocks/>
          </p:cNvSpPr>
          <p:nvPr/>
        </p:nvSpPr>
        <p:spPr bwMode="auto">
          <a:xfrm>
            <a:off x="2413000" y="1938338"/>
            <a:ext cx="55563" cy="57150"/>
          </a:xfrm>
          <a:custGeom>
            <a:avLst/>
            <a:gdLst>
              <a:gd name="T0" fmla="*/ 32 w 39"/>
              <a:gd name="T1" fmla="*/ 72 h 72"/>
              <a:gd name="T2" fmla="*/ 39 w 39"/>
              <a:gd name="T3" fmla="*/ 58 h 72"/>
              <a:gd name="T4" fmla="*/ 7 w 39"/>
              <a:gd name="T5" fmla="*/ 0 h 72"/>
              <a:gd name="T6" fmla="*/ 0 w 39"/>
              <a:gd name="T7" fmla="*/ 14 h 72"/>
              <a:gd name="T8" fmla="*/ 32 w 39"/>
              <a:gd name="T9" fmla="*/ 72 h 72"/>
              <a:gd name="T10" fmla="*/ 0 60000 65536"/>
              <a:gd name="T11" fmla="*/ 0 60000 65536"/>
              <a:gd name="T12" fmla="*/ 0 60000 65536"/>
              <a:gd name="T13" fmla="*/ 0 60000 65536"/>
              <a:gd name="T14" fmla="*/ 0 60000 65536"/>
              <a:gd name="T15" fmla="*/ 0 w 39"/>
              <a:gd name="T16" fmla="*/ 0 h 72"/>
              <a:gd name="T17" fmla="*/ 39 w 39"/>
              <a:gd name="T18" fmla="*/ 72 h 72"/>
            </a:gdLst>
            <a:ahLst/>
            <a:cxnLst>
              <a:cxn ang="T10">
                <a:pos x="T0" y="T1"/>
              </a:cxn>
              <a:cxn ang="T11">
                <a:pos x="T2" y="T3"/>
              </a:cxn>
              <a:cxn ang="T12">
                <a:pos x="T4" y="T5"/>
              </a:cxn>
              <a:cxn ang="T13">
                <a:pos x="T6" y="T7"/>
              </a:cxn>
              <a:cxn ang="T14">
                <a:pos x="T8" y="T9"/>
              </a:cxn>
            </a:cxnLst>
            <a:rect l="T15" t="T16" r="T17" b="T18"/>
            <a:pathLst>
              <a:path w="39" h="72">
                <a:moveTo>
                  <a:pt x="32" y="72"/>
                </a:moveTo>
                <a:lnTo>
                  <a:pt x="39" y="58"/>
                </a:lnTo>
                <a:lnTo>
                  <a:pt x="7" y="0"/>
                </a:lnTo>
                <a:lnTo>
                  <a:pt x="0" y="14"/>
                </a:lnTo>
                <a:lnTo>
                  <a:pt x="32" y="72"/>
                </a:lnTo>
                <a:close/>
              </a:path>
            </a:pathLst>
          </a:custGeom>
          <a:solidFill>
            <a:srgbClr val="FF5050"/>
          </a:solidFill>
          <a:ln w="9525">
            <a:solidFill>
              <a:srgbClr val="FF5050"/>
            </a:solidFill>
            <a:round/>
            <a:headEnd/>
            <a:tailEnd/>
          </a:ln>
        </p:spPr>
        <p:txBody>
          <a:bodyPr/>
          <a:lstStyle/>
          <a:p>
            <a:endParaRPr lang="it-IT"/>
          </a:p>
        </p:txBody>
      </p:sp>
      <p:sp>
        <p:nvSpPr>
          <p:cNvPr id="22803" name="Freeform 1303"/>
          <p:cNvSpPr>
            <a:spLocks/>
          </p:cNvSpPr>
          <p:nvPr/>
        </p:nvSpPr>
        <p:spPr bwMode="auto">
          <a:xfrm>
            <a:off x="2457450" y="1984375"/>
            <a:ext cx="15875" cy="11113"/>
          </a:xfrm>
          <a:custGeom>
            <a:avLst/>
            <a:gdLst>
              <a:gd name="T0" fmla="*/ 8 w 11"/>
              <a:gd name="T1" fmla="*/ 14 h 14"/>
              <a:gd name="T2" fmla="*/ 11 w 11"/>
              <a:gd name="T3" fmla="*/ 7 h 14"/>
              <a:gd name="T4" fmla="*/ 7 w 11"/>
              <a:gd name="T5" fmla="*/ 0 h 14"/>
              <a:gd name="T6" fmla="*/ 0 w 11"/>
              <a:gd name="T7" fmla="*/ 14 h 14"/>
              <a:gd name="T8" fmla="*/ 0 w 11"/>
              <a:gd name="T9" fmla="*/ 0 h 14"/>
              <a:gd name="T10" fmla="*/ 8 w 11"/>
              <a:gd name="T11" fmla="*/ 14 h 14"/>
              <a:gd name="T12" fmla="*/ 0 60000 65536"/>
              <a:gd name="T13" fmla="*/ 0 60000 65536"/>
              <a:gd name="T14" fmla="*/ 0 60000 65536"/>
              <a:gd name="T15" fmla="*/ 0 60000 65536"/>
              <a:gd name="T16" fmla="*/ 0 60000 65536"/>
              <a:gd name="T17" fmla="*/ 0 60000 65536"/>
              <a:gd name="T18" fmla="*/ 0 w 11"/>
              <a:gd name="T19" fmla="*/ 0 h 14"/>
              <a:gd name="T20" fmla="*/ 11 w 1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1" h="14">
                <a:moveTo>
                  <a:pt x="8" y="14"/>
                </a:moveTo>
                <a:lnTo>
                  <a:pt x="11" y="7"/>
                </a:lnTo>
                <a:lnTo>
                  <a:pt x="7" y="0"/>
                </a:lnTo>
                <a:lnTo>
                  <a:pt x="0" y="14"/>
                </a:lnTo>
                <a:lnTo>
                  <a:pt x="0" y="0"/>
                </a:lnTo>
                <a:lnTo>
                  <a:pt x="8" y="14"/>
                </a:lnTo>
                <a:close/>
              </a:path>
            </a:pathLst>
          </a:custGeom>
          <a:solidFill>
            <a:srgbClr val="FF5050"/>
          </a:solidFill>
          <a:ln w="9525">
            <a:solidFill>
              <a:srgbClr val="FF5050"/>
            </a:solidFill>
            <a:round/>
            <a:headEnd/>
            <a:tailEnd/>
          </a:ln>
        </p:spPr>
        <p:txBody>
          <a:bodyPr/>
          <a:lstStyle/>
          <a:p>
            <a:endParaRPr lang="it-IT"/>
          </a:p>
        </p:txBody>
      </p:sp>
      <p:sp>
        <p:nvSpPr>
          <p:cNvPr id="22804" name="Freeform 1304"/>
          <p:cNvSpPr>
            <a:spLocks/>
          </p:cNvSpPr>
          <p:nvPr/>
        </p:nvSpPr>
        <p:spPr bwMode="auto">
          <a:xfrm>
            <a:off x="2368550" y="1938338"/>
            <a:ext cx="55563" cy="57150"/>
          </a:xfrm>
          <a:custGeom>
            <a:avLst/>
            <a:gdLst>
              <a:gd name="T0" fmla="*/ 40 w 40"/>
              <a:gd name="T1" fmla="*/ 14 h 72"/>
              <a:gd name="T2" fmla="*/ 32 w 40"/>
              <a:gd name="T3" fmla="*/ 0 h 72"/>
              <a:gd name="T4" fmla="*/ 0 w 40"/>
              <a:gd name="T5" fmla="*/ 58 h 72"/>
              <a:gd name="T6" fmla="*/ 8 w 40"/>
              <a:gd name="T7" fmla="*/ 72 h 72"/>
              <a:gd name="T8" fmla="*/ 40 w 40"/>
              <a:gd name="T9" fmla="*/ 14 h 72"/>
              <a:gd name="T10" fmla="*/ 0 60000 65536"/>
              <a:gd name="T11" fmla="*/ 0 60000 65536"/>
              <a:gd name="T12" fmla="*/ 0 60000 65536"/>
              <a:gd name="T13" fmla="*/ 0 60000 65536"/>
              <a:gd name="T14" fmla="*/ 0 60000 65536"/>
              <a:gd name="T15" fmla="*/ 0 w 40"/>
              <a:gd name="T16" fmla="*/ 0 h 72"/>
              <a:gd name="T17" fmla="*/ 40 w 40"/>
              <a:gd name="T18" fmla="*/ 72 h 72"/>
            </a:gdLst>
            <a:ahLst/>
            <a:cxnLst>
              <a:cxn ang="T10">
                <a:pos x="T0" y="T1"/>
              </a:cxn>
              <a:cxn ang="T11">
                <a:pos x="T2" y="T3"/>
              </a:cxn>
              <a:cxn ang="T12">
                <a:pos x="T4" y="T5"/>
              </a:cxn>
              <a:cxn ang="T13">
                <a:pos x="T6" y="T7"/>
              </a:cxn>
              <a:cxn ang="T14">
                <a:pos x="T8" y="T9"/>
              </a:cxn>
            </a:cxnLst>
            <a:rect l="T15" t="T16" r="T17" b="T18"/>
            <a:pathLst>
              <a:path w="40" h="72">
                <a:moveTo>
                  <a:pt x="40" y="14"/>
                </a:moveTo>
                <a:lnTo>
                  <a:pt x="32" y="0"/>
                </a:lnTo>
                <a:lnTo>
                  <a:pt x="0" y="58"/>
                </a:lnTo>
                <a:lnTo>
                  <a:pt x="8" y="72"/>
                </a:lnTo>
                <a:lnTo>
                  <a:pt x="40" y="14"/>
                </a:lnTo>
                <a:close/>
              </a:path>
            </a:pathLst>
          </a:custGeom>
          <a:solidFill>
            <a:srgbClr val="FF5050"/>
          </a:solidFill>
          <a:ln w="9525">
            <a:solidFill>
              <a:srgbClr val="FF5050"/>
            </a:solidFill>
            <a:round/>
            <a:headEnd/>
            <a:tailEnd/>
          </a:ln>
        </p:spPr>
        <p:txBody>
          <a:bodyPr/>
          <a:lstStyle/>
          <a:p>
            <a:endParaRPr lang="it-IT"/>
          </a:p>
        </p:txBody>
      </p:sp>
      <p:sp>
        <p:nvSpPr>
          <p:cNvPr id="22805" name="Freeform 1305"/>
          <p:cNvSpPr>
            <a:spLocks/>
          </p:cNvSpPr>
          <p:nvPr/>
        </p:nvSpPr>
        <p:spPr bwMode="auto">
          <a:xfrm>
            <a:off x="2413000" y="1933575"/>
            <a:ext cx="11113" cy="15875"/>
          </a:xfrm>
          <a:custGeom>
            <a:avLst/>
            <a:gdLst>
              <a:gd name="T0" fmla="*/ 7 w 8"/>
              <a:gd name="T1" fmla="*/ 6 h 20"/>
              <a:gd name="T2" fmla="*/ 4 w 8"/>
              <a:gd name="T3" fmla="*/ 0 h 20"/>
              <a:gd name="T4" fmla="*/ 0 w 8"/>
              <a:gd name="T5" fmla="*/ 6 h 20"/>
              <a:gd name="T6" fmla="*/ 8 w 8"/>
              <a:gd name="T7" fmla="*/ 20 h 20"/>
              <a:gd name="T8" fmla="*/ 0 w 8"/>
              <a:gd name="T9" fmla="*/ 20 h 20"/>
              <a:gd name="T10" fmla="*/ 7 w 8"/>
              <a:gd name="T11" fmla="*/ 6 h 20"/>
              <a:gd name="T12" fmla="*/ 0 60000 65536"/>
              <a:gd name="T13" fmla="*/ 0 60000 65536"/>
              <a:gd name="T14" fmla="*/ 0 60000 65536"/>
              <a:gd name="T15" fmla="*/ 0 60000 65536"/>
              <a:gd name="T16" fmla="*/ 0 60000 65536"/>
              <a:gd name="T17" fmla="*/ 0 60000 65536"/>
              <a:gd name="T18" fmla="*/ 0 w 8"/>
              <a:gd name="T19" fmla="*/ 0 h 20"/>
              <a:gd name="T20" fmla="*/ 8 w 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8" h="20">
                <a:moveTo>
                  <a:pt x="7" y="6"/>
                </a:moveTo>
                <a:lnTo>
                  <a:pt x="4" y="0"/>
                </a:lnTo>
                <a:lnTo>
                  <a:pt x="0" y="6"/>
                </a:lnTo>
                <a:lnTo>
                  <a:pt x="8" y="20"/>
                </a:lnTo>
                <a:lnTo>
                  <a:pt x="0" y="20"/>
                </a:lnTo>
                <a:lnTo>
                  <a:pt x="7" y="6"/>
                </a:lnTo>
                <a:close/>
              </a:path>
            </a:pathLst>
          </a:custGeom>
          <a:solidFill>
            <a:srgbClr val="FF5050"/>
          </a:solidFill>
          <a:ln w="9525">
            <a:solidFill>
              <a:srgbClr val="FF5050"/>
            </a:solidFill>
            <a:round/>
            <a:headEnd/>
            <a:tailEnd/>
          </a:ln>
        </p:spPr>
        <p:txBody>
          <a:bodyPr/>
          <a:lstStyle/>
          <a:p>
            <a:endParaRPr lang="it-IT"/>
          </a:p>
        </p:txBody>
      </p:sp>
      <p:sp>
        <p:nvSpPr>
          <p:cNvPr id="22806" name="Freeform 1306"/>
          <p:cNvSpPr>
            <a:spLocks/>
          </p:cNvSpPr>
          <p:nvPr/>
        </p:nvSpPr>
        <p:spPr bwMode="auto">
          <a:xfrm>
            <a:off x="2362200" y="1984375"/>
            <a:ext cx="17463" cy="11113"/>
          </a:xfrm>
          <a:custGeom>
            <a:avLst/>
            <a:gdLst>
              <a:gd name="T0" fmla="*/ 4 w 12"/>
              <a:gd name="T1" fmla="*/ 0 h 14"/>
              <a:gd name="T2" fmla="*/ 0 w 12"/>
              <a:gd name="T3" fmla="*/ 7 h 14"/>
              <a:gd name="T4" fmla="*/ 4 w 12"/>
              <a:gd name="T5" fmla="*/ 14 h 14"/>
              <a:gd name="T6" fmla="*/ 12 w 12"/>
              <a:gd name="T7" fmla="*/ 1 h 14"/>
              <a:gd name="T8" fmla="*/ 12 w 12"/>
              <a:gd name="T9" fmla="*/ 14 h 14"/>
              <a:gd name="T10" fmla="*/ 4 w 12"/>
              <a:gd name="T11" fmla="*/ 0 h 14"/>
              <a:gd name="T12" fmla="*/ 0 60000 65536"/>
              <a:gd name="T13" fmla="*/ 0 60000 65536"/>
              <a:gd name="T14" fmla="*/ 0 60000 65536"/>
              <a:gd name="T15" fmla="*/ 0 60000 65536"/>
              <a:gd name="T16" fmla="*/ 0 60000 65536"/>
              <a:gd name="T17" fmla="*/ 0 60000 65536"/>
              <a:gd name="T18" fmla="*/ 0 w 12"/>
              <a:gd name="T19" fmla="*/ 0 h 14"/>
              <a:gd name="T20" fmla="*/ 12 w 1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2" h="14">
                <a:moveTo>
                  <a:pt x="4" y="0"/>
                </a:moveTo>
                <a:lnTo>
                  <a:pt x="0" y="7"/>
                </a:lnTo>
                <a:lnTo>
                  <a:pt x="4" y="14"/>
                </a:lnTo>
                <a:lnTo>
                  <a:pt x="12" y="1"/>
                </a:lnTo>
                <a:lnTo>
                  <a:pt x="12" y="14"/>
                </a:lnTo>
                <a:lnTo>
                  <a:pt x="4" y="0"/>
                </a:lnTo>
                <a:close/>
              </a:path>
            </a:pathLst>
          </a:custGeom>
          <a:solidFill>
            <a:srgbClr val="FF5050"/>
          </a:solidFill>
          <a:ln w="9525">
            <a:solidFill>
              <a:srgbClr val="FF5050"/>
            </a:solidFill>
            <a:round/>
            <a:headEnd/>
            <a:tailEnd/>
          </a:ln>
        </p:spPr>
        <p:txBody>
          <a:bodyPr/>
          <a:lstStyle/>
          <a:p>
            <a:endParaRPr lang="it-IT"/>
          </a:p>
        </p:txBody>
      </p:sp>
      <p:sp>
        <p:nvSpPr>
          <p:cNvPr id="22807" name="Freeform 1307"/>
          <p:cNvSpPr>
            <a:spLocks/>
          </p:cNvSpPr>
          <p:nvPr/>
        </p:nvSpPr>
        <p:spPr bwMode="auto">
          <a:xfrm>
            <a:off x="3471863" y="2490788"/>
            <a:ext cx="90487" cy="90487"/>
          </a:xfrm>
          <a:custGeom>
            <a:avLst/>
            <a:gdLst>
              <a:gd name="T0" fmla="*/ 0 w 64"/>
              <a:gd name="T1" fmla="*/ 58 h 114"/>
              <a:gd name="T2" fmla="*/ 31 w 64"/>
              <a:gd name="T3" fmla="*/ 114 h 114"/>
              <a:gd name="T4" fmla="*/ 64 w 64"/>
              <a:gd name="T5" fmla="*/ 58 h 114"/>
              <a:gd name="T6" fmla="*/ 31 w 64"/>
              <a:gd name="T7" fmla="*/ 0 h 114"/>
              <a:gd name="T8" fmla="*/ 0 w 64"/>
              <a:gd name="T9" fmla="*/ 58 h 114"/>
              <a:gd name="T10" fmla="*/ 0 60000 65536"/>
              <a:gd name="T11" fmla="*/ 0 60000 65536"/>
              <a:gd name="T12" fmla="*/ 0 60000 65536"/>
              <a:gd name="T13" fmla="*/ 0 60000 65536"/>
              <a:gd name="T14" fmla="*/ 0 60000 65536"/>
              <a:gd name="T15" fmla="*/ 0 w 64"/>
              <a:gd name="T16" fmla="*/ 0 h 114"/>
              <a:gd name="T17" fmla="*/ 64 w 64"/>
              <a:gd name="T18" fmla="*/ 114 h 114"/>
            </a:gdLst>
            <a:ahLst/>
            <a:cxnLst>
              <a:cxn ang="T10">
                <a:pos x="T0" y="T1"/>
              </a:cxn>
              <a:cxn ang="T11">
                <a:pos x="T2" y="T3"/>
              </a:cxn>
              <a:cxn ang="T12">
                <a:pos x="T4" y="T5"/>
              </a:cxn>
              <a:cxn ang="T13">
                <a:pos x="T6" y="T7"/>
              </a:cxn>
              <a:cxn ang="T14">
                <a:pos x="T8" y="T9"/>
              </a:cxn>
            </a:cxnLst>
            <a:rect l="T15" t="T16" r="T17" b="T18"/>
            <a:pathLst>
              <a:path w="64" h="114">
                <a:moveTo>
                  <a:pt x="0" y="58"/>
                </a:moveTo>
                <a:lnTo>
                  <a:pt x="31" y="114"/>
                </a:lnTo>
                <a:lnTo>
                  <a:pt x="64" y="58"/>
                </a:lnTo>
                <a:lnTo>
                  <a:pt x="31" y="0"/>
                </a:lnTo>
                <a:lnTo>
                  <a:pt x="0" y="58"/>
                </a:lnTo>
                <a:close/>
              </a:path>
            </a:pathLst>
          </a:custGeom>
          <a:solidFill>
            <a:srgbClr val="FF5050"/>
          </a:solidFill>
          <a:ln w="9525">
            <a:solidFill>
              <a:srgbClr val="FF5050"/>
            </a:solidFill>
            <a:round/>
            <a:headEnd/>
            <a:tailEnd/>
          </a:ln>
        </p:spPr>
        <p:txBody>
          <a:bodyPr/>
          <a:lstStyle/>
          <a:p>
            <a:endParaRPr lang="it-IT"/>
          </a:p>
        </p:txBody>
      </p:sp>
      <p:sp>
        <p:nvSpPr>
          <p:cNvPr id="22808" name="Freeform 1308"/>
          <p:cNvSpPr>
            <a:spLocks/>
          </p:cNvSpPr>
          <p:nvPr/>
        </p:nvSpPr>
        <p:spPr bwMode="auto">
          <a:xfrm>
            <a:off x="3465513" y="2532063"/>
            <a:ext cx="55562" cy="55562"/>
          </a:xfrm>
          <a:custGeom>
            <a:avLst/>
            <a:gdLst>
              <a:gd name="T0" fmla="*/ 8 w 39"/>
              <a:gd name="T1" fmla="*/ 0 h 69"/>
              <a:gd name="T2" fmla="*/ 0 w 39"/>
              <a:gd name="T3" fmla="*/ 13 h 69"/>
              <a:gd name="T4" fmla="*/ 31 w 39"/>
              <a:gd name="T5" fmla="*/ 69 h 69"/>
              <a:gd name="T6" fmla="*/ 39 w 39"/>
              <a:gd name="T7" fmla="*/ 57 h 69"/>
              <a:gd name="T8" fmla="*/ 8 w 39"/>
              <a:gd name="T9" fmla="*/ 0 h 69"/>
              <a:gd name="T10" fmla="*/ 0 60000 65536"/>
              <a:gd name="T11" fmla="*/ 0 60000 65536"/>
              <a:gd name="T12" fmla="*/ 0 60000 65536"/>
              <a:gd name="T13" fmla="*/ 0 60000 65536"/>
              <a:gd name="T14" fmla="*/ 0 60000 65536"/>
              <a:gd name="T15" fmla="*/ 0 w 39"/>
              <a:gd name="T16" fmla="*/ 0 h 69"/>
              <a:gd name="T17" fmla="*/ 39 w 39"/>
              <a:gd name="T18" fmla="*/ 69 h 69"/>
            </a:gdLst>
            <a:ahLst/>
            <a:cxnLst>
              <a:cxn ang="T10">
                <a:pos x="T0" y="T1"/>
              </a:cxn>
              <a:cxn ang="T11">
                <a:pos x="T2" y="T3"/>
              </a:cxn>
              <a:cxn ang="T12">
                <a:pos x="T4" y="T5"/>
              </a:cxn>
              <a:cxn ang="T13">
                <a:pos x="T6" y="T7"/>
              </a:cxn>
              <a:cxn ang="T14">
                <a:pos x="T8" y="T9"/>
              </a:cxn>
            </a:cxnLst>
            <a:rect l="T15" t="T16" r="T17" b="T18"/>
            <a:pathLst>
              <a:path w="39" h="69">
                <a:moveTo>
                  <a:pt x="8" y="0"/>
                </a:moveTo>
                <a:lnTo>
                  <a:pt x="0" y="13"/>
                </a:lnTo>
                <a:lnTo>
                  <a:pt x="31" y="69"/>
                </a:lnTo>
                <a:lnTo>
                  <a:pt x="39" y="57"/>
                </a:lnTo>
                <a:lnTo>
                  <a:pt x="8" y="0"/>
                </a:lnTo>
                <a:close/>
              </a:path>
            </a:pathLst>
          </a:custGeom>
          <a:solidFill>
            <a:srgbClr val="FF5050"/>
          </a:solidFill>
          <a:ln w="9525">
            <a:solidFill>
              <a:srgbClr val="FF5050"/>
            </a:solidFill>
            <a:round/>
            <a:headEnd/>
            <a:tailEnd/>
          </a:ln>
        </p:spPr>
        <p:txBody>
          <a:bodyPr/>
          <a:lstStyle/>
          <a:p>
            <a:endParaRPr lang="it-IT"/>
          </a:p>
        </p:txBody>
      </p:sp>
      <p:sp>
        <p:nvSpPr>
          <p:cNvPr id="22809" name="Freeform 1309"/>
          <p:cNvSpPr>
            <a:spLocks/>
          </p:cNvSpPr>
          <p:nvPr/>
        </p:nvSpPr>
        <p:spPr bwMode="auto">
          <a:xfrm>
            <a:off x="3509963" y="2530475"/>
            <a:ext cx="57150" cy="57150"/>
          </a:xfrm>
          <a:custGeom>
            <a:avLst/>
            <a:gdLst>
              <a:gd name="T0" fmla="*/ 0 w 41"/>
              <a:gd name="T1" fmla="*/ 56 h 70"/>
              <a:gd name="T2" fmla="*/ 8 w 41"/>
              <a:gd name="T3" fmla="*/ 70 h 70"/>
              <a:gd name="T4" fmla="*/ 41 w 41"/>
              <a:gd name="T5" fmla="*/ 14 h 70"/>
              <a:gd name="T6" fmla="*/ 33 w 41"/>
              <a:gd name="T7" fmla="*/ 0 h 70"/>
              <a:gd name="T8" fmla="*/ 0 w 41"/>
              <a:gd name="T9" fmla="*/ 56 h 70"/>
              <a:gd name="T10" fmla="*/ 0 60000 65536"/>
              <a:gd name="T11" fmla="*/ 0 60000 65536"/>
              <a:gd name="T12" fmla="*/ 0 60000 65536"/>
              <a:gd name="T13" fmla="*/ 0 60000 65536"/>
              <a:gd name="T14" fmla="*/ 0 60000 65536"/>
              <a:gd name="T15" fmla="*/ 0 w 41"/>
              <a:gd name="T16" fmla="*/ 0 h 70"/>
              <a:gd name="T17" fmla="*/ 41 w 41"/>
              <a:gd name="T18" fmla="*/ 70 h 70"/>
            </a:gdLst>
            <a:ahLst/>
            <a:cxnLst>
              <a:cxn ang="T10">
                <a:pos x="T0" y="T1"/>
              </a:cxn>
              <a:cxn ang="T11">
                <a:pos x="T2" y="T3"/>
              </a:cxn>
              <a:cxn ang="T12">
                <a:pos x="T4" y="T5"/>
              </a:cxn>
              <a:cxn ang="T13">
                <a:pos x="T6" y="T7"/>
              </a:cxn>
              <a:cxn ang="T14">
                <a:pos x="T8" y="T9"/>
              </a:cxn>
            </a:cxnLst>
            <a:rect l="T15" t="T16" r="T17" b="T18"/>
            <a:pathLst>
              <a:path w="41" h="70">
                <a:moveTo>
                  <a:pt x="0" y="56"/>
                </a:moveTo>
                <a:lnTo>
                  <a:pt x="8" y="70"/>
                </a:lnTo>
                <a:lnTo>
                  <a:pt x="41" y="14"/>
                </a:lnTo>
                <a:lnTo>
                  <a:pt x="33" y="0"/>
                </a:lnTo>
                <a:lnTo>
                  <a:pt x="0" y="56"/>
                </a:lnTo>
                <a:close/>
              </a:path>
            </a:pathLst>
          </a:custGeom>
          <a:solidFill>
            <a:srgbClr val="FF5050"/>
          </a:solidFill>
          <a:ln w="9525">
            <a:solidFill>
              <a:srgbClr val="FF5050"/>
            </a:solidFill>
            <a:round/>
            <a:headEnd/>
            <a:tailEnd/>
          </a:ln>
        </p:spPr>
        <p:txBody>
          <a:bodyPr/>
          <a:lstStyle/>
          <a:p>
            <a:endParaRPr lang="it-IT"/>
          </a:p>
        </p:txBody>
      </p:sp>
      <p:sp>
        <p:nvSpPr>
          <p:cNvPr id="22810" name="Freeform 1310"/>
          <p:cNvSpPr>
            <a:spLocks/>
          </p:cNvSpPr>
          <p:nvPr/>
        </p:nvSpPr>
        <p:spPr bwMode="auto">
          <a:xfrm>
            <a:off x="3509963" y="2574925"/>
            <a:ext cx="11112" cy="17463"/>
          </a:xfrm>
          <a:custGeom>
            <a:avLst/>
            <a:gdLst>
              <a:gd name="T0" fmla="*/ 0 w 8"/>
              <a:gd name="T1" fmla="*/ 14 h 22"/>
              <a:gd name="T2" fmla="*/ 4 w 8"/>
              <a:gd name="T3" fmla="*/ 22 h 22"/>
              <a:gd name="T4" fmla="*/ 8 w 8"/>
              <a:gd name="T5" fmla="*/ 14 h 22"/>
              <a:gd name="T6" fmla="*/ 0 w 8"/>
              <a:gd name="T7" fmla="*/ 0 h 22"/>
              <a:gd name="T8" fmla="*/ 8 w 8"/>
              <a:gd name="T9" fmla="*/ 2 h 22"/>
              <a:gd name="T10" fmla="*/ 0 w 8"/>
              <a:gd name="T11" fmla="*/ 14 h 22"/>
              <a:gd name="T12" fmla="*/ 0 60000 65536"/>
              <a:gd name="T13" fmla="*/ 0 60000 65536"/>
              <a:gd name="T14" fmla="*/ 0 60000 65536"/>
              <a:gd name="T15" fmla="*/ 0 60000 65536"/>
              <a:gd name="T16" fmla="*/ 0 60000 65536"/>
              <a:gd name="T17" fmla="*/ 0 60000 65536"/>
              <a:gd name="T18" fmla="*/ 0 w 8"/>
              <a:gd name="T19" fmla="*/ 0 h 22"/>
              <a:gd name="T20" fmla="*/ 8 w 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8" h="22">
                <a:moveTo>
                  <a:pt x="0" y="14"/>
                </a:moveTo>
                <a:lnTo>
                  <a:pt x="4" y="22"/>
                </a:lnTo>
                <a:lnTo>
                  <a:pt x="8" y="14"/>
                </a:lnTo>
                <a:lnTo>
                  <a:pt x="0" y="0"/>
                </a:lnTo>
                <a:lnTo>
                  <a:pt x="8" y="2"/>
                </a:lnTo>
                <a:lnTo>
                  <a:pt x="0" y="14"/>
                </a:lnTo>
                <a:close/>
              </a:path>
            </a:pathLst>
          </a:custGeom>
          <a:solidFill>
            <a:srgbClr val="FF5050"/>
          </a:solidFill>
          <a:ln w="9525">
            <a:solidFill>
              <a:srgbClr val="FF5050"/>
            </a:solidFill>
            <a:round/>
            <a:headEnd/>
            <a:tailEnd/>
          </a:ln>
        </p:spPr>
        <p:txBody>
          <a:bodyPr/>
          <a:lstStyle/>
          <a:p>
            <a:endParaRPr lang="it-IT"/>
          </a:p>
        </p:txBody>
      </p:sp>
      <p:sp>
        <p:nvSpPr>
          <p:cNvPr id="22811" name="Freeform 1311"/>
          <p:cNvSpPr>
            <a:spLocks/>
          </p:cNvSpPr>
          <p:nvPr/>
        </p:nvSpPr>
        <p:spPr bwMode="auto">
          <a:xfrm>
            <a:off x="3509963" y="2484438"/>
            <a:ext cx="55562" cy="58737"/>
          </a:xfrm>
          <a:custGeom>
            <a:avLst/>
            <a:gdLst>
              <a:gd name="T0" fmla="*/ 33 w 40"/>
              <a:gd name="T1" fmla="*/ 72 h 72"/>
              <a:gd name="T2" fmla="*/ 40 w 40"/>
              <a:gd name="T3" fmla="*/ 58 h 72"/>
              <a:gd name="T4" fmla="*/ 7 w 40"/>
              <a:gd name="T5" fmla="*/ 0 h 72"/>
              <a:gd name="T6" fmla="*/ 0 w 40"/>
              <a:gd name="T7" fmla="*/ 14 h 72"/>
              <a:gd name="T8" fmla="*/ 33 w 40"/>
              <a:gd name="T9" fmla="*/ 72 h 72"/>
              <a:gd name="T10" fmla="*/ 0 60000 65536"/>
              <a:gd name="T11" fmla="*/ 0 60000 65536"/>
              <a:gd name="T12" fmla="*/ 0 60000 65536"/>
              <a:gd name="T13" fmla="*/ 0 60000 65536"/>
              <a:gd name="T14" fmla="*/ 0 60000 65536"/>
              <a:gd name="T15" fmla="*/ 0 w 40"/>
              <a:gd name="T16" fmla="*/ 0 h 72"/>
              <a:gd name="T17" fmla="*/ 40 w 40"/>
              <a:gd name="T18" fmla="*/ 72 h 72"/>
            </a:gdLst>
            <a:ahLst/>
            <a:cxnLst>
              <a:cxn ang="T10">
                <a:pos x="T0" y="T1"/>
              </a:cxn>
              <a:cxn ang="T11">
                <a:pos x="T2" y="T3"/>
              </a:cxn>
              <a:cxn ang="T12">
                <a:pos x="T4" y="T5"/>
              </a:cxn>
              <a:cxn ang="T13">
                <a:pos x="T6" y="T7"/>
              </a:cxn>
              <a:cxn ang="T14">
                <a:pos x="T8" y="T9"/>
              </a:cxn>
            </a:cxnLst>
            <a:rect l="T15" t="T16" r="T17" b="T18"/>
            <a:pathLst>
              <a:path w="40" h="72">
                <a:moveTo>
                  <a:pt x="33" y="72"/>
                </a:moveTo>
                <a:lnTo>
                  <a:pt x="40" y="58"/>
                </a:lnTo>
                <a:lnTo>
                  <a:pt x="7" y="0"/>
                </a:lnTo>
                <a:lnTo>
                  <a:pt x="0" y="14"/>
                </a:lnTo>
                <a:lnTo>
                  <a:pt x="33" y="72"/>
                </a:lnTo>
                <a:close/>
              </a:path>
            </a:pathLst>
          </a:custGeom>
          <a:solidFill>
            <a:srgbClr val="FF5050"/>
          </a:solidFill>
          <a:ln w="9525">
            <a:solidFill>
              <a:srgbClr val="FF5050"/>
            </a:solidFill>
            <a:round/>
            <a:headEnd/>
            <a:tailEnd/>
          </a:ln>
        </p:spPr>
        <p:txBody>
          <a:bodyPr/>
          <a:lstStyle/>
          <a:p>
            <a:endParaRPr lang="it-IT"/>
          </a:p>
        </p:txBody>
      </p:sp>
      <p:sp>
        <p:nvSpPr>
          <p:cNvPr id="22812" name="Freeform 1312"/>
          <p:cNvSpPr>
            <a:spLocks/>
          </p:cNvSpPr>
          <p:nvPr/>
        </p:nvSpPr>
        <p:spPr bwMode="auto">
          <a:xfrm>
            <a:off x="3556000" y="2530475"/>
            <a:ext cx="15875" cy="12700"/>
          </a:xfrm>
          <a:custGeom>
            <a:avLst/>
            <a:gdLst>
              <a:gd name="T0" fmla="*/ 8 w 11"/>
              <a:gd name="T1" fmla="*/ 14 h 14"/>
              <a:gd name="T2" fmla="*/ 11 w 11"/>
              <a:gd name="T3" fmla="*/ 7 h 14"/>
              <a:gd name="T4" fmla="*/ 7 w 11"/>
              <a:gd name="T5" fmla="*/ 0 h 14"/>
              <a:gd name="T6" fmla="*/ 0 w 11"/>
              <a:gd name="T7" fmla="*/ 14 h 14"/>
              <a:gd name="T8" fmla="*/ 0 w 11"/>
              <a:gd name="T9" fmla="*/ 0 h 14"/>
              <a:gd name="T10" fmla="*/ 8 w 11"/>
              <a:gd name="T11" fmla="*/ 14 h 14"/>
              <a:gd name="T12" fmla="*/ 0 60000 65536"/>
              <a:gd name="T13" fmla="*/ 0 60000 65536"/>
              <a:gd name="T14" fmla="*/ 0 60000 65536"/>
              <a:gd name="T15" fmla="*/ 0 60000 65536"/>
              <a:gd name="T16" fmla="*/ 0 60000 65536"/>
              <a:gd name="T17" fmla="*/ 0 60000 65536"/>
              <a:gd name="T18" fmla="*/ 0 w 11"/>
              <a:gd name="T19" fmla="*/ 0 h 14"/>
              <a:gd name="T20" fmla="*/ 11 w 1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1" h="14">
                <a:moveTo>
                  <a:pt x="8" y="14"/>
                </a:moveTo>
                <a:lnTo>
                  <a:pt x="11" y="7"/>
                </a:lnTo>
                <a:lnTo>
                  <a:pt x="7" y="0"/>
                </a:lnTo>
                <a:lnTo>
                  <a:pt x="0" y="14"/>
                </a:lnTo>
                <a:lnTo>
                  <a:pt x="0" y="0"/>
                </a:lnTo>
                <a:lnTo>
                  <a:pt x="8" y="14"/>
                </a:lnTo>
                <a:close/>
              </a:path>
            </a:pathLst>
          </a:custGeom>
          <a:solidFill>
            <a:srgbClr val="FF5050"/>
          </a:solidFill>
          <a:ln w="9525">
            <a:solidFill>
              <a:srgbClr val="FF5050"/>
            </a:solidFill>
            <a:round/>
            <a:headEnd/>
            <a:tailEnd/>
          </a:ln>
        </p:spPr>
        <p:txBody>
          <a:bodyPr/>
          <a:lstStyle/>
          <a:p>
            <a:endParaRPr lang="it-IT"/>
          </a:p>
        </p:txBody>
      </p:sp>
      <p:sp>
        <p:nvSpPr>
          <p:cNvPr id="22813" name="Freeform 1313"/>
          <p:cNvSpPr>
            <a:spLocks/>
          </p:cNvSpPr>
          <p:nvPr/>
        </p:nvSpPr>
        <p:spPr bwMode="auto">
          <a:xfrm>
            <a:off x="3465513" y="2484438"/>
            <a:ext cx="55562" cy="58737"/>
          </a:xfrm>
          <a:custGeom>
            <a:avLst/>
            <a:gdLst>
              <a:gd name="T0" fmla="*/ 39 w 39"/>
              <a:gd name="T1" fmla="*/ 14 h 72"/>
              <a:gd name="T2" fmla="*/ 31 w 39"/>
              <a:gd name="T3" fmla="*/ 0 h 72"/>
              <a:gd name="T4" fmla="*/ 0 w 39"/>
              <a:gd name="T5" fmla="*/ 58 h 72"/>
              <a:gd name="T6" fmla="*/ 8 w 39"/>
              <a:gd name="T7" fmla="*/ 72 h 72"/>
              <a:gd name="T8" fmla="*/ 39 w 39"/>
              <a:gd name="T9" fmla="*/ 14 h 72"/>
              <a:gd name="T10" fmla="*/ 0 60000 65536"/>
              <a:gd name="T11" fmla="*/ 0 60000 65536"/>
              <a:gd name="T12" fmla="*/ 0 60000 65536"/>
              <a:gd name="T13" fmla="*/ 0 60000 65536"/>
              <a:gd name="T14" fmla="*/ 0 60000 65536"/>
              <a:gd name="T15" fmla="*/ 0 w 39"/>
              <a:gd name="T16" fmla="*/ 0 h 72"/>
              <a:gd name="T17" fmla="*/ 39 w 39"/>
              <a:gd name="T18" fmla="*/ 72 h 72"/>
            </a:gdLst>
            <a:ahLst/>
            <a:cxnLst>
              <a:cxn ang="T10">
                <a:pos x="T0" y="T1"/>
              </a:cxn>
              <a:cxn ang="T11">
                <a:pos x="T2" y="T3"/>
              </a:cxn>
              <a:cxn ang="T12">
                <a:pos x="T4" y="T5"/>
              </a:cxn>
              <a:cxn ang="T13">
                <a:pos x="T6" y="T7"/>
              </a:cxn>
              <a:cxn ang="T14">
                <a:pos x="T8" y="T9"/>
              </a:cxn>
            </a:cxnLst>
            <a:rect l="T15" t="T16" r="T17" b="T18"/>
            <a:pathLst>
              <a:path w="39" h="72">
                <a:moveTo>
                  <a:pt x="39" y="14"/>
                </a:moveTo>
                <a:lnTo>
                  <a:pt x="31" y="0"/>
                </a:lnTo>
                <a:lnTo>
                  <a:pt x="0" y="58"/>
                </a:lnTo>
                <a:lnTo>
                  <a:pt x="8" y="72"/>
                </a:lnTo>
                <a:lnTo>
                  <a:pt x="39" y="14"/>
                </a:lnTo>
                <a:close/>
              </a:path>
            </a:pathLst>
          </a:custGeom>
          <a:solidFill>
            <a:srgbClr val="FF5050"/>
          </a:solidFill>
          <a:ln w="9525">
            <a:solidFill>
              <a:srgbClr val="FF5050"/>
            </a:solidFill>
            <a:round/>
            <a:headEnd/>
            <a:tailEnd/>
          </a:ln>
        </p:spPr>
        <p:txBody>
          <a:bodyPr/>
          <a:lstStyle/>
          <a:p>
            <a:endParaRPr lang="it-IT"/>
          </a:p>
        </p:txBody>
      </p:sp>
      <p:sp>
        <p:nvSpPr>
          <p:cNvPr id="22814" name="Freeform 1314"/>
          <p:cNvSpPr>
            <a:spLocks/>
          </p:cNvSpPr>
          <p:nvPr/>
        </p:nvSpPr>
        <p:spPr bwMode="auto">
          <a:xfrm>
            <a:off x="3509963" y="2481263"/>
            <a:ext cx="11112" cy="15875"/>
          </a:xfrm>
          <a:custGeom>
            <a:avLst/>
            <a:gdLst>
              <a:gd name="T0" fmla="*/ 7 w 8"/>
              <a:gd name="T1" fmla="*/ 6 h 20"/>
              <a:gd name="T2" fmla="*/ 4 w 8"/>
              <a:gd name="T3" fmla="*/ 0 h 20"/>
              <a:gd name="T4" fmla="*/ 0 w 8"/>
              <a:gd name="T5" fmla="*/ 6 h 20"/>
              <a:gd name="T6" fmla="*/ 8 w 8"/>
              <a:gd name="T7" fmla="*/ 20 h 20"/>
              <a:gd name="T8" fmla="*/ 0 w 8"/>
              <a:gd name="T9" fmla="*/ 20 h 20"/>
              <a:gd name="T10" fmla="*/ 7 w 8"/>
              <a:gd name="T11" fmla="*/ 6 h 20"/>
              <a:gd name="T12" fmla="*/ 0 60000 65536"/>
              <a:gd name="T13" fmla="*/ 0 60000 65536"/>
              <a:gd name="T14" fmla="*/ 0 60000 65536"/>
              <a:gd name="T15" fmla="*/ 0 60000 65536"/>
              <a:gd name="T16" fmla="*/ 0 60000 65536"/>
              <a:gd name="T17" fmla="*/ 0 60000 65536"/>
              <a:gd name="T18" fmla="*/ 0 w 8"/>
              <a:gd name="T19" fmla="*/ 0 h 20"/>
              <a:gd name="T20" fmla="*/ 8 w 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8" h="20">
                <a:moveTo>
                  <a:pt x="7" y="6"/>
                </a:moveTo>
                <a:lnTo>
                  <a:pt x="4" y="0"/>
                </a:lnTo>
                <a:lnTo>
                  <a:pt x="0" y="6"/>
                </a:lnTo>
                <a:lnTo>
                  <a:pt x="8" y="20"/>
                </a:lnTo>
                <a:lnTo>
                  <a:pt x="0" y="20"/>
                </a:lnTo>
                <a:lnTo>
                  <a:pt x="7" y="6"/>
                </a:lnTo>
                <a:close/>
              </a:path>
            </a:pathLst>
          </a:custGeom>
          <a:solidFill>
            <a:srgbClr val="FF5050"/>
          </a:solidFill>
          <a:ln w="9525">
            <a:solidFill>
              <a:srgbClr val="FF5050"/>
            </a:solidFill>
            <a:round/>
            <a:headEnd/>
            <a:tailEnd/>
          </a:ln>
        </p:spPr>
        <p:txBody>
          <a:bodyPr/>
          <a:lstStyle/>
          <a:p>
            <a:endParaRPr lang="it-IT"/>
          </a:p>
        </p:txBody>
      </p:sp>
      <p:sp>
        <p:nvSpPr>
          <p:cNvPr id="22815" name="Freeform 1315"/>
          <p:cNvSpPr>
            <a:spLocks/>
          </p:cNvSpPr>
          <p:nvPr/>
        </p:nvSpPr>
        <p:spPr bwMode="auto">
          <a:xfrm>
            <a:off x="3460750" y="2530475"/>
            <a:ext cx="15875" cy="12700"/>
          </a:xfrm>
          <a:custGeom>
            <a:avLst/>
            <a:gdLst>
              <a:gd name="T0" fmla="*/ 4 w 12"/>
              <a:gd name="T1" fmla="*/ 0 h 14"/>
              <a:gd name="T2" fmla="*/ 0 w 12"/>
              <a:gd name="T3" fmla="*/ 7 h 14"/>
              <a:gd name="T4" fmla="*/ 4 w 12"/>
              <a:gd name="T5" fmla="*/ 14 h 14"/>
              <a:gd name="T6" fmla="*/ 12 w 12"/>
              <a:gd name="T7" fmla="*/ 1 h 14"/>
              <a:gd name="T8" fmla="*/ 12 w 12"/>
              <a:gd name="T9" fmla="*/ 14 h 14"/>
              <a:gd name="T10" fmla="*/ 4 w 12"/>
              <a:gd name="T11" fmla="*/ 0 h 14"/>
              <a:gd name="T12" fmla="*/ 0 60000 65536"/>
              <a:gd name="T13" fmla="*/ 0 60000 65536"/>
              <a:gd name="T14" fmla="*/ 0 60000 65536"/>
              <a:gd name="T15" fmla="*/ 0 60000 65536"/>
              <a:gd name="T16" fmla="*/ 0 60000 65536"/>
              <a:gd name="T17" fmla="*/ 0 60000 65536"/>
              <a:gd name="T18" fmla="*/ 0 w 12"/>
              <a:gd name="T19" fmla="*/ 0 h 14"/>
              <a:gd name="T20" fmla="*/ 12 w 1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2" h="14">
                <a:moveTo>
                  <a:pt x="4" y="0"/>
                </a:moveTo>
                <a:lnTo>
                  <a:pt x="0" y="7"/>
                </a:lnTo>
                <a:lnTo>
                  <a:pt x="4" y="14"/>
                </a:lnTo>
                <a:lnTo>
                  <a:pt x="12" y="1"/>
                </a:lnTo>
                <a:lnTo>
                  <a:pt x="12" y="14"/>
                </a:lnTo>
                <a:lnTo>
                  <a:pt x="4" y="0"/>
                </a:lnTo>
                <a:close/>
              </a:path>
            </a:pathLst>
          </a:custGeom>
          <a:solidFill>
            <a:srgbClr val="FF5050"/>
          </a:solidFill>
          <a:ln w="9525">
            <a:solidFill>
              <a:srgbClr val="FF5050"/>
            </a:solidFill>
            <a:round/>
            <a:headEnd/>
            <a:tailEnd/>
          </a:ln>
        </p:spPr>
        <p:txBody>
          <a:bodyPr/>
          <a:lstStyle/>
          <a:p>
            <a:endParaRPr lang="it-IT"/>
          </a:p>
        </p:txBody>
      </p:sp>
      <p:sp>
        <p:nvSpPr>
          <p:cNvPr id="22816" name="Freeform 1316"/>
          <p:cNvSpPr>
            <a:spLocks/>
          </p:cNvSpPr>
          <p:nvPr/>
        </p:nvSpPr>
        <p:spPr bwMode="auto">
          <a:xfrm>
            <a:off x="2965450" y="2320925"/>
            <a:ext cx="90488" cy="90488"/>
          </a:xfrm>
          <a:custGeom>
            <a:avLst/>
            <a:gdLst>
              <a:gd name="T0" fmla="*/ 0 w 64"/>
              <a:gd name="T1" fmla="*/ 56 h 114"/>
              <a:gd name="T2" fmla="*/ 33 w 64"/>
              <a:gd name="T3" fmla="*/ 114 h 114"/>
              <a:gd name="T4" fmla="*/ 64 w 64"/>
              <a:gd name="T5" fmla="*/ 56 h 114"/>
              <a:gd name="T6" fmla="*/ 33 w 64"/>
              <a:gd name="T7" fmla="*/ 0 h 114"/>
              <a:gd name="T8" fmla="*/ 0 w 64"/>
              <a:gd name="T9" fmla="*/ 56 h 114"/>
              <a:gd name="T10" fmla="*/ 0 60000 65536"/>
              <a:gd name="T11" fmla="*/ 0 60000 65536"/>
              <a:gd name="T12" fmla="*/ 0 60000 65536"/>
              <a:gd name="T13" fmla="*/ 0 60000 65536"/>
              <a:gd name="T14" fmla="*/ 0 60000 65536"/>
              <a:gd name="T15" fmla="*/ 0 w 64"/>
              <a:gd name="T16" fmla="*/ 0 h 114"/>
              <a:gd name="T17" fmla="*/ 64 w 64"/>
              <a:gd name="T18" fmla="*/ 114 h 114"/>
            </a:gdLst>
            <a:ahLst/>
            <a:cxnLst>
              <a:cxn ang="T10">
                <a:pos x="T0" y="T1"/>
              </a:cxn>
              <a:cxn ang="T11">
                <a:pos x="T2" y="T3"/>
              </a:cxn>
              <a:cxn ang="T12">
                <a:pos x="T4" y="T5"/>
              </a:cxn>
              <a:cxn ang="T13">
                <a:pos x="T6" y="T7"/>
              </a:cxn>
              <a:cxn ang="T14">
                <a:pos x="T8" y="T9"/>
              </a:cxn>
            </a:cxnLst>
            <a:rect l="T15" t="T16" r="T17" b="T18"/>
            <a:pathLst>
              <a:path w="64" h="114">
                <a:moveTo>
                  <a:pt x="0" y="56"/>
                </a:moveTo>
                <a:lnTo>
                  <a:pt x="33" y="114"/>
                </a:lnTo>
                <a:lnTo>
                  <a:pt x="64" y="56"/>
                </a:lnTo>
                <a:lnTo>
                  <a:pt x="33" y="0"/>
                </a:lnTo>
                <a:lnTo>
                  <a:pt x="0" y="56"/>
                </a:lnTo>
                <a:close/>
              </a:path>
            </a:pathLst>
          </a:custGeom>
          <a:solidFill>
            <a:srgbClr val="FF5050"/>
          </a:solidFill>
          <a:ln w="9525">
            <a:solidFill>
              <a:srgbClr val="FF5050"/>
            </a:solidFill>
            <a:round/>
            <a:headEnd/>
            <a:tailEnd/>
          </a:ln>
        </p:spPr>
        <p:txBody>
          <a:bodyPr/>
          <a:lstStyle/>
          <a:p>
            <a:endParaRPr lang="it-IT"/>
          </a:p>
        </p:txBody>
      </p:sp>
      <p:sp>
        <p:nvSpPr>
          <p:cNvPr id="22817" name="Freeform 1317"/>
          <p:cNvSpPr>
            <a:spLocks/>
          </p:cNvSpPr>
          <p:nvPr/>
        </p:nvSpPr>
        <p:spPr bwMode="auto">
          <a:xfrm>
            <a:off x="2960688" y="2360613"/>
            <a:ext cx="57150" cy="57150"/>
          </a:xfrm>
          <a:custGeom>
            <a:avLst/>
            <a:gdLst>
              <a:gd name="T0" fmla="*/ 8 w 41"/>
              <a:gd name="T1" fmla="*/ 0 h 70"/>
              <a:gd name="T2" fmla="*/ 0 w 41"/>
              <a:gd name="T3" fmla="*/ 12 h 70"/>
              <a:gd name="T4" fmla="*/ 33 w 41"/>
              <a:gd name="T5" fmla="*/ 70 h 70"/>
              <a:gd name="T6" fmla="*/ 41 w 41"/>
              <a:gd name="T7" fmla="*/ 58 h 70"/>
              <a:gd name="T8" fmla="*/ 8 w 41"/>
              <a:gd name="T9" fmla="*/ 0 h 70"/>
              <a:gd name="T10" fmla="*/ 0 60000 65536"/>
              <a:gd name="T11" fmla="*/ 0 60000 65536"/>
              <a:gd name="T12" fmla="*/ 0 60000 65536"/>
              <a:gd name="T13" fmla="*/ 0 60000 65536"/>
              <a:gd name="T14" fmla="*/ 0 60000 65536"/>
              <a:gd name="T15" fmla="*/ 0 w 41"/>
              <a:gd name="T16" fmla="*/ 0 h 70"/>
              <a:gd name="T17" fmla="*/ 41 w 41"/>
              <a:gd name="T18" fmla="*/ 70 h 70"/>
            </a:gdLst>
            <a:ahLst/>
            <a:cxnLst>
              <a:cxn ang="T10">
                <a:pos x="T0" y="T1"/>
              </a:cxn>
              <a:cxn ang="T11">
                <a:pos x="T2" y="T3"/>
              </a:cxn>
              <a:cxn ang="T12">
                <a:pos x="T4" y="T5"/>
              </a:cxn>
              <a:cxn ang="T13">
                <a:pos x="T6" y="T7"/>
              </a:cxn>
              <a:cxn ang="T14">
                <a:pos x="T8" y="T9"/>
              </a:cxn>
            </a:cxnLst>
            <a:rect l="T15" t="T16" r="T17" b="T18"/>
            <a:pathLst>
              <a:path w="41" h="70">
                <a:moveTo>
                  <a:pt x="8" y="0"/>
                </a:moveTo>
                <a:lnTo>
                  <a:pt x="0" y="12"/>
                </a:lnTo>
                <a:lnTo>
                  <a:pt x="33" y="70"/>
                </a:lnTo>
                <a:lnTo>
                  <a:pt x="41" y="58"/>
                </a:lnTo>
                <a:lnTo>
                  <a:pt x="8" y="0"/>
                </a:lnTo>
                <a:close/>
              </a:path>
            </a:pathLst>
          </a:custGeom>
          <a:solidFill>
            <a:srgbClr val="FF5050"/>
          </a:solidFill>
          <a:ln w="9525">
            <a:solidFill>
              <a:srgbClr val="FF5050"/>
            </a:solidFill>
            <a:round/>
            <a:headEnd/>
            <a:tailEnd/>
          </a:ln>
        </p:spPr>
        <p:txBody>
          <a:bodyPr/>
          <a:lstStyle/>
          <a:p>
            <a:endParaRPr lang="it-IT"/>
          </a:p>
        </p:txBody>
      </p:sp>
      <p:sp>
        <p:nvSpPr>
          <p:cNvPr id="22818" name="Freeform 1318"/>
          <p:cNvSpPr>
            <a:spLocks/>
          </p:cNvSpPr>
          <p:nvPr/>
        </p:nvSpPr>
        <p:spPr bwMode="auto">
          <a:xfrm>
            <a:off x="3006725" y="2359025"/>
            <a:ext cx="57150" cy="58738"/>
          </a:xfrm>
          <a:custGeom>
            <a:avLst/>
            <a:gdLst>
              <a:gd name="T0" fmla="*/ 0 w 40"/>
              <a:gd name="T1" fmla="*/ 58 h 72"/>
              <a:gd name="T2" fmla="*/ 8 w 40"/>
              <a:gd name="T3" fmla="*/ 72 h 72"/>
              <a:gd name="T4" fmla="*/ 40 w 40"/>
              <a:gd name="T5" fmla="*/ 14 h 72"/>
              <a:gd name="T6" fmla="*/ 31 w 40"/>
              <a:gd name="T7" fmla="*/ 0 h 72"/>
              <a:gd name="T8" fmla="*/ 0 w 40"/>
              <a:gd name="T9" fmla="*/ 58 h 72"/>
              <a:gd name="T10" fmla="*/ 0 60000 65536"/>
              <a:gd name="T11" fmla="*/ 0 60000 65536"/>
              <a:gd name="T12" fmla="*/ 0 60000 65536"/>
              <a:gd name="T13" fmla="*/ 0 60000 65536"/>
              <a:gd name="T14" fmla="*/ 0 60000 65536"/>
              <a:gd name="T15" fmla="*/ 0 w 40"/>
              <a:gd name="T16" fmla="*/ 0 h 72"/>
              <a:gd name="T17" fmla="*/ 40 w 40"/>
              <a:gd name="T18" fmla="*/ 72 h 72"/>
            </a:gdLst>
            <a:ahLst/>
            <a:cxnLst>
              <a:cxn ang="T10">
                <a:pos x="T0" y="T1"/>
              </a:cxn>
              <a:cxn ang="T11">
                <a:pos x="T2" y="T3"/>
              </a:cxn>
              <a:cxn ang="T12">
                <a:pos x="T4" y="T5"/>
              </a:cxn>
              <a:cxn ang="T13">
                <a:pos x="T6" y="T7"/>
              </a:cxn>
              <a:cxn ang="T14">
                <a:pos x="T8" y="T9"/>
              </a:cxn>
            </a:cxnLst>
            <a:rect l="T15" t="T16" r="T17" b="T18"/>
            <a:pathLst>
              <a:path w="40" h="72">
                <a:moveTo>
                  <a:pt x="0" y="58"/>
                </a:moveTo>
                <a:lnTo>
                  <a:pt x="8" y="72"/>
                </a:lnTo>
                <a:lnTo>
                  <a:pt x="40" y="14"/>
                </a:lnTo>
                <a:lnTo>
                  <a:pt x="31" y="0"/>
                </a:lnTo>
                <a:lnTo>
                  <a:pt x="0" y="58"/>
                </a:lnTo>
                <a:close/>
              </a:path>
            </a:pathLst>
          </a:custGeom>
          <a:solidFill>
            <a:srgbClr val="FF5050"/>
          </a:solidFill>
          <a:ln w="9525">
            <a:solidFill>
              <a:srgbClr val="FF5050"/>
            </a:solidFill>
            <a:round/>
            <a:headEnd/>
            <a:tailEnd/>
          </a:ln>
        </p:spPr>
        <p:txBody>
          <a:bodyPr/>
          <a:lstStyle/>
          <a:p>
            <a:endParaRPr lang="it-IT"/>
          </a:p>
        </p:txBody>
      </p:sp>
      <p:sp>
        <p:nvSpPr>
          <p:cNvPr id="22819" name="Freeform 1319"/>
          <p:cNvSpPr>
            <a:spLocks/>
          </p:cNvSpPr>
          <p:nvPr/>
        </p:nvSpPr>
        <p:spPr bwMode="auto">
          <a:xfrm>
            <a:off x="3006725" y="2405063"/>
            <a:ext cx="11113" cy="17462"/>
          </a:xfrm>
          <a:custGeom>
            <a:avLst/>
            <a:gdLst>
              <a:gd name="T0" fmla="*/ 0 w 8"/>
              <a:gd name="T1" fmla="*/ 14 h 22"/>
              <a:gd name="T2" fmla="*/ 4 w 8"/>
              <a:gd name="T3" fmla="*/ 22 h 22"/>
              <a:gd name="T4" fmla="*/ 8 w 8"/>
              <a:gd name="T5" fmla="*/ 14 h 22"/>
              <a:gd name="T6" fmla="*/ 0 w 8"/>
              <a:gd name="T7" fmla="*/ 0 h 22"/>
              <a:gd name="T8" fmla="*/ 8 w 8"/>
              <a:gd name="T9" fmla="*/ 2 h 22"/>
              <a:gd name="T10" fmla="*/ 0 w 8"/>
              <a:gd name="T11" fmla="*/ 14 h 22"/>
              <a:gd name="T12" fmla="*/ 0 60000 65536"/>
              <a:gd name="T13" fmla="*/ 0 60000 65536"/>
              <a:gd name="T14" fmla="*/ 0 60000 65536"/>
              <a:gd name="T15" fmla="*/ 0 60000 65536"/>
              <a:gd name="T16" fmla="*/ 0 60000 65536"/>
              <a:gd name="T17" fmla="*/ 0 60000 65536"/>
              <a:gd name="T18" fmla="*/ 0 w 8"/>
              <a:gd name="T19" fmla="*/ 0 h 22"/>
              <a:gd name="T20" fmla="*/ 8 w 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8" h="22">
                <a:moveTo>
                  <a:pt x="0" y="14"/>
                </a:moveTo>
                <a:lnTo>
                  <a:pt x="4" y="22"/>
                </a:lnTo>
                <a:lnTo>
                  <a:pt x="8" y="14"/>
                </a:lnTo>
                <a:lnTo>
                  <a:pt x="0" y="0"/>
                </a:lnTo>
                <a:lnTo>
                  <a:pt x="8" y="2"/>
                </a:lnTo>
                <a:lnTo>
                  <a:pt x="0" y="14"/>
                </a:lnTo>
                <a:close/>
              </a:path>
            </a:pathLst>
          </a:custGeom>
          <a:solidFill>
            <a:srgbClr val="FF5050"/>
          </a:solidFill>
          <a:ln w="9525">
            <a:solidFill>
              <a:srgbClr val="FF5050"/>
            </a:solidFill>
            <a:round/>
            <a:headEnd/>
            <a:tailEnd/>
          </a:ln>
        </p:spPr>
        <p:txBody>
          <a:bodyPr/>
          <a:lstStyle/>
          <a:p>
            <a:endParaRPr lang="it-IT"/>
          </a:p>
        </p:txBody>
      </p:sp>
      <p:sp>
        <p:nvSpPr>
          <p:cNvPr id="22820" name="Freeform 1320"/>
          <p:cNvSpPr>
            <a:spLocks/>
          </p:cNvSpPr>
          <p:nvPr/>
        </p:nvSpPr>
        <p:spPr bwMode="auto">
          <a:xfrm>
            <a:off x="3006725" y="2314575"/>
            <a:ext cx="55563" cy="57150"/>
          </a:xfrm>
          <a:custGeom>
            <a:avLst/>
            <a:gdLst>
              <a:gd name="T0" fmla="*/ 31 w 39"/>
              <a:gd name="T1" fmla="*/ 70 h 70"/>
              <a:gd name="T2" fmla="*/ 39 w 39"/>
              <a:gd name="T3" fmla="*/ 56 h 70"/>
              <a:gd name="T4" fmla="*/ 7 w 39"/>
              <a:gd name="T5" fmla="*/ 0 h 70"/>
              <a:gd name="T6" fmla="*/ 0 w 39"/>
              <a:gd name="T7" fmla="*/ 14 h 70"/>
              <a:gd name="T8" fmla="*/ 31 w 39"/>
              <a:gd name="T9" fmla="*/ 70 h 70"/>
              <a:gd name="T10" fmla="*/ 0 60000 65536"/>
              <a:gd name="T11" fmla="*/ 0 60000 65536"/>
              <a:gd name="T12" fmla="*/ 0 60000 65536"/>
              <a:gd name="T13" fmla="*/ 0 60000 65536"/>
              <a:gd name="T14" fmla="*/ 0 60000 65536"/>
              <a:gd name="T15" fmla="*/ 0 w 39"/>
              <a:gd name="T16" fmla="*/ 0 h 70"/>
              <a:gd name="T17" fmla="*/ 39 w 39"/>
              <a:gd name="T18" fmla="*/ 70 h 70"/>
            </a:gdLst>
            <a:ahLst/>
            <a:cxnLst>
              <a:cxn ang="T10">
                <a:pos x="T0" y="T1"/>
              </a:cxn>
              <a:cxn ang="T11">
                <a:pos x="T2" y="T3"/>
              </a:cxn>
              <a:cxn ang="T12">
                <a:pos x="T4" y="T5"/>
              </a:cxn>
              <a:cxn ang="T13">
                <a:pos x="T6" y="T7"/>
              </a:cxn>
              <a:cxn ang="T14">
                <a:pos x="T8" y="T9"/>
              </a:cxn>
            </a:cxnLst>
            <a:rect l="T15" t="T16" r="T17" b="T18"/>
            <a:pathLst>
              <a:path w="39" h="70">
                <a:moveTo>
                  <a:pt x="31" y="70"/>
                </a:moveTo>
                <a:lnTo>
                  <a:pt x="39" y="56"/>
                </a:lnTo>
                <a:lnTo>
                  <a:pt x="7" y="0"/>
                </a:lnTo>
                <a:lnTo>
                  <a:pt x="0" y="14"/>
                </a:lnTo>
                <a:lnTo>
                  <a:pt x="31" y="70"/>
                </a:lnTo>
                <a:close/>
              </a:path>
            </a:pathLst>
          </a:custGeom>
          <a:solidFill>
            <a:srgbClr val="FF5050"/>
          </a:solidFill>
          <a:ln w="9525">
            <a:solidFill>
              <a:srgbClr val="FF5050"/>
            </a:solidFill>
            <a:round/>
            <a:headEnd/>
            <a:tailEnd/>
          </a:ln>
        </p:spPr>
        <p:txBody>
          <a:bodyPr/>
          <a:lstStyle/>
          <a:p>
            <a:endParaRPr lang="it-IT"/>
          </a:p>
        </p:txBody>
      </p:sp>
      <p:sp>
        <p:nvSpPr>
          <p:cNvPr id="22821" name="Freeform 1321"/>
          <p:cNvSpPr>
            <a:spLocks/>
          </p:cNvSpPr>
          <p:nvPr/>
        </p:nvSpPr>
        <p:spPr bwMode="auto">
          <a:xfrm>
            <a:off x="3051175" y="2359025"/>
            <a:ext cx="15875" cy="12700"/>
          </a:xfrm>
          <a:custGeom>
            <a:avLst/>
            <a:gdLst>
              <a:gd name="T0" fmla="*/ 9 w 12"/>
              <a:gd name="T1" fmla="*/ 14 h 14"/>
              <a:gd name="T2" fmla="*/ 12 w 12"/>
              <a:gd name="T3" fmla="*/ 7 h 14"/>
              <a:gd name="T4" fmla="*/ 8 w 12"/>
              <a:gd name="T5" fmla="*/ 0 h 14"/>
              <a:gd name="T6" fmla="*/ 0 w 12"/>
              <a:gd name="T7" fmla="*/ 14 h 14"/>
              <a:gd name="T8" fmla="*/ 0 w 12"/>
              <a:gd name="T9" fmla="*/ 0 h 14"/>
              <a:gd name="T10" fmla="*/ 9 w 12"/>
              <a:gd name="T11" fmla="*/ 14 h 14"/>
              <a:gd name="T12" fmla="*/ 0 60000 65536"/>
              <a:gd name="T13" fmla="*/ 0 60000 65536"/>
              <a:gd name="T14" fmla="*/ 0 60000 65536"/>
              <a:gd name="T15" fmla="*/ 0 60000 65536"/>
              <a:gd name="T16" fmla="*/ 0 60000 65536"/>
              <a:gd name="T17" fmla="*/ 0 60000 65536"/>
              <a:gd name="T18" fmla="*/ 0 w 12"/>
              <a:gd name="T19" fmla="*/ 0 h 14"/>
              <a:gd name="T20" fmla="*/ 12 w 1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2" h="14">
                <a:moveTo>
                  <a:pt x="9" y="14"/>
                </a:moveTo>
                <a:lnTo>
                  <a:pt x="12" y="7"/>
                </a:lnTo>
                <a:lnTo>
                  <a:pt x="8" y="0"/>
                </a:lnTo>
                <a:lnTo>
                  <a:pt x="0" y="14"/>
                </a:lnTo>
                <a:lnTo>
                  <a:pt x="0" y="0"/>
                </a:lnTo>
                <a:lnTo>
                  <a:pt x="9" y="14"/>
                </a:lnTo>
                <a:close/>
              </a:path>
            </a:pathLst>
          </a:custGeom>
          <a:solidFill>
            <a:srgbClr val="FF5050"/>
          </a:solidFill>
          <a:ln w="9525">
            <a:solidFill>
              <a:srgbClr val="FF5050"/>
            </a:solidFill>
            <a:round/>
            <a:headEnd/>
            <a:tailEnd/>
          </a:ln>
        </p:spPr>
        <p:txBody>
          <a:bodyPr/>
          <a:lstStyle/>
          <a:p>
            <a:endParaRPr lang="it-IT"/>
          </a:p>
        </p:txBody>
      </p:sp>
      <p:sp>
        <p:nvSpPr>
          <p:cNvPr id="22822" name="Freeform 1322"/>
          <p:cNvSpPr>
            <a:spLocks/>
          </p:cNvSpPr>
          <p:nvPr/>
        </p:nvSpPr>
        <p:spPr bwMode="auto">
          <a:xfrm>
            <a:off x="2960688" y="2314575"/>
            <a:ext cx="57150" cy="57150"/>
          </a:xfrm>
          <a:custGeom>
            <a:avLst/>
            <a:gdLst>
              <a:gd name="T0" fmla="*/ 41 w 41"/>
              <a:gd name="T1" fmla="*/ 14 h 70"/>
              <a:gd name="T2" fmla="*/ 33 w 41"/>
              <a:gd name="T3" fmla="*/ 0 h 70"/>
              <a:gd name="T4" fmla="*/ 0 w 41"/>
              <a:gd name="T5" fmla="*/ 56 h 70"/>
              <a:gd name="T6" fmla="*/ 8 w 41"/>
              <a:gd name="T7" fmla="*/ 70 h 70"/>
              <a:gd name="T8" fmla="*/ 41 w 41"/>
              <a:gd name="T9" fmla="*/ 14 h 70"/>
              <a:gd name="T10" fmla="*/ 0 60000 65536"/>
              <a:gd name="T11" fmla="*/ 0 60000 65536"/>
              <a:gd name="T12" fmla="*/ 0 60000 65536"/>
              <a:gd name="T13" fmla="*/ 0 60000 65536"/>
              <a:gd name="T14" fmla="*/ 0 60000 65536"/>
              <a:gd name="T15" fmla="*/ 0 w 41"/>
              <a:gd name="T16" fmla="*/ 0 h 70"/>
              <a:gd name="T17" fmla="*/ 41 w 41"/>
              <a:gd name="T18" fmla="*/ 70 h 70"/>
            </a:gdLst>
            <a:ahLst/>
            <a:cxnLst>
              <a:cxn ang="T10">
                <a:pos x="T0" y="T1"/>
              </a:cxn>
              <a:cxn ang="T11">
                <a:pos x="T2" y="T3"/>
              </a:cxn>
              <a:cxn ang="T12">
                <a:pos x="T4" y="T5"/>
              </a:cxn>
              <a:cxn ang="T13">
                <a:pos x="T6" y="T7"/>
              </a:cxn>
              <a:cxn ang="T14">
                <a:pos x="T8" y="T9"/>
              </a:cxn>
            </a:cxnLst>
            <a:rect l="T15" t="T16" r="T17" b="T18"/>
            <a:pathLst>
              <a:path w="41" h="70">
                <a:moveTo>
                  <a:pt x="41" y="14"/>
                </a:moveTo>
                <a:lnTo>
                  <a:pt x="33" y="0"/>
                </a:lnTo>
                <a:lnTo>
                  <a:pt x="0" y="56"/>
                </a:lnTo>
                <a:lnTo>
                  <a:pt x="8" y="70"/>
                </a:lnTo>
                <a:lnTo>
                  <a:pt x="41" y="14"/>
                </a:lnTo>
                <a:close/>
              </a:path>
            </a:pathLst>
          </a:custGeom>
          <a:solidFill>
            <a:srgbClr val="FF5050"/>
          </a:solidFill>
          <a:ln w="9525">
            <a:solidFill>
              <a:srgbClr val="FF5050"/>
            </a:solidFill>
            <a:round/>
            <a:headEnd/>
            <a:tailEnd/>
          </a:ln>
        </p:spPr>
        <p:txBody>
          <a:bodyPr/>
          <a:lstStyle/>
          <a:p>
            <a:endParaRPr lang="it-IT"/>
          </a:p>
        </p:txBody>
      </p:sp>
      <p:sp>
        <p:nvSpPr>
          <p:cNvPr id="22823" name="Freeform 1323"/>
          <p:cNvSpPr>
            <a:spLocks/>
          </p:cNvSpPr>
          <p:nvPr/>
        </p:nvSpPr>
        <p:spPr bwMode="auto">
          <a:xfrm>
            <a:off x="3006725" y="2311400"/>
            <a:ext cx="11113" cy="15875"/>
          </a:xfrm>
          <a:custGeom>
            <a:avLst/>
            <a:gdLst>
              <a:gd name="T0" fmla="*/ 7 w 8"/>
              <a:gd name="T1" fmla="*/ 6 h 20"/>
              <a:gd name="T2" fmla="*/ 4 w 8"/>
              <a:gd name="T3" fmla="*/ 0 h 20"/>
              <a:gd name="T4" fmla="*/ 0 w 8"/>
              <a:gd name="T5" fmla="*/ 6 h 20"/>
              <a:gd name="T6" fmla="*/ 8 w 8"/>
              <a:gd name="T7" fmla="*/ 20 h 20"/>
              <a:gd name="T8" fmla="*/ 0 w 8"/>
              <a:gd name="T9" fmla="*/ 20 h 20"/>
              <a:gd name="T10" fmla="*/ 7 w 8"/>
              <a:gd name="T11" fmla="*/ 6 h 20"/>
              <a:gd name="T12" fmla="*/ 0 60000 65536"/>
              <a:gd name="T13" fmla="*/ 0 60000 65536"/>
              <a:gd name="T14" fmla="*/ 0 60000 65536"/>
              <a:gd name="T15" fmla="*/ 0 60000 65536"/>
              <a:gd name="T16" fmla="*/ 0 60000 65536"/>
              <a:gd name="T17" fmla="*/ 0 60000 65536"/>
              <a:gd name="T18" fmla="*/ 0 w 8"/>
              <a:gd name="T19" fmla="*/ 0 h 20"/>
              <a:gd name="T20" fmla="*/ 8 w 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8" h="20">
                <a:moveTo>
                  <a:pt x="7" y="6"/>
                </a:moveTo>
                <a:lnTo>
                  <a:pt x="4" y="0"/>
                </a:lnTo>
                <a:lnTo>
                  <a:pt x="0" y="6"/>
                </a:lnTo>
                <a:lnTo>
                  <a:pt x="8" y="20"/>
                </a:lnTo>
                <a:lnTo>
                  <a:pt x="0" y="20"/>
                </a:lnTo>
                <a:lnTo>
                  <a:pt x="7" y="6"/>
                </a:lnTo>
                <a:close/>
              </a:path>
            </a:pathLst>
          </a:custGeom>
          <a:solidFill>
            <a:srgbClr val="FF5050"/>
          </a:solidFill>
          <a:ln w="9525">
            <a:solidFill>
              <a:srgbClr val="FF5050"/>
            </a:solidFill>
            <a:round/>
            <a:headEnd/>
            <a:tailEnd/>
          </a:ln>
        </p:spPr>
        <p:txBody>
          <a:bodyPr/>
          <a:lstStyle/>
          <a:p>
            <a:endParaRPr lang="it-IT"/>
          </a:p>
        </p:txBody>
      </p:sp>
      <p:sp>
        <p:nvSpPr>
          <p:cNvPr id="22824" name="Freeform 1324"/>
          <p:cNvSpPr>
            <a:spLocks/>
          </p:cNvSpPr>
          <p:nvPr/>
        </p:nvSpPr>
        <p:spPr bwMode="auto">
          <a:xfrm>
            <a:off x="2954338" y="2359025"/>
            <a:ext cx="17462" cy="12700"/>
          </a:xfrm>
          <a:custGeom>
            <a:avLst/>
            <a:gdLst>
              <a:gd name="T0" fmla="*/ 4 w 12"/>
              <a:gd name="T1" fmla="*/ 0 h 14"/>
              <a:gd name="T2" fmla="*/ 0 w 12"/>
              <a:gd name="T3" fmla="*/ 7 h 14"/>
              <a:gd name="T4" fmla="*/ 4 w 12"/>
              <a:gd name="T5" fmla="*/ 14 h 14"/>
              <a:gd name="T6" fmla="*/ 12 w 12"/>
              <a:gd name="T7" fmla="*/ 2 h 14"/>
              <a:gd name="T8" fmla="*/ 12 w 12"/>
              <a:gd name="T9" fmla="*/ 14 h 14"/>
              <a:gd name="T10" fmla="*/ 4 w 12"/>
              <a:gd name="T11" fmla="*/ 0 h 14"/>
              <a:gd name="T12" fmla="*/ 0 60000 65536"/>
              <a:gd name="T13" fmla="*/ 0 60000 65536"/>
              <a:gd name="T14" fmla="*/ 0 60000 65536"/>
              <a:gd name="T15" fmla="*/ 0 60000 65536"/>
              <a:gd name="T16" fmla="*/ 0 60000 65536"/>
              <a:gd name="T17" fmla="*/ 0 60000 65536"/>
              <a:gd name="T18" fmla="*/ 0 w 12"/>
              <a:gd name="T19" fmla="*/ 0 h 14"/>
              <a:gd name="T20" fmla="*/ 12 w 1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2" h="14">
                <a:moveTo>
                  <a:pt x="4" y="0"/>
                </a:moveTo>
                <a:lnTo>
                  <a:pt x="0" y="7"/>
                </a:lnTo>
                <a:lnTo>
                  <a:pt x="4" y="14"/>
                </a:lnTo>
                <a:lnTo>
                  <a:pt x="12" y="2"/>
                </a:lnTo>
                <a:lnTo>
                  <a:pt x="12" y="14"/>
                </a:lnTo>
                <a:lnTo>
                  <a:pt x="4" y="0"/>
                </a:lnTo>
                <a:close/>
              </a:path>
            </a:pathLst>
          </a:custGeom>
          <a:solidFill>
            <a:srgbClr val="FF5050"/>
          </a:solidFill>
          <a:ln w="9525">
            <a:solidFill>
              <a:srgbClr val="FF5050"/>
            </a:solidFill>
            <a:round/>
            <a:headEnd/>
            <a:tailEnd/>
          </a:ln>
        </p:spPr>
        <p:txBody>
          <a:bodyPr/>
          <a:lstStyle/>
          <a:p>
            <a:endParaRPr lang="it-IT"/>
          </a:p>
        </p:txBody>
      </p:sp>
      <p:sp>
        <p:nvSpPr>
          <p:cNvPr id="22825" name="Oval 1325"/>
          <p:cNvSpPr>
            <a:spLocks noChangeArrowheads="1"/>
          </p:cNvSpPr>
          <p:nvPr/>
        </p:nvSpPr>
        <p:spPr bwMode="auto">
          <a:xfrm>
            <a:off x="4722813" y="3473450"/>
            <a:ext cx="98425" cy="101600"/>
          </a:xfrm>
          <a:prstGeom prst="ellipse">
            <a:avLst/>
          </a:prstGeom>
          <a:solidFill>
            <a:srgbClr val="99FF33"/>
          </a:solidFill>
          <a:ln w="9525">
            <a:solidFill>
              <a:srgbClr val="99FF33"/>
            </a:solidFill>
            <a:round/>
            <a:headEnd/>
            <a:tailEnd/>
          </a:ln>
        </p:spPr>
        <p:txBody>
          <a:bodyPr/>
          <a:lstStyle/>
          <a:p>
            <a:endParaRPr lang="it-IT"/>
          </a:p>
        </p:txBody>
      </p:sp>
      <p:sp>
        <p:nvSpPr>
          <p:cNvPr id="22826" name="Oval 1326"/>
          <p:cNvSpPr>
            <a:spLocks noChangeArrowheads="1"/>
          </p:cNvSpPr>
          <p:nvPr/>
        </p:nvSpPr>
        <p:spPr bwMode="auto">
          <a:xfrm>
            <a:off x="4722813" y="3475038"/>
            <a:ext cx="98425" cy="98425"/>
          </a:xfrm>
          <a:prstGeom prst="ellipse">
            <a:avLst/>
          </a:prstGeom>
          <a:solidFill>
            <a:srgbClr val="99FF33"/>
          </a:solidFill>
          <a:ln w="22225">
            <a:solidFill>
              <a:srgbClr val="99FF33"/>
            </a:solidFill>
            <a:round/>
            <a:headEnd/>
            <a:tailEnd/>
          </a:ln>
        </p:spPr>
        <p:txBody>
          <a:bodyPr/>
          <a:lstStyle/>
          <a:p>
            <a:endParaRPr lang="it-IT"/>
          </a:p>
        </p:txBody>
      </p:sp>
      <p:sp>
        <p:nvSpPr>
          <p:cNvPr id="22827" name="Rectangle 1327"/>
          <p:cNvSpPr>
            <a:spLocks noChangeArrowheads="1"/>
          </p:cNvSpPr>
          <p:nvPr/>
        </p:nvSpPr>
        <p:spPr bwMode="auto">
          <a:xfrm>
            <a:off x="6102350" y="3006725"/>
            <a:ext cx="171450" cy="274638"/>
          </a:xfrm>
          <a:prstGeom prst="rect">
            <a:avLst/>
          </a:prstGeom>
          <a:noFill/>
          <a:ln w="9525">
            <a:noFill/>
            <a:miter lim="800000"/>
            <a:headEnd/>
            <a:tailEnd/>
          </a:ln>
        </p:spPr>
        <p:txBody>
          <a:bodyPr wrap="none" lIns="0" tIns="0" rIns="0" bIns="0">
            <a:spAutoFit/>
          </a:bodyPr>
          <a:lstStyle/>
          <a:p>
            <a:pPr eaLnBrk="0" hangingPunct="0"/>
            <a:r>
              <a:rPr lang="en-AU" sz="1800">
                <a:solidFill>
                  <a:srgbClr val="FF9900"/>
                </a:solidFill>
                <a:latin typeface="Wingdings" pitchFamily="2" charset="2"/>
              </a:rPr>
              <a:t>n</a:t>
            </a:r>
            <a:endParaRPr lang="en-AU">
              <a:solidFill>
                <a:srgbClr val="FF9900"/>
              </a:solidFill>
            </a:endParaRPr>
          </a:p>
        </p:txBody>
      </p:sp>
      <p:sp>
        <p:nvSpPr>
          <p:cNvPr id="22828" name="Freeform 1328"/>
          <p:cNvSpPr>
            <a:spLocks/>
          </p:cNvSpPr>
          <p:nvPr/>
        </p:nvSpPr>
        <p:spPr bwMode="auto">
          <a:xfrm>
            <a:off x="6016625" y="5599113"/>
            <a:ext cx="138113" cy="92075"/>
          </a:xfrm>
          <a:custGeom>
            <a:avLst/>
            <a:gdLst>
              <a:gd name="T0" fmla="*/ 0 w 98"/>
              <a:gd name="T1" fmla="*/ 96 h 114"/>
              <a:gd name="T2" fmla="*/ 5 w 98"/>
              <a:gd name="T3" fmla="*/ 114 h 114"/>
              <a:gd name="T4" fmla="*/ 98 w 98"/>
              <a:gd name="T5" fmla="*/ 18 h 114"/>
              <a:gd name="T6" fmla="*/ 93 w 98"/>
              <a:gd name="T7" fmla="*/ 0 h 114"/>
              <a:gd name="T8" fmla="*/ 0 w 98"/>
              <a:gd name="T9" fmla="*/ 96 h 114"/>
              <a:gd name="T10" fmla="*/ 0 60000 65536"/>
              <a:gd name="T11" fmla="*/ 0 60000 65536"/>
              <a:gd name="T12" fmla="*/ 0 60000 65536"/>
              <a:gd name="T13" fmla="*/ 0 60000 65536"/>
              <a:gd name="T14" fmla="*/ 0 60000 65536"/>
              <a:gd name="T15" fmla="*/ 0 w 98"/>
              <a:gd name="T16" fmla="*/ 0 h 114"/>
              <a:gd name="T17" fmla="*/ 98 w 98"/>
              <a:gd name="T18" fmla="*/ 114 h 114"/>
            </a:gdLst>
            <a:ahLst/>
            <a:cxnLst>
              <a:cxn ang="T10">
                <a:pos x="T0" y="T1"/>
              </a:cxn>
              <a:cxn ang="T11">
                <a:pos x="T2" y="T3"/>
              </a:cxn>
              <a:cxn ang="T12">
                <a:pos x="T4" y="T5"/>
              </a:cxn>
              <a:cxn ang="T13">
                <a:pos x="T6" y="T7"/>
              </a:cxn>
              <a:cxn ang="T14">
                <a:pos x="T8" y="T9"/>
              </a:cxn>
            </a:cxnLst>
            <a:rect l="T15" t="T16" r="T17" b="T18"/>
            <a:pathLst>
              <a:path w="98" h="114">
                <a:moveTo>
                  <a:pt x="0" y="96"/>
                </a:moveTo>
                <a:lnTo>
                  <a:pt x="5" y="114"/>
                </a:lnTo>
                <a:lnTo>
                  <a:pt x="98" y="18"/>
                </a:lnTo>
                <a:lnTo>
                  <a:pt x="93" y="0"/>
                </a:lnTo>
                <a:lnTo>
                  <a:pt x="0" y="96"/>
                </a:lnTo>
                <a:close/>
              </a:path>
            </a:pathLst>
          </a:custGeom>
          <a:solidFill>
            <a:srgbClr val="FFFFCC"/>
          </a:solidFill>
          <a:ln w="9525">
            <a:solidFill>
              <a:srgbClr val="FFFFCC"/>
            </a:solidFill>
            <a:round/>
            <a:headEnd/>
            <a:tailEnd/>
          </a:ln>
        </p:spPr>
        <p:txBody>
          <a:bodyPr/>
          <a:lstStyle/>
          <a:p>
            <a:endParaRPr lang="it-IT"/>
          </a:p>
        </p:txBody>
      </p:sp>
      <p:sp>
        <p:nvSpPr>
          <p:cNvPr id="22829" name="Freeform 1329"/>
          <p:cNvSpPr>
            <a:spLocks/>
          </p:cNvSpPr>
          <p:nvPr/>
        </p:nvSpPr>
        <p:spPr bwMode="auto">
          <a:xfrm>
            <a:off x="5995988" y="5534025"/>
            <a:ext cx="158750" cy="80963"/>
          </a:xfrm>
          <a:custGeom>
            <a:avLst/>
            <a:gdLst>
              <a:gd name="T0" fmla="*/ 109 w 113"/>
              <a:gd name="T1" fmla="*/ 101 h 101"/>
              <a:gd name="T2" fmla="*/ 113 w 113"/>
              <a:gd name="T3" fmla="*/ 83 h 101"/>
              <a:gd name="T4" fmla="*/ 4 w 113"/>
              <a:gd name="T5" fmla="*/ 0 h 101"/>
              <a:gd name="T6" fmla="*/ 0 w 113"/>
              <a:gd name="T7" fmla="*/ 18 h 101"/>
              <a:gd name="T8" fmla="*/ 109 w 113"/>
              <a:gd name="T9" fmla="*/ 101 h 101"/>
              <a:gd name="T10" fmla="*/ 0 60000 65536"/>
              <a:gd name="T11" fmla="*/ 0 60000 65536"/>
              <a:gd name="T12" fmla="*/ 0 60000 65536"/>
              <a:gd name="T13" fmla="*/ 0 60000 65536"/>
              <a:gd name="T14" fmla="*/ 0 60000 65536"/>
              <a:gd name="T15" fmla="*/ 0 w 113"/>
              <a:gd name="T16" fmla="*/ 0 h 101"/>
              <a:gd name="T17" fmla="*/ 113 w 113"/>
              <a:gd name="T18" fmla="*/ 101 h 101"/>
            </a:gdLst>
            <a:ahLst/>
            <a:cxnLst>
              <a:cxn ang="T10">
                <a:pos x="T0" y="T1"/>
              </a:cxn>
              <a:cxn ang="T11">
                <a:pos x="T2" y="T3"/>
              </a:cxn>
              <a:cxn ang="T12">
                <a:pos x="T4" y="T5"/>
              </a:cxn>
              <a:cxn ang="T13">
                <a:pos x="T6" y="T7"/>
              </a:cxn>
              <a:cxn ang="T14">
                <a:pos x="T8" y="T9"/>
              </a:cxn>
            </a:cxnLst>
            <a:rect l="T15" t="T16" r="T17" b="T18"/>
            <a:pathLst>
              <a:path w="113" h="101">
                <a:moveTo>
                  <a:pt x="109" y="101"/>
                </a:moveTo>
                <a:lnTo>
                  <a:pt x="113" y="83"/>
                </a:lnTo>
                <a:lnTo>
                  <a:pt x="4" y="0"/>
                </a:lnTo>
                <a:lnTo>
                  <a:pt x="0" y="18"/>
                </a:lnTo>
                <a:lnTo>
                  <a:pt x="109" y="101"/>
                </a:lnTo>
                <a:close/>
              </a:path>
            </a:pathLst>
          </a:custGeom>
          <a:solidFill>
            <a:srgbClr val="FFFFCC"/>
          </a:solidFill>
          <a:ln w="9525">
            <a:solidFill>
              <a:srgbClr val="FFFFCC"/>
            </a:solidFill>
            <a:round/>
            <a:headEnd/>
            <a:tailEnd/>
          </a:ln>
        </p:spPr>
        <p:txBody>
          <a:bodyPr/>
          <a:lstStyle/>
          <a:p>
            <a:endParaRPr lang="it-IT"/>
          </a:p>
        </p:txBody>
      </p:sp>
      <p:sp>
        <p:nvSpPr>
          <p:cNvPr id="22830" name="Freeform 1330"/>
          <p:cNvSpPr>
            <a:spLocks/>
          </p:cNvSpPr>
          <p:nvPr/>
        </p:nvSpPr>
        <p:spPr bwMode="auto">
          <a:xfrm>
            <a:off x="6148388" y="5599113"/>
            <a:ext cx="20637" cy="15875"/>
          </a:xfrm>
          <a:custGeom>
            <a:avLst/>
            <a:gdLst>
              <a:gd name="T0" fmla="*/ 5 w 15"/>
              <a:gd name="T1" fmla="*/ 18 h 18"/>
              <a:gd name="T2" fmla="*/ 15 w 15"/>
              <a:gd name="T3" fmla="*/ 7 h 18"/>
              <a:gd name="T4" fmla="*/ 5 w 15"/>
              <a:gd name="T5" fmla="*/ 0 h 18"/>
              <a:gd name="T6" fmla="*/ 1 w 15"/>
              <a:gd name="T7" fmla="*/ 18 h 18"/>
              <a:gd name="T8" fmla="*/ 0 w 15"/>
              <a:gd name="T9" fmla="*/ 0 h 18"/>
              <a:gd name="T10" fmla="*/ 5 w 15"/>
              <a:gd name="T11" fmla="*/ 18 h 18"/>
              <a:gd name="T12" fmla="*/ 0 60000 65536"/>
              <a:gd name="T13" fmla="*/ 0 60000 65536"/>
              <a:gd name="T14" fmla="*/ 0 60000 65536"/>
              <a:gd name="T15" fmla="*/ 0 60000 65536"/>
              <a:gd name="T16" fmla="*/ 0 60000 65536"/>
              <a:gd name="T17" fmla="*/ 0 60000 65536"/>
              <a:gd name="T18" fmla="*/ 0 w 15"/>
              <a:gd name="T19" fmla="*/ 0 h 18"/>
              <a:gd name="T20" fmla="*/ 15 w 1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5" h="18">
                <a:moveTo>
                  <a:pt x="5" y="18"/>
                </a:moveTo>
                <a:lnTo>
                  <a:pt x="15" y="7"/>
                </a:lnTo>
                <a:lnTo>
                  <a:pt x="5" y="0"/>
                </a:lnTo>
                <a:lnTo>
                  <a:pt x="1" y="18"/>
                </a:lnTo>
                <a:lnTo>
                  <a:pt x="0" y="0"/>
                </a:lnTo>
                <a:lnTo>
                  <a:pt x="5" y="18"/>
                </a:lnTo>
                <a:close/>
              </a:path>
            </a:pathLst>
          </a:custGeom>
          <a:solidFill>
            <a:srgbClr val="FFFFCC"/>
          </a:solidFill>
          <a:ln w="9525">
            <a:solidFill>
              <a:srgbClr val="FFFFCC"/>
            </a:solidFill>
            <a:round/>
            <a:headEnd/>
            <a:tailEnd/>
          </a:ln>
        </p:spPr>
        <p:txBody>
          <a:bodyPr/>
          <a:lstStyle/>
          <a:p>
            <a:endParaRPr lang="it-IT"/>
          </a:p>
        </p:txBody>
      </p:sp>
      <p:sp>
        <p:nvSpPr>
          <p:cNvPr id="22831" name="Freeform 1331"/>
          <p:cNvSpPr>
            <a:spLocks/>
          </p:cNvSpPr>
          <p:nvPr/>
        </p:nvSpPr>
        <p:spPr bwMode="auto">
          <a:xfrm>
            <a:off x="5995988" y="5486400"/>
            <a:ext cx="109537" cy="61913"/>
          </a:xfrm>
          <a:custGeom>
            <a:avLst/>
            <a:gdLst>
              <a:gd name="T0" fmla="*/ 0 w 78"/>
              <a:gd name="T1" fmla="*/ 60 h 78"/>
              <a:gd name="T2" fmla="*/ 4 w 78"/>
              <a:gd name="T3" fmla="*/ 78 h 78"/>
              <a:gd name="T4" fmla="*/ 78 w 78"/>
              <a:gd name="T5" fmla="*/ 18 h 78"/>
              <a:gd name="T6" fmla="*/ 74 w 78"/>
              <a:gd name="T7" fmla="*/ 0 h 78"/>
              <a:gd name="T8" fmla="*/ 0 w 78"/>
              <a:gd name="T9" fmla="*/ 60 h 78"/>
              <a:gd name="T10" fmla="*/ 0 60000 65536"/>
              <a:gd name="T11" fmla="*/ 0 60000 65536"/>
              <a:gd name="T12" fmla="*/ 0 60000 65536"/>
              <a:gd name="T13" fmla="*/ 0 60000 65536"/>
              <a:gd name="T14" fmla="*/ 0 60000 65536"/>
              <a:gd name="T15" fmla="*/ 0 w 78"/>
              <a:gd name="T16" fmla="*/ 0 h 78"/>
              <a:gd name="T17" fmla="*/ 78 w 78"/>
              <a:gd name="T18" fmla="*/ 78 h 78"/>
            </a:gdLst>
            <a:ahLst/>
            <a:cxnLst>
              <a:cxn ang="T10">
                <a:pos x="T0" y="T1"/>
              </a:cxn>
              <a:cxn ang="T11">
                <a:pos x="T2" y="T3"/>
              </a:cxn>
              <a:cxn ang="T12">
                <a:pos x="T4" y="T5"/>
              </a:cxn>
              <a:cxn ang="T13">
                <a:pos x="T6" y="T7"/>
              </a:cxn>
              <a:cxn ang="T14">
                <a:pos x="T8" y="T9"/>
              </a:cxn>
            </a:cxnLst>
            <a:rect l="T15" t="T16" r="T17" b="T18"/>
            <a:pathLst>
              <a:path w="78" h="78">
                <a:moveTo>
                  <a:pt x="0" y="60"/>
                </a:moveTo>
                <a:lnTo>
                  <a:pt x="4" y="78"/>
                </a:lnTo>
                <a:lnTo>
                  <a:pt x="78" y="18"/>
                </a:lnTo>
                <a:lnTo>
                  <a:pt x="74" y="0"/>
                </a:lnTo>
                <a:lnTo>
                  <a:pt x="0" y="60"/>
                </a:lnTo>
                <a:close/>
              </a:path>
            </a:pathLst>
          </a:custGeom>
          <a:solidFill>
            <a:srgbClr val="FFFFCC"/>
          </a:solidFill>
          <a:ln w="9525">
            <a:solidFill>
              <a:srgbClr val="FFFFCC"/>
            </a:solidFill>
            <a:round/>
            <a:headEnd/>
            <a:tailEnd/>
          </a:ln>
        </p:spPr>
        <p:txBody>
          <a:bodyPr/>
          <a:lstStyle/>
          <a:p>
            <a:endParaRPr lang="it-IT"/>
          </a:p>
        </p:txBody>
      </p:sp>
      <p:sp>
        <p:nvSpPr>
          <p:cNvPr id="22832" name="Freeform 1332"/>
          <p:cNvSpPr>
            <a:spLocks/>
          </p:cNvSpPr>
          <p:nvPr/>
        </p:nvSpPr>
        <p:spPr bwMode="auto">
          <a:xfrm>
            <a:off x="5980113" y="5534025"/>
            <a:ext cx="20637" cy="14288"/>
          </a:xfrm>
          <a:custGeom>
            <a:avLst/>
            <a:gdLst>
              <a:gd name="T0" fmla="*/ 11 w 15"/>
              <a:gd name="T1" fmla="*/ 18 h 18"/>
              <a:gd name="T2" fmla="*/ 0 w 15"/>
              <a:gd name="T3" fmla="*/ 9 h 18"/>
              <a:gd name="T4" fmla="*/ 11 w 15"/>
              <a:gd name="T5" fmla="*/ 0 h 18"/>
              <a:gd name="T6" fmla="*/ 15 w 15"/>
              <a:gd name="T7" fmla="*/ 18 h 18"/>
              <a:gd name="T8" fmla="*/ 15 w 15"/>
              <a:gd name="T9" fmla="*/ 0 h 18"/>
              <a:gd name="T10" fmla="*/ 11 w 15"/>
              <a:gd name="T11" fmla="*/ 18 h 18"/>
              <a:gd name="T12" fmla="*/ 0 60000 65536"/>
              <a:gd name="T13" fmla="*/ 0 60000 65536"/>
              <a:gd name="T14" fmla="*/ 0 60000 65536"/>
              <a:gd name="T15" fmla="*/ 0 60000 65536"/>
              <a:gd name="T16" fmla="*/ 0 60000 65536"/>
              <a:gd name="T17" fmla="*/ 0 60000 65536"/>
              <a:gd name="T18" fmla="*/ 0 w 15"/>
              <a:gd name="T19" fmla="*/ 0 h 18"/>
              <a:gd name="T20" fmla="*/ 15 w 1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5" h="18">
                <a:moveTo>
                  <a:pt x="11" y="18"/>
                </a:moveTo>
                <a:lnTo>
                  <a:pt x="0" y="9"/>
                </a:lnTo>
                <a:lnTo>
                  <a:pt x="11" y="0"/>
                </a:lnTo>
                <a:lnTo>
                  <a:pt x="15" y="18"/>
                </a:lnTo>
                <a:lnTo>
                  <a:pt x="15" y="0"/>
                </a:lnTo>
                <a:lnTo>
                  <a:pt x="11" y="18"/>
                </a:lnTo>
                <a:close/>
              </a:path>
            </a:pathLst>
          </a:custGeom>
          <a:solidFill>
            <a:srgbClr val="FFFFCC"/>
          </a:solidFill>
          <a:ln w="9525">
            <a:solidFill>
              <a:srgbClr val="FFFFCC"/>
            </a:solidFill>
            <a:round/>
            <a:headEnd/>
            <a:tailEnd/>
          </a:ln>
        </p:spPr>
        <p:txBody>
          <a:bodyPr/>
          <a:lstStyle/>
          <a:p>
            <a:endParaRPr lang="it-IT"/>
          </a:p>
        </p:txBody>
      </p:sp>
      <p:sp>
        <p:nvSpPr>
          <p:cNvPr id="22833" name="Freeform 1333"/>
          <p:cNvSpPr>
            <a:spLocks/>
          </p:cNvSpPr>
          <p:nvPr/>
        </p:nvSpPr>
        <p:spPr bwMode="auto">
          <a:xfrm>
            <a:off x="3381375" y="5605463"/>
            <a:ext cx="136525" cy="90487"/>
          </a:xfrm>
          <a:custGeom>
            <a:avLst/>
            <a:gdLst>
              <a:gd name="T0" fmla="*/ 0 w 97"/>
              <a:gd name="T1" fmla="*/ 96 h 114"/>
              <a:gd name="T2" fmla="*/ 5 w 97"/>
              <a:gd name="T3" fmla="*/ 114 h 114"/>
              <a:gd name="T4" fmla="*/ 97 w 97"/>
              <a:gd name="T5" fmla="*/ 18 h 114"/>
              <a:gd name="T6" fmla="*/ 92 w 97"/>
              <a:gd name="T7" fmla="*/ 0 h 114"/>
              <a:gd name="T8" fmla="*/ 0 w 97"/>
              <a:gd name="T9" fmla="*/ 96 h 114"/>
              <a:gd name="T10" fmla="*/ 0 60000 65536"/>
              <a:gd name="T11" fmla="*/ 0 60000 65536"/>
              <a:gd name="T12" fmla="*/ 0 60000 65536"/>
              <a:gd name="T13" fmla="*/ 0 60000 65536"/>
              <a:gd name="T14" fmla="*/ 0 60000 65536"/>
              <a:gd name="T15" fmla="*/ 0 w 97"/>
              <a:gd name="T16" fmla="*/ 0 h 114"/>
              <a:gd name="T17" fmla="*/ 97 w 97"/>
              <a:gd name="T18" fmla="*/ 114 h 114"/>
            </a:gdLst>
            <a:ahLst/>
            <a:cxnLst>
              <a:cxn ang="T10">
                <a:pos x="T0" y="T1"/>
              </a:cxn>
              <a:cxn ang="T11">
                <a:pos x="T2" y="T3"/>
              </a:cxn>
              <a:cxn ang="T12">
                <a:pos x="T4" y="T5"/>
              </a:cxn>
              <a:cxn ang="T13">
                <a:pos x="T6" y="T7"/>
              </a:cxn>
              <a:cxn ang="T14">
                <a:pos x="T8" y="T9"/>
              </a:cxn>
            </a:cxnLst>
            <a:rect l="T15" t="T16" r="T17" b="T18"/>
            <a:pathLst>
              <a:path w="97" h="114">
                <a:moveTo>
                  <a:pt x="0" y="96"/>
                </a:moveTo>
                <a:lnTo>
                  <a:pt x="5" y="114"/>
                </a:lnTo>
                <a:lnTo>
                  <a:pt x="97" y="18"/>
                </a:lnTo>
                <a:lnTo>
                  <a:pt x="92" y="0"/>
                </a:lnTo>
                <a:lnTo>
                  <a:pt x="0" y="96"/>
                </a:lnTo>
                <a:close/>
              </a:path>
            </a:pathLst>
          </a:custGeom>
          <a:solidFill>
            <a:srgbClr val="FFFFCC"/>
          </a:solidFill>
          <a:ln w="9525">
            <a:solidFill>
              <a:srgbClr val="FFFFCC"/>
            </a:solidFill>
            <a:round/>
            <a:headEnd/>
            <a:tailEnd/>
          </a:ln>
        </p:spPr>
        <p:txBody>
          <a:bodyPr/>
          <a:lstStyle/>
          <a:p>
            <a:endParaRPr lang="it-IT"/>
          </a:p>
        </p:txBody>
      </p:sp>
      <p:sp>
        <p:nvSpPr>
          <p:cNvPr id="22834" name="Freeform 1334"/>
          <p:cNvSpPr>
            <a:spLocks/>
          </p:cNvSpPr>
          <p:nvPr/>
        </p:nvSpPr>
        <p:spPr bwMode="auto">
          <a:xfrm>
            <a:off x="3359150" y="5538788"/>
            <a:ext cx="158750" cy="80962"/>
          </a:xfrm>
          <a:custGeom>
            <a:avLst/>
            <a:gdLst>
              <a:gd name="T0" fmla="*/ 108 w 112"/>
              <a:gd name="T1" fmla="*/ 101 h 101"/>
              <a:gd name="T2" fmla="*/ 112 w 112"/>
              <a:gd name="T3" fmla="*/ 83 h 101"/>
              <a:gd name="T4" fmla="*/ 4 w 112"/>
              <a:gd name="T5" fmla="*/ 0 h 101"/>
              <a:gd name="T6" fmla="*/ 0 w 112"/>
              <a:gd name="T7" fmla="*/ 18 h 101"/>
              <a:gd name="T8" fmla="*/ 108 w 112"/>
              <a:gd name="T9" fmla="*/ 101 h 101"/>
              <a:gd name="T10" fmla="*/ 0 60000 65536"/>
              <a:gd name="T11" fmla="*/ 0 60000 65536"/>
              <a:gd name="T12" fmla="*/ 0 60000 65536"/>
              <a:gd name="T13" fmla="*/ 0 60000 65536"/>
              <a:gd name="T14" fmla="*/ 0 60000 65536"/>
              <a:gd name="T15" fmla="*/ 0 w 112"/>
              <a:gd name="T16" fmla="*/ 0 h 101"/>
              <a:gd name="T17" fmla="*/ 112 w 112"/>
              <a:gd name="T18" fmla="*/ 101 h 101"/>
            </a:gdLst>
            <a:ahLst/>
            <a:cxnLst>
              <a:cxn ang="T10">
                <a:pos x="T0" y="T1"/>
              </a:cxn>
              <a:cxn ang="T11">
                <a:pos x="T2" y="T3"/>
              </a:cxn>
              <a:cxn ang="T12">
                <a:pos x="T4" y="T5"/>
              </a:cxn>
              <a:cxn ang="T13">
                <a:pos x="T6" y="T7"/>
              </a:cxn>
              <a:cxn ang="T14">
                <a:pos x="T8" y="T9"/>
              </a:cxn>
            </a:cxnLst>
            <a:rect l="T15" t="T16" r="T17" b="T18"/>
            <a:pathLst>
              <a:path w="112" h="101">
                <a:moveTo>
                  <a:pt x="108" y="101"/>
                </a:moveTo>
                <a:lnTo>
                  <a:pt x="112" y="83"/>
                </a:lnTo>
                <a:lnTo>
                  <a:pt x="4" y="0"/>
                </a:lnTo>
                <a:lnTo>
                  <a:pt x="0" y="18"/>
                </a:lnTo>
                <a:lnTo>
                  <a:pt x="108" y="101"/>
                </a:lnTo>
                <a:close/>
              </a:path>
            </a:pathLst>
          </a:custGeom>
          <a:solidFill>
            <a:srgbClr val="FFFFCC"/>
          </a:solidFill>
          <a:ln w="9525">
            <a:solidFill>
              <a:srgbClr val="FFFFCC"/>
            </a:solidFill>
            <a:round/>
            <a:headEnd/>
            <a:tailEnd/>
          </a:ln>
        </p:spPr>
        <p:txBody>
          <a:bodyPr/>
          <a:lstStyle/>
          <a:p>
            <a:endParaRPr lang="it-IT"/>
          </a:p>
        </p:txBody>
      </p:sp>
      <p:sp>
        <p:nvSpPr>
          <p:cNvPr id="22835" name="Freeform 1335"/>
          <p:cNvSpPr>
            <a:spLocks/>
          </p:cNvSpPr>
          <p:nvPr/>
        </p:nvSpPr>
        <p:spPr bwMode="auto">
          <a:xfrm>
            <a:off x="3511550" y="5605463"/>
            <a:ext cx="22225" cy="14287"/>
          </a:xfrm>
          <a:custGeom>
            <a:avLst/>
            <a:gdLst>
              <a:gd name="T0" fmla="*/ 5 w 16"/>
              <a:gd name="T1" fmla="*/ 18 h 18"/>
              <a:gd name="T2" fmla="*/ 16 w 16"/>
              <a:gd name="T3" fmla="*/ 7 h 18"/>
              <a:gd name="T4" fmla="*/ 5 w 16"/>
              <a:gd name="T5" fmla="*/ 0 h 18"/>
              <a:gd name="T6" fmla="*/ 1 w 16"/>
              <a:gd name="T7" fmla="*/ 18 h 18"/>
              <a:gd name="T8" fmla="*/ 0 w 16"/>
              <a:gd name="T9" fmla="*/ 0 h 18"/>
              <a:gd name="T10" fmla="*/ 5 w 16"/>
              <a:gd name="T11" fmla="*/ 18 h 18"/>
              <a:gd name="T12" fmla="*/ 0 60000 65536"/>
              <a:gd name="T13" fmla="*/ 0 60000 65536"/>
              <a:gd name="T14" fmla="*/ 0 60000 65536"/>
              <a:gd name="T15" fmla="*/ 0 60000 65536"/>
              <a:gd name="T16" fmla="*/ 0 60000 65536"/>
              <a:gd name="T17" fmla="*/ 0 60000 65536"/>
              <a:gd name="T18" fmla="*/ 0 w 16"/>
              <a:gd name="T19" fmla="*/ 0 h 18"/>
              <a:gd name="T20" fmla="*/ 16 w 16"/>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6" h="18">
                <a:moveTo>
                  <a:pt x="5" y="18"/>
                </a:moveTo>
                <a:lnTo>
                  <a:pt x="16" y="7"/>
                </a:lnTo>
                <a:lnTo>
                  <a:pt x="5" y="0"/>
                </a:lnTo>
                <a:lnTo>
                  <a:pt x="1" y="18"/>
                </a:lnTo>
                <a:lnTo>
                  <a:pt x="0" y="0"/>
                </a:lnTo>
                <a:lnTo>
                  <a:pt x="5" y="18"/>
                </a:lnTo>
                <a:close/>
              </a:path>
            </a:pathLst>
          </a:custGeom>
          <a:solidFill>
            <a:srgbClr val="FFFFCC"/>
          </a:solidFill>
          <a:ln w="9525">
            <a:solidFill>
              <a:srgbClr val="FFFFCC"/>
            </a:solidFill>
            <a:round/>
            <a:headEnd/>
            <a:tailEnd/>
          </a:ln>
        </p:spPr>
        <p:txBody>
          <a:bodyPr/>
          <a:lstStyle/>
          <a:p>
            <a:endParaRPr lang="it-IT"/>
          </a:p>
        </p:txBody>
      </p:sp>
      <p:sp>
        <p:nvSpPr>
          <p:cNvPr id="22836" name="Freeform 1336"/>
          <p:cNvSpPr>
            <a:spLocks/>
          </p:cNvSpPr>
          <p:nvPr/>
        </p:nvSpPr>
        <p:spPr bwMode="auto">
          <a:xfrm>
            <a:off x="3359150" y="5492750"/>
            <a:ext cx="111125" cy="60325"/>
          </a:xfrm>
          <a:custGeom>
            <a:avLst/>
            <a:gdLst>
              <a:gd name="T0" fmla="*/ 0 w 78"/>
              <a:gd name="T1" fmla="*/ 58 h 76"/>
              <a:gd name="T2" fmla="*/ 4 w 78"/>
              <a:gd name="T3" fmla="*/ 76 h 76"/>
              <a:gd name="T4" fmla="*/ 78 w 78"/>
              <a:gd name="T5" fmla="*/ 18 h 76"/>
              <a:gd name="T6" fmla="*/ 74 w 78"/>
              <a:gd name="T7" fmla="*/ 0 h 76"/>
              <a:gd name="T8" fmla="*/ 0 w 78"/>
              <a:gd name="T9" fmla="*/ 58 h 76"/>
              <a:gd name="T10" fmla="*/ 0 60000 65536"/>
              <a:gd name="T11" fmla="*/ 0 60000 65536"/>
              <a:gd name="T12" fmla="*/ 0 60000 65536"/>
              <a:gd name="T13" fmla="*/ 0 60000 65536"/>
              <a:gd name="T14" fmla="*/ 0 60000 65536"/>
              <a:gd name="T15" fmla="*/ 0 w 78"/>
              <a:gd name="T16" fmla="*/ 0 h 76"/>
              <a:gd name="T17" fmla="*/ 78 w 78"/>
              <a:gd name="T18" fmla="*/ 76 h 76"/>
            </a:gdLst>
            <a:ahLst/>
            <a:cxnLst>
              <a:cxn ang="T10">
                <a:pos x="T0" y="T1"/>
              </a:cxn>
              <a:cxn ang="T11">
                <a:pos x="T2" y="T3"/>
              </a:cxn>
              <a:cxn ang="T12">
                <a:pos x="T4" y="T5"/>
              </a:cxn>
              <a:cxn ang="T13">
                <a:pos x="T6" y="T7"/>
              </a:cxn>
              <a:cxn ang="T14">
                <a:pos x="T8" y="T9"/>
              </a:cxn>
            </a:cxnLst>
            <a:rect l="T15" t="T16" r="T17" b="T18"/>
            <a:pathLst>
              <a:path w="78" h="76">
                <a:moveTo>
                  <a:pt x="0" y="58"/>
                </a:moveTo>
                <a:lnTo>
                  <a:pt x="4" y="76"/>
                </a:lnTo>
                <a:lnTo>
                  <a:pt x="78" y="18"/>
                </a:lnTo>
                <a:lnTo>
                  <a:pt x="74" y="0"/>
                </a:lnTo>
                <a:lnTo>
                  <a:pt x="0" y="58"/>
                </a:lnTo>
                <a:close/>
              </a:path>
            </a:pathLst>
          </a:custGeom>
          <a:solidFill>
            <a:srgbClr val="FFFFCC"/>
          </a:solidFill>
          <a:ln w="9525">
            <a:solidFill>
              <a:srgbClr val="FFFFCC"/>
            </a:solidFill>
            <a:round/>
            <a:headEnd/>
            <a:tailEnd/>
          </a:ln>
        </p:spPr>
        <p:txBody>
          <a:bodyPr/>
          <a:lstStyle/>
          <a:p>
            <a:endParaRPr lang="it-IT"/>
          </a:p>
        </p:txBody>
      </p:sp>
      <p:sp>
        <p:nvSpPr>
          <p:cNvPr id="22837" name="Freeform 1337"/>
          <p:cNvSpPr>
            <a:spLocks/>
          </p:cNvSpPr>
          <p:nvPr/>
        </p:nvSpPr>
        <p:spPr bwMode="auto">
          <a:xfrm>
            <a:off x="3344863" y="5538788"/>
            <a:ext cx="20637" cy="14287"/>
          </a:xfrm>
          <a:custGeom>
            <a:avLst/>
            <a:gdLst>
              <a:gd name="T0" fmla="*/ 11 w 15"/>
              <a:gd name="T1" fmla="*/ 18 h 18"/>
              <a:gd name="T2" fmla="*/ 0 w 15"/>
              <a:gd name="T3" fmla="*/ 9 h 18"/>
              <a:gd name="T4" fmla="*/ 11 w 15"/>
              <a:gd name="T5" fmla="*/ 0 h 18"/>
              <a:gd name="T6" fmla="*/ 15 w 15"/>
              <a:gd name="T7" fmla="*/ 18 h 18"/>
              <a:gd name="T8" fmla="*/ 15 w 15"/>
              <a:gd name="T9" fmla="*/ 0 h 18"/>
              <a:gd name="T10" fmla="*/ 11 w 15"/>
              <a:gd name="T11" fmla="*/ 18 h 18"/>
              <a:gd name="T12" fmla="*/ 0 60000 65536"/>
              <a:gd name="T13" fmla="*/ 0 60000 65536"/>
              <a:gd name="T14" fmla="*/ 0 60000 65536"/>
              <a:gd name="T15" fmla="*/ 0 60000 65536"/>
              <a:gd name="T16" fmla="*/ 0 60000 65536"/>
              <a:gd name="T17" fmla="*/ 0 60000 65536"/>
              <a:gd name="T18" fmla="*/ 0 w 15"/>
              <a:gd name="T19" fmla="*/ 0 h 18"/>
              <a:gd name="T20" fmla="*/ 15 w 1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5" h="18">
                <a:moveTo>
                  <a:pt x="11" y="18"/>
                </a:moveTo>
                <a:lnTo>
                  <a:pt x="0" y="9"/>
                </a:lnTo>
                <a:lnTo>
                  <a:pt x="11" y="0"/>
                </a:lnTo>
                <a:lnTo>
                  <a:pt x="15" y="18"/>
                </a:lnTo>
                <a:lnTo>
                  <a:pt x="15" y="0"/>
                </a:lnTo>
                <a:lnTo>
                  <a:pt x="11" y="18"/>
                </a:lnTo>
                <a:close/>
              </a:path>
            </a:pathLst>
          </a:custGeom>
          <a:solidFill>
            <a:srgbClr val="FFFFCC"/>
          </a:solidFill>
          <a:ln w="9525">
            <a:solidFill>
              <a:srgbClr val="FFFFCC"/>
            </a:solidFill>
            <a:round/>
            <a:headEnd/>
            <a:tailEnd/>
          </a:ln>
        </p:spPr>
        <p:txBody>
          <a:bodyPr/>
          <a:lstStyle/>
          <a:p>
            <a:endParaRPr lang="it-IT"/>
          </a:p>
        </p:txBody>
      </p:sp>
      <p:sp>
        <p:nvSpPr>
          <p:cNvPr id="22838" name="Freeform 1338"/>
          <p:cNvSpPr>
            <a:spLocks/>
          </p:cNvSpPr>
          <p:nvPr/>
        </p:nvSpPr>
        <p:spPr bwMode="auto">
          <a:xfrm>
            <a:off x="3500438" y="5592763"/>
            <a:ext cx="138112" cy="90487"/>
          </a:xfrm>
          <a:custGeom>
            <a:avLst/>
            <a:gdLst>
              <a:gd name="T0" fmla="*/ 0 w 98"/>
              <a:gd name="T1" fmla="*/ 96 h 114"/>
              <a:gd name="T2" fmla="*/ 5 w 98"/>
              <a:gd name="T3" fmla="*/ 114 h 114"/>
              <a:gd name="T4" fmla="*/ 98 w 98"/>
              <a:gd name="T5" fmla="*/ 18 h 114"/>
              <a:gd name="T6" fmla="*/ 93 w 98"/>
              <a:gd name="T7" fmla="*/ 0 h 114"/>
              <a:gd name="T8" fmla="*/ 0 w 98"/>
              <a:gd name="T9" fmla="*/ 96 h 114"/>
              <a:gd name="T10" fmla="*/ 0 60000 65536"/>
              <a:gd name="T11" fmla="*/ 0 60000 65536"/>
              <a:gd name="T12" fmla="*/ 0 60000 65536"/>
              <a:gd name="T13" fmla="*/ 0 60000 65536"/>
              <a:gd name="T14" fmla="*/ 0 60000 65536"/>
              <a:gd name="T15" fmla="*/ 0 w 98"/>
              <a:gd name="T16" fmla="*/ 0 h 114"/>
              <a:gd name="T17" fmla="*/ 98 w 98"/>
              <a:gd name="T18" fmla="*/ 114 h 114"/>
            </a:gdLst>
            <a:ahLst/>
            <a:cxnLst>
              <a:cxn ang="T10">
                <a:pos x="T0" y="T1"/>
              </a:cxn>
              <a:cxn ang="T11">
                <a:pos x="T2" y="T3"/>
              </a:cxn>
              <a:cxn ang="T12">
                <a:pos x="T4" y="T5"/>
              </a:cxn>
              <a:cxn ang="T13">
                <a:pos x="T6" y="T7"/>
              </a:cxn>
              <a:cxn ang="T14">
                <a:pos x="T8" y="T9"/>
              </a:cxn>
            </a:cxnLst>
            <a:rect l="T15" t="T16" r="T17" b="T18"/>
            <a:pathLst>
              <a:path w="98" h="114">
                <a:moveTo>
                  <a:pt x="0" y="96"/>
                </a:moveTo>
                <a:lnTo>
                  <a:pt x="5" y="114"/>
                </a:lnTo>
                <a:lnTo>
                  <a:pt x="98" y="18"/>
                </a:lnTo>
                <a:lnTo>
                  <a:pt x="93" y="0"/>
                </a:lnTo>
                <a:lnTo>
                  <a:pt x="0" y="96"/>
                </a:lnTo>
                <a:close/>
              </a:path>
            </a:pathLst>
          </a:custGeom>
          <a:solidFill>
            <a:srgbClr val="FFFFCC"/>
          </a:solidFill>
          <a:ln w="9525">
            <a:solidFill>
              <a:srgbClr val="FFFFCC"/>
            </a:solidFill>
            <a:round/>
            <a:headEnd/>
            <a:tailEnd/>
          </a:ln>
        </p:spPr>
        <p:txBody>
          <a:bodyPr/>
          <a:lstStyle/>
          <a:p>
            <a:endParaRPr lang="it-IT"/>
          </a:p>
        </p:txBody>
      </p:sp>
      <p:sp>
        <p:nvSpPr>
          <p:cNvPr id="22839" name="Freeform 1339"/>
          <p:cNvSpPr>
            <a:spLocks/>
          </p:cNvSpPr>
          <p:nvPr/>
        </p:nvSpPr>
        <p:spPr bwMode="auto">
          <a:xfrm>
            <a:off x="3481388" y="5527675"/>
            <a:ext cx="157162" cy="79375"/>
          </a:xfrm>
          <a:custGeom>
            <a:avLst/>
            <a:gdLst>
              <a:gd name="T0" fmla="*/ 108 w 112"/>
              <a:gd name="T1" fmla="*/ 100 h 100"/>
              <a:gd name="T2" fmla="*/ 112 w 112"/>
              <a:gd name="T3" fmla="*/ 82 h 100"/>
              <a:gd name="T4" fmla="*/ 4 w 112"/>
              <a:gd name="T5" fmla="*/ 0 h 100"/>
              <a:gd name="T6" fmla="*/ 0 w 112"/>
              <a:gd name="T7" fmla="*/ 18 h 100"/>
              <a:gd name="T8" fmla="*/ 108 w 112"/>
              <a:gd name="T9" fmla="*/ 100 h 100"/>
              <a:gd name="T10" fmla="*/ 0 60000 65536"/>
              <a:gd name="T11" fmla="*/ 0 60000 65536"/>
              <a:gd name="T12" fmla="*/ 0 60000 65536"/>
              <a:gd name="T13" fmla="*/ 0 60000 65536"/>
              <a:gd name="T14" fmla="*/ 0 60000 65536"/>
              <a:gd name="T15" fmla="*/ 0 w 112"/>
              <a:gd name="T16" fmla="*/ 0 h 100"/>
              <a:gd name="T17" fmla="*/ 112 w 112"/>
              <a:gd name="T18" fmla="*/ 100 h 100"/>
            </a:gdLst>
            <a:ahLst/>
            <a:cxnLst>
              <a:cxn ang="T10">
                <a:pos x="T0" y="T1"/>
              </a:cxn>
              <a:cxn ang="T11">
                <a:pos x="T2" y="T3"/>
              </a:cxn>
              <a:cxn ang="T12">
                <a:pos x="T4" y="T5"/>
              </a:cxn>
              <a:cxn ang="T13">
                <a:pos x="T6" y="T7"/>
              </a:cxn>
              <a:cxn ang="T14">
                <a:pos x="T8" y="T9"/>
              </a:cxn>
            </a:cxnLst>
            <a:rect l="T15" t="T16" r="T17" b="T18"/>
            <a:pathLst>
              <a:path w="112" h="100">
                <a:moveTo>
                  <a:pt x="108" y="100"/>
                </a:moveTo>
                <a:lnTo>
                  <a:pt x="112" y="82"/>
                </a:lnTo>
                <a:lnTo>
                  <a:pt x="4" y="0"/>
                </a:lnTo>
                <a:lnTo>
                  <a:pt x="0" y="18"/>
                </a:lnTo>
                <a:lnTo>
                  <a:pt x="108" y="100"/>
                </a:lnTo>
                <a:close/>
              </a:path>
            </a:pathLst>
          </a:custGeom>
          <a:solidFill>
            <a:srgbClr val="FFFFCC"/>
          </a:solidFill>
          <a:ln w="9525">
            <a:solidFill>
              <a:srgbClr val="FFFFCC"/>
            </a:solidFill>
            <a:round/>
            <a:headEnd/>
            <a:tailEnd/>
          </a:ln>
        </p:spPr>
        <p:txBody>
          <a:bodyPr/>
          <a:lstStyle/>
          <a:p>
            <a:endParaRPr lang="it-IT"/>
          </a:p>
        </p:txBody>
      </p:sp>
      <p:sp>
        <p:nvSpPr>
          <p:cNvPr id="22840" name="Freeform 1340"/>
          <p:cNvSpPr>
            <a:spLocks/>
          </p:cNvSpPr>
          <p:nvPr/>
        </p:nvSpPr>
        <p:spPr bwMode="auto">
          <a:xfrm>
            <a:off x="3632200" y="5592763"/>
            <a:ext cx="20638" cy="14287"/>
          </a:xfrm>
          <a:custGeom>
            <a:avLst/>
            <a:gdLst>
              <a:gd name="T0" fmla="*/ 5 w 15"/>
              <a:gd name="T1" fmla="*/ 18 h 18"/>
              <a:gd name="T2" fmla="*/ 15 w 15"/>
              <a:gd name="T3" fmla="*/ 7 h 18"/>
              <a:gd name="T4" fmla="*/ 5 w 15"/>
              <a:gd name="T5" fmla="*/ 0 h 18"/>
              <a:gd name="T6" fmla="*/ 1 w 15"/>
              <a:gd name="T7" fmla="*/ 18 h 18"/>
              <a:gd name="T8" fmla="*/ 0 w 15"/>
              <a:gd name="T9" fmla="*/ 0 h 18"/>
              <a:gd name="T10" fmla="*/ 5 w 15"/>
              <a:gd name="T11" fmla="*/ 18 h 18"/>
              <a:gd name="T12" fmla="*/ 0 60000 65536"/>
              <a:gd name="T13" fmla="*/ 0 60000 65536"/>
              <a:gd name="T14" fmla="*/ 0 60000 65536"/>
              <a:gd name="T15" fmla="*/ 0 60000 65536"/>
              <a:gd name="T16" fmla="*/ 0 60000 65536"/>
              <a:gd name="T17" fmla="*/ 0 60000 65536"/>
              <a:gd name="T18" fmla="*/ 0 w 15"/>
              <a:gd name="T19" fmla="*/ 0 h 18"/>
              <a:gd name="T20" fmla="*/ 15 w 1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5" h="18">
                <a:moveTo>
                  <a:pt x="5" y="18"/>
                </a:moveTo>
                <a:lnTo>
                  <a:pt x="15" y="7"/>
                </a:lnTo>
                <a:lnTo>
                  <a:pt x="5" y="0"/>
                </a:lnTo>
                <a:lnTo>
                  <a:pt x="1" y="18"/>
                </a:lnTo>
                <a:lnTo>
                  <a:pt x="0" y="0"/>
                </a:lnTo>
                <a:lnTo>
                  <a:pt x="5" y="18"/>
                </a:lnTo>
                <a:close/>
              </a:path>
            </a:pathLst>
          </a:custGeom>
          <a:solidFill>
            <a:srgbClr val="FFFFCC"/>
          </a:solidFill>
          <a:ln w="9525">
            <a:solidFill>
              <a:srgbClr val="FFFFCC"/>
            </a:solidFill>
            <a:round/>
            <a:headEnd/>
            <a:tailEnd/>
          </a:ln>
        </p:spPr>
        <p:txBody>
          <a:bodyPr/>
          <a:lstStyle/>
          <a:p>
            <a:endParaRPr lang="it-IT"/>
          </a:p>
        </p:txBody>
      </p:sp>
      <p:sp>
        <p:nvSpPr>
          <p:cNvPr id="22841" name="Freeform 1341"/>
          <p:cNvSpPr>
            <a:spLocks/>
          </p:cNvSpPr>
          <p:nvPr/>
        </p:nvSpPr>
        <p:spPr bwMode="auto">
          <a:xfrm>
            <a:off x="3481388" y="5480050"/>
            <a:ext cx="107950" cy="61913"/>
          </a:xfrm>
          <a:custGeom>
            <a:avLst/>
            <a:gdLst>
              <a:gd name="T0" fmla="*/ 0 w 77"/>
              <a:gd name="T1" fmla="*/ 60 h 78"/>
              <a:gd name="T2" fmla="*/ 4 w 77"/>
              <a:gd name="T3" fmla="*/ 78 h 78"/>
              <a:gd name="T4" fmla="*/ 77 w 77"/>
              <a:gd name="T5" fmla="*/ 19 h 78"/>
              <a:gd name="T6" fmla="*/ 73 w 77"/>
              <a:gd name="T7" fmla="*/ 0 h 78"/>
              <a:gd name="T8" fmla="*/ 0 w 77"/>
              <a:gd name="T9" fmla="*/ 60 h 78"/>
              <a:gd name="T10" fmla="*/ 0 60000 65536"/>
              <a:gd name="T11" fmla="*/ 0 60000 65536"/>
              <a:gd name="T12" fmla="*/ 0 60000 65536"/>
              <a:gd name="T13" fmla="*/ 0 60000 65536"/>
              <a:gd name="T14" fmla="*/ 0 60000 65536"/>
              <a:gd name="T15" fmla="*/ 0 w 77"/>
              <a:gd name="T16" fmla="*/ 0 h 78"/>
              <a:gd name="T17" fmla="*/ 77 w 77"/>
              <a:gd name="T18" fmla="*/ 78 h 78"/>
            </a:gdLst>
            <a:ahLst/>
            <a:cxnLst>
              <a:cxn ang="T10">
                <a:pos x="T0" y="T1"/>
              </a:cxn>
              <a:cxn ang="T11">
                <a:pos x="T2" y="T3"/>
              </a:cxn>
              <a:cxn ang="T12">
                <a:pos x="T4" y="T5"/>
              </a:cxn>
              <a:cxn ang="T13">
                <a:pos x="T6" y="T7"/>
              </a:cxn>
              <a:cxn ang="T14">
                <a:pos x="T8" y="T9"/>
              </a:cxn>
            </a:cxnLst>
            <a:rect l="T15" t="T16" r="T17" b="T18"/>
            <a:pathLst>
              <a:path w="77" h="78">
                <a:moveTo>
                  <a:pt x="0" y="60"/>
                </a:moveTo>
                <a:lnTo>
                  <a:pt x="4" y="78"/>
                </a:lnTo>
                <a:lnTo>
                  <a:pt x="77" y="19"/>
                </a:lnTo>
                <a:lnTo>
                  <a:pt x="73" y="0"/>
                </a:lnTo>
                <a:lnTo>
                  <a:pt x="0" y="60"/>
                </a:lnTo>
                <a:close/>
              </a:path>
            </a:pathLst>
          </a:custGeom>
          <a:solidFill>
            <a:srgbClr val="FFFFCC"/>
          </a:solidFill>
          <a:ln w="9525">
            <a:solidFill>
              <a:srgbClr val="FFFFCC"/>
            </a:solidFill>
            <a:round/>
            <a:headEnd/>
            <a:tailEnd/>
          </a:ln>
        </p:spPr>
        <p:txBody>
          <a:bodyPr/>
          <a:lstStyle/>
          <a:p>
            <a:endParaRPr lang="it-IT"/>
          </a:p>
        </p:txBody>
      </p:sp>
      <p:sp>
        <p:nvSpPr>
          <p:cNvPr id="22842" name="Freeform 1342"/>
          <p:cNvSpPr>
            <a:spLocks/>
          </p:cNvSpPr>
          <p:nvPr/>
        </p:nvSpPr>
        <p:spPr bwMode="auto">
          <a:xfrm>
            <a:off x="3465513" y="5527675"/>
            <a:ext cx="20637" cy="14288"/>
          </a:xfrm>
          <a:custGeom>
            <a:avLst/>
            <a:gdLst>
              <a:gd name="T0" fmla="*/ 11 w 15"/>
              <a:gd name="T1" fmla="*/ 18 h 18"/>
              <a:gd name="T2" fmla="*/ 0 w 15"/>
              <a:gd name="T3" fmla="*/ 9 h 18"/>
              <a:gd name="T4" fmla="*/ 11 w 15"/>
              <a:gd name="T5" fmla="*/ 0 h 18"/>
              <a:gd name="T6" fmla="*/ 15 w 15"/>
              <a:gd name="T7" fmla="*/ 18 h 18"/>
              <a:gd name="T8" fmla="*/ 15 w 15"/>
              <a:gd name="T9" fmla="*/ 0 h 18"/>
              <a:gd name="T10" fmla="*/ 11 w 15"/>
              <a:gd name="T11" fmla="*/ 18 h 18"/>
              <a:gd name="T12" fmla="*/ 0 60000 65536"/>
              <a:gd name="T13" fmla="*/ 0 60000 65536"/>
              <a:gd name="T14" fmla="*/ 0 60000 65536"/>
              <a:gd name="T15" fmla="*/ 0 60000 65536"/>
              <a:gd name="T16" fmla="*/ 0 60000 65536"/>
              <a:gd name="T17" fmla="*/ 0 60000 65536"/>
              <a:gd name="T18" fmla="*/ 0 w 15"/>
              <a:gd name="T19" fmla="*/ 0 h 18"/>
              <a:gd name="T20" fmla="*/ 15 w 1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5" h="18">
                <a:moveTo>
                  <a:pt x="11" y="18"/>
                </a:moveTo>
                <a:lnTo>
                  <a:pt x="0" y="9"/>
                </a:lnTo>
                <a:lnTo>
                  <a:pt x="11" y="0"/>
                </a:lnTo>
                <a:lnTo>
                  <a:pt x="15" y="18"/>
                </a:lnTo>
                <a:lnTo>
                  <a:pt x="15" y="0"/>
                </a:lnTo>
                <a:lnTo>
                  <a:pt x="11" y="18"/>
                </a:lnTo>
                <a:close/>
              </a:path>
            </a:pathLst>
          </a:custGeom>
          <a:solidFill>
            <a:srgbClr val="FFFFCC"/>
          </a:solidFill>
          <a:ln w="9525">
            <a:solidFill>
              <a:srgbClr val="FFFFCC"/>
            </a:solidFill>
            <a:round/>
            <a:headEnd/>
            <a:tailEnd/>
          </a:ln>
        </p:spPr>
        <p:txBody>
          <a:bodyPr/>
          <a:lstStyle/>
          <a:p>
            <a:endParaRPr lang="it-IT"/>
          </a:p>
        </p:txBody>
      </p:sp>
      <p:sp>
        <p:nvSpPr>
          <p:cNvPr id="22843" name="Freeform 1343"/>
          <p:cNvSpPr>
            <a:spLocks/>
          </p:cNvSpPr>
          <p:nvPr/>
        </p:nvSpPr>
        <p:spPr bwMode="auto">
          <a:xfrm>
            <a:off x="2252663" y="5621338"/>
            <a:ext cx="138112" cy="92075"/>
          </a:xfrm>
          <a:custGeom>
            <a:avLst/>
            <a:gdLst>
              <a:gd name="T0" fmla="*/ 0 w 98"/>
              <a:gd name="T1" fmla="*/ 98 h 116"/>
              <a:gd name="T2" fmla="*/ 5 w 98"/>
              <a:gd name="T3" fmla="*/ 116 h 116"/>
              <a:gd name="T4" fmla="*/ 98 w 98"/>
              <a:gd name="T5" fmla="*/ 18 h 116"/>
              <a:gd name="T6" fmla="*/ 93 w 98"/>
              <a:gd name="T7" fmla="*/ 0 h 116"/>
              <a:gd name="T8" fmla="*/ 0 w 98"/>
              <a:gd name="T9" fmla="*/ 98 h 116"/>
              <a:gd name="T10" fmla="*/ 0 60000 65536"/>
              <a:gd name="T11" fmla="*/ 0 60000 65536"/>
              <a:gd name="T12" fmla="*/ 0 60000 65536"/>
              <a:gd name="T13" fmla="*/ 0 60000 65536"/>
              <a:gd name="T14" fmla="*/ 0 60000 65536"/>
              <a:gd name="T15" fmla="*/ 0 w 98"/>
              <a:gd name="T16" fmla="*/ 0 h 116"/>
              <a:gd name="T17" fmla="*/ 98 w 98"/>
              <a:gd name="T18" fmla="*/ 116 h 116"/>
            </a:gdLst>
            <a:ahLst/>
            <a:cxnLst>
              <a:cxn ang="T10">
                <a:pos x="T0" y="T1"/>
              </a:cxn>
              <a:cxn ang="T11">
                <a:pos x="T2" y="T3"/>
              </a:cxn>
              <a:cxn ang="T12">
                <a:pos x="T4" y="T5"/>
              </a:cxn>
              <a:cxn ang="T13">
                <a:pos x="T6" y="T7"/>
              </a:cxn>
              <a:cxn ang="T14">
                <a:pos x="T8" y="T9"/>
              </a:cxn>
            </a:cxnLst>
            <a:rect l="T15" t="T16" r="T17" b="T18"/>
            <a:pathLst>
              <a:path w="98" h="116">
                <a:moveTo>
                  <a:pt x="0" y="98"/>
                </a:moveTo>
                <a:lnTo>
                  <a:pt x="5" y="116"/>
                </a:lnTo>
                <a:lnTo>
                  <a:pt x="98" y="18"/>
                </a:lnTo>
                <a:lnTo>
                  <a:pt x="93" y="0"/>
                </a:lnTo>
                <a:lnTo>
                  <a:pt x="0" y="98"/>
                </a:lnTo>
                <a:close/>
              </a:path>
            </a:pathLst>
          </a:custGeom>
          <a:solidFill>
            <a:srgbClr val="FFFFCC"/>
          </a:solidFill>
          <a:ln w="9525">
            <a:solidFill>
              <a:srgbClr val="FFFFCC"/>
            </a:solidFill>
            <a:round/>
            <a:headEnd/>
            <a:tailEnd/>
          </a:ln>
        </p:spPr>
        <p:txBody>
          <a:bodyPr/>
          <a:lstStyle/>
          <a:p>
            <a:endParaRPr lang="it-IT"/>
          </a:p>
        </p:txBody>
      </p:sp>
      <p:sp>
        <p:nvSpPr>
          <p:cNvPr id="22844" name="Freeform 1344"/>
          <p:cNvSpPr>
            <a:spLocks/>
          </p:cNvSpPr>
          <p:nvPr/>
        </p:nvSpPr>
        <p:spPr bwMode="auto">
          <a:xfrm>
            <a:off x="2232025" y="5556250"/>
            <a:ext cx="158750" cy="79375"/>
          </a:xfrm>
          <a:custGeom>
            <a:avLst/>
            <a:gdLst>
              <a:gd name="T0" fmla="*/ 108 w 112"/>
              <a:gd name="T1" fmla="*/ 99 h 99"/>
              <a:gd name="T2" fmla="*/ 112 w 112"/>
              <a:gd name="T3" fmla="*/ 81 h 99"/>
              <a:gd name="T4" fmla="*/ 4 w 112"/>
              <a:gd name="T5" fmla="*/ 0 h 99"/>
              <a:gd name="T6" fmla="*/ 0 w 112"/>
              <a:gd name="T7" fmla="*/ 18 h 99"/>
              <a:gd name="T8" fmla="*/ 108 w 112"/>
              <a:gd name="T9" fmla="*/ 99 h 99"/>
              <a:gd name="T10" fmla="*/ 0 60000 65536"/>
              <a:gd name="T11" fmla="*/ 0 60000 65536"/>
              <a:gd name="T12" fmla="*/ 0 60000 65536"/>
              <a:gd name="T13" fmla="*/ 0 60000 65536"/>
              <a:gd name="T14" fmla="*/ 0 60000 65536"/>
              <a:gd name="T15" fmla="*/ 0 w 112"/>
              <a:gd name="T16" fmla="*/ 0 h 99"/>
              <a:gd name="T17" fmla="*/ 112 w 112"/>
              <a:gd name="T18" fmla="*/ 99 h 99"/>
            </a:gdLst>
            <a:ahLst/>
            <a:cxnLst>
              <a:cxn ang="T10">
                <a:pos x="T0" y="T1"/>
              </a:cxn>
              <a:cxn ang="T11">
                <a:pos x="T2" y="T3"/>
              </a:cxn>
              <a:cxn ang="T12">
                <a:pos x="T4" y="T5"/>
              </a:cxn>
              <a:cxn ang="T13">
                <a:pos x="T6" y="T7"/>
              </a:cxn>
              <a:cxn ang="T14">
                <a:pos x="T8" y="T9"/>
              </a:cxn>
            </a:cxnLst>
            <a:rect l="T15" t="T16" r="T17" b="T18"/>
            <a:pathLst>
              <a:path w="112" h="99">
                <a:moveTo>
                  <a:pt x="108" y="99"/>
                </a:moveTo>
                <a:lnTo>
                  <a:pt x="112" y="81"/>
                </a:lnTo>
                <a:lnTo>
                  <a:pt x="4" y="0"/>
                </a:lnTo>
                <a:lnTo>
                  <a:pt x="0" y="18"/>
                </a:lnTo>
                <a:lnTo>
                  <a:pt x="108" y="99"/>
                </a:lnTo>
                <a:close/>
              </a:path>
            </a:pathLst>
          </a:custGeom>
          <a:solidFill>
            <a:srgbClr val="FFFFCC"/>
          </a:solidFill>
          <a:ln w="9525">
            <a:solidFill>
              <a:srgbClr val="FFFFCC"/>
            </a:solidFill>
            <a:round/>
            <a:headEnd/>
            <a:tailEnd/>
          </a:ln>
        </p:spPr>
        <p:txBody>
          <a:bodyPr/>
          <a:lstStyle/>
          <a:p>
            <a:endParaRPr lang="it-IT"/>
          </a:p>
        </p:txBody>
      </p:sp>
      <p:sp>
        <p:nvSpPr>
          <p:cNvPr id="22845" name="Freeform 1345"/>
          <p:cNvSpPr>
            <a:spLocks/>
          </p:cNvSpPr>
          <p:nvPr/>
        </p:nvSpPr>
        <p:spPr bwMode="auto">
          <a:xfrm>
            <a:off x="2382838" y="5621338"/>
            <a:ext cx="22225" cy="14287"/>
          </a:xfrm>
          <a:custGeom>
            <a:avLst/>
            <a:gdLst>
              <a:gd name="T0" fmla="*/ 5 w 15"/>
              <a:gd name="T1" fmla="*/ 18 h 18"/>
              <a:gd name="T2" fmla="*/ 15 w 15"/>
              <a:gd name="T3" fmla="*/ 7 h 18"/>
              <a:gd name="T4" fmla="*/ 5 w 15"/>
              <a:gd name="T5" fmla="*/ 0 h 18"/>
              <a:gd name="T6" fmla="*/ 1 w 15"/>
              <a:gd name="T7" fmla="*/ 18 h 18"/>
              <a:gd name="T8" fmla="*/ 0 w 15"/>
              <a:gd name="T9" fmla="*/ 0 h 18"/>
              <a:gd name="T10" fmla="*/ 5 w 15"/>
              <a:gd name="T11" fmla="*/ 18 h 18"/>
              <a:gd name="T12" fmla="*/ 0 60000 65536"/>
              <a:gd name="T13" fmla="*/ 0 60000 65536"/>
              <a:gd name="T14" fmla="*/ 0 60000 65536"/>
              <a:gd name="T15" fmla="*/ 0 60000 65536"/>
              <a:gd name="T16" fmla="*/ 0 60000 65536"/>
              <a:gd name="T17" fmla="*/ 0 60000 65536"/>
              <a:gd name="T18" fmla="*/ 0 w 15"/>
              <a:gd name="T19" fmla="*/ 0 h 18"/>
              <a:gd name="T20" fmla="*/ 15 w 1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5" h="18">
                <a:moveTo>
                  <a:pt x="5" y="18"/>
                </a:moveTo>
                <a:lnTo>
                  <a:pt x="15" y="7"/>
                </a:lnTo>
                <a:lnTo>
                  <a:pt x="5" y="0"/>
                </a:lnTo>
                <a:lnTo>
                  <a:pt x="1" y="18"/>
                </a:lnTo>
                <a:lnTo>
                  <a:pt x="0" y="0"/>
                </a:lnTo>
                <a:lnTo>
                  <a:pt x="5" y="18"/>
                </a:lnTo>
                <a:close/>
              </a:path>
            </a:pathLst>
          </a:custGeom>
          <a:solidFill>
            <a:srgbClr val="FFFFCC"/>
          </a:solidFill>
          <a:ln w="9525">
            <a:solidFill>
              <a:srgbClr val="FFFFCC"/>
            </a:solidFill>
            <a:round/>
            <a:headEnd/>
            <a:tailEnd/>
          </a:ln>
        </p:spPr>
        <p:txBody>
          <a:bodyPr/>
          <a:lstStyle/>
          <a:p>
            <a:endParaRPr lang="it-IT"/>
          </a:p>
        </p:txBody>
      </p:sp>
      <p:sp>
        <p:nvSpPr>
          <p:cNvPr id="22846" name="Freeform 1346"/>
          <p:cNvSpPr>
            <a:spLocks/>
          </p:cNvSpPr>
          <p:nvPr/>
        </p:nvSpPr>
        <p:spPr bwMode="auto">
          <a:xfrm>
            <a:off x="2232025" y="5508625"/>
            <a:ext cx="109538" cy="61913"/>
          </a:xfrm>
          <a:custGeom>
            <a:avLst/>
            <a:gdLst>
              <a:gd name="T0" fmla="*/ 0 w 77"/>
              <a:gd name="T1" fmla="*/ 60 h 78"/>
              <a:gd name="T2" fmla="*/ 4 w 77"/>
              <a:gd name="T3" fmla="*/ 78 h 78"/>
              <a:gd name="T4" fmla="*/ 77 w 77"/>
              <a:gd name="T5" fmla="*/ 18 h 78"/>
              <a:gd name="T6" fmla="*/ 73 w 77"/>
              <a:gd name="T7" fmla="*/ 0 h 78"/>
              <a:gd name="T8" fmla="*/ 0 w 77"/>
              <a:gd name="T9" fmla="*/ 60 h 78"/>
              <a:gd name="T10" fmla="*/ 0 60000 65536"/>
              <a:gd name="T11" fmla="*/ 0 60000 65536"/>
              <a:gd name="T12" fmla="*/ 0 60000 65536"/>
              <a:gd name="T13" fmla="*/ 0 60000 65536"/>
              <a:gd name="T14" fmla="*/ 0 60000 65536"/>
              <a:gd name="T15" fmla="*/ 0 w 77"/>
              <a:gd name="T16" fmla="*/ 0 h 78"/>
              <a:gd name="T17" fmla="*/ 77 w 77"/>
              <a:gd name="T18" fmla="*/ 78 h 78"/>
            </a:gdLst>
            <a:ahLst/>
            <a:cxnLst>
              <a:cxn ang="T10">
                <a:pos x="T0" y="T1"/>
              </a:cxn>
              <a:cxn ang="T11">
                <a:pos x="T2" y="T3"/>
              </a:cxn>
              <a:cxn ang="T12">
                <a:pos x="T4" y="T5"/>
              </a:cxn>
              <a:cxn ang="T13">
                <a:pos x="T6" y="T7"/>
              </a:cxn>
              <a:cxn ang="T14">
                <a:pos x="T8" y="T9"/>
              </a:cxn>
            </a:cxnLst>
            <a:rect l="T15" t="T16" r="T17" b="T18"/>
            <a:pathLst>
              <a:path w="77" h="78">
                <a:moveTo>
                  <a:pt x="0" y="60"/>
                </a:moveTo>
                <a:lnTo>
                  <a:pt x="4" y="78"/>
                </a:lnTo>
                <a:lnTo>
                  <a:pt x="77" y="18"/>
                </a:lnTo>
                <a:lnTo>
                  <a:pt x="73" y="0"/>
                </a:lnTo>
                <a:lnTo>
                  <a:pt x="0" y="60"/>
                </a:lnTo>
                <a:close/>
              </a:path>
            </a:pathLst>
          </a:custGeom>
          <a:solidFill>
            <a:srgbClr val="FFFFCC"/>
          </a:solidFill>
          <a:ln w="9525">
            <a:solidFill>
              <a:srgbClr val="FFFFCC"/>
            </a:solidFill>
            <a:round/>
            <a:headEnd/>
            <a:tailEnd/>
          </a:ln>
        </p:spPr>
        <p:txBody>
          <a:bodyPr/>
          <a:lstStyle/>
          <a:p>
            <a:endParaRPr lang="it-IT"/>
          </a:p>
        </p:txBody>
      </p:sp>
      <p:sp>
        <p:nvSpPr>
          <p:cNvPr id="22847" name="Freeform 1347"/>
          <p:cNvSpPr>
            <a:spLocks/>
          </p:cNvSpPr>
          <p:nvPr/>
        </p:nvSpPr>
        <p:spPr bwMode="auto">
          <a:xfrm>
            <a:off x="2216150" y="5556250"/>
            <a:ext cx="22225" cy="14288"/>
          </a:xfrm>
          <a:custGeom>
            <a:avLst/>
            <a:gdLst>
              <a:gd name="T0" fmla="*/ 11 w 15"/>
              <a:gd name="T1" fmla="*/ 18 h 18"/>
              <a:gd name="T2" fmla="*/ 0 w 15"/>
              <a:gd name="T3" fmla="*/ 9 h 18"/>
              <a:gd name="T4" fmla="*/ 11 w 15"/>
              <a:gd name="T5" fmla="*/ 0 h 18"/>
              <a:gd name="T6" fmla="*/ 15 w 15"/>
              <a:gd name="T7" fmla="*/ 18 h 18"/>
              <a:gd name="T8" fmla="*/ 15 w 15"/>
              <a:gd name="T9" fmla="*/ 0 h 18"/>
              <a:gd name="T10" fmla="*/ 11 w 15"/>
              <a:gd name="T11" fmla="*/ 18 h 18"/>
              <a:gd name="T12" fmla="*/ 0 60000 65536"/>
              <a:gd name="T13" fmla="*/ 0 60000 65536"/>
              <a:gd name="T14" fmla="*/ 0 60000 65536"/>
              <a:gd name="T15" fmla="*/ 0 60000 65536"/>
              <a:gd name="T16" fmla="*/ 0 60000 65536"/>
              <a:gd name="T17" fmla="*/ 0 60000 65536"/>
              <a:gd name="T18" fmla="*/ 0 w 15"/>
              <a:gd name="T19" fmla="*/ 0 h 18"/>
              <a:gd name="T20" fmla="*/ 15 w 1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5" h="18">
                <a:moveTo>
                  <a:pt x="11" y="18"/>
                </a:moveTo>
                <a:lnTo>
                  <a:pt x="0" y="9"/>
                </a:lnTo>
                <a:lnTo>
                  <a:pt x="11" y="0"/>
                </a:lnTo>
                <a:lnTo>
                  <a:pt x="15" y="18"/>
                </a:lnTo>
                <a:lnTo>
                  <a:pt x="15" y="0"/>
                </a:lnTo>
                <a:lnTo>
                  <a:pt x="11" y="18"/>
                </a:lnTo>
                <a:close/>
              </a:path>
            </a:pathLst>
          </a:custGeom>
          <a:solidFill>
            <a:srgbClr val="FFFFCC"/>
          </a:solidFill>
          <a:ln w="9525">
            <a:solidFill>
              <a:srgbClr val="FFFFCC"/>
            </a:solidFill>
            <a:round/>
            <a:headEnd/>
            <a:tailEnd/>
          </a:ln>
        </p:spPr>
        <p:txBody>
          <a:bodyPr/>
          <a:lstStyle/>
          <a:p>
            <a:endParaRPr lang="it-IT"/>
          </a:p>
        </p:txBody>
      </p:sp>
      <p:sp>
        <p:nvSpPr>
          <p:cNvPr id="22848" name="Freeform 1348"/>
          <p:cNvSpPr>
            <a:spLocks/>
          </p:cNvSpPr>
          <p:nvPr/>
        </p:nvSpPr>
        <p:spPr bwMode="auto">
          <a:xfrm>
            <a:off x="2373313" y="5610225"/>
            <a:ext cx="138112" cy="90488"/>
          </a:xfrm>
          <a:custGeom>
            <a:avLst/>
            <a:gdLst>
              <a:gd name="T0" fmla="*/ 0 w 98"/>
              <a:gd name="T1" fmla="*/ 96 h 114"/>
              <a:gd name="T2" fmla="*/ 5 w 98"/>
              <a:gd name="T3" fmla="*/ 114 h 114"/>
              <a:gd name="T4" fmla="*/ 98 w 98"/>
              <a:gd name="T5" fmla="*/ 18 h 114"/>
              <a:gd name="T6" fmla="*/ 92 w 98"/>
              <a:gd name="T7" fmla="*/ 0 h 114"/>
              <a:gd name="T8" fmla="*/ 0 w 98"/>
              <a:gd name="T9" fmla="*/ 96 h 114"/>
              <a:gd name="T10" fmla="*/ 0 60000 65536"/>
              <a:gd name="T11" fmla="*/ 0 60000 65536"/>
              <a:gd name="T12" fmla="*/ 0 60000 65536"/>
              <a:gd name="T13" fmla="*/ 0 60000 65536"/>
              <a:gd name="T14" fmla="*/ 0 60000 65536"/>
              <a:gd name="T15" fmla="*/ 0 w 98"/>
              <a:gd name="T16" fmla="*/ 0 h 114"/>
              <a:gd name="T17" fmla="*/ 98 w 98"/>
              <a:gd name="T18" fmla="*/ 114 h 114"/>
            </a:gdLst>
            <a:ahLst/>
            <a:cxnLst>
              <a:cxn ang="T10">
                <a:pos x="T0" y="T1"/>
              </a:cxn>
              <a:cxn ang="T11">
                <a:pos x="T2" y="T3"/>
              </a:cxn>
              <a:cxn ang="T12">
                <a:pos x="T4" y="T5"/>
              </a:cxn>
              <a:cxn ang="T13">
                <a:pos x="T6" y="T7"/>
              </a:cxn>
              <a:cxn ang="T14">
                <a:pos x="T8" y="T9"/>
              </a:cxn>
            </a:cxnLst>
            <a:rect l="T15" t="T16" r="T17" b="T18"/>
            <a:pathLst>
              <a:path w="98" h="114">
                <a:moveTo>
                  <a:pt x="0" y="96"/>
                </a:moveTo>
                <a:lnTo>
                  <a:pt x="5" y="114"/>
                </a:lnTo>
                <a:lnTo>
                  <a:pt x="98" y="18"/>
                </a:lnTo>
                <a:lnTo>
                  <a:pt x="92" y="0"/>
                </a:lnTo>
                <a:lnTo>
                  <a:pt x="0" y="96"/>
                </a:lnTo>
                <a:close/>
              </a:path>
            </a:pathLst>
          </a:custGeom>
          <a:solidFill>
            <a:srgbClr val="FFFFCC"/>
          </a:solidFill>
          <a:ln w="9525">
            <a:solidFill>
              <a:srgbClr val="FFFFCC"/>
            </a:solidFill>
            <a:round/>
            <a:headEnd/>
            <a:tailEnd/>
          </a:ln>
        </p:spPr>
        <p:txBody>
          <a:bodyPr/>
          <a:lstStyle/>
          <a:p>
            <a:endParaRPr lang="it-IT"/>
          </a:p>
        </p:txBody>
      </p:sp>
      <p:sp>
        <p:nvSpPr>
          <p:cNvPr id="22849" name="Freeform 1349"/>
          <p:cNvSpPr>
            <a:spLocks/>
          </p:cNvSpPr>
          <p:nvPr/>
        </p:nvSpPr>
        <p:spPr bwMode="auto">
          <a:xfrm>
            <a:off x="2354263" y="5543550"/>
            <a:ext cx="157162" cy="80963"/>
          </a:xfrm>
          <a:custGeom>
            <a:avLst/>
            <a:gdLst>
              <a:gd name="T0" fmla="*/ 107 w 112"/>
              <a:gd name="T1" fmla="*/ 102 h 102"/>
              <a:gd name="T2" fmla="*/ 112 w 112"/>
              <a:gd name="T3" fmla="*/ 84 h 102"/>
              <a:gd name="T4" fmla="*/ 4 w 112"/>
              <a:gd name="T5" fmla="*/ 0 h 102"/>
              <a:gd name="T6" fmla="*/ 0 w 112"/>
              <a:gd name="T7" fmla="*/ 18 h 102"/>
              <a:gd name="T8" fmla="*/ 107 w 112"/>
              <a:gd name="T9" fmla="*/ 102 h 102"/>
              <a:gd name="T10" fmla="*/ 0 60000 65536"/>
              <a:gd name="T11" fmla="*/ 0 60000 65536"/>
              <a:gd name="T12" fmla="*/ 0 60000 65536"/>
              <a:gd name="T13" fmla="*/ 0 60000 65536"/>
              <a:gd name="T14" fmla="*/ 0 60000 65536"/>
              <a:gd name="T15" fmla="*/ 0 w 112"/>
              <a:gd name="T16" fmla="*/ 0 h 102"/>
              <a:gd name="T17" fmla="*/ 112 w 112"/>
              <a:gd name="T18" fmla="*/ 102 h 102"/>
            </a:gdLst>
            <a:ahLst/>
            <a:cxnLst>
              <a:cxn ang="T10">
                <a:pos x="T0" y="T1"/>
              </a:cxn>
              <a:cxn ang="T11">
                <a:pos x="T2" y="T3"/>
              </a:cxn>
              <a:cxn ang="T12">
                <a:pos x="T4" y="T5"/>
              </a:cxn>
              <a:cxn ang="T13">
                <a:pos x="T6" y="T7"/>
              </a:cxn>
              <a:cxn ang="T14">
                <a:pos x="T8" y="T9"/>
              </a:cxn>
            </a:cxnLst>
            <a:rect l="T15" t="T16" r="T17" b="T18"/>
            <a:pathLst>
              <a:path w="112" h="102">
                <a:moveTo>
                  <a:pt x="107" y="102"/>
                </a:moveTo>
                <a:lnTo>
                  <a:pt x="112" y="84"/>
                </a:lnTo>
                <a:lnTo>
                  <a:pt x="4" y="0"/>
                </a:lnTo>
                <a:lnTo>
                  <a:pt x="0" y="18"/>
                </a:lnTo>
                <a:lnTo>
                  <a:pt x="107" y="102"/>
                </a:lnTo>
                <a:close/>
              </a:path>
            </a:pathLst>
          </a:custGeom>
          <a:solidFill>
            <a:srgbClr val="FFFFCC"/>
          </a:solidFill>
          <a:ln w="9525">
            <a:solidFill>
              <a:srgbClr val="FFFFCC"/>
            </a:solidFill>
            <a:round/>
            <a:headEnd/>
            <a:tailEnd/>
          </a:ln>
        </p:spPr>
        <p:txBody>
          <a:bodyPr/>
          <a:lstStyle/>
          <a:p>
            <a:endParaRPr lang="it-IT"/>
          </a:p>
        </p:txBody>
      </p:sp>
      <p:sp>
        <p:nvSpPr>
          <p:cNvPr id="22850" name="Freeform 1350"/>
          <p:cNvSpPr>
            <a:spLocks/>
          </p:cNvSpPr>
          <p:nvPr/>
        </p:nvSpPr>
        <p:spPr bwMode="auto">
          <a:xfrm>
            <a:off x="2503488" y="5610225"/>
            <a:ext cx="22225" cy="14288"/>
          </a:xfrm>
          <a:custGeom>
            <a:avLst/>
            <a:gdLst>
              <a:gd name="T0" fmla="*/ 6 w 16"/>
              <a:gd name="T1" fmla="*/ 18 h 18"/>
              <a:gd name="T2" fmla="*/ 16 w 16"/>
              <a:gd name="T3" fmla="*/ 7 h 18"/>
              <a:gd name="T4" fmla="*/ 6 w 16"/>
              <a:gd name="T5" fmla="*/ 0 h 18"/>
              <a:gd name="T6" fmla="*/ 1 w 16"/>
              <a:gd name="T7" fmla="*/ 18 h 18"/>
              <a:gd name="T8" fmla="*/ 0 w 16"/>
              <a:gd name="T9" fmla="*/ 0 h 18"/>
              <a:gd name="T10" fmla="*/ 6 w 16"/>
              <a:gd name="T11" fmla="*/ 18 h 18"/>
              <a:gd name="T12" fmla="*/ 0 60000 65536"/>
              <a:gd name="T13" fmla="*/ 0 60000 65536"/>
              <a:gd name="T14" fmla="*/ 0 60000 65536"/>
              <a:gd name="T15" fmla="*/ 0 60000 65536"/>
              <a:gd name="T16" fmla="*/ 0 60000 65536"/>
              <a:gd name="T17" fmla="*/ 0 60000 65536"/>
              <a:gd name="T18" fmla="*/ 0 w 16"/>
              <a:gd name="T19" fmla="*/ 0 h 18"/>
              <a:gd name="T20" fmla="*/ 16 w 16"/>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6" h="18">
                <a:moveTo>
                  <a:pt x="6" y="18"/>
                </a:moveTo>
                <a:lnTo>
                  <a:pt x="16" y="7"/>
                </a:lnTo>
                <a:lnTo>
                  <a:pt x="6" y="0"/>
                </a:lnTo>
                <a:lnTo>
                  <a:pt x="1" y="18"/>
                </a:lnTo>
                <a:lnTo>
                  <a:pt x="0" y="0"/>
                </a:lnTo>
                <a:lnTo>
                  <a:pt x="6" y="18"/>
                </a:lnTo>
                <a:close/>
              </a:path>
            </a:pathLst>
          </a:custGeom>
          <a:solidFill>
            <a:srgbClr val="FFFFCC"/>
          </a:solidFill>
          <a:ln w="9525">
            <a:solidFill>
              <a:srgbClr val="FFFFCC"/>
            </a:solidFill>
            <a:round/>
            <a:headEnd/>
            <a:tailEnd/>
          </a:ln>
        </p:spPr>
        <p:txBody>
          <a:bodyPr/>
          <a:lstStyle/>
          <a:p>
            <a:endParaRPr lang="it-IT"/>
          </a:p>
        </p:txBody>
      </p:sp>
      <p:sp>
        <p:nvSpPr>
          <p:cNvPr id="22851" name="Freeform 1351"/>
          <p:cNvSpPr>
            <a:spLocks/>
          </p:cNvSpPr>
          <p:nvPr/>
        </p:nvSpPr>
        <p:spPr bwMode="auto">
          <a:xfrm>
            <a:off x="2354263" y="5495925"/>
            <a:ext cx="107950" cy="61913"/>
          </a:xfrm>
          <a:custGeom>
            <a:avLst/>
            <a:gdLst>
              <a:gd name="T0" fmla="*/ 0 w 77"/>
              <a:gd name="T1" fmla="*/ 60 h 78"/>
              <a:gd name="T2" fmla="*/ 4 w 77"/>
              <a:gd name="T3" fmla="*/ 78 h 78"/>
              <a:gd name="T4" fmla="*/ 77 w 77"/>
              <a:gd name="T5" fmla="*/ 19 h 78"/>
              <a:gd name="T6" fmla="*/ 73 w 77"/>
              <a:gd name="T7" fmla="*/ 0 h 78"/>
              <a:gd name="T8" fmla="*/ 0 w 77"/>
              <a:gd name="T9" fmla="*/ 60 h 78"/>
              <a:gd name="T10" fmla="*/ 0 60000 65536"/>
              <a:gd name="T11" fmla="*/ 0 60000 65536"/>
              <a:gd name="T12" fmla="*/ 0 60000 65536"/>
              <a:gd name="T13" fmla="*/ 0 60000 65536"/>
              <a:gd name="T14" fmla="*/ 0 60000 65536"/>
              <a:gd name="T15" fmla="*/ 0 w 77"/>
              <a:gd name="T16" fmla="*/ 0 h 78"/>
              <a:gd name="T17" fmla="*/ 77 w 77"/>
              <a:gd name="T18" fmla="*/ 78 h 78"/>
            </a:gdLst>
            <a:ahLst/>
            <a:cxnLst>
              <a:cxn ang="T10">
                <a:pos x="T0" y="T1"/>
              </a:cxn>
              <a:cxn ang="T11">
                <a:pos x="T2" y="T3"/>
              </a:cxn>
              <a:cxn ang="T12">
                <a:pos x="T4" y="T5"/>
              </a:cxn>
              <a:cxn ang="T13">
                <a:pos x="T6" y="T7"/>
              </a:cxn>
              <a:cxn ang="T14">
                <a:pos x="T8" y="T9"/>
              </a:cxn>
            </a:cxnLst>
            <a:rect l="T15" t="T16" r="T17" b="T18"/>
            <a:pathLst>
              <a:path w="77" h="78">
                <a:moveTo>
                  <a:pt x="0" y="60"/>
                </a:moveTo>
                <a:lnTo>
                  <a:pt x="4" y="78"/>
                </a:lnTo>
                <a:lnTo>
                  <a:pt x="77" y="19"/>
                </a:lnTo>
                <a:lnTo>
                  <a:pt x="73" y="0"/>
                </a:lnTo>
                <a:lnTo>
                  <a:pt x="0" y="60"/>
                </a:lnTo>
                <a:close/>
              </a:path>
            </a:pathLst>
          </a:custGeom>
          <a:solidFill>
            <a:srgbClr val="FFFFCC"/>
          </a:solidFill>
          <a:ln w="9525">
            <a:solidFill>
              <a:srgbClr val="FFFFCC"/>
            </a:solidFill>
            <a:round/>
            <a:headEnd/>
            <a:tailEnd/>
          </a:ln>
        </p:spPr>
        <p:txBody>
          <a:bodyPr/>
          <a:lstStyle/>
          <a:p>
            <a:endParaRPr lang="it-IT"/>
          </a:p>
        </p:txBody>
      </p:sp>
      <p:sp>
        <p:nvSpPr>
          <p:cNvPr id="22852" name="Freeform 1352"/>
          <p:cNvSpPr>
            <a:spLocks/>
          </p:cNvSpPr>
          <p:nvPr/>
        </p:nvSpPr>
        <p:spPr bwMode="auto">
          <a:xfrm>
            <a:off x="2336800" y="5543550"/>
            <a:ext cx="22225" cy="14288"/>
          </a:xfrm>
          <a:custGeom>
            <a:avLst/>
            <a:gdLst>
              <a:gd name="T0" fmla="*/ 12 w 16"/>
              <a:gd name="T1" fmla="*/ 18 h 18"/>
              <a:gd name="T2" fmla="*/ 0 w 16"/>
              <a:gd name="T3" fmla="*/ 9 h 18"/>
              <a:gd name="T4" fmla="*/ 12 w 16"/>
              <a:gd name="T5" fmla="*/ 0 h 18"/>
              <a:gd name="T6" fmla="*/ 16 w 16"/>
              <a:gd name="T7" fmla="*/ 18 h 18"/>
              <a:gd name="T8" fmla="*/ 16 w 16"/>
              <a:gd name="T9" fmla="*/ 0 h 18"/>
              <a:gd name="T10" fmla="*/ 12 w 16"/>
              <a:gd name="T11" fmla="*/ 18 h 18"/>
              <a:gd name="T12" fmla="*/ 0 60000 65536"/>
              <a:gd name="T13" fmla="*/ 0 60000 65536"/>
              <a:gd name="T14" fmla="*/ 0 60000 65536"/>
              <a:gd name="T15" fmla="*/ 0 60000 65536"/>
              <a:gd name="T16" fmla="*/ 0 60000 65536"/>
              <a:gd name="T17" fmla="*/ 0 60000 65536"/>
              <a:gd name="T18" fmla="*/ 0 w 16"/>
              <a:gd name="T19" fmla="*/ 0 h 18"/>
              <a:gd name="T20" fmla="*/ 16 w 16"/>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6" h="18">
                <a:moveTo>
                  <a:pt x="12" y="18"/>
                </a:moveTo>
                <a:lnTo>
                  <a:pt x="0" y="9"/>
                </a:lnTo>
                <a:lnTo>
                  <a:pt x="12" y="0"/>
                </a:lnTo>
                <a:lnTo>
                  <a:pt x="16" y="18"/>
                </a:lnTo>
                <a:lnTo>
                  <a:pt x="16" y="0"/>
                </a:lnTo>
                <a:lnTo>
                  <a:pt x="12" y="18"/>
                </a:lnTo>
                <a:close/>
              </a:path>
            </a:pathLst>
          </a:custGeom>
          <a:solidFill>
            <a:srgbClr val="FFFFCC"/>
          </a:solidFill>
          <a:ln w="9525">
            <a:solidFill>
              <a:srgbClr val="FFFFCC"/>
            </a:solidFill>
            <a:round/>
            <a:headEnd/>
            <a:tailEnd/>
          </a:ln>
        </p:spPr>
        <p:txBody>
          <a:bodyPr/>
          <a:lstStyle/>
          <a:p>
            <a:endParaRPr lang="it-IT"/>
          </a:p>
        </p:txBody>
      </p:sp>
      <p:sp>
        <p:nvSpPr>
          <p:cNvPr id="22853" name="Rectangle 1353"/>
          <p:cNvSpPr>
            <a:spLocks noChangeArrowheads="1"/>
          </p:cNvSpPr>
          <p:nvPr/>
        </p:nvSpPr>
        <p:spPr bwMode="auto">
          <a:xfrm>
            <a:off x="5041900" y="4038600"/>
            <a:ext cx="3581400" cy="1095375"/>
          </a:xfrm>
          <a:prstGeom prst="rect">
            <a:avLst/>
          </a:prstGeom>
          <a:noFill/>
          <a:ln w="9525">
            <a:solidFill>
              <a:srgbClr val="FFFFCC"/>
            </a:solidFill>
            <a:miter lim="800000"/>
            <a:headEnd/>
            <a:tailEnd/>
          </a:ln>
        </p:spPr>
        <p:txBody>
          <a:bodyPr wrap="none" anchor="ctr"/>
          <a:lstStyle/>
          <a:p>
            <a:endParaRPr lang="it-IT"/>
          </a:p>
        </p:txBody>
      </p:sp>
      <p:sp>
        <p:nvSpPr>
          <p:cNvPr id="22854" name="Text Box 1354"/>
          <p:cNvSpPr txBox="1">
            <a:spLocks noChangeArrowheads="1"/>
          </p:cNvSpPr>
          <p:nvPr/>
        </p:nvSpPr>
        <p:spPr bwMode="auto">
          <a:xfrm>
            <a:off x="228600" y="0"/>
            <a:ext cx="9520238" cy="1311275"/>
          </a:xfrm>
          <a:prstGeom prst="rect">
            <a:avLst/>
          </a:prstGeom>
          <a:noFill/>
          <a:ln w="9525">
            <a:noFill/>
            <a:miter lim="800000"/>
            <a:headEnd/>
            <a:tailEnd/>
          </a:ln>
        </p:spPr>
        <p:txBody>
          <a:bodyPr>
            <a:spAutoFit/>
          </a:bodyPr>
          <a:lstStyle/>
          <a:p>
            <a:pPr eaLnBrk="0" hangingPunct="0">
              <a:spcBef>
                <a:spcPct val="50000"/>
              </a:spcBef>
            </a:pPr>
            <a:r>
              <a:rPr lang="en-AU" sz="4000">
                <a:solidFill>
                  <a:srgbClr val="FFFF00"/>
                </a:solidFill>
                <a:latin typeface="Helvetica" pitchFamily="34" charset="0"/>
              </a:rPr>
              <a:t>Schematic diagram of changes</a:t>
            </a:r>
          </a:p>
          <a:p>
            <a:pPr eaLnBrk="0" hangingPunct="0"/>
            <a:r>
              <a:rPr lang="en-AU" sz="4000">
                <a:solidFill>
                  <a:srgbClr val="FFFF00"/>
                </a:solidFill>
                <a:latin typeface="Helvetica" pitchFamily="34" charset="0"/>
              </a:rPr>
              <a:t>in sun protection with age</a:t>
            </a:r>
            <a:endParaRPr lang="en-AU" sz="3600" b="1">
              <a:solidFill>
                <a:srgbClr val="FFFF00"/>
              </a:solidFill>
              <a:latin typeface="Arial" charset="0"/>
            </a:endParaRPr>
          </a:p>
        </p:txBody>
      </p:sp>
      <p:sp>
        <p:nvSpPr>
          <p:cNvPr id="22855" name="Text Box 1355"/>
          <p:cNvSpPr txBox="1">
            <a:spLocks noChangeArrowheads="1"/>
          </p:cNvSpPr>
          <p:nvPr/>
        </p:nvSpPr>
        <p:spPr bwMode="auto">
          <a:xfrm>
            <a:off x="5083175" y="2933700"/>
            <a:ext cx="889000" cy="244475"/>
          </a:xfrm>
          <a:prstGeom prst="rect">
            <a:avLst/>
          </a:prstGeom>
          <a:noFill/>
          <a:ln w="9525">
            <a:noFill/>
            <a:miter lim="800000"/>
            <a:headEnd/>
            <a:tailEnd/>
          </a:ln>
        </p:spPr>
        <p:txBody>
          <a:bodyPr lIns="0" tIns="0" rIns="0" bIns="0">
            <a:spAutoFit/>
          </a:bodyPr>
          <a:lstStyle/>
          <a:p>
            <a:pPr eaLnBrk="0" hangingPunct="0">
              <a:spcBef>
                <a:spcPct val="50000"/>
              </a:spcBef>
            </a:pPr>
            <a:r>
              <a:rPr lang="en-AU" sz="1600" b="1">
                <a:solidFill>
                  <a:srgbClr val="FFFF00"/>
                </a:solidFill>
                <a:latin typeface="Arial" charset="0"/>
              </a:rPr>
              <a:t>14-19 yrs</a:t>
            </a:r>
          </a:p>
        </p:txBody>
      </p:sp>
      <p:sp>
        <p:nvSpPr>
          <p:cNvPr id="22856" name="Text Box 1356"/>
          <p:cNvSpPr txBox="1">
            <a:spLocks noChangeArrowheads="1"/>
          </p:cNvSpPr>
          <p:nvPr/>
        </p:nvSpPr>
        <p:spPr bwMode="auto">
          <a:xfrm>
            <a:off x="5943600" y="2752725"/>
            <a:ext cx="889000" cy="244475"/>
          </a:xfrm>
          <a:prstGeom prst="rect">
            <a:avLst/>
          </a:prstGeom>
          <a:noFill/>
          <a:ln w="9525">
            <a:noFill/>
            <a:miter lim="800000"/>
            <a:headEnd/>
            <a:tailEnd/>
          </a:ln>
        </p:spPr>
        <p:txBody>
          <a:bodyPr lIns="0" tIns="0" rIns="0" bIns="0">
            <a:spAutoFit/>
          </a:bodyPr>
          <a:lstStyle/>
          <a:p>
            <a:pPr eaLnBrk="0" hangingPunct="0">
              <a:spcBef>
                <a:spcPct val="50000"/>
              </a:spcBef>
            </a:pPr>
            <a:r>
              <a:rPr lang="en-AU" sz="1600" b="1">
                <a:solidFill>
                  <a:srgbClr val="FFFF00"/>
                </a:solidFill>
                <a:latin typeface="Arial" charset="0"/>
              </a:rPr>
              <a:t>20-29 yrs</a:t>
            </a:r>
          </a:p>
        </p:txBody>
      </p:sp>
      <p:sp>
        <p:nvSpPr>
          <p:cNvPr id="22857" name="Text Box 1357"/>
          <p:cNvSpPr txBox="1">
            <a:spLocks noChangeArrowheads="1"/>
          </p:cNvSpPr>
          <p:nvPr/>
        </p:nvSpPr>
        <p:spPr bwMode="auto">
          <a:xfrm>
            <a:off x="6608763" y="2405063"/>
            <a:ext cx="889000" cy="244475"/>
          </a:xfrm>
          <a:prstGeom prst="rect">
            <a:avLst/>
          </a:prstGeom>
          <a:noFill/>
          <a:ln w="9525">
            <a:noFill/>
            <a:miter lim="800000"/>
            <a:headEnd/>
            <a:tailEnd/>
          </a:ln>
        </p:spPr>
        <p:txBody>
          <a:bodyPr lIns="0" tIns="0" rIns="0" bIns="0">
            <a:spAutoFit/>
          </a:bodyPr>
          <a:lstStyle/>
          <a:p>
            <a:pPr eaLnBrk="0" hangingPunct="0">
              <a:spcBef>
                <a:spcPct val="50000"/>
              </a:spcBef>
            </a:pPr>
            <a:r>
              <a:rPr lang="en-AU" sz="1600" b="1">
                <a:solidFill>
                  <a:srgbClr val="FFFF00"/>
                </a:solidFill>
                <a:latin typeface="Arial" charset="0"/>
              </a:rPr>
              <a:t>30-49 yrs</a:t>
            </a:r>
          </a:p>
        </p:txBody>
      </p:sp>
      <p:sp>
        <p:nvSpPr>
          <p:cNvPr id="22858" name="Text Box 1358"/>
          <p:cNvSpPr txBox="1">
            <a:spLocks noChangeArrowheads="1"/>
          </p:cNvSpPr>
          <p:nvPr/>
        </p:nvSpPr>
        <p:spPr bwMode="auto">
          <a:xfrm>
            <a:off x="7424738" y="1985963"/>
            <a:ext cx="720725" cy="244475"/>
          </a:xfrm>
          <a:prstGeom prst="rect">
            <a:avLst/>
          </a:prstGeom>
          <a:noFill/>
          <a:ln w="9525">
            <a:noFill/>
            <a:miter lim="800000"/>
            <a:headEnd/>
            <a:tailEnd/>
          </a:ln>
        </p:spPr>
        <p:txBody>
          <a:bodyPr lIns="0" tIns="0" rIns="0" bIns="0">
            <a:spAutoFit/>
          </a:bodyPr>
          <a:lstStyle/>
          <a:p>
            <a:pPr eaLnBrk="0" hangingPunct="0">
              <a:spcBef>
                <a:spcPct val="50000"/>
              </a:spcBef>
            </a:pPr>
            <a:r>
              <a:rPr lang="en-AU" sz="1600" b="1">
                <a:solidFill>
                  <a:srgbClr val="FFFF00"/>
                </a:solidFill>
                <a:latin typeface="Arial" charset="0"/>
              </a:rPr>
              <a:t>50+ yrs</a:t>
            </a:r>
          </a:p>
        </p:txBody>
      </p:sp>
      <p:sp>
        <p:nvSpPr>
          <p:cNvPr id="22859" name="Text Box 1359"/>
          <p:cNvSpPr txBox="1">
            <a:spLocks noChangeArrowheads="1"/>
          </p:cNvSpPr>
          <p:nvPr/>
        </p:nvSpPr>
        <p:spPr bwMode="auto">
          <a:xfrm>
            <a:off x="5934075" y="4105275"/>
            <a:ext cx="2640013" cy="244475"/>
          </a:xfrm>
          <a:prstGeom prst="rect">
            <a:avLst/>
          </a:prstGeom>
          <a:noFill/>
          <a:ln w="9525">
            <a:noFill/>
            <a:miter lim="800000"/>
            <a:headEnd/>
            <a:tailEnd/>
          </a:ln>
        </p:spPr>
        <p:txBody>
          <a:bodyPr lIns="0" tIns="0" rIns="0" bIns="0">
            <a:spAutoFit/>
          </a:bodyPr>
          <a:lstStyle/>
          <a:p>
            <a:pPr eaLnBrk="0" hangingPunct="0">
              <a:spcBef>
                <a:spcPct val="50000"/>
              </a:spcBef>
            </a:pPr>
            <a:r>
              <a:rPr lang="en-AU" sz="1600" b="1" dirty="0">
                <a:solidFill>
                  <a:srgbClr val="66FFFF"/>
                </a:solidFill>
                <a:latin typeface="Arial" charset="0"/>
              </a:rPr>
              <a:t>Schofield et al 1993 </a:t>
            </a:r>
          </a:p>
        </p:txBody>
      </p:sp>
      <p:sp>
        <p:nvSpPr>
          <p:cNvPr id="22860" name="Text Box 1360"/>
          <p:cNvSpPr txBox="1">
            <a:spLocks noChangeArrowheads="1"/>
          </p:cNvSpPr>
          <p:nvPr/>
        </p:nvSpPr>
        <p:spPr bwMode="auto">
          <a:xfrm>
            <a:off x="5934075" y="4329113"/>
            <a:ext cx="2354263" cy="244475"/>
          </a:xfrm>
          <a:prstGeom prst="rect">
            <a:avLst/>
          </a:prstGeom>
          <a:noFill/>
          <a:ln w="9525">
            <a:noFill/>
            <a:miter lim="800000"/>
            <a:headEnd/>
            <a:tailEnd/>
          </a:ln>
        </p:spPr>
        <p:txBody>
          <a:bodyPr lIns="0" tIns="0" rIns="0" bIns="0">
            <a:spAutoFit/>
          </a:bodyPr>
          <a:lstStyle/>
          <a:p>
            <a:pPr eaLnBrk="0" hangingPunct="0">
              <a:spcBef>
                <a:spcPct val="50000"/>
              </a:spcBef>
            </a:pPr>
            <a:r>
              <a:rPr lang="en-AU" sz="1600" b="1" dirty="0">
                <a:solidFill>
                  <a:srgbClr val="FF5050"/>
                </a:solidFill>
                <a:latin typeface="Arial" charset="0"/>
              </a:rPr>
              <a:t>Dixon et al 1997 </a:t>
            </a:r>
          </a:p>
        </p:txBody>
      </p:sp>
      <p:sp>
        <p:nvSpPr>
          <p:cNvPr id="22861" name="Text Box 1361"/>
          <p:cNvSpPr txBox="1">
            <a:spLocks noChangeArrowheads="1"/>
          </p:cNvSpPr>
          <p:nvPr/>
        </p:nvSpPr>
        <p:spPr bwMode="auto">
          <a:xfrm>
            <a:off x="5934075" y="4567238"/>
            <a:ext cx="2744788" cy="244475"/>
          </a:xfrm>
          <a:prstGeom prst="rect">
            <a:avLst/>
          </a:prstGeom>
          <a:noFill/>
          <a:ln w="9525">
            <a:noFill/>
            <a:miter lim="800000"/>
            <a:headEnd/>
            <a:tailEnd/>
          </a:ln>
        </p:spPr>
        <p:txBody>
          <a:bodyPr lIns="0" tIns="0" rIns="0" bIns="0">
            <a:spAutoFit/>
          </a:bodyPr>
          <a:lstStyle/>
          <a:p>
            <a:pPr eaLnBrk="0" hangingPunct="0">
              <a:spcBef>
                <a:spcPct val="50000"/>
              </a:spcBef>
            </a:pPr>
            <a:r>
              <a:rPr lang="en-AU" sz="1600" b="1" dirty="0" err="1">
                <a:solidFill>
                  <a:srgbClr val="99FF33"/>
                </a:solidFill>
                <a:latin typeface="Arial" charset="0"/>
              </a:rPr>
              <a:t>Broadstock</a:t>
            </a:r>
            <a:r>
              <a:rPr lang="en-AU" sz="1600" b="1" dirty="0">
                <a:solidFill>
                  <a:srgbClr val="99FF33"/>
                </a:solidFill>
                <a:latin typeface="Arial" charset="0"/>
              </a:rPr>
              <a:t> et al 1996 </a:t>
            </a:r>
          </a:p>
        </p:txBody>
      </p:sp>
      <p:sp>
        <p:nvSpPr>
          <p:cNvPr id="22862" name="Text Box 1362"/>
          <p:cNvSpPr txBox="1">
            <a:spLocks noChangeArrowheads="1"/>
          </p:cNvSpPr>
          <p:nvPr/>
        </p:nvSpPr>
        <p:spPr bwMode="auto">
          <a:xfrm>
            <a:off x="5934075" y="4805363"/>
            <a:ext cx="2354263" cy="244475"/>
          </a:xfrm>
          <a:prstGeom prst="rect">
            <a:avLst/>
          </a:prstGeom>
          <a:noFill/>
          <a:ln w="9525">
            <a:noFill/>
            <a:miter lim="800000"/>
            <a:headEnd/>
            <a:tailEnd/>
          </a:ln>
        </p:spPr>
        <p:txBody>
          <a:bodyPr lIns="0" tIns="0" rIns="0" bIns="0">
            <a:spAutoFit/>
          </a:bodyPr>
          <a:lstStyle/>
          <a:p>
            <a:pPr eaLnBrk="0" hangingPunct="0">
              <a:spcBef>
                <a:spcPct val="50000"/>
              </a:spcBef>
            </a:pPr>
            <a:r>
              <a:rPr lang="en-AU" sz="1600" b="1" dirty="0">
                <a:solidFill>
                  <a:srgbClr val="FF9900"/>
                </a:solidFill>
                <a:latin typeface="Arial" charset="0"/>
              </a:rPr>
              <a:t>Hill et al 1993 </a:t>
            </a:r>
          </a:p>
        </p:txBody>
      </p:sp>
      <p:sp>
        <p:nvSpPr>
          <p:cNvPr id="22863" name="Line 1363"/>
          <p:cNvSpPr>
            <a:spLocks noChangeShapeType="1"/>
          </p:cNvSpPr>
          <p:nvPr/>
        </p:nvSpPr>
        <p:spPr bwMode="auto">
          <a:xfrm>
            <a:off x="338138" y="1524000"/>
            <a:ext cx="8467725" cy="0"/>
          </a:xfrm>
          <a:prstGeom prst="line">
            <a:avLst/>
          </a:prstGeom>
          <a:noFill/>
          <a:ln w="38100">
            <a:solidFill>
              <a:srgbClr val="FF3300"/>
            </a:solidFill>
            <a:round/>
            <a:headEnd/>
            <a:tailEnd/>
          </a:ln>
        </p:spPr>
        <p:txBody>
          <a:bodyPr wrap="none" anchor="ctr"/>
          <a:lstStyle/>
          <a:p>
            <a:endParaRPr lang="it-IT"/>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eaLnBrk="1" hangingPunct="1">
              <a:defRPr/>
            </a:pPr>
            <a:r>
              <a:rPr lang="en-US" b="1" dirty="0" smtClean="0">
                <a:solidFill>
                  <a:schemeClr val="bg1"/>
                </a:solidFill>
              </a:rPr>
              <a:t>INDOOR TANNING</a:t>
            </a:r>
            <a:r>
              <a:rPr lang="en-US" b="1" baseline="30000" dirty="0" smtClean="0">
                <a:solidFill>
                  <a:schemeClr val="bg1"/>
                </a:solidFill>
              </a:rPr>
              <a:t>1</a:t>
            </a:r>
          </a:p>
        </p:txBody>
      </p:sp>
      <p:sp>
        <p:nvSpPr>
          <p:cNvPr id="271363" name="Rectangle 3"/>
          <p:cNvSpPr>
            <a:spLocks noGrp="1" noChangeArrowheads="1"/>
          </p:cNvSpPr>
          <p:nvPr>
            <p:ph type="body" idx="1"/>
          </p:nvPr>
        </p:nvSpPr>
        <p:spPr/>
        <p:txBody>
          <a:bodyPr/>
          <a:lstStyle/>
          <a:p>
            <a:pPr eaLnBrk="1" hangingPunct="1">
              <a:lnSpc>
                <a:spcPct val="90000"/>
              </a:lnSpc>
              <a:defRPr/>
            </a:pPr>
            <a:r>
              <a:rPr lang="en-US" b="1" dirty="0" smtClean="0">
                <a:solidFill>
                  <a:srgbClr val="FF0000"/>
                </a:solidFill>
              </a:rPr>
              <a:t>Salon use in &lt;25 year olds</a:t>
            </a:r>
            <a:endParaRPr lang="en-US" b="1" baseline="30000" dirty="0" smtClean="0">
              <a:solidFill>
                <a:srgbClr val="FF0000"/>
              </a:solidFill>
            </a:endParaRPr>
          </a:p>
          <a:p>
            <a:pPr lvl="1" eaLnBrk="1" hangingPunct="1">
              <a:lnSpc>
                <a:spcPct val="90000"/>
              </a:lnSpc>
              <a:defRPr/>
            </a:pPr>
            <a:r>
              <a:rPr lang="en-US" b="1" dirty="0" smtClean="0">
                <a:solidFill>
                  <a:srgbClr val="FF0000"/>
                </a:solidFill>
              </a:rPr>
              <a:t>1996 - 8%; 2003 - 36%</a:t>
            </a:r>
          </a:p>
          <a:p>
            <a:pPr eaLnBrk="1" hangingPunct="1">
              <a:lnSpc>
                <a:spcPct val="90000"/>
              </a:lnSpc>
              <a:defRPr/>
            </a:pPr>
            <a:r>
              <a:rPr lang="en-US" b="1" dirty="0" smtClean="0">
                <a:solidFill>
                  <a:srgbClr val="FF0000"/>
                </a:solidFill>
              </a:rPr>
              <a:t>College students: 42% – 55% usage rates</a:t>
            </a:r>
          </a:p>
          <a:p>
            <a:pPr eaLnBrk="1" hangingPunct="1">
              <a:lnSpc>
                <a:spcPct val="90000"/>
              </a:lnSpc>
              <a:defRPr/>
            </a:pPr>
            <a:r>
              <a:rPr lang="en-US" b="1" dirty="0" smtClean="0">
                <a:solidFill>
                  <a:srgbClr val="FF0000"/>
                </a:solidFill>
              </a:rPr>
              <a:t>High school students</a:t>
            </a:r>
          </a:p>
          <a:p>
            <a:pPr lvl="1" eaLnBrk="1" hangingPunct="1">
              <a:lnSpc>
                <a:spcPct val="90000"/>
              </a:lnSpc>
              <a:defRPr/>
            </a:pPr>
            <a:r>
              <a:rPr lang="en-US" b="1" dirty="0" smtClean="0">
                <a:solidFill>
                  <a:srgbClr val="FF0000"/>
                </a:solidFill>
              </a:rPr>
              <a:t>Males 6 - 44%   </a:t>
            </a:r>
          </a:p>
          <a:p>
            <a:pPr lvl="1" eaLnBrk="1" hangingPunct="1">
              <a:lnSpc>
                <a:spcPct val="90000"/>
              </a:lnSpc>
              <a:defRPr/>
            </a:pPr>
            <a:r>
              <a:rPr lang="en-US" b="1" dirty="0" smtClean="0">
                <a:solidFill>
                  <a:srgbClr val="FF0000"/>
                </a:solidFill>
              </a:rPr>
              <a:t>Females 30 – 70%</a:t>
            </a:r>
          </a:p>
          <a:p>
            <a:pPr eaLnBrk="1" hangingPunct="1">
              <a:lnSpc>
                <a:spcPct val="90000"/>
              </a:lnSpc>
              <a:defRPr/>
            </a:pPr>
            <a:r>
              <a:rPr lang="en-US" b="1" dirty="0" smtClean="0">
                <a:solidFill>
                  <a:srgbClr val="FF0000"/>
                </a:solidFill>
              </a:rPr>
              <a:t>2001: Indoor tanning industry generated $4 billion in revenues</a:t>
            </a:r>
          </a:p>
        </p:txBody>
      </p:sp>
      <p:sp>
        <p:nvSpPr>
          <p:cNvPr id="56324" name="Text Box 4"/>
          <p:cNvSpPr txBox="1">
            <a:spLocks noChangeArrowheads="1"/>
          </p:cNvSpPr>
          <p:nvPr/>
        </p:nvSpPr>
        <p:spPr bwMode="auto">
          <a:xfrm>
            <a:off x="441325" y="6208713"/>
            <a:ext cx="6986849" cy="369332"/>
          </a:xfrm>
          <a:prstGeom prst="rect">
            <a:avLst/>
          </a:prstGeom>
          <a:noFill/>
          <a:ln w="9525">
            <a:noFill/>
            <a:miter lim="800000"/>
            <a:headEnd/>
            <a:tailEnd/>
          </a:ln>
        </p:spPr>
        <p:txBody>
          <a:bodyPr wrap="none">
            <a:spAutoFit/>
          </a:bodyPr>
          <a:lstStyle/>
          <a:p>
            <a:r>
              <a:rPr lang="en-US" sz="1800" dirty="0">
                <a:solidFill>
                  <a:schemeClr val="bg1"/>
                </a:solidFill>
              </a:rPr>
              <a:t>1 - Scientific and regulatory issues related to indoor tanning.  JAAD 2004.</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dirty="0" smtClean="0">
                <a:solidFill>
                  <a:srgbClr val="FFC000"/>
                </a:solidFill>
              </a:rPr>
              <a:t>iniziative</a:t>
            </a:r>
            <a:endParaRPr lang="it-IT" sz="5400" dirty="0">
              <a:solidFill>
                <a:srgbClr val="FFC000"/>
              </a:solidFill>
            </a:endParaRPr>
          </a:p>
        </p:txBody>
      </p:sp>
      <p:sp>
        <p:nvSpPr>
          <p:cNvPr id="4" name="Segnaposto testo 3"/>
          <p:cNvSpPr>
            <a:spLocks noGrp="1"/>
          </p:cNvSpPr>
          <p:nvPr>
            <p:ph type="body" sz="half" idx="2"/>
          </p:nvPr>
        </p:nvSpPr>
        <p:spPr>
          <a:xfrm>
            <a:off x="457200" y="1435100"/>
            <a:ext cx="3971924" cy="4691063"/>
          </a:xfrm>
        </p:spPr>
        <p:txBody>
          <a:bodyPr>
            <a:normAutofit lnSpcReduction="10000"/>
          </a:bodyPr>
          <a:lstStyle/>
          <a:p>
            <a:r>
              <a:rPr lang="it-IT" dirty="0" smtClean="0"/>
              <a:t>-</a:t>
            </a:r>
          </a:p>
          <a:p>
            <a:endParaRPr lang="it-IT" dirty="0" smtClean="0"/>
          </a:p>
          <a:p>
            <a:pPr>
              <a:buFont typeface="Arial" pitchFamily="34" charset="0"/>
              <a:buChar char="•"/>
            </a:pPr>
            <a:r>
              <a:rPr lang="it-IT" sz="4000" dirty="0" smtClean="0">
                <a:solidFill>
                  <a:srgbClr val="FFFF00"/>
                </a:solidFill>
              </a:rPr>
              <a:t> Scuole</a:t>
            </a:r>
          </a:p>
          <a:p>
            <a:pPr>
              <a:buFont typeface="Arial" pitchFamily="34" charset="0"/>
              <a:buChar char="•"/>
            </a:pPr>
            <a:r>
              <a:rPr lang="it-IT" sz="4000" dirty="0" smtClean="0">
                <a:solidFill>
                  <a:srgbClr val="FFFF00"/>
                </a:solidFill>
              </a:rPr>
              <a:t>Gazebo</a:t>
            </a:r>
          </a:p>
          <a:p>
            <a:pPr>
              <a:buFont typeface="Arial" pitchFamily="34" charset="0"/>
              <a:buChar char="•"/>
            </a:pPr>
            <a:r>
              <a:rPr lang="it-IT" sz="4000" dirty="0" smtClean="0">
                <a:solidFill>
                  <a:srgbClr val="FFFF00"/>
                </a:solidFill>
              </a:rPr>
              <a:t>Farmacie</a:t>
            </a:r>
          </a:p>
          <a:p>
            <a:pPr>
              <a:buFont typeface="Arial" pitchFamily="34" charset="0"/>
              <a:buChar char="•"/>
            </a:pPr>
            <a:r>
              <a:rPr lang="it-IT" sz="4000" dirty="0" smtClean="0">
                <a:solidFill>
                  <a:srgbClr val="FFFF00"/>
                </a:solidFill>
              </a:rPr>
              <a:t>Corsi formazione</a:t>
            </a:r>
          </a:p>
          <a:p>
            <a:pPr>
              <a:buFont typeface="Arial" pitchFamily="34" charset="0"/>
              <a:buChar char="•"/>
            </a:pPr>
            <a:r>
              <a:rPr lang="it-IT" sz="4000" dirty="0" smtClean="0">
                <a:solidFill>
                  <a:srgbClr val="FFFF00"/>
                </a:solidFill>
              </a:rPr>
              <a:t>Concerto </a:t>
            </a:r>
          </a:p>
          <a:p>
            <a:pPr>
              <a:buFont typeface="Arial" pitchFamily="34" charset="0"/>
              <a:buChar char="•"/>
            </a:pPr>
            <a:r>
              <a:rPr lang="it-IT" sz="4000" dirty="0" smtClean="0">
                <a:solidFill>
                  <a:srgbClr val="FFFF00"/>
                </a:solidFill>
              </a:rPr>
              <a:t>Aree ricreative </a:t>
            </a:r>
          </a:p>
          <a:p>
            <a:endParaRPr lang="it-IT" sz="4000" dirty="0" smtClean="0">
              <a:solidFill>
                <a:srgbClr val="FFFF00"/>
              </a:solidFill>
            </a:endParaRPr>
          </a:p>
          <a:p>
            <a:pPr>
              <a:buFont typeface="Arial" pitchFamily="34" charset="0"/>
              <a:buChar char="•"/>
            </a:pPr>
            <a:endParaRPr lang="it-IT" sz="4000" dirty="0" smtClean="0">
              <a:solidFill>
                <a:srgbClr val="FFFF00"/>
              </a:solidFill>
            </a:endParaRPr>
          </a:p>
          <a:p>
            <a:pPr>
              <a:buFont typeface="Arial" pitchFamily="34" charset="0"/>
              <a:buChar char="•"/>
            </a:pPr>
            <a:endParaRPr lang="it-IT" sz="4000" dirty="0">
              <a:solidFill>
                <a:srgbClr val="FFFF00"/>
              </a:solidFill>
            </a:endParaRPr>
          </a:p>
        </p:txBody>
      </p:sp>
      <p:sp>
        <p:nvSpPr>
          <p:cNvPr id="5" name="Segnaposto contenuto 4"/>
          <p:cNvSpPr>
            <a:spLocks noGrp="1"/>
          </p:cNvSpPr>
          <p:nvPr>
            <p:ph idx="1"/>
          </p:nvPr>
        </p:nvSpPr>
        <p:spPr/>
        <p:txBody>
          <a:bodyPr/>
          <a:lstStyle/>
          <a:p>
            <a:endParaRPr lang="it-IT" dirty="0"/>
          </a:p>
        </p:txBody>
      </p:sp>
      <p:graphicFrame>
        <p:nvGraphicFramePr>
          <p:cNvPr id="121857" name="Object 1"/>
          <p:cNvGraphicFramePr>
            <a:graphicFrameLocks noChangeAspect="1"/>
          </p:cNvGraphicFramePr>
          <p:nvPr/>
        </p:nvGraphicFramePr>
        <p:xfrm>
          <a:off x="4357686" y="500042"/>
          <a:ext cx="4059246" cy="5798923"/>
        </p:xfrm>
        <a:graphic>
          <a:graphicData uri="http://schemas.openxmlformats.org/presentationml/2006/ole">
            <mc:AlternateContent xmlns:mc="http://schemas.openxmlformats.org/markup-compatibility/2006">
              <mc:Choice xmlns:v="urn:schemas-microsoft-com:vml" Requires="v">
                <p:oleObj spid="_x0000_s121868" name="Acrobat Document" r:id="rId4" imgW="8928000" imgH="15303600" progId="AcroExch.Document.7">
                  <p:embed/>
                </p:oleObj>
              </mc:Choice>
              <mc:Fallback>
                <p:oleObj name="Acrobat Document" r:id="rId4" imgW="8928000" imgH="15303600" progId="AcroExch.Document.7">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7686" y="500042"/>
                        <a:ext cx="4059246" cy="5798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G:\SETTIMANA  MELANOMA\DEFINITIVI\For Joy - foto 1.JPG"/>
          <p:cNvPicPr>
            <a:picLocks noChangeAspect="1" noChangeArrowheads="1"/>
          </p:cNvPicPr>
          <p:nvPr/>
        </p:nvPicPr>
        <p:blipFill>
          <a:blip r:embed="rId3" cstate="print"/>
          <a:srcRect/>
          <a:stretch>
            <a:fillRect/>
          </a:stretch>
        </p:blipFill>
        <p:spPr bwMode="auto">
          <a:xfrm>
            <a:off x="0" y="0"/>
            <a:ext cx="5906462" cy="4432306"/>
          </a:xfrm>
          <a:prstGeom prst="rect">
            <a:avLst/>
          </a:prstGeom>
          <a:noFill/>
        </p:spPr>
      </p:pic>
      <p:pic>
        <p:nvPicPr>
          <p:cNvPr id="137219" name="Picture 3" descr="G:\SETTIMANA  MELANOMA\MELANOMA Week 2009\Teatro Comunale ven 8 maggio\IMG_1018.JPG"/>
          <p:cNvPicPr>
            <a:picLocks noChangeAspect="1" noChangeArrowheads="1"/>
          </p:cNvPicPr>
          <p:nvPr/>
        </p:nvPicPr>
        <p:blipFill>
          <a:blip r:embed="rId4" cstate="print"/>
          <a:srcRect/>
          <a:stretch>
            <a:fillRect/>
          </a:stretch>
        </p:blipFill>
        <p:spPr bwMode="auto">
          <a:xfrm>
            <a:off x="2857488" y="3143248"/>
            <a:ext cx="6011859" cy="337705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G:\SETTIMANA  MELANOMA\MELANOMA Week 2009\mel week selez\7.BMP"/>
          <p:cNvPicPr>
            <a:picLocks noChangeAspect="1" noChangeArrowheads="1"/>
          </p:cNvPicPr>
          <p:nvPr/>
        </p:nvPicPr>
        <p:blipFill>
          <a:blip r:embed="rId2" cstate="print"/>
          <a:srcRect/>
          <a:stretch>
            <a:fillRect/>
          </a:stretch>
        </p:blipFill>
        <p:spPr bwMode="auto">
          <a:xfrm>
            <a:off x="0" y="1"/>
            <a:ext cx="3714744" cy="2785964"/>
          </a:xfrm>
          <a:prstGeom prst="rect">
            <a:avLst/>
          </a:prstGeom>
          <a:noFill/>
        </p:spPr>
      </p:pic>
      <p:pic>
        <p:nvPicPr>
          <p:cNvPr id="138243" name="Picture 3" descr="G:\SETTIMANA  MELANOMA\MELANOMA Week 2009\mel week selez\IMG_1070.JPG"/>
          <p:cNvPicPr>
            <a:picLocks noChangeAspect="1" noChangeArrowheads="1"/>
          </p:cNvPicPr>
          <p:nvPr/>
        </p:nvPicPr>
        <p:blipFill>
          <a:blip r:embed="rId3" cstate="print"/>
          <a:srcRect/>
          <a:stretch>
            <a:fillRect/>
          </a:stretch>
        </p:blipFill>
        <p:spPr bwMode="auto">
          <a:xfrm>
            <a:off x="3571868" y="214289"/>
            <a:ext cx="5368917" cy="3015889"/>
          </a:xfrm>
          <a:prstGeom prst="rect">
            <a:avLst/>
          </a:prstGeom>
          <a:noFill/>
        </p:spPr>
      </p:pic>
      <p:pic>
        <p:nvPicPr>
          <p:cNvPr id="138244" name="Picture 4" descr="G:\SETTIMANA  MELANOMA\MELANOMA Week 2009\mel week selez\IMG_1083.JPG"/>
          <p:cNvPicPr>
            <a:picLocks noChangeAspect="1" noChangeArrowheads="1"/>
          </p:cNvPicPr>
          <p:nvPr/>
        </p:nvPicPr>
        <p:blipFill>
          <a:blip r:embed="rId4" cstate="print"/>
          <a:srcRect/>
          <a:stretch>
            <a:fillRect/>
          </a:stretch>
        </p:blipFill>
        <p:spPr bwMode="auto">
          <a:xfrm>
            <a:off x="1712916" y="3000372"/>
            <a:ext cx="6203253" cy="3484561"/>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357554" y="857232"/>
            <a:ext cx="2390398" cy="646331"/>
          </a:xfrm>
          <a:prstGeom prst="rect">
            <a:avLst/>
          </a:prstGeom>
          <a:noFill/>
          <a:ln w="9525">
            <a:solidFill>
              <a:schemeClr val="hlink"/>
            </a:solidFill>
            <a:miter lim="800000"/>
            <a:headEnd/>
            <a:tailEnd/>
          </a:ln>
        </p:spPr>
        <p:txBody>
          <a:bodyPr wrap="none">
            <a:spAutoFit/>
          </a:bodyPr>
          <a:lstStyle/>
          <a:p>
            <a:r>
              <a:rPr lang="it-IT" sz="3600" b="1" dirty="0">
                <a:solidFill>
                  <a:srgbClr val="FFFF00"/>
                </a:solidFill>
              </a:rPr>
              <a:t>conclusioni</a:t>
            </a:r>
          </a:p>
        </p:txBody>
      </p:sp>
      <p:sp>
        <p:nvSpPr>
          <p:cNvPr id="6147" name="Text Box 3"/>
          <p:cNvSpPr txBox="1">
            <a:spLocks noChangeArrowheads="1"/>
          </p:cNvSpPr>
          <p:nvPr/>
        </p:nvSpPr>
        <p:spPr bwMode="auto">
          <a:xfrm>
            <a:off x="381000" y="914400"/>
            <a:ext cx="8494633" cy="5693866"/>
          </a:xfrm>
          <a:prstGeom prst="rect">
            <a:avLst/>
          </a:prstGeom>
          <a:noFill/>
          <a:ln w="9525">
            <a:noFill/>
            <a:miter lim="800000"/>
            <a:headEnd/>
            <a:tailEnd/>
          </a:ln>
        </p:spPr>
        <p:txBody>
          <a:bodyPr wrap="none">
            <a:spAutoFit/>
          </a:bodyPr>
          <a:lstStyle/>
          <a:p>
            <a:pPr>
              <a:buFont typeface="Wingdings" pitchFamily="2" charset="2"/>
              <a:buChar char="Ø"/>
            </a:pPr>
            <a:endParaRPr lang="it-IT" sz="2800" b="1" dirty="0">
              <a:solidFill>
                <a:schemeClr val="bg1"/>
              </a:solidFill>
            </a:endParaRPr>
          </a:p>
          <a:p>
            <a:pPr>
              <a:buFont typeface="Wingdings" pitchFamily="2" charset="2"/>
              <a:buChar char="Ø"/>
            </a:pPr>
            <a:endParaRPr lang="it-IT" sz="2800" b="1" dirty="0" smtClean="0">
              <a:solidFill>
                <a:schemeClr val="bg1"/>
              </a:solidFill>
            </a:endParaRPr>
          </a:p>
          <a:p>
            <a:pPr>
              <a:buFont typeface="Wingdings" pitchFamily="2" charset="2"/>
              <a:buChar char="Ø"/>
            </a:pPr>
            <a:endParaRPr lang="it-IT" sz="2800" b="1" dirty="0" smtClean="0">
              <a:solidFill>
                <a:schemeClr val="bg1"/>
              </a:solidFill>
            </a:endParaRPr>
          </a:p>
          <a:p>
            <a:pPr>
              <a:buFont typeface="Wingdings" pitchFamily="2" charset="2"/>
              <a:buChar char="Ø"/>
            </a:pPr>
            <a:r>
              <a:rPr lang="it-IT" sz="2800" b="1" dirty="0" smtClean="0">
                <a:solidFill>
                  <a:schemeClr val="bg1"/>
                </a:solidFill>
              </a:rPr>
              <a:t>Educazione </a:t>
            </a:r>
            <a:r>
              <a:rPr lang="it-IT" sz="2800" b="1" dirty="0">
                <a:solidFill>
                  <a:schemeClr val="bg1"/>
                </a:solidFill>
              </a:rPr>
              <a:t>sanitaria popolazione: </a:t>
            </a:r>
          </a:p>
          <a:p>
            <a:pPr>
              <a:buFont typeface="Wingdings" pitchFamily="2" charset="2"/>
              <a:buNone/>
            </a:pPr>
            <a:r>
              <a:rPr lang="it-IT" sz="2800" b="1" dirty="0">
                <a:solidFill>
                  <a:schemeClr val="bg1"/>
                </a:solidFill>
              </a:rPr>
              <a:t>     Strategia  </a:t>
            </a:r>
            <a:r>
              <a:rPr lang="it-IT" sz="2800" b="1" dirty="0" smtClean="0">
                <a:solidFill>
                  <a:schemeClr val="bg1"/>
                </a:solidFill>
              </a:rPr>
              <a:t>nazionale</a:t>
            </a:r>
          </a:p>
          <a:p>
            <a:pPr>
              <a:buFont typeface="Wingdings" pitchFamily="2" charset="2"/>
              <a:buNone/>
            </a:pPr>
            <a:endParaRPr lang="it-IT" sz="2800" b="1" dirty="0" smtClean="0">
              <a:solidFill>
                <a:schemeClr val="bg1"/>
              </a:solidFill>
            </a:endParaRPr>
          </a:p>
          <a:p>
            <a:pPr>
              <a:buFont typeface="Wingdings" pitchFamily="2" charset="2"/>
              <a:buChar char="Ø"/>
            </a:pPr>
            <a:endParaRPr lang="it-IT" sz="2800" b="1" dirty="0">
              <a:solidFill>
                <a:schemeClr val="bg1"/>
              </a:solidFill>
            </a:endParaRPr>
          </a:p>
          <a:p>
            <a:pPr>
              <a:buFont typeface="Wingdings" pitchFamily="2" charset="2"/>
              <a:buChar char="Ø"/>
            </a:pPr>
            <a:r>
              <a:rPr lang="it-IT" sz="2800" b="1" dirty="0">
                <a:solidFill>
                  <a:schemeClr val="bg1"/>
                </a:solidFill>
              </a:rPr>
              <a:t>Diagnosi precoce: </a:t>
            </a:r>
          </a:p>
          <a:p>
            <a:pPr>
              <a:buFont typeface="Wingdings" pitchFamily="2" charset="2"/>
              <a:buNone/>
            </a:pPr>
            <a:r>
              <a:rPr lang="it-IT" sz="2800" b="1" dirty="0">
                <a:solidFill>
                  <a:schemeClr val="bg1"/>
                </a:solidFill>
              </a:rPr>
              <a:t>    </a:t>
            </a:r>
            <a:r>
              <a:rPr lang="it-IT" sz="2800" b="1" u="sng" dirty="0">
                <a:solidFill>
                  <a:schemeClr val="bg1"/>
                </a:solidFill>
              </a:rPr>
              <a:t>Strategia </a:t>
            </a:r>
            <a:r>
              <a:rPr lang="it-IT" sz="2800" b="1" u="sng" dirty="0" smtClean="0">
                <a:solidFill>
                  <a:schemeClr val="bg1"/>
                </a:solidFill>
              </a:rPr>
              <a:t>nazionale/locale</a:t>
            </a:r>
            <a:endParaRPr lang="it-IT" sz="2800" b="1" u="sng" dirty="0">
              <a:solidFill>
                <a:schemeClr val="bg1"/>
              </a:solidFill>
            </a:endParaRPr>
          </a:p>
          <a:p>
            <a:pPr>
              <a:buFont typeface="Wingdings" pitchFamily="2" charset="2"/>
              <a:buNone/>
            </a:pPr>
            <a:r>
              <a:rPr lang="it-IT" sz="2800" b="1" dirty="0" smtClean="0">
                <a:solidFill>
                  <a:schemeClr val="bg1"/>
                </a:solidFill>
              </a:rPr>
              <a:t>    </a:t>
            </a:r>
            <a:endParaRPr lang="it-IT" sz="2800" b="1" dirty="0">
              <a:solidFill>
                <a:schemeClr val="bg1"/>
              </a:solidFill>
            </a:endParaRPr>
          </a:p>
          <a:p>
            <a:pPr>
              <a:buFont typeface="Wingdings" pitchFamily="2" charset="2"/>
              <a:buNone/>
            </a:pPr>
            <a:r>
              <a:rPr lang="it-IT" sz="2800" b="1" dirty="0">
                <a:solidFill>
                  <a:schemeClr val="bg1"/>
                </a:solidFill>
              </a:rPr>
              <a:t>    </a:t>
            </a:r>
            <a:r>
              <a:rPr lang="it-IT" sz="2800" b="1" u="sng" dirty="0">
                <a:solidFill>
                  <a:schemeClr val="bg1"/>
                </a:solidFill>
              </a:rPr>
              <a:t>Strategia regionale</a:t>
            </a:r>
          </a:p>
          <a:p>
            <a:pPr lvl="1">
              <a:buFont typeface="Wingdings" pitchFamily="2" charset="2"/>
              <a:buNone/>
            </a:pPr>
            <a:r>
              <a:rPr lang="it-IT" sz="2800" b="1" dirty="0">
                <a:solidFill>
                  <a:schemeClr val="bg1"/>
                </a:solidFill>
              </a:rPr>
              <a:t>Ottimizzazione </a:t>
            </a:r>
            <a:r>
              <a:rPr lang="it-IT" sz="2800" b="1" dirty="0" err="1">
                <a:solidFill>
                  <a:schemeClr val="bg1"/>
                </a:solidFill>
              </a:rPr>
              <a:t>attivita’</a:t>
            </a:r>
            <a:r>
              <a:rPr lang="it-IT" sz="2800" b="1" dirty="0">
                <a:solidFill>
                  <a:schemeClr val="bg1"/>
                </a:solidFill>
              </a:rPr>
              <a:t> </a:t>
            </a:r>
          </a:p>
          <a:p>
            <a:pPr lvl="1">
              <a:buFont typeface="Wingdings" pitchFamily="2" charset="2"/>
              <a:buNone/>
            </a:pPr>
            <a:r>
              <a:rPr lang="it-IT" sz="2800" b="1" dirty="0">
                <a:solidFill>
                  <a:schemeClr val="bg1"/>
                </a:solidFill>
              </a:rPr>
              <a:t>(informazione / formazione medici di famiglia)	</a:t>
            </a:r>
          </a:p>
        </p:txBody>
      </p:sp>
      <p:pic>
        <p:nvPicPr>
          <p:cNvPr id="129026" name="Picture 2" descr="http://nuke.mondorosashokking.com/Portals/0/quote_azzurre/nativo-aborigeni-soffiando_%7EDJH06302.jpg"/>
          <p:cNvPicPr>
            <a:picLocks noChangeAspect="1" noChangeArrowheads="1"/>
          </p:cNvPicPr>
          <p:nvPr/>
        </p:nvPicPr>
        <p:blipFill>
          <a:blip r:embed="rId3"/>
          <a:srcRect/>
          <a:stretch>
            <a:fillRect/>
          </a:stretch>
        </p:blipFill>
        <p:spPr bwMode="auto">
          <a:xfrm>
            <a:off x="4901576" y="2643182"/>
            <a:ext cx="4028122" cy="319564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ctrTitle"/>
          </p:nvPr>
        </p:nvSpPr>
        <p:spPr>
          <a:xfrm>
            <a:off x="642938" y="357188"/>
            <a:ext cx="7772400" cy="1470025"/>
          </a:xfrm>
        </p:spPr>
        <p:txBody>
          <a:bodyPr/>
          <a:lstStyle/>
          <a:p>
            <a:r>
              <a:rPr lang="it-IT" b="1" dirty="0" smtClean="0">
                <a:solidFill>
                  <a:srgbClr val="FF0000"/>
                </a:solidFill>
              </a:rPr>
              <a:t>Regione toscana</a:t>
            </a:r>
            <a:br>
              <a:rPr lang="it-IT" b="1" dirty="0" smtClean="0">
                <a:solidFill>
                  <a:srgbClr val="FF0000"/>
                </a:solidFill>
              </a:rPr>
            </a:br>
            <a:r>
              <a:rPr lang="it-IT" b="1" dirty="0" smtClean="0">
                <a:solidFill>
                  <a:srgbClr val="FF0000"/>
                </a:solidFill>
              </a:rPr>
              <a:t>mortalità</a:t>
            </a:r>
          </a:p>
        </p:txBody>
      </p:sp>
      <p:sp>
        <p:nvSpPr>
          <p:cNvPr id="13315" name="Sottotitolo 2"/>
          <p:cNvSpPr>
            <a:spLocks noGrp="1"/>
          </p:cNvSpPr>
          <p:nvPr>
            <p:ph type="subTitle" idx="1"/>
          </p:nvPr>
        </p:nvSpPr>
        <p:spPr>
          <a:xfrm>
            <a:off x="357188" y="2571750"/>
            <a:ext cx="8572500" cy="1752600"/>
          </a:xfrm>
        </p:spPr>
        <p:txBody>
          <a:bodyPr/>
          <a:lstStyle/>
          <a:p>
            <a:r>
              <a:rPr lang="it-IT" sz="4000" b="1" dirty="0" smtClean="0">
                <a:solidFill>
                  <a:schemeClr val="bg1"/>
                </a:solidFill>
              </a:rPr>
              <a:t>4 decessi/anno ogni 100.000 abitanti</a:t>
            </a:r>
          </a:p>
          <a:p>
            <a:endParaRPr lang="it-IT" sz="4000" b="1" dirty="0" smtClean="0">
              <a:solidFill>
                <a:schemeClr val="bg1"/>
              </a:solidFill>
            </a:endParaRPr>
          </a:p>
          <a:p>
            <a:r>
              <a:rPr lang="it-IT" sz="4000" b="1" dirty="0" smtClean="0">
                <a:solidFill>
                  <a:schemeClr val="bg1"/>
                </a:solidFill>
              </a:rPr>
              <a:t>Circa 150 decessi/anno  per melanoma</a:t>
            </a:r>
          </a:p>
          <a:p>
            <a:r>
              <a:rPr lang="it-IT" sz="4000" b="1" dirty="0" smtClean="0">
                <a:solidFill>
                  <a:schemeClr val="bg1"/>
                </a:solidFill>
              </a:rPr>
              <a:t>60%  sesso maschile</a:t>
            </a:r>
          </a:p>
          <a:p>
            <a:r>
              <a:rPr lang="it-IT" sz="4000" b="1" dirty="0" smtClean="0">
                <a:solidFill>
                  <a:schemeClr val="bg1"/>
                </a:solidFill>
              </a:rPr>
              <a:t>40% sesso femminile</a:t>
            </a:r>
          </a:p>
        </p:txBody>
      </p:sp>
    </p:spTree>
    <p:extLst>
      <p:ext uri="{BB962C8B-B14F-4D97-AF65-F5344CB8AC3E}">
        <p14:creationId xmlns:p14="http://schemas.microsoft.com/office/powerpoint/2010/main" val="11548065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746125" y="1158875"/>
            <a:ext cx="7705956" cy="5878532"/>
          </a:xfrm>
          <a:prstGeom prst="rect">
            <a:avLst/>
          </a:prstGeom>
          <a:noFill/>
          <a:ln w="9525">
            <a:noFill/>
            <a:miter lim="800000"/>
            <a:headEnd/>
            <a:tailEnd/>
          </a:ln>
        </p:spPr>
        <p:txBody>
          <a:bodyPr wrap="none">
            <a:spAutoFit/>
          </a:bodyPr>
          <a:lstStyle/>
          <a:p>
            <a:pPr>
              <a:buFontTx/>
              <a:buChar char="-"/>
            </a:pPr>
            <a:r>
              <a:rPr lang="it-IT" sz="3200" b="1" dirty="0" smtClean="0">
                <a:solidFill>
                  <a:schemeClr val="bg1"/>
                </a:solidFill>
              </a:rPr>
              <a:t>Modificare e /o associare   il  </a:t>
            </a:r>
            <a:r>
              <a:rPr lang="it-IT" sz="3200" b="1" dirty="0">
                <a:solidFill>
                  <a:schemeClr val="bg1"/>
                </a:solidFill>
              </a:rPr>
              <a:t>messaggio </a:t>
            </a:r>
            <a:endParaRPr lang="it-IT" sz="3200" b="1" dirty="0" smtClean="0">
              <a:solidFill>
                <a:schemeClr val="bg1"/>
              </a:solidFill>
            </a:endParaRPr>
          </a:p>
          <a:p>
            <a:r>
              <a:rPr lang="it-IT" sz="3200" b="1" dirty="0" smtClean="0">
                <a:solidFill>
                  <a:schemeClr val="bg1"/>
                </a:solidFill>
              </a:rPr>
              <a:t>Educativo   da  </a:t>
            </a:r>
            <a:r>
              <a:rPr lang="it-IT" sz="3200" b="1" dirty="0">
                <a:solidFill>
                  <a:schemeClr val="bg1"/>
                </a:solidFill>
              </a:rPr>
              <a:t>	“ </a:t>
            </a:r>
            <a:r>
              <a:rPr lang="it-IT" sz="3200" b="1" dirty="0" err="1">
                <a:solidFill>
                  <a:schemeClr val="bg1"/>
                </a:solidFill>
              </a:rPr>
              <a:t>skin</a:t>
            </a:r>
            <a:r>
              <a:rPr lang="it-IT" sz="3200" b="1" dirty="0">
                <a:solidFill>
                  <a:schemeClr val="bg1"/>
                </a:solidFill>
              </a:rPr>
              <a:t> </a:t>
            </a:r>
            <a:r>
              <a:rPr lang="it-IT" sz="3200" b="1" dirty="0" err="1">
                <a:solidFill>
                  <a:schemeClr val="bg1"/>
                </a:solidFill>
              </a:rPr>
              <a:t>self-examination</a:t>
            </a:r>
            <a:r>
              <a:rPr lang="it-IT" sz="3200" b="1" dirty="0" smtClean="0">
                <a:solidFill>
                  <a:schemeClr val="bg1"/>
                </a:solidFill>
              </a:rPr>
              <a:t>”  a </a:t>
            </a:r>
          </a:p>
          <a:p>
            <a:r>
              <a:rPr lang="it-IT" sz="3200" b="1" dirty="0" smtClean="0">
                <a:solidFill>
                  <a:srgbClr val="FF0000"/>
                </a:solidFill>
              </a:rPr>
              <a:t>“controllo dermatologico  annuale” </a:t>
            </a:r>
          </a:p>
          <a:p>
            <a:endParaRPr lang="it-IT" sz="3200" b="1" dirty="0">
              <a:solidFill>
                <a:schemeClr val="bg1"/>
              </a:solidFill>
            </a:endParaRPr>
          </a:p>
          <a:p>
            <a:pPr>
              <a:buFontTx/>
              <a:buChar char="-"/>
            </a:pPr>
            <a:r>
              <a:rPr lang="it-IT" sz="3200" b="1" dirty="0">
                <a:solidFill>
                  <a:schemeClr val="bg1"/>
                </a:solidFill>
              </a:rPr>
              <a:t>raggiungere target meno sensibili </a:t>
            </a:r>
            <a:r>
              <a:rPr lang="it-IT" sz="3200" b="1" dirty="0" smtClean="0">
                <a:solidFill>
                  <a:schemeClr val="bg1"/>
                </a:solidFill>
              </a:rPr>
              <a:t>:</a:t>
            </a:r>
          </a:p>
          <a:p>
            <a:r>
              <a:rPr lang="it-IT" sz="3200" b="1" dirty="0" smtClean="0">
                <a:solidFill>
                  <a:schemeClr val="bg1"/>
                </a:solidFill>
              </a:rPr>
              <a:t> </a:t>
            </a:r>
            <a:r>
              <a:rPr lang="it-IT" sz="3200" b="1" dirty="0" smtClean="0">
                <a:solidFill>
                  <a:srgbClr val="FF0000"/>
                </a:solidFill>
              </a:rPr>
              <a:t>sesso  maschile fra i  40  e 60 anni </a:t>
            </a:r>
            <a:endParaRPr lang="it-IT" sz="3200" b="1" dirty="0">
              <a:solidFill>
                <a:srgbClr val="FF0000"/>
              </a:solidFill>
            </a:endParaRPr>
          </a:p>
          <a:p>
            <a:r>
              <a:rPr lang="it-IT" sz="3200" b="1" dirty="0" smtClean="0">
                <a:solidFill>
                  <a:schemeClr val="bg1"/>
                </a:solidFill>
              </a:rPr>
              <a:t>	</a:t>
            </a:r>
          </a:p>
          <a:p>
            <a:pPr>
              <a:buFontTx/>
              <a:buChar char="-"/>
            </a:pPr>
            <a:endParaRPr lang="it-IT" sz="3200" b="1" dirty="0">
              <a:solidFill>
                <a:schemeClr val="bg1"/>
              </a:solidFill>
            </a:endParaRPr>
          </a:p>
          <a:p>
            <a:pPr>
              <a:buFontTx/>
              <a:buChar char="-"/>
            </a:pPr>
            <a:r>
              <a:rPr lang="it-IT" sz="3200" b="1" dirty="0" smtClean="0">
                <a:solidFill>
                  <a:schemeClr val="bg1"/>
                </a:solidFill>
              </a:rPr>
              <a:t>ricerca </a:t>
            </a:r>
            <a:r>
              <a:rPr lang="it-IT" sz="3200" b="1" dirty="0">
                <a:solidFill>
                  <a:schemeClr val="bg1"/>
                </a:solidFill>
              </a:rPr>
              <a:t>“attiva” durante visita per altri</a:t>
            </a:r>
          </a:p>
          <a:p>
            <a:r>
              <a:rPr lang="it-IT" sz="3200" b="1" dirty="0">
                <a:solidFill>
                  <a:schemeClr val="bg1"/>
                </a:solidFill>
              </a:rPr>
              <a:t> motivi (sia medica che dermatologica)</a:t>
            </a:r>
          </a:p>
          <a:p>
            <a:endParaRPr lang="it-IT" sz="2800" dirty="0">
              <a:solidFill>
                <a:srgbClr val="FFFF00"/>
              </a:solidFill>
            </a:endParaRPr>
          </a:p>
          <a:p>
            <a:pPr>
              <a:buFontTx/>
              <a:buChar char="-"/>
            </a:pPr>
            <a:endParaRPr lang="it-IT" sz="2800" dirty="0">
              <a:solidFill>
                <a:srgbClr val="FFFF00"/>
              </a:solidFill>
            </a:endParaRPr>
          </a:p>
        </p:txBody>
      </p:sp>
      <p:sp>
        <p:nvSpPr>
          <p:cNvPr id="4" name="CasellaDiTesto 3"/>
          <p:cNvSpPr txBox="1"/>
          <p:nvPr/>
        </p:nvSpPr>
        <p:spPr>
          <a:xfrm>
            <a:off x="3143240" y="428604"/>
            <a:ext cx="2857520" cy="769441"/>
          </a:xfrm>
          <a:prstGeom prst="rect">
            <a:avLst/>
          </a:prstGeom>
          <a:noFill/>
        </p:spPr>
        <p:txBody>
          <a:bodyPr wrap="square" rtlCol="0">
            <a:spAutoFit/>
          </a:bodyPr>
          <a:lstStyle/>
          <a:p>
            <a:r>
              <a:rPr lang="it-IT" sz="4400" b="1" dirty="0" smtClean="0">
                <a:solidFill>
                  <a:srgbClr val="FFFF00"/>
                </a:solidFill>
              </a:rPr>
              <a:t>GOAL</a:t>
            </a:r>
            <a:endParaRPr lang="it-IT" sz="4400" b="1"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5" name="Rectangle 2"/>
          <p:cNvSpPr>
            <a:spLocks noChangeArrowheads="1"/>
          </p:cNvSpPr>
          <p:nvPr/>
        </p:nvSpPr>
        <p:spPr bwMode="auto">
          <a:xfrm>
            <a:off x="958850" y="684213"/>
            <a:ext cx="7407275" cy="4124848"/>
          </a:xfrm>
          <a:prstGeom prst="rect">
            <a:avLst/>
          </a:prstGeom>
          <a:noFill/>
          <a:ln w="9525">
            <a:noFill/>
            <a:miter lim="800000"/>
            <a:headEnd/>
            <a:tailEnd/>
          </a:ln>
        </p:spPr>
        <p:txBody>
          <a:bodyPr lIns="92075" tIns="46038" rIns="92075" bIns="46038">
            <a:spAutoFit/>
          </a:bodyPr>
          <a:lstStyle/>
          <a:p>
            <a:pPr algn="ctr" defTabSz="762000"/>
            <a:r>
              <a:rPr lang="it-IT" sz="3200" b="1" dirty="0">
                <a:solidFill>
                  <a:schemeClr val="bg1"/>
                </a:solidFill>
              </a:rPr>
              <a:t>melanoma cutaneo: </a:t>
            </a:r>
          </a:p>
          <a:p>
            <a:pPr algn="ctr" defTabSz="762000"/>
            <a:r>
              <a:rPr lang="it-IT" sz="3200" b="1" dirty="0" smtClean="0">
                <a:solidFill>
                  <a:srgbClr val="FF0000"/>
                </a:solidFill>
              </a:rPr>
              <a:t>sopravvivenza</a:t>
            </a:r>
            <a:r>
              <a:rPr lang="it-IT" sz="3200" b="1" u="sng" dirty="0" smtClean="0">
                <a:solidFill>
                  <a:srgbClr val="FF0000"/>
                </a:solidFill>
              </a:rPr>
              <a:t> </a:t>
            </a:r>
            <a:r>
              <a:rPr lang="it-IT" sz="3200" b="1" dirty="0" smtClean="0">
                <a:solidFill>
                  <a:srgbClr val="FF0000"/>
                </a:solidFill>
              </a:rPr>
              <a:t>media </a:t>
            </a:r>
            <a:r>
              <a:rPr lang="it-IT" sz="3200" b="1" dirty="0">
                <a:solidFill>
                  <a:srgbClr val="FF0000"/>
                </a:solidFill>
              </a:rPr>
              <a:t>a 5 anni</a:t>
            </a:r>
          </a:p>
          <a:p>
            <a:pPr algn="ctr" defTabSz="762000"/>
            <a:endParaRPr lang="it-IT" b="1" dirty="0">
              <a:solidFill>
                <a:srgbClr val="FF0000"/>
              </a:solidFill>
            </a:endParaRPr>
          </a:p>
          <a:p>
            <a:pPr defTabSz="762000"/>
            <a:r>
              <a:rPr lang="it-IT" sz="3600" b="1" dirty="0">
                <a:solidFill>
                  <a:schemeClr val="bg1"/>
                </a:solidFill>
              </a:rPr>
              <a:t>   </a:t>
            </a:r>
          </a:p>
          <a:p>
            <a:pPr defTabSz="762000"/>
            <a:r>
              <a:rPr lang="it-IT" sz="3600" b="1" dirty="0">
                <a:solidFill>
                  <a:schemeClr val="bg1"/>
                </a:solidFill>
              </a:rPr>
              <a:t>1960: circa  50%</a:t>
            </a:r>
          </a:p>
          <a:p>
            <a:pPr defTabSz="762000"/>
            <a:endParaRPr lang="it-IT" sz="3600" b="1" dirty="0">
              <a:solidFill>
                <a:schemeClr val="bg1"/>
              </a:solidFill>
            </a:endParaRPr>
          </a:p>
          <a:p>
            <a:pPr defTabSz="762000"/>
            <a:endParaRPr lang="it-IT" sz="3600" b="1" dirty="0">
              <a:solidFill>
                <a:schemeClr val="bg1"/>
              </a:solidFill>
            </a:endParaRPr>
          </a:p>
          <a:p>
            <a:pPr defTabSz="762000"/>
            <a:r>
              <a:rPr lang="it-IT" sz="3600" b="1" dirty="0">
                <a:solidFill>
                  <a:schemeClr val="bg1"/>
                </a:solidFill>
              </a:rPr>
              <a:t> </a:t>
            </a:r>
            <a:r>
              <a:rPr lang="it-IT" sz="3600" b="1" dirty="0" smtClean="0">
                <a:solidFill>
                  <a:schemeClr val="bg1"/>
                </a:solidFill>
              </a:rPr>
              <a:t>2009:  </a:t>
            </a:r>
            <a:r>
              <a:rPr lang="it-IT" sz="3600" b="1" dirty="0">
                <a:solidFill>
                  <a:schemeClr val="bg1"/>
                </a:solidFill>
              </a:rPr>
              <a:t>circa </a:t>
            </a:r>
            <a:r>
              <a:rPr lang="it-IT" sz="3600" b="1" dirty="0" smtClean="0">
                <a:solidFill>
                  <a:schemeClr val="bg1"/>
                </a:solidFill>
              </a:rPr>
              <a:t>90%</a:t>
            </a:r>
            <a:endParaRPr lang="it-IT" sz="3600" b="1" dirty="0">
              <a:solidFill>
                <a:schemeClr val="bg1"/>
              </a:solidFill>
            </a:endParaRPr>
          </a:p>
        </p:txBody>
      </p:sp>
      <p:sp>
        <p:nvSpPr>
          <p:cNvPr id="5126" name="Rectangle 3"/>
          <p:cNvSpPr>
            <a:spLocks noChangeArrowheads="1"/>
          </p:cNvSpPr>
          <p:nvPr/>
        </p:nvSpPr>
        <p:spPr bwMode="auto">
          <a:xfrm>
            <a:off x="1050925" y="5456238"/>
            <a:ext cx="7357783" cy="523862"/>
          </a:xfrm>
          <a:prstGeom prst="rect">
            <a:avLst/>
          </a:prstGeom>
          <a:noFill/>
          <a:ln w="9525">
            <a:noFill/>
            <a:miter lim="800000"/>
            <a:headEnd/>
            <a:tailEnd/>
          </a:ln>
        </p:spPr>
        <p:txBody>
          <a:bodyPr wrap="none" lIns="92075" tIns="46038" rIns="92075" bIns="46038">
            <a:spAutoFit/>
          </a:bodyPr>
          <a:lstStyle/>
          <a:p>
            <a:pPr defTabSz="762000"/>
            <a:r>
              <a:rPr lang="it-IT" sz="2800" b="1" dirty="0">
                <a:solidFill>
                  <a:srgbClr val="FFFF00"/>
                </a:solidFill>
              </a:rPr>
              <a:t>miglioramento DIAGNOSI </a:t>
            </a:r>
            <a:r>
              <a:rPr lang="it-IT" sz="2800" b="1" dirty="0" smtClean="0">
                <a:solidFill>
                  <a:srgbClr val="FFFF00"/>
                </a:solidFill>
              </a:rPr>
              <a:t>PRECOCE ??????</a:t>
            </a:r>
            <a:endParaRPr lang="it-IT" sz="2800" b="1" dirty="0">
              <a:solidFill>
                <a:srgbClr val="FFFF00"/>
              </a:solidFill>
            </a:endParaRPr>
          </a:p>
        </p:txBody>
      </p:sp>
      <p:graphicFrame>
        <p:nvGraphicFramePr>
          <p:cNvPr id="5122" name="Object 2"/>
          <p:cNvGraphicFramePr>
            <a:graphicFrameLocks/>
          </p:cNvGraphicFramePr>
          <p:nvPr/>
        </p:nvGraphicFramePr>
        <p:xfrm>
          <a:off x="319088" y="2125663"/>
          <a:ext cx="690562" cy="833437"/>
        </p:xfrm>
        <a:graphic>
          <a:graphicData uri="http://schemas.openxmlformats.org/presentationml/2006/ole">
            <mc:AlternateContent xmlns:mc="http://schemas.openxmlformats.org/markup-compatibility/2006">
              <mc:Choice xmlns:v="urn:schemas-microsoft-com:vml" Requires="v">
                <p:oleObj spid="_x0000_s327706" name="ClipArt" r:id="rId4" imgW="690480" imgH="833400" progId="">
                  <p:embed/>
                </p:oleObj>
              </mc:Choice>
              <mc:Fallback>
                <p:oleObj name="ClipArt" r:id="rId4" imgW="690480" imgH="833400" progId="">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88" y="2125663"/>
                        <a:ext cx="690562"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3"/>
          <p:cNvGraphicFramePr>
            <a:graphicFrameLocks/>
          </p:cNvGraphicFramePr>
          <p:nvPr/>
        </p:nvGraphicFramePr>
        <p:xfrm>
          <a:off x="319088" y="3802063"/>
          <a:ext cx="690562" cy="833437"/>
        </p:xfrm>
        <a:graphic>
          <a:graphicData uri="http://schemas.openxmlformats.org/presentationml/2006/ole">
            <mc:AlternateContent xmlns:mc="http://schemas.openxmlformats.org/markup-compatibility/2006">
              <mc:Choice xmlns:v="urn:schemas-microsoft-com:vml" Requires="v">
                <p:oleObj spid="_x0000_s327707" name="ClipArt" r:id="rId6" imgW="690480" imgH="833400" progId="">
                  <p:embed/>
                </p:oleObj>
              </mc:Choice>
              <mc:Fallback>
                <p:oleObj name="ClipArt" r:id="rId6" imgW="690480" imgH="833400" progId="">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088" y="3802063"/>
                        <a:ext cx="690562"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it-IT" sz="3600" smtClean="0">
                <a:solidFill>
                  <a:schemeClr val="bg1"/>
                </a:solidFill>
              </a:rPr>
              <a:t>Il Melanoma in Italia</a:t>
            </a:r>
          </a:p>
        </p:txBody>
      </p:sp>
      <p:pic>
        <p:nvPicPr>
          <p:cNvPr id="12291" name="Picture 4"/>
          <p:cNvPicPr>
            <a:picLocks noGrp="1" noChangeAspect="1" noChangeArrowheads="1"/>
          </p:cNvPicPr>
          <p:nvPr>
            <p:ph type="body" idx="1"/>
          </p:nvPr>
        </p:nvPicPr>
        <p:blipFill>
          <a:blip r:embed="rId2"/>
          <a:srcRect/>
          <a:stretch>
            <a:fillRect/>
          </a:stretch>
        </p:blipFill>
        <p:spPr>
          <a:xfrm>
            <a:off x="1692275" y="1916113"/>
            <a:ext cx="6002338" cy="3257550"/>
          </a:xfrm>
          <a:noFill/>
        </p:spPr>
      </p:pic>
      <p:sp>
        <p:nvSpPr>
          <p:cNvPr id="12292" name="Text Box 5"/>
          <p:cNvSpPr txBox="1">
            <a:spLocks noChangeArrowheads="1"/>
          </p:cNvSpPr>
          <p:nvPr/>
        </p:nvSpPr>
        <p:spPr bwMode="auto">
          <a:xfrm>
            <a:off x="5070475" y="5924550"/>
            <a:ext cx="3863975" cy="701675"/>
          </a:xfrm>
          <a:prstGeom prst="rect">
            <a:avLst/>
          </a:prstGeom>
          <a:noFill/>
          <a:ln w="9525">
            <a:noFill/>
            <a:miter lim="800000"/>
            <a:headEnd/>
            <a:tailEnd/>
          </a:ln>
        </p:spPr>
        <p:txBody>
          <a:bodyPr wrap="none">
            <a:spAutoFit/>
          </a:bodyPr>
          <a:lstStyle/>
          <a:p>
            <a:pPr algn="r"/>
            <a:r>
              <a:rPr lang="it-IT" sz="2000">
                <a:solidFill>
                  <a:schemeClr val="bg1"/>
                </a:solidFill>
              </a:rPr>
              <a:t>I tumori in Italia – Rapporto 2006</a:t>
            </a:r>
          </a:p>
          <a:p>
            <a:pPr algn="r"/>
            <a:r>
              <a:rPr lang="it-IT" sz="2000">
                <a:solidFill>
                  <a:schemeClr val="bg1"/>
                </a:solidFill>
              </a:rPr>
              <a:t>http://www.registri-tumori.it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0148" name="Picture 4" descr="Epidemiologia veterinaria: sopravvivenza e letalità"/>
          <p:cNvPicPr>
            <a:picLocks noChangeAspect="1" noChangeArrowheads="1"/>
          </p:cNvPicPr>
          <p:nvPr/>
        </p:nvPicPr>
        <p:blipFill>
          <a:blip r:embed="rId2"/>
          <a:srcRect/>
          <a:stretch>
            <a:fillRect/>
          </a:stretch>
        </p:blipFill>
        <p:spPr bwMode="auto">
          <a:xfrm>
            <a:off x="87177" y="571480"/>
            <a:ext cx="8418641" cy="593885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Struttura predefinita">
  <a:themeElements>
    <a:clrScheme name="Struttura predefinit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FF0033"/>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it-IT" sz="32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noFill/>
        <a:ln w="12700" cap="flat" cmpd="sng" algn="ctr">
          <a:solidFill>
            <a:srgbClr val="FF0033"/>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it-IT" sz="32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Struttura predefinit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Struttura predefinita">
  <a:themeElements>
    <a:clrScheme name="Struttura predefinit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FF0033"/>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it-IT" sz="32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noFill/>
        <a:ln w="12700" cap="flat" cmpd="sng" algn="ctr">
          <a:solidFill>
            <a:srgbClr val="FF0033"/>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it-IT" sz="32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Struttura predefinit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ceano">
  <a:themeElements>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o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o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o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o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o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o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o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1436</TotalTime>
  <Words>2971</Words>
  <Application>Microsoft Office PowerPoint</Application>
  <PresentationFormat>Presentazione su schermo (4:3)</PresentationFormat>
  <Paragraphs>763</Paragraphs>
  <Slides>60</Slides>
  <Notes>21</Notes>
  <HiddenSlides>0</HiddenSlides>
  <MMClips>0</MMClips>
  <ScaleCrop>false</ScaleCrop>
  <HeadingPairs>
    <vt:vector size="6" baseType="variant">
      <vt:variant>
        <vt:lpstr>Tema</vt:lpstr>
      </vt:variant>
      <vt:variant>
        <vt:i4>9</vt:i4>
      </vt:variant>
      <vt:variant>
        <vt:lpstr>Server OLE incorporati</vt:lpstr>
      </vt:variant>
      <vt:variant>
        <vt:i4>4</vt:i4>
      </vt:variant>
      <vt:variant>
        <vt:lpstr>Titoli diapositive</vt:lpstr>
      </vt:variant>
      <vt:variant>
        <vt:i4>60</vt:i4>
      </vt:variant>
    </vt:vector>
  </HeadingPairs>
  <TitlesOfParts>
    <vt:vector size="73" baseType="lpstr">
      <vt:lpstr>Tema di Office</vt:lpstr>
      <vt:lpstr>1_Struttura predefinita</vt:lpstr>
      <vt:lpstr>Motyw pakietu Office</vt:lpstr>
      <vt:lpstr>4_Struttura predefinita</vt:lpstr>
      <vt:lpstr>Pixel</vt:lpstr>
      <vt:lpstr>2_Struttura predefinita</vt:lpstr>
      <vt:lpstr>3_Struttura predefinita</vt:lpstr>
      <vt:lpstr>5_Struttura predefinita</vt:lpstr>
      <vt:lpstr>1_Oceano</vt:lpstr>
      <vt:lpstr>Foglio di lavoro di Microsoft Excel 97-2003</vt:lpstr>
      <vt:lpstr>ClipArt</vt:lpstr>
      <vt:lpstr>Grafico</vt:lpstr>
      <vt:lpstr>Acrobat Document</vt:lpstr>
      <vt:lpstr>Presentazione standard di PowerPoint</vt:lpstr>
      <vt:lpstr>Registro   Tumori della Regione Toscana.Cambiamento  percentuale   dell’incidenza  2003-2005 rispetto al 1993 – 1995,per sesso e principali sedi tumorali.</vt:lpstr>
      <vt:lpstr>Presentazione standard di PowerPoint</vt:lpstr>
      <vt:lpstr>Presentazione standard di PowerPoint</vt:lpstr>
      <vt:lpstr>Presentazione standard di PowerPoint</vt:lpstr>
      <vt:lpstr>Regione toscana mortalità</vt:lpstr>
      <vt:lpstr>Presentazione standard di PowerPoint</vt:lpstr>
      <vt:lpstr>Il Melanoma in Italia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CAMPAGNE DI PREVENZIONE  MELANOMA  </vt:lpstr>
      <vt:lpstr>Presentazione standard di PowerPoint</vt:lpstr>
      <vt:lpstr>Presentazione standard di PowerPoint</vt:lpstr>
      <vt:lpstr>Presentazione standard di PowerPoint</vt:lpstr>
      <vt:lpstr>Presentazione standard di PowerPoint</vt:lpstr>
      <vt:lpstr>SKIN CANCER DAY  2008      (Firenze, May 8, 2008)         804 SUBJECTS   </vt:lpstr>
      <vt:lpstr>Presentazione standard di PowerPoint</vt:lpstr>
      <vt:lpstr>Presentazione standard di PowerPoint</vt:lpstr>
      <vt:lpstr>Presentazione standard di PowerPoint</vt:lpstr>
      <vt:lpstr>Presentazione standard di PowerPoint</vt:lpstr>
      <vt:lpstr>Presentazione standard di PowerPoint</vt:lpstr>
      <vt:lpstr>criticità</vt:lpstr>
      <vt:lpstr>Presentazione standard di PowerPoint</vt:lpstr>
      <vt:lpstr>CAMPAGNE DI PREVENZIONE  MELANOMA  </vt:lpstr>
      <vt:lpstr>Presentazione standard di PowerPoint</vt:lpstr>
      <vt:lpstr>ABCDE diagnostico</vt:lpstr>
      <vt:lpstr>Presentazione standard di PowerPoint</vt:lpstr>
      <vt:lpstr>Presentazione standard di PowerPoint</vt:lpstr>
      <vt:lpstr>Presentazione standard di PowerPoint</vt:lpstr>
      <vt:lpstr>Risultati</vt:lpstr>
      <vt:lpstr>Risultati</vt:lpstr>
      <vt:lpstr>Risultati</vt:lpstr>
      <vt:lpstr>Risultati</vt:lpstr>
      <vt:lpstr>Risultati</vt:lpstr>
      <vt:lpstr>Diminuzione dei melanomi scoperti per “self skin examination”</vt:lpstr>
      <vt:lpstr>Trend in crescita dei melanomi scoperti durante il controllo periodico</vt:lpstr>
      <vt:lpstr>Diminuzione dei melanomi scoperti per “self skin examination”</vt:lpstr>
      <vt:lpstr>ABCDE  rule  per l’autocontrollo delle lesioni pigmentate</vt:lpstr>
      <vt:lpstr>ABCDE  rule </vt:lpstr>
      <vt:lpstr>ABCDE  rule  </vt:lpstr>
      <vt:lpstr>Presentazione standard di PowerPoint</vt:lpstr>
      <vt:lpstr>Presentazione standard di PowerPoint</vt:lpstr>
      <vt:lpstr>Presentazione standard di PowerPoint</vt:lpstr>
      <vt:lpstr>Presentazione standard di PowerPoint</vt:lpstr>
      <vt:lpstr>COSTI MELANOMA </vt:lpstr>
      <vt:lpstr>Presentazione standard di PowerPoint</vt:lpstr>
      <vt:lpstr>Sun Damage  Wrinkles</vt:lpstr>
      <vt:lpstr>Presentazione standard di PowerPoint</vt:lpstr>
      <vt:lpstr>INDOOR TANNING1</vt:lpstr>
      <vt:lpstr>iniziative</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vincenzo</dc:creator>
  <cp:lastModifiedBy>Preload</cp:lastModifiedBy>
  <cp:revision>143</cp:revision>
  <dcterms:created xsi:type="dcterms:W3CDTF">2009-03-11T22:45:22Z</dcterms:created>
  <dcterms:modified xsi:type="dcterms:W3CDTF">2011-12-03T08:01:52Z</dcterms:modified>
</cp:coreProperties>
</file>