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5"/>
  </p:notesMasterIdLst>
  <p:handoutMasterIdLst>
    <p:handoutMasterId r:id="rId56"/>
  </p:handoutMasterIdLst>
  <p:sldIdLst>
    <p:sldId id="361" r:id="rId2"/>
    <p:sldId id="329" r:id="rId3"/>
    <p:sldId id="330" r:id="rId4"/>
    <p:sldId id="331" r:id="rId5"/>
    <p:sldId id="332" r:id="rId6"/>
    <p:sldId id="333" r:id="rId7"/>
    <p:sldId id="334" r:id="rId8"/>
    <p:sldId id="347" r:id="rId9"/>
    <p:sldId id="348" r:id="rId10"/>
    <p:sldId id="349" r:id="rId11"/>
    <p:sldId id="350" r:id="rId12"/>
    <p:sldId id="339" r:id="rId13"/>
    <p:sldId id="341" r:id="rId14"/>
    <p:sldId id="342" r:id="rId15"/>
    <p:sldId id="351" r:id="rId16"/>
    <p:sldId id="343" r:id="rId17"/>
    <p:sldId id="340" r:id="rId18"/>
    <p:sldId id="352" r:id="rId19"/>
    <p:sldId id="293" r:id="rId20"/>
    <p:sldId id="313" r:id="rId21"/>
    <p:sldId id="294" r:id="rId22"/>
    <p:sldId id="314" r:id="rId23"/>
    <p:sldId id="295" r:id="rId24"/>
    <p:sldId id="318" r:id="rId25"/>
    <p:sldId id="296" r:id="rId26"/>
    <p:sldId id="354" r:id="rId27"/>
    <p:sldId id="320" r:id="rId28"/>
    <p:sldId id="353" r:id="rId29"/>
    <p:sldId id="300" r:id="rId30"/>
    <p:sldId id="359" r:id="rId31"/>
    <p:sldId id="321" r:id="rId32"/>
    <p:sldId id="322" r:id="rId33"/>
    <p:sldId id="323" r:id="rId34"/>
    <p:sldId id="324" r:id="rId35"/>
    <p:sldId id="344" r:id="rId36"/>
    <p:sldId id="326" r:id="rId37"/>
    <p:sldId id="328" r:id="rId38"/>
    <p:sldId id="345" r:id="rId39"/>
    <p:sldId id="303" r:id="rId40"/>
    <p:sldId id="262" r:id="rId41"/>
    <p:sldId id="297" r:id="rId42"/>
    <p:sldId id="298" r:id="rId43"/>
    <p:sldId id="275" r:id="rId44"/>
    <p:sldId id="276" r:id="rId45"/>
    <p:sldId id="277" r:id="rId46"/>
    <p:sldId id="278" r:id="rId47"/>
    <p:sldId id="264" r:id="rId48"/>
    <p:sldId id="265" r:id="rId49"/>
    <p:sldId id="357" r:id="rId50"/>
    <p:sldId id="355" r:id="rId51"/>
    <p:sldId id="356" r:id="rId52"/>
    <p:sldId id="266" r:id="rId53"/>
    <p:sldId id="360" r:id="rId5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8000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89667" autoAdjust="0"/>
  </p:normalViewPr>
  <p:slideViewPr>
    <p:cSldViewPr>
      <p:cViewPr varScale="1">
        <p:scale>
          <a:sx n="82" d="100"/>
          <a:sy n="82" d="100"/>
        </p:scale>
        <p:origin x="-2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142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D1DD53-8336-404C-8B1A-E915E97199A2}" type="datetimeFigureOut">
              <a:rPr lang="it-IT"/>
              <a:pPr/>
              <a:t>07/06/2012</a:t>
            </a:fld>
            <a:endParaRPr lang="it-IT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18A541-93DA-4AA6-B01B-B4B5E83FFD7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B0C10DA-A233-4758-A135-F4BF118DF3EC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82350F4-6878-4232-9CB0-180C2D2C3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smtClean="0"/>
              <a:t>Non tutti reagiscono agli infortuni allo stesso modo: alcuni vedono l’evento in modo catastrofico, altri (</a:t>
            </a:r>
            <a:r>
              <a:rPr lang="it-IT" dirty="0" err="1" smtClean="0"/>
              <a:t>sopr</a:t>
            </a:r>
            <a:r>
              <a:rPr lang="it-IT" dirty="0" smtClean="0"/>
              <a:t> gli atleti  come un modo per dimostrare coraggio, altri atleti come espediente per evitare competizioni importanti.</a:t>
            </a:r>
          </a:p>
          <a:p>
            <a:pPr eaLnBrk="1" hangingPunct="1">
              <a:spcBef>
                <a:spcPct val="0"/>
              </a:spcBef>
            </a:pPr>
            <a:r>
              <a:rPr lang="it-IT" dirty="0" smtClean="0"/>
              <a:t>Nel caso degli atleti ricordiamo  che subentrano anche fattori economici: la riabilitazione può decidere un ingaggio dell’atleta o ciò può decidere addirittura se renderli ricchi o ridurli sul </a:t>
            </a:r>
            <a:r>
              <a:rPr lang="it-IT" dirty="0" err="1" smtClean="0"/>
              <a:t>lascrico</a:t>
            </a:r>
            <a:r>
              <a:rPr lang="it-IT" dirty="0" smtClean="0"/>
              <a:t> </a:t>
            </a:r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8B1809-A679-4048-965D-E807828EB70B}" type="slidenum">
              <a:rPr lang="it-IT" smtClean="0"/>
              <a:pPr/>
              <a:t>14</a:t>
            </a:fld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Il terapista sportivo rispetto al terapista di un sedentario (o anziano) tende a “gareggiare” con il processo di guarigione, accelerando le varie tappe del programma con sedute inizialmente molto frequenti e brevi con carico sub-massimale </a:t>
            </a:r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EF4D27-34BA-4238-8923-1104464E91CD}" type="slidenum">
              <a:rPr lang="it-IT" smtClean="0"/>
              <a:pPr/>
              <a:t>16</a:t>
            </a:fld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Controllare il gonfiore e limitare il dolore: l’approccio è differenziato tra atleta e soggetto sedentario. Dopo la fase iniziale del riposo che deve essere breve (ormai riconosciuta l’importanza della riabilitazione precoce): approccio più aggressivo di mobilizzazione precoce negli atleti, ovviamente dopo adeguata stabilizzazione della lesione (nel caso di fratture ad esempio)</a:t>
            </a: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0E076F-D3D4-4692-B1B8-DC10BA660575}" type="slidenum">
              <a:rPr lang="it-IT" smtClean="0"/>
              <a:pPr/>
              <a:t>19</a:t>
            </a:fld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La prima cosa da fare quando il dolore diventa sopportabile è preoccuparsi dell’articolarità, dapprima con prudenza, poi con l’ausilio del paziente, aumentando gradualmente l’arco di movimento.</a:t>
            </a:r>
          </a:p>
          <a:p>
            <a:pPr algn="just" eaLnBrk="1" hangingPunct="1">
              <a:spcBef>
                <a:spcPct val="0"/>
              </a:spcBef>
            </a:pPr>
            <a:r>
              <a:rPr lang="it-IT" smtClean="0"/>
              <a:t>In questa fase si ricorre alle macchine per ipertermia e crioterapia che rendono il dolore più sopportabile e i tessuti più malleabili. Inoltre, provocando un forte aumento del flusso di sangue nel punto trattato, facilitano enormemente il ricambio cellulare rimuovendo le "scorie" e apportando "nutrienti" freschi. </a:t>
            </a:r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C5735D-3B00-47EF-8465-CBD41EB9BEA1}" type="slidenum">
              <a:rPr lang="it-IT" smtClean="0"/>
              <a:pPr/>
              <a:t>22</a:t>
            </a:fld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smtClean="0"/>
              <a:t>Quando il muscolo si contrae isometricamente, le resistenza sono talmente elevate che è impossibile spostarle tanto che non vi è spostamento dei capi ossei. Si usa il termine isotonico per definire le contrazioni concentriche (nelle quali il muscolo si accorcia determinando l'avvicinamento dei capi articolari) o dinamiche. La contrazione isocinetica ha la particolarità che la velocità angolare è costante per tutto il </a:t>
            </a:r>
            <a:r>
              <a:rPr lang="it-IT" dirty="0" err="1" smtClean="0"/>
              <a:t>range</a:t>
            </a:r>
            <a:r>
              <a:rPr lang="it-IT" dirty="0" smtClean="0"/>
              <a:t> di movimento. In pratica, grazie ad un meccanismo di controllo idraulico o robotico, la velocità fissata non può essere aumentata dall’arto in movimento, permettendo al soggetto di sollecitare </a:t>
            </a:r>
            <a:r>
              <a:rPr lang="it-IT" dirty="0" err="1" smtClean="0"/>
              <a:t>massimalmente</a:t>
            </a:r>
            <a:r>
              <a:rPr lang="it-IT" dirty="0" smtClean="0"/>
              <a:t> il muscolo per buona parte dell’escursione articolare.</a:t>
            </a:r>
          </a:p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AAF3AD-23AE-4898-9D15-DDC25C9DEBED}" type="slidenum">
              <a:rPr lang="it-IT" smtClean="0"/>
              <a:pPr/>
              <a:t>24</a:t>
            </a:fld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9BC951-FCC7-4322-B681-A9301BEA608C}" type="slidenum">
              <a:rPr lang="it-IT" smtClean="0"/>
              <a:pPr/>
              <a:t>26</a:t>
            </a:fld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FC24D6-DB33-4B1C-B5AC-9F03CDC50A1B}" type="slidenum">
              <a:rPr lang="it-IT" smtClean="0"/>
              <a:pPr/>
              <a:t>27</a:t>
            </a:fld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Punto 1. non solo recupero della forza fisica, dell’articolarità e della flessibilità  ma anche recupero della schema motorio complesso che porti a reintegrare perfettamente il paziente dopo l’infortunio</a:t>
            </a:r>
          </a:p>
          <a:p>
            <a:pPr eaLnBrk="1" hangingPunct="1">
              <a:spcBef>
                <a:spcPct val="0"/>
              </a:spcBef>
            </a:pPr>
            <a:r>
              <a:rPr lang="it-IT" smtClean="0"/>
              <a:t>Compliance: grado di ottemperanza alle prescrizioni del medico </a:t>
            </a:r>
          </a:p>
        </p:txBody>
      </p:sp>
      <p:sp>
        <p:nvSpPr>
          <p:cNvPr id="788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CAC160-440D-4EBB-A1F0-16CC7D05235A}" type="slidenum">
              <a:rPr lang="it-IT" smtClean="0"/>
              <a:pPr/>
              <a:t>52</a:t>
            </a:fld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22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07E3-3A54-4AB0-9BC0-8894FC4581FD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23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E94A-1249-4BCE-9769-0116447011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2B195-2CB3-47D8-80C5-931C40AE20A0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27C9-D3D2-4F3C-BCA7-290E6C2A2C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266A0-6702-4BD2-8B57-A2782F03C124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62DE-3924-4D2D-BD3E-B52041EC13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8FF8D63-113B-46EE-BC89-58EDA0BEFFDD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5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19AA2D-AA5F-4B4D-A99D-07FCFF3F7E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7E554-F143-414F-A173-A08F388A1E5A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21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8F5BB-04B7-4E8C-913A-FA66E1BE4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70D0C-124B-4A11-9C88-43C36030E950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387AD-AB85-4280-BAC2-1046E3FF77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70AAB-35CC-4DD7-888B-69BD4A475C75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E74AD-5D5C-45EA-BE21-06E80A40A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602F4DD-FF57-4CD1-8D9C-9B9AE76B35EA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4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D746F26-8081-419B-BEEE-24A1CD07E2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17F2-EACB-46F5-B9B0-282A3AC56FD3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DF82-F793-4F5C-AE5C-026E54FB07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Connettore 1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8228CEA-EBEC-4ADC-9780-BC378F5A66C1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13" name="Segnaposto numero diapositiva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5F5DEEE-8AED-4E4F-923B-25DD3610D1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Segnaposto piè di pagina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352276-38DE-410F-952B-235E67942C8F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13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CCBD3A9-AAEA-4FB3-9F95-9DA366C37B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8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FB1568-214F-4FE2-9305-67953BF392E1}" type="datetimeFigureOut">
              <a:rPr lang="it-IT"/>
              <a:pPr>
                <a:defRPr/>
              </a:pPr>
              <a:t>07/06/2012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DCAF5C-0FC4-4D2B-9B9E-657EFAF744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06" r:id="rId5"/>
    <p:sldLayoutId id="2147483711" r:id="rId6"/>
    <p:sldLayoutId id="2147483705" r:id="rId7"/>
    <p:sldLayoutId id="2147483712" r:id="rId8"/>
    <p:sldLayoutId id="2147483713" r:id="rId9"/>
    <p:sldLayoutId id="2147483704" r:id="rId10"/>
    <p:sldLayoutId id="21474837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ims-fk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53864"/>
            <a:ext cx="8353425" cy="1651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179512" y="2967335"/>
            <a:ext cx="8712968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MANTENIMENTO DELLO STATO FUNZIONALE ACQUISITO</a:t>
            </a:r>
            <a:endParaRPr lang="it-IT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7584" y="609329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002060"/>
                </a:solidFill>
              </a:rPr>
              <a:t>Dott.ssa Marcella </a:t>
            </a:r>
            <a:r>
              <a:rPr lang="it-IT" b="1" i="1" dirty="0" err="1" smtClean="0">
                <a:solidFill>
                  <a:srgbClr val="002060"/>
                </a:solidFill>
              </a:rPr>
              <a:t>Dattola</a:t>
            </a:r>
            <a:endParaRPr lang="it-IT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Regole fondamentali da seguire somministrando gli esercizi di forza durante la riabilitazione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68313" y="1773238"/>
            <a:ext cx="4103687" cy="576262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4) Progressione dei carichi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43438" y="2060575"/>
            <a:ext cx="3960812" cy="14779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</a:rPr>
              <a:t>Variabili sono: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</a:rPr>
              <a:t> entità del carico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</a:rPr>
              <a:t> numero di ripetizioni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</a:rPr>
              <a:t> velocità di esecuzione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</a:rPr>
              <a:t> durata delle pause tra le ripetizioni </a:t>
            </a:r>
          </a:p>
        </p:txBody>
      </p:sp>
      <p:grpSp>
        <p:nvGrpSpPr>
          <p:cNvPr id="4" name="Gruppo 9"/>
          <p:cNvGrpSpPr>
            <a:grpSpLocks/>
          </p:cNvGrpSpPr>
          <p:nvPr/>
        </p:nvGrpSpPr>
        <p:grpSpPr bwMode="auto">
          <a:xfrm>
            <a:off x="1331913" y="3268663"/>
            <a:ext cx="7542212" cy="3194050"/>
            <a:chOff x="1475656" y="3268711"/>
            <a:chExt cx="7542455" cy="3193917"/>
          </a:xfrm>
        </p:grpSpPr>
        <p:pic>
          <p:nvPicPr>
            <p:cNvPr id="22535" name="Picture 2" descr="http://prudvangar.files.wordpress.com/2011/11/milo_carrying_bull_calf_op.jpg?w=500&amp;h=35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6" y="3268711"/>
              <a:ext cx="4536504" cy="3184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6012877" y="6092755"/>
              <a:ext cx="3005234" cy="369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/>
                <a:t>lottatore Milo Da Crotone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4988" y="44624"/>
            <a:ext cx="7467600" cy="1354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Regole fondamentali da seguire somministrando gli esercizi di forza durante la riabilitazione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3850" y="2997200"/>
            <a:ext cx="5472113" cy="4857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5) Progressione del tipo di esercizio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95288" y="4797425"/>
            <a:ext cx="6408737" cy="48577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6) Controllo di apprendimento e motivazione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08625" y="3573463"/>
            <a:ext cx="3143250" cy="641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</a:rPr>
              <a:t>Esercitazioni </a:t>
            </a:r>
            <a:r>
              <a:rPr lang="it-IT" dirty="0" err="1">
                <a:solidFill>
                  <a:schemeClr val="bg1"/>
                </a:solidFill>
              </a:rPr>
              <a:t>multiarticolari</a:t>
            </a:r>
            <a:r>
              <a:rPr lang="it-IT" dirty="0">
                <a:solidFill>
                  <a:schemeClr val="bg1"/>
                </a:solidFill>
              </a:rPr>
              <a:t> e </a:t>
            </a:r>
          </a:p>
          <a:p>
            <a:pPr>
              <a:defRPr/>
            </a:pPr>
            <a:r>
              <a:rPr lang="it-IT" dirty="0" err="1">
                <a:solidFill>
                  <a:schemeClr val="bg1"/>
                </a:solidFill>
              </a:rPr>
              <a:t>monoarticolari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3559" name="Picture 9" descr="http://www.my-personaltrainer.it/traumatologia-ortopedia/progressione-carichi_clip_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365625"/>
            <a:ext cx="172878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AutoShape 11" descr="data:image/jpeg;base64,/9j/4AAQSkZJRgABAQAAAQABAAD/2wCEAAkGBhQSERUUExQUFBUUFRUUFRQVFRgYFBQUFBQXFRQUFRcXHCYeFxkjGRQUHy8gJCcpLCwsFR4xNTAqNSYrLCkBCQoKDgwOGg8PGiokHxwsLCwpLCwsLCwpKSksKSksKSkpKSwsLCkpKSksKSwpLCkpKSksLCwsLCwsLCksKSkpKf/AABEIAMIBBAMBIgACEQEDEQH/xAAcAAABBQEBAQAAAAAAAAAAAAADAAECBAUGBwj/xABGEAACAQIDBAcDCAgEBgMAAAABAgADEQQSIQUxQVEGEyJhcYGRUqHRBxQyQpKxwfAjQ1NigpPS4RUzVHIWRIOiwvEXJGP/xAAZAQADAQEBAAAAAAAAAAAAAAABAgMEAAX/xAArEQACAgEEAgMAAQIHAAAAAAAAAQIRAwQSIVExQRMUIjJSYQUjQkNxofD/2gAMAwEAAhEDEQA/AOV2rstVxFQt7V7HdrrBVccoFgBpwAsJo9OMMVxN76Mqm3eLj8BObNQDQamZHDnkspei0+KJ4+UGjm4yi5B/N4FhbVzb90b5A41eGg5AfeZRLo6l7Onxu01rU65NJbqyVAw4gkJlJ/hB323+Mwlctv1tuA0UeAmzX6TYdsO9MBgWSiNEsMyfS1HlMiltKkPa8LffFdrhI60zS6PYtKNRnqGwK23XO8cBrM7prW/TBgLrZe4HVh6d8iMRRcNndgdcqhTv4Enlruj9KcdSrOOrJICgbitiGa3uIjRi75Ok1XBq0WVqByiwDaDkNNPeZhbZrEJlG5iAeYtqLQ+xdphUam9gDchtbknhp4SltOqWsE143/CMo/oRvgoGnYKbjtA6cRbnGBhEw542+ERpSjRybIdbbd+RNbo4n6XS50OnprMg0De82+iptWN9Owd+nEc5Kf8AF0PC9ybN752lrk2B4kGOuJU7mHrM6v8A5dPzP3xYenrM8MCkjRLNRsU6o5j1mVilJrFuGo8bAfGaWGobpR2ySLWHtbu9v7SsIfHkXsSUvkgzO2jUGRhzBHulXCleqUafREr4i54QBJGlpr+VX4M3wy7LxpJyWQagMy2sLNfTlYyiWMLRrWOsHyR6O+Oa9mls6kDmPNz7rD8J2GCxlnr2v+io0aXhfO5HvWcnsVQFA77+pvN5aoFOs3tva/PKoX8JaElXBnnGV8nPYkm5MqI5A33lms2+WdkbEaub7k4nn4THlkvLN+OPoN0V2O2JrqgW6k2ZjuVfrHvNuE9r2bhAlFUFyEGUE6khdBc+Fpz/AES2QKX0VGW2W/325zr6NEWsNOMrg5W7szZ6Utq9AFoa3hhSlsYcc/WS+bD8/GaUZWUXpyvUpzRfDjvgHofkx0IzKelFLrUo8YFnlnyh0Q5o1FYFWVhmBuCLgixG/eZxVXEBBZBrz4ztdu7AehgEFXLmWuzWU3CrUB7N+OuvnOXp7FZ9b5Qd1xv8O6eV+U7kz0+aqJjMpOp1jdUZ2fR7oQ2IrKhqWWxLEKLgDlfTfaLZ3RIV8XVoJWISkHOc0wSchC20IG+/pNMZ42uCDjM43IYsk6yr0PrCkagemQACBY3Ia1uHJpzdXEstvok2udNAeUbfAG2bK4pmP1ZkxtBvZWSO0CPqLDuh2DZk6BhDJgQtPH//AJrCrjB+zX3w7odnbZ9Fa0a0unHKN9FfJm+Mb/Eaf7L/ALjDcOwbZ9FULJS0NoUj+qb7f9oWniKJ/V1PJgf/ABh/HYP30VFaGSt3mFWpRa4C1bjf9E/CTFKnwFX7I+MKUewNy9oVPGW+sffCfPgd7Xg3w6AXPWAcymn3yK0UIuCxHPI1vdDtVi2wvWod9vSRalTPAQZpL7XqrfCRyr7S+/4TnEKk+2RfCUz3efxlepgBfQ3lqy81+1NvY/Q6rXXOf0dP2yN/he3rM+RRirZoxSnJ1HkwsHhyhuCZrsP0IGpJJOmpJJnU/wDCKpbe4A1ZtzHuFhNDB7BC6ge6ZPsKP8UbvrSlzI5XYvQ8vZqu72fjOpw2y1V1QWFzYS5icUKakADMBfKN55eHnMPYD4gVzVrKpGUhVB+ixtbU6WAuNOcgnvdyZaS2Kork9FweCAAA3DSaFKjbdOdTGYgjTInIKLnzLfCZXSqriqeHJWrULsQujWsNWbQdwM2/Zh4Rg+pN8s7y3ORKzjtnUcSlJAa1UnKCSWv2iLnf3mFY4g/ranrb7ov3I9MP0Z9o6moSOMz8VtWmn0mA8wfcDeYLbPZvpFm8WJ++STY45QPW9I5aD+qRbfpDSvvY94RvxilY4Ecoon3cnSK/Rx9sqdLcPmwzfusrejCcDjMUE03ty5ePKdi/SSliqdWkqupanUKFgAHyg3y2JIPHXhOF2fsZqnaqXCnWx3m/FpPIrdk4ceTrvk3qm2KxDXOSnYHhpmYheQ7IjdEqhSlWN/o0Wc8szasZdw6ilsquV0znIPMqmn2jMjZ2MX5nj2XclHJfgSVbd7pZKuBHzbOf2Ht26th+01Nyq02OuVwUzJ/tNxblu4icpiE7R8TLWDxvVoVyggsTcNZhdSthpzyN4oJTxOIJJJsWNzccb8Y6SZ17eUFq4F1prUYWRyQrXGpXeLbxBMukTY1mTKblUNwpOgLGxIHPdJ8I04qPgbFJy8kVELT3wYEIkkXolWPKDCwhjZZ1hSIqkuYPEGmSQAbqV175XVYjvit2qColnBJv8Zp4UazOwomjRNpSLJziXsRXVEOYbwQNL65TaR2R2aKjuP3yntap2VHM/hCLWyUbjfbTzlYP/MbElGsZbrY9E+kdeW8+kzcTti/0V82+AmaCWPO+pMKEmmjG5Gr0dxv/ANgNVaiAFIDVqedFA3ZVH1uV52WH6Sdc3V0B1pU3bEVezSQfuoLW9085Cx7yOXApuy+LUPGqPYxTY2ZnB5Ox7Nj7CDUwz4IjV3sD9Z2yi3MKpB9TPK9m9J69CmadJgoY3vlXNc6aNa8bZ9da1dfndZxT1LMczHTXKN9rnS8yPSNezZ9xOqR6Ng8NSqKGovnue025VsbHfr+Mv4c4ZN9SkCOJcb+O83nnXSDpf1g6nDjqqAGUWFmde/kO6cyWnQ0blzJ0LPVqPEVZ7NtDphhaK3FRGI3BSGY9wtMSp0vw2M0aqcOKfaGcWzlgVPaDaADeN5zGwnmRMYtLrSRXlmaWqk/CPbsH0jo1VBSqlyBdQwJBtulg4puDKZ4NbWdX0U6cfNyKdemK1HhoBVQX+q31h+63kRJS0fTKLWV5R6U20yN9oJ9tgb7TRwWBwuIprVpWamw0Ks3mCL3VhyhR0bw/FTfkWMX6j7D9yPTMFttpFN89H6A/VJ6X+8xRvqf3F+6ujldm9F6SutUZwQGtTuMis4Ic7r8W0vYXnPsLC24LcH+HS59J2uAxSupK3tc7xY+k8z6XYphiKtEHKAxP+7P2gO4dqDwBfp0b/TTEZNkUFU/5tQN/D2qn4LMzoxs962ysYlJc1SoyqFFrkAKTa/deafT/AGc1Q4LCppkpFmPBVAVMx9DK2I2iMPs1nwjFLVhRVxa7W+m+vPXyEPbB6o4tuiOLQEHC1/Dq2Mqjo9ifrYTEfy3/AAWaQ6Z43/VVvtRL03x/DFVvcfwnJlHGRnDYdcfqKxG6zUnBHLhF/hlUDWlUHijfCa9Pp9tAf80/mE/pllPlF2h/qCfFE/pnOVjRg14Rzhwbjej/AGT8IhRI4H0M6hflKx/7VT400+EIvym47i1I+NFYvA9S6OTIinYD5TMXxXDnxoj4x/8A5KxHGhhT40f7wWgrd0cgCIlUTsB8ozn6WEwZ/wCj/eSX5QV+ts/An/pmdaGuXRzGGtL+HImwOnNE79nYTyBH4Qi9M8Kd+zqHkxH/AIwpoSW7o5/aI1WLGMOrC33kegmrtjpDh6qZaWCpUmP18zMQP3RoAe83nPzVixu9zM2TMnHahlW0e8UheajGOxikajaRE3nBJASUjHnHCtGaImRvOOEZExy0gWgOEZFt0TG0jmgOOn6CdMWwNYZiTQqECqvLlUA9oe8XHKe5hg4BBBBAYEbiCLgg+BE+Yma09H+T35QBTRcLWN7Mq0GO4B2sUcncovmB8uUUVo9RZu+KU2q31GoPHnFHEo47oZtZay1QugRha+8hhv8AUGc/0mwGfa1FRqKho38msfcBMLo30kfCO5FMVA4AILZbWN7g2POdFsPa7Y3aeHc0xT6sOfpZibKTe9hxtPN8nquLi7Oj6dbExVe/zZFOcBWbOFfKLnKAeBJM5Wt0S2gcEuF+bCy1TUzCotze+n0rcZldLekldsXWC16qotRlVVqMFAU5dADzBmZR2/iP29b+a/xnWjowlRePyc4//Tv9pP6pTxODbDA03GWs30xe5RBuW44sdT3AS7s3bWJJLNiK+SmMzfpX7R3Kg13sdPC54TPIfEVeLPUYnzP4fCatNi3Pc/CM+oyyitnZSyX8fcf7zVHRDGWv82rWOuiEjXda02qvyfMKOdKgZwLlCLA232a++Z1HpRi8MvVCtVp5NyX+j3WO4RsuKM/1AXFnnD8yKZ6LYsf8tX/lt8JFej+I40Kw/wCk/wAJoUvlDxx3Ymp5hD/4ywvyiY//AFB+yn9Mw8I9BSm1xRjHZFcb6NX+W/wg22fV40qg/gb4Toh8pWP/AG/qifCTT5T8eP1qnxprBwNeTpHMfNn9h/sn4SPVkb1PmDOuHyp47i1I+NMSOM+U7GVEKZqa5tCyUwHtxsTe3jvjxx7vBOWdw80cmokgYmck3JuTvJ3nvjTZjwxgY8uolk49EwY8gGj3lzOOxg23Rqh0kHxIGnHwgs6hMY6OdwBOl9Bew5mBfE8l8zp/cy5h3tRJ3sdCefL75nz5XjjaRq02FZZ036BjEjnJdYLXvI9VpblIdWRqNPu85H7L6NH012FBjGaeH2KHTO3Z7JY5dQNORI++UWwacKg8wwix10X6Hl/hsl4ZXMiTDnCjhVT7XxkThT7SH+ISq1cGQloci6AGQMO2Gb937Qg2w7ch9oR1qMb9k3pcq9AWMFmtCvRfkPtD4y5sghGJqKD7J0NvfFlnilwctPPoHSqV0FlepTG8KHdRrxsN0U12xoOuVj/DFM/2C31n0ZNI6zpuh23KWFxHWVQxGRlXIuYgm28ctD6znFhkMmnRpcbVFbF1c7sx+szN6kn8ZGktzpeHq0tbxkWxuN++86xlE0dq0+qtQ3FDep31SNfJRZR5njJ9FK6rjKWfRS2UnlnBW/le/lNxMXR2iAlYrRxYAVK26nXtoFq+y3I/+pze1Nj1MPUKVFKMvA+4g8RxvPbwOE8e2J4OojPHkuR6oKTAtTb6SHXyNtPETkvlBx4fq6AsMgzPYDVjcJ2rXPZufOdP0d2umJwfWlv02Hp5a1yLsiqe3c7zbd6cp5ttLFmtVeod7MT4DgPIWHlMEk4vaXVSVlLCbEeq4SkpdzfKo3mwJPlYX8p6rsz5OgtMJWKVVW/1Mr3IBK5r3FmOjC3G95kfJvgijNiLXsDTXzHbP3D1ne4fazCyMpq3pM9R103NY9ncTlINhBSHUmjhtqfJrSSjUdXfPvpqSMliwAW9rtod85rpD0OqYSmjswbMxU5QbKbXGp56+k9lrK9ZUOQpRBVzmy5ntqgAUmy3sSTvsJX21sqnXoPRfc438VYaqw8DrM05KEl0a8e6cHyfP945MsbRwTUqjU3FmQlT5cR3Hf5ys09JNNcHntNPkQjkyKySiEAjJXkTAVax3DzPLw5mBujkTq1Qu/yHEyqCeO8/m0mq2/E8T5xmEF2EYGdF0T2Z84Z13inRrVT4rTIT/uI9Jz01NibSqUS4pVGTrEKNa3aW4JGoPukM6uBfA2p8ewbKZEU7kDmRDMsLs+leoO7WeZKVJs92MbaNrGVMmGI3Xsvx905SpieA1Pum50lrdhUHEzHWnbQbpDTR/Nv2W1Enu2oDkJN2PkNBCBPzeSzR801mPaIJ3/d8IWnXKreyntWAZR99rwRMVXcg8W/ARJc8DR4tmthtrUx9JAvflBX3Ca2ErIR+jy25La3unJZpAPY3FweYNj7pKenUvDoZZmvKO6BEU45Nt1gLZwf9ygn1ikfrTKfPH+5dHRyt7DfYb08ZM9H6wGqkfwv/AEzrOmO2zhqVlzCo4ORgoIUKRmY3042HfBbJo1MRRDYrtZrMtO2UKBuJC/WO/fPc2Q6/7PB+fJ2cp/hVT2T9h/6YXD9G6zi6qLXt2iVPowvOw/4eoEHsfSOvaa5A3XN5kbe2bRoqopoTVqMFpjO+8/WIvraF4sPqzlqcy6KWE6L1BcuuawutNWHbI01bcq30J7rC/Ddwj1Xpmlj6WakLlKylesw/+3W7IOR18YSl0YohQajPmCjM/WMoJA36HTulEbNVntQR3APa6yoxp/xgnd3bz3ToxjDmMnf/AALLLPJ/JKjJ2xsd8I9lqBqdVLq6N2atMm2oHC/AzLA/9ndOq2p0Mc3qU6meobl1eyqzEknJb6G+wXdMUdHq7U6jdW1qRHWC3aUG5BtxXTeNI+55ZckUlCPB6BsfCdXRTqnWoiqO3TOYXOpLAai5J3ibWzsZZg31dzjhrx8N08p6K4l6GIDLV6q+9zcp3CoBvU7ieF568NmGogqIBTqEXZbhqbd6kcDvB9Y2XG8bo7Hk3qzR2XXVFNByOxcLc2zUjqjC+/Q2/hnNdINudUrmmRVCg2K3sTwS4GrEkCwvvh8XtTJTK1KSuU3I9rr4MRunFY/blSpUDFzSFP6KpRLoDYjfuJAO8cT3TLOCl5NMMsoeDnNrmviHNSqhzWAAWmwAA3C9rnzmO4nf4TbVRqir85JuQLHCsL67tIPpT0MNQNXwwzEE9dSQXKm+jKBvuNSPOUxPaqYmWSm7SOC4RF7DWPUFue+1uJPKEo4M3u+/gOA7+8x8uaONDYNPLK+PBGlhy2puF5cT8IZ8Cp3aW5QwUyQvPNlmk3dnsw00IrbRTOzP3vdAtgGG6xmmAeU63ox0TWouaqDmvohuBa1xcAbz3nhuMpDNkb8mfNgwwVtHLYXoHiqiK6IhVhcfpFHuJhq/Quth062qVFiBlU5jY6XJGk9e2RsorSIUaK9RVB0IAc5e46W9JV2jsN6qMrqApU3JIsNN/lGnkyP8sz44Yk9yPHSst7KpdomH2zslqBW5uGza/wC02v5gg+cls1bKSZ5+f8xpns6dqbUkZm1nz17cEH5/GAyyAqFmdubfdJ5o8VtSQrdtvsbJEUj5oxPlHsRogwiqDtHusv4mOguR6wYJ387n1MK8itcDsINhHvIloyJtEcsaItFGF4N/ZGCOPxbVqigIpDEZywvYZaY4cJ6J1HZF9AT7ra/hBbK2ClCmtNGWw3nW7HiTpNBcJ+8vrN54pXFIk6TlMLXFTFVa7XYUyaVBRvNtGfu/vO2GBv8AWT7UhhthKn0Qg/iHu5QBMalsupXINUkLwprv8+X3+G6a9HChBlUAAE6DcANB8fOXVwDDdbyYSYwDch9ofGCjrKiUrwtMFTcGxBJv57vC1paTBONQPQj4yQwD+yYQHN7a6JLWu9EBKu809yVDzT2W7txmDsrpPiMExSxZASGovcFeeQ70PdunogwL+yfSYm0NgVMVVqJWoFcoDUcUut1sLU6gvdzcnvFpohl42z5RKWP3HyPW6WpicP1i4Zna5VQ/VgKwAubk9oA905fqq3s4wf7a6/gJsYjofVWnTQYVK2UNdmZlNyxNgAR66yqeilb/AEC27qrf1TPKrdFVdcjbHpVeuTMMaBfXM6lP4tN06fo3j3wxxJahiHWrWzq1OmGXKEVPavvU8Jj7E6NvTrKxwnV2v2+tY5dORJv4THxG2aF2vRo5+tKHtV6dYkt9Nrdi1tSb7hAEB8oO1KdSoKi4daTK5SoWypVYkAgleB1OpnL0KwcBrWvwBv8AdNDpZYKQci2rbiDVIsq/rOI+/dMjZ30Ba3kLDhMuogq3ez0tBklu2ei6CJsbH2KlVS7FrXsAo13bz3TEm3sDbyURkqq2S9w6WzqfA6MO7eJlx7d36PQ1G/Z+PJtYHZVFbMtO7AbnzEhxxtuI0tw0O+bT1juNwPZuFBXLYggasNSbnUX3x8NiaNVb08VRI00Y5GHcQTvlTF4nCobVMUrEa5aSlrkcL6i89FbUuDw5fJJ/qzQwOPWmABmQ2Azp21NvbXj980a21A6WZ1ZeIVGBb903JsOY47uM5jZO3MC75WFWnfc9RyFPcSpsvnOjOAwhH+Yv84fiTCpJiuEo+UcL0qRmzM17XBUd5NiLf7bkmYlZslBj3ffO721icHRpvkqLUqsrKgDByCwI+roviZ57tp+wqe0w9BvnnaunOKR7P+H2scmyhQWyjdu+/WImSZZExTRQ95EnuitGtCCiBG/vFo+SKNcwitESsgyyUgbxhGhssUiWihFo9zSkvL3mEWgnL3mZSbfoftqf2xLNPbVH9rT+2vxno2jxNr6NEUE5H1k1oJ+TMnaOJp1aLoKlK7Ds3dbZgQRfXmBA18KhNYo1EZxTanZlGSql72t9EGy6jvjxUWuWI1JPhG9Tw6EXsw379NxtxEHiqlKkCahZQCoLWOW7Gw1AtvHlcXmamEBqBiabKK1V8pYHsVUFxbiQ43cjJYfZRK5KhBQ0alFu3fTrSaTDvCnyyiOowvliPf8A0mqrUus6rMc+XPlt9W9r3tbfLQwa829BOUpbDxDU65ZlFZko0kYPvSla9yPo5rQ/+FV+rcLmANWk/VmoozIv+Yq5NFB00vraUeGHqX/uBI5Je4nTDDKN7EX0F7ankNd8IMKPab0/vObxOyHYU2FJx1eIzhDWzP1RHasbgL3Lm058IRcFiRWv27/OQ+frB1fzYjWmVzbxutbzg+GPqQfkkvMTohhf329P7yYwx/aH3/GZmwMLURXNUuWLvbM5YdXmJSwuQN575riQnFRlSKx/SuiHzZv2h9/xmZW6HYdiS1OmxOpJTUn8kzYBkzEGo8z+UzYKUcLT6rsfpB2aa2zbgDrppvnAbOQ5NS28jtCx4T1L5Uag6ukLi5Y2HE2Aubch2fWedZph1OT/AEnsaDB/uAwnfJKvfJ3iG+YNzPU2jZOYHoI4ojuHlJAxi0ZSYriRbDEwD4a3KWiwiJBj7miW0q0afaEjjjmqqPZW/mdJYQ9rSVc13c99h4ARE7lfRaqhXZErIlZMmRNo6YtEQO6IpEYowtEergskIY2kKA0DKSBXvhdJBrc4yZNoVLDZrnv/AAEUmuKCAA8Rf1Jig5OpDAjlCKRygwYRWhYySJrbv/PlJjzkQe6TDRG2UUUTQDvhFbvMEG1hYtsKigmc+0ffCJiG9tvU/GAUwii8RyfY2xdFlcTU4VW+00Ku0Ko/XOP42+MqBZMC8G+XZ3xx6LY2nXH65/5jfGEXbOI4Vqn8xvjKeTSLLO+SXYfig/SL/wDj+JH6+p/MMlR6aVqNSmatWqyltRmJGlrgrfUTOyHSNVwwewIvxjwzOMk5N0RzaeMoNRSsNtXpAcZVJJZlQm2bRRmO5VvoLASmaY5Qi4QJuAHhHAiZcilK0U0+J48aiwJo8gZHq/GGZ9f7yV9OEnZZqiuhP5vEEMsHwiHnO3HNAgIzLC37o0fcTqgNIWJPIXlWhS7I79fXWXHXssLG509TGKQJ0ErlJArLJ8JA+HujbgFZqcjllr0kCe73RtwtFZkkMglljBlu6OmIwLJIFOHPT1hS/dGvx3W++MhGiriqWZyeA7I8FFooRd26KPZOg/VctIVUjI/5vDq/jEcisURyySU5MGEAH5EnuK0RtJBZPJJgeEVyHSIAQq+UcL4SaL4QWg0RA7oVEHKOo/N4VTBaAKjhhxvaGXALeJJYV46aEdjpgVtDDZigd/KOlTnJO8b8k/0ZW0KFjoZnuZpY5LngZR6j86fhISqzVC6BWvGdoU4c93pEuHNoqaHoEXjdbC9SeX3RmoHvgtAoF1kfrI/UxuqjqhGh2raQTVJNqf5vIGjO4ARFYc4xqyXV9w9ZE0+4Q8HUDar+dIPrT3e6Fy8NJA0/CMmhWiDPbu9IIkd3rDOkEtKUTRN+SF5GrV0tJ5D/AOoGqndHQkgRqxSJp93vjynBLkKh4fjDpeVEHfLNNoskPFhwTCoxgVeTXXj6CRZdFkOfyJNXMrBe/wC+EUHuPjwk2ipYzmOrH8iRvCJa8QJYSlCCmOcibDjJKIjZ1BAsIpglFuNvOPeDcdQcVojXgLd8QE7cw7USqG8C6eEkfKQKxbGSGZdeEQ3cPfJFI2T83nWGhreHpI28I5U8PvjZDzM46iDnwi07vSOQeciVjoVoix/NoMsN1hCMIN1PfGQpE+UYmRZfzpIn87oaAyRPhBsORkSJEiOkIxzBsYjBVDHSEkO7aSszRnaAdpZIg3QQtGlYtFKbSO8ODD04oojLRLIjqdI8Uky8Q14QcYopJlUFpiFUaxRRBmWkG+FoLFFIsYniFHvgDuiigXg5DodIQ/RHjFFOCDY/jFw8xFFAEcfGRJ1iihQRnMid/wCeUUUICMiwiihQrItINuiij+xQTQbGNFGQGQeM+6KKUROQGDcRRSqJyK7yq8aKViZpAmiiiljOf//Z"/>
          <p:cNvSpPr>
            <a:spLocks noChangeAspect="1" noChangeArrowheads="1"/>
          </p:cNvSpPr>
          <p:nvPr/>
        </p:nvSpPr>
        <p:spPr bwMode="auto">
          <a:xfrm>
            <a:off x="155575" y="-884238"/>
            <a:ext cx="2476500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575" y="404664"/>
            <a:ext cx="7467600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3200" b="1" smtClean="0">
                <a:latin typeface="Arial" pitchFamily="34" charset="0"/>
                <a:cs typeface="Arial" pitchFamily="34" charset="0"/>
              </a:rPr>
              <a:t>Strategia dell'intervento riabilitativo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Segnaposto contenuto 2"/>
          <p:cNvSpPr>
            <a:spLocks noGrp="1"/>
          </p:cNvSpPr>
          <p:nvPr>
            <p:ph sz="quarter" idx="1"/>
          </p:nvPr>
        </p:nvSpPr>
        <p:spPr>
          <a:xfrm>
            <a:off x="468313" y="1772816"/>
            <a:ext cx="7467600" cy="2303463"/>
          </a:xfrm>
          <a:ln>
            <a:solidFill>
              <a:schemeClr val="accent2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dirty="0" smtClean="0">
                <a:latin typeface="Arial" charset="0"/>
                <a:cs typeface="Arial" charset="0"/>
              </a:rPr>
              <a:t>La riabilitazione è un </a:t>
            </a:r>
            <a:r>
              <a:rPr lang="it-IT" u="sng" dirty="0" smtClean="0">
                <a:latin typeface="Arial" charset="0"/>
                <a:cs typeface="Arial" charset="0"/>
              </a:rPr>
              <a:t>processo di soluzione dei problemi e di educazione</a:t>
            </a:r>
            <a:r>
              <a:rPr lang="it-IT" dirty="0" smtClean="0">
                <a:latin typeface="Arial" charset="0"/>
                <a:cs typeface="Arial" charset="0"/>
              </a:rPr>
              <a:t> nel corso del quale si porta una persona a raggiungere il miglior livello di vita possibile sul 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piano fisico, funzionale, sociale ed emozionale</a:t>
            </a:r>
            <a:endParaRPr lang="it-IT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it-IT" dirty="0" smtClean="0"/>
          </a:p>
          <a:p>
            <a:pPr algn="just" eaLnBrk="1" hangingPunct="1">
              <a:buFont typeface="Wingdings" pitchFamily="2" charset="2"/>
              <a:buNone/>
            </a:pPr>
            <a:endParaRPr lang="it-IT" dirty="0" smtClean="0"/>
          </a:p>
        </p:txBody>
      </p:sp>
      <p:pic>
        <p:nvPicPr>
          <p:cNvPr id="25605" name="Picture 7" descr="http://www.sanraffaele.it/media/test/palestrapisana4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076700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Strategia dell'intervento riabilitativo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Segnaposto contenuto 2"/>
          <p:cNvSpPr>
            <a:spLocks noGrp="1"/>
          </p:cNvSpPr>
          <p:nvPr>
            <p:ph sz="quarter" idx="1"/>
          </p:nvPr>
        </p:nvSpPr>
        <p:spPr>
          <a:xfrm>
            <a:off x="488950" y="1773238"/>
            <a:ext cx="7467600" cy="2836862"/>
          </a:xfrm>
          <a:ln>
            <a:solidFill>
              <a:schemeClr val="accent2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endParaRPr lang="it-IT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mtClean="0">
                <a:latin typeface="Arial" charset="0"/>
                <a:cs typeface="Arial" charset="0"/>
              </a:rPr>
              <a:t>Il processo riabilitativo riguarda, oltre che </a:t>
            </a:r>
            <a:r>
              <a:rPr lang="it-IT" b="1" smtClean="0">
                <a:latin typeface="Arial" charset="0"/>
                <a:cs typeface="Arial" charset="0"/>
              </a:rPr>
              <a:t>aspetti strettamente clinici,</a:t>
            </a:r>
            <a:r>
              <a:rPr lang="it-IT" smtClean="0">
                <a:latin typeface="Arial" charset="0"/>
                <a:cs typeface="Arial" charset="0"/>
              </a:rPr>
              <a:t> anche </a:t>
            </a:r>
            <a:r>
              <a:rPr lang="it-IT" b="1" smtClean="0">
                <a:solidFill>
                  <a:srgbClr val="FF0000"/>
                </a:solidFill>
                <a:latin typeface="Arial" charset="0"/>
                <a:cs typeface="Arial" charset="0"/>
              </a:rPr>
              <a:t>aspetti psicologici e sociali.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b="1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smtClean="0">
                <a:latin typeface="Arial" charset="0"/>
                <a:cs typeface="Arial" charset="0"/>
              </a:rPr>
              <a:t>Il processo riabilitativo coinvolge anche la famiglia del soggetto e quanti sono a lui vicini.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mtClean="0">
              <a:latin typeface="Arial" charset="0"/>
              <a:cs typeface="Arial" charset="0"/>
            </a:endParaRPr>
          </a:p>
        </p:txBody>
      </p:sp>
      <p:sp>
        <p:nvSpPr>
          <p:cNvPr id="27653" name="AutoShape 2" descr="data:image/jpeg;base64,/9j/4AAQSkZJRgABAQAAAQABAAD/2wBDAAkGBwgHBgkIBwgKCgkLDRYPDQwMDRsUFRAWIB0iIiAdHx8kKDQsJCYxJx8fLT0tMTU3Ojo6Iys/RD84QzQ5Ojf/2wBDAQoKCg0MDRoPDxo3JR8lNzc3Nzc3Nzc3Nzc3Nzc3Nzc3Nzc3Nzc3Nzc3Nzc3Nzc3Nzc3Nzc3Nzc3Nzc3Nzc3Nzf/wAARCACaAKkDASIAAhEBAxEB/8QAHAAAAgIDAQEAAAAAAAAAAAAAAAUEBgEDBwII/8QARxAAAgEDAQUEAw0GBAUFAAAAAQIDAAQRBQYSITFBEyJRYRRxgQcVMjM1QnSRobGywdEjUnKSk+EWFyRTNFVigoNUlMLw8f/EABkBAAMBAQEAAAAAAAAAAAAAAAABAgMEBf/EACIRAAICAgEFAQEBAAAAAAAAAAABAhEDITEEEhNBUSIFFP/aAAwDAQACEQMRAD8A7jRRRQAUUVgEGgDNFYzRmgDNFYzRkUAZorGawTigCq7eba2Wydmu+O3vpgewgXrjqx6CuD6/tlr2vTtJeajPHHxAht5Gjj3fNQePtqdt/Nc63tzqSk/EuYkBPAKvClkOz1yzASuiJniQck0FxjZq0e71qC47fSLy7ikjGd6OcgY8xnB9RFdl9zT3Qn16ZtK1gJFfooMb5wJ/Hh49aoFlZx2sAihBx1z1NRJtPls9WttWsJOyMbb7MrY3SP15UrLlDR9JLyrNLtA1JNW0i1v413BOgYofmnqPrpjTMQooooAKKKKACiiigAooooAga7K8OjXssTlJEgdlZeYIU4NclvdrtYtbholurhwOpmArq+0XyBqP0aT8Jrj08aPKxYZOT99XFWjKbpnv/G2tf71x/wC4Wtq7XbQMAQ15g9e1H6VE7FP3a2xpllQE4JA4Cqaom7LdoQ1/Vou3bULmGDo7Pxb1Cmz6VqwjO5rlzvdMnnUb3zMcCQW8LokB7M56cPzphDqJWJTJu72M4Jrz55sl6OqOJVsp9/q2uWF09vcX1yHQ9JOnjyqONo9VPLULk/8AkqRthdRXd/G8e7vJHuuR6+FUc3EwkLKCOPDu13QlcU2jmad0mLta37baJ7lwQtxlyx45J5/bU5dSgTdjJZnPzUGSK83Uc+oHBUsyDu5GBUGO3k3ngBaCQ8GIHE1Els68b1Q1luJ5YAbMsiE/tGUZYDw8q3aYrPZyLcBlSQ4CSHeOPEmo9nMtk7ITlccc9a1tdM5YFgBvcD4DzqaNTuew/ow2XsEtD3UjAYFskN87Ptp8DkVybY+5vbQxpa3DQiVO1dCoK5biMj1Yq/adrjNIsF/GsTscJKp7jnw8jVHM+R5RWAeHGs0CCiiigAooooAKKKKAFu0fyBqP0aT8JrkEnxj/AMR++uv7R/IGo/RpPwmuOzyKkrBgeZ5DzrSHBjk5M1ttXMd1CyNukOvEeuo6yI/IkeuiU4HCqe0RwdNmWaZl7IosO9mZiOfDn66RrJFLb6nPCd5I5HWMnDZA4Z6VU9Q17UbqFYZbgrGgA3UOPup1sJOlxDd2EiSMD3gsYHEcjx6VxywuCcmdKzKUlFFdiJkw7jgCTx6+dRhqUO+d5RjPMCp2o2JtNQnt3dh2bYABwAOnKs6DpEbaskhw4QGQjHhy+2uu/wApowjy0xvpmhtcRi6vSYbfd3uzAwxHn4CoW0ugLPYwXEMax3LviPHAEHOAfZVs1FsxRQLzmYLw8OtQ9ojh7CLoZT9imo5ZqvztHL7mGa0YR3lu4IPEnOD7aLeP0y6hRQxiDANujgPIedWjaaVZ9GmgbIk5Nu88c+FMdl7SC5ihuDGgit0VQuMZlxxJ8cD7zTlCio5nLkZaJbtBMkk2AzjgM/Z7OXsp86h1IbvAjiDWsIojGVHAeFaI5txsJ/L09lSIe6JfMknoVy2RzgdjxI6qT4inoNUyRBNHvRsVcYaNhzVhyNWXSb7062EhGJF7sq+DDn7OtIZPooooAKKKKACiiigBbtH8gaj9Gk/Ca4jqlrJPdMyKCOWSfOu3bR/IGo/RpPwmuQSfGP8AxH760grRlN0xIdOnAACrj+KmEqMFAMjcB0qTWmerSozk7FswOfhH7KsmwKN77zEsAghOd44A7w8KrsxwwNXT3PbbsYbq7kk3EfCKSm8Dg8c1n1DrGwwr9oX7T49/JwCCOHwTkcqZ7LQL6Jc3I4yMxT1Af/tV/VrhbnVLueM5Bc44Yzjhyq66VZNY6YkSOe1I3mJGe8efChagkWtybIEs0klsWB3J7Zzy8McK07Qs5tNOuJuBDguB0ytZunMN+GlQKJF3JgORHQ//AHzrGqb0+iXMDfG2hDr5qD+n3UlyaPgT7UJGuk3FwN4PuAZUZOMjlVk2asY7PSbVIwFATOPEniaQ28vp1olseLSOE4c6t8EIiRQT8EAY8KubIx8Bcltw7oHHxpTvHthnxqbfXGMqp40uaZY5EB4u3wVHWszQdQHdIT94b361J0+49B1JJQcQzYjlB5Ak91vryPb5VDt0IUNMf2jD6hW+RFkRkYcGGDxoAuAOazSvZ67a609e1JM0JMUmfEdfaMH200pDCiiigAooooAW7RfIGo/RpPwmuPXEqJOyscHePQ+Ndh2j+QNR+jSfhNcN1mJpLokDh/eri9GU1bGG+nDvDjWuYcOdKEs5HKlQuAerU0YFEUgbwxy61admclSIcy8c10CNzoGyQ3JZIrgxgdm6c2br9v2VVNBto73V4I5ATGr5kAGTgU/2/vHdrezjuRKgy54cc8h+dY5X3zUC8f5i5Fe0O2S41S2WQFg0m8cnO9jjV/uneKItFHlh0qr7F237S5uW75jARM+JGT+VPpr6eHPaWx3OWQauRUFSK/rd69xCyyAK7dwAc+P9qmWckj2qyupZowYpRj4xOWfP9aWa3NFPqKNEpXEbbw8CSMfcatNnEg2LF0cLcQyP2RPziWxgjwOaVUrHe6EOzGntBeyTZEkMbMsTA5z51aJg27ugdOdR7FIraBYYeJA7xPU9TXu5lZUwDSsaVCu8KQRu7HOByqFp6yyyl1KrI3z25qPAVr1CbtpdxTndOT668wCZTlMUDLNa2wjGXkaR/EmpRx1pBBc3w4bmfbTK3nuW+MQUANdEm7DVnjz3bmPOP+pf7H7KswqlTStbtBdgcYJVc/w5wfsNXRSDyOR40hnqiiigAooooAW7RfIGo/RpPwmuFa2Ab3jn2es13XaL5B1H6NJ+E1yK4jjSUmV0XeORvD86uPBnLTKsd0YPfzVjQZjT+EVv9Hh6z2w8t4V6EEZP/FQEnl36paIk79DbYhFS+uZu1jidY8BnGc5NLNqro3Gu3DMQwQ7m8q4Bx1ppshOtvfyxMyAyLgEoGJIPIUv1fT5k1uS3ZSGnmBUkYOCc9PbWMdZW2U1eNJDzZKAxaQJGGDNIXxjpyFSNWumhj7NUzvdfCp0ax28CoMLGg3QAPCkOv6j/AKeQKoACkAkdTwFWWiu7/aSNKR8JqtenMbrT7K1RhuQySySjwbPd+zNVNEZQkSDjkKufE8KvtjapZWkcMa4CjiT849SaqXFERX6s2pGsSHGKU6tdiOM7p72cCpt5PuDu4zVZvZvSJn3GJ7I4x4nr+lQaHiEZfPPJznxplAvEUsgOGHnTe14kUAMbWMEDIqaBjlWm2HcrfQB5ljE0TxNydSp9tWDQbhrnSbZ3+GE3H9a8D91IaZbMPhbyA/Mm3h6mGfvzQwQ9ooopDCiiigBbtH8g6j9Gk/Ca5LdWIuJTIJUGfGu0TRLNE0UihkcFWVhkEHpS/wDw/pPXT7f+QVSlSJkvaOQ+9eTkzR4A6Hia9Q2KrKjktwI6D9a65/h/Sf8Al9v/ACUe8Gkf8vt/5afcie2RyQb6yb6bwYHII4dadaK1zqOpwzXLb6WiHdLDjk8AM+omugHQNIx8nW/tSuXarqWqaRrN9aRxQ26LIXVYlBXBPAEny8McqG0wUGi6yIrDD8fKqltG6tNHBEOG9vkeqttjtS0sRju0VJccGTgOPkeVOdCtLVrG+1fUbdZwT2cCsM7xHDh6yceyl7Kq0JdnNOF1ObqUHsoWwqkfCbx9X51amBOR41osrYWtskIVQR8Ld5EnnW2WTs0LE+qh7CKog3NuZbqG0tzmed91SfmjGS3sAo2y0i20y30+a1Xd3W7Bv+sYJBPnkH66abI2rXF3capMp3fioCfDPeP14HsrX7oxzp9kB/6n/wCLUhlOW2cxPLGDuq3LwzU/T2zg1K0FQ8M0brkEjP1Vr1CNNKtp7o/FxrvY8T4fdSYBrO0FtolqC/7Sdx3IVPE+Z8BmqXd7W6vdFiJxCpPBYhjHtpNqc11cXjzX292z8cE/BHQV4gtLu5R3t4WZEGS3SocjdQLLpu21/aNu3qi7h+pwPzromx2rWmoai8tnJvJPbg4IwVKniCPHiK4ajlgccwcGrDsHqjaTtTZTZxHK3YyDoVbA+/FNMUon0GPEdazWBWaoyMZGM9Ki3uo2lim/dzxxL4s3Ok+0+0C6XD2UOGnI5/ueuuR65qs97O3aTMxPVjmtseFz2zDLmUDqVz7oegQSFBNLLjrHHkfbWke6ToJYD/Vf0h+tcZKN0Ib21jB5fZiun/LA5P8AXP4d/wBM2q0XU3EVrfIZTyjcFGPqB500uLiG2iaa4lSKIcS8jBQPaa+cUEbYUy7uDniOtX/T7IXej2fvpPLdOq5UO5IXNcfUwjhj3Hb0kpZ3Qz2p90G2hjaHSpScjDXAH4RzPrqkWNrqmrJ6RYaZe3UIJLS8AD4nLEbx9XGrBJpemLvgQZ3/AIWTzqVbOtvbpbQNLHAnwY1kYKPZmuPzquD01gceCt6XYWurazbpeTPaxbjB2K4wR0OeXWrfqOq/6i0s9IsZJNOsx3WPdDt4rnnjjzr3bCAZKxRg+O7xqS6B0JOKzfUyLXSxe2amurgoSEjhXxdt4/UKXTzmc7sk7uPBBuj9a13YKNgEkeuvNsyxnLCpeSb9lRwwj6JkK3KRIlvNcxoowoWduA+uo+oi5uY0jur2eRY23lDtvYOMdfXUmS9xHheFKri5JbiaUZS+lvHB+iXpvpVsW7Fo5A2Mhxjl51E2lmv7t4rSS27Cz7rtKWzvMCcLw6cjUi1ucYKmpbXKSRlJArKRxBFV5ZkeCF2Vz3gtJpVmvA0hC43TwFaWvZrctHbJCLdDgQ4xj1VPvpDZ8VZjETgeVRI7aG7cyFQCnPjTTY6RXdS0yVZzcWyM0Ug3mUDihrRoaG41qwij4ubmPAHXDA/lTae7lZ3VJGVt7CJu5DirDspsybXVY9UujFvBN5IlOdx/E+ytoNs5sySVnYB1rNeI23kUjqK9Vuchx/ae6a4u55SSQzHH5VSbhiZWyauu0Nq8M8sLKQVJFUy6j3JTXqY+NHk5rNNegzDqa80VoYGRxOBzJ410WKQpbxqDgBAMeyueo6KvejLHOcjpV29KQW0ZU5yo+6vL/pLSPZ/kUmz3cT4PCtcc5LDNL5roFzWY7gE15jie3ZY7aXhnNSnuRu86QxXWF51s9L4c6jtGmSbqVc5PKtCSIeTj21Fml381oeqoQ0aaMDvMKiS3dsucAs1L3iduZ4ULBjnVJIVkhNTTeIeBlQfOU5x66ZQhZVDJJwI4UnELzsIbWGSaXmFQZNercTWvFG3iPhITy9XhQ46EnsdPp/pMZjZsqeYpNc6FqtpvPajtVI5qe8aY22pAjIYhhzBqUNVbkTn1iotoppMVaItmhWC4iVrwt+1LD4seVWArAcyr+yfOQyHBA6eVL7qKK8/aOne6FeBHtpfc299DGVhm7aPHJh3gPLoad+7JpVTLlsjtPdXV36Bf7r7292coXdIx0PTlVzyfH7K49pjvautzH3ZITvrnnnzq7f430/8A2Z/5TXVDIq2ceXDvSHOp6BY6m+/cxnf/AHkOM0muPc70Sc5f0keqWrfRXQpyXDON44vlFJPuZaCfnXf9b+1Y/wAsdB/evP639quwrNV5cn0nwY/hSP8ALHQf3rz+t/apCe5/pSxCPtrzdUYA7Ucvqq31ionJzVSLhFY3cdFQ/wAvNH6S3n9UfpWt/c600/Aurtf+4H8qulFR2o175fSk/wCXluPgaldD/tU0HYBemqTD/wAK1dqKXZEfln9KO3ufgg7uqyA+cC/rUOT3O7snu6tGf4oD+tdDoo8cfgeaf056nue3oOG1ePd64t+P31Kj9zyHfU3GpzyD5yrGFzV4oo7Ig8s37F+k6NY6TD2djbrHn4Tc2b1nrUbVNm9N1Ni88G5KeckZ3WP605FFVSI7ndlIufc8t5WzHqE6Y5HcBI9tJtT2R1bTjv22L6HxjG66+sHn7K6hXk8qlwizSOaa9nGVvXgcxTI8TjmsgwakDUEK5GMjzrqGpWdrdQf6m2hm5fGRhuvnXMdqrW3ttOR7eCKJ/SWG9GgU48OFc88aTOvHlcls8WVpc63ei0tFbvYErjki9ST6q6d70WX+yn8gqHsRGi7O2LKihmQ7xA4nj1p9W0IKjmyZZOR//9k="/>
          <p:cNvSpPr>
            <a:spLocks noChangeAspect="1" noChangeArrowheads="1"/>
          </p:cNvSpPr>
          <p:nvPr/>
        </p:nvSpPr>
        <p:spPr bwMode="auto">
          <a:xfrm>
            <a:off x="63500" y="-531813"/>
            <a:ext cx="1200150" cy="108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7654" name="Picture 4" descr="http://lavoro.bricabrac.it/files/images/candidati-98922_1327610301_18_annun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635500"/>
            <a:ext cx="223202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 descr="http://t0.gstatic.com/images?q=tbn:ANd9GcQNyLE_OFbixy6mAnP_DKIuOhWH5E3fegf7e_eM1Omo2uOgSon29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691063"/>
            <a:ext cx="323691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Strategia dell’intervento riabilitativo:</a:t>
            </a:r>
            <a:br>
              <a:rPr lang="it-IT" b="1" dirty="0" smtClean="0">
                <a:latin typeface="Arial" pitchFamily="34" charset="0"/>
                <a:cs typeface="Arial" pitchFamily="34" charset="0"/>
              </a:rPr>
            </a:br>
            <a:r>
              <a:rPr lang="it-IT" sz="2200" b="1" dirty="0" smtClean="0">
                <a:latin typeface="Arial" pitchFamily="34" charset="0"/>
                <a:cs typeface="Arial" pitchFamily="34" charset="0"/>
              </a:rPr>
              <a:t>fattori psicologici nella riabilitazione 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laborazione 3"/>
          <p:cNvSpPr/>
          <p:nvPr/>
        </p:nvSpPr>
        <p:spPr>
          <a:xfrm>
            <a:off x="107950" y="3068638"/>
            <a:ext cx="1655763" cy="122396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Infortunio</a:t>
            </a:r>
          </a:p>
        </p:txBody>
      </p:sp>
      <p:sp>
        <p:nvSpPr>
          <p:cNvPr id="5" name="Elaborazione 4"/>
          <p:cNvSpPr/>
          <p:nvPr/>
        </p:nvSpPr>
        <p:spPr>
          <a:xfrm>
            <a:off x="2124075" y="1700213"/>
            <a:ext cx="1655763" cy="100806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000" dirty="0">
                <a:latin typeface="Arial" pitchFamily="34" charset="0"/>
                <a:cs typeface="Arial" pitchFamily="34" charset="0"/>
              </a:rPr>
              <a:t>Aspetti fisici</a:t>
            </a:r>
          </a:p>
        </p:txBody>
      </p:sp>
      <p:sp>
        <p:nvSpPr>
          <p:cNvPr id="6" name="Elaborazione 5"/>
          <p:cNvSpPr/>
          <p:nvPr/>
        </p:nvSpPr>
        <p:spPr>
          <a:xfrm>
            <a:off x="2195513" y="4492625"/>
            <a:ext cx="1655762" cy="9525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latin typeface="Arial" pitchFamily="34" charset="0"/>
                <a:cs typeface="Arial" pitchFamily="34" charset="0"/>
              </a:rPr>
              <a:t>Aspetti psicologici</a:t>
            </a:r>
          </a:p>
        </p:txBody>
      </p:sp>
      <p:sp>
        <p:nvSpPr>
          <p:cNvPr id="7" name="Elaborazione 6"/>
          <p:cNvSpPr/>
          <p:nvPr/>
        </p:nvSpPr>
        <p:spPr>
          <a:xfrm>
            <a:off x="4716463" y="1700213"/>
            <a:ext cx="1800225" cy="100806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latin typeface="Arial" pitchFamily="34" charset="0"/>
                <a:cs typeface="Arial" pitchFamily="34" charset="0"/>
              </a:rPr>
              <a:t>Obiettivi dell’efficienza fisica </a:t>
            </a:r>
          </a:p>
        </p:txBody>
      </p:sp>
      <p:sp>
        <p:nvSpPr>
          <p:cNvPr id="8" name="Elaborazione 7"/>
          <p:cNvSpPr/>
          <p:nvPr/>
        </p:nvSpPr>
        <p:spPr>
          <a:xfrm>
            <a:off x="4716463" y="4437063"/>
            <a:ext cx="1655762" cy="100806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 err="1" smtClean="0">
                <a:latin typeface="Arial" pitchFamily="34" charset="0"/>
                <a:cs typeface="Arial" pitchFamily="34" charset="0"/>
              </a:rPr>
              <a:t>Accettazioneconflitto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3924300" y="1989138"/>
            <a:ext cx="762000" cy="48418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3924300" y="4672013"/>
            <a:ext cx="762000" cy="48577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9119690">
            <a:off x="1376363" y="2333625"/>
            <a:ext cx="763587" cy="48577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2017187">
            <a:off x="1330325" y="4430713"/>
            <a:ext cx="762000" cy="48418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3114794">
            <a:off x="6488907" y="2161381"/>
            <a:ext cx="762000" cy="48418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8847537">
            <a:off x="6358732" y="4348956"/>
            <a:ext cx="762000" cy="48418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860033" y="2969657"/>
            <a:ext cx="3960439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Risocializzazione</a:t>
            </a:r>
            <a:endParaRPr lang="it-IT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32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Riatletizzazione</a:t>
            </a:r>
            <a:endParaRPr lang="it-IT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88" name="Picture 2" descr="http://t3.gstatic.com/images?q=tbn:ANd9GcRM5wOUHxkM86kh4aWjvOoze87fKZSalV3qkTPVZDbGK0sd9Qz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852738"/>
            <a:ext cx="15128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9" name="AutoShape 4" descr="data:image/jpeg;base64,/9j/4AAQSkZJRgABAQAAAQABAAD/2wBDAAkGBwgHBgkIBwgKCgkLDRYPDQwMDRsUFRAWIB0iIiAdHx8kKDQsJCYxJx8fLT0tMTU3Ojo6Iys/RD84QzQ5Ojf/2wBDAQoKCg0MDRoPDxo3JR8lNzc3Nzc3Nzc3Nzc3Nzc3Nzc3Nzc3Nzc3Nzc3Nzc3Nzc3Nzc3Nzc3Nzc3Nzc3Nzc3Nzf/wAARCACMAIwDASIAAhEBAxEB/8QAGwAAAQUBAQAAAAAAAAAAAAAAAAECBAUGAwf/xAA1EAABAwIDBgQFBAEFAAAAAAABAAIDBBEFEiEGEzFBUWEUInGBMpGhscFCUtHwBxUjYuHx/8QAGAEBAAMBAAAAAAAAAAAAAAAAAAIDBAH/xAAcEQEBAAMBAQEBAAAAAAAAAAAAAQIRIRIDMUH/2gAMAwEAAhEDEQA/APcUIQgEIQgEFCy+3eKV1FhzIMJqY6asnJyzPiEmRo4kAm19ed/Rct07Jtp76oXkmBY7jdFThlfiWarDjmdmzNkF9DYjT/paij2zkbYVlM14/fEbH5FVT7Y71U78sv42iFUUe0eG1VrTiJx/TN5frw+qtWPDgC1wIPAg3Vsyl/ELLP05CELrgQhCAQhCAQhCAQhCAQhCAXnO2NX4nG3sBu2BojA5X4n729l6DUzMp4JJpDZkbC5x7AXXj9TVPmbLVSCz5CXn1Jv+VX9LxZ851WVR3k73A87BEc0kXwPcO17ri0lOJWVoTI8Qe0f7jWu7jRXGCY8KGsilEr2xhw3jCdC3n2WcuE6IlsjC3U5m2BHE3STvC9nXuRqYm2u8XIuAONkCqjPVZXDJJRCHzvL5X6uJViJ+63RjXzHtf8JBTlRx1RY4Oa5W9PM2eIPb7joUHVCEIBCEIBCEIBBQkPBBjdu8alpnf6bDu8s0J3pcDcAmwtY9ivOqx7t28ROsXEHL9/orXafFPFY/WyBpcxshYDfkNBb1t9VWTxB+pWfK7q/GaispjJvQC5x5P7n8cjqpD54mSiJ72tkPBpOpXQQOB8riFwromwhsjiXuIPl7afwq7inKkXFl3w4ZsVpWuBy3c+/IkW/n7KibUtcQI5XMde7hITzvwOvX6LbUzKSXZLD66nJM9LWPime5tsxeLmx5iwZ8ipfPHqOeXGghnAAXbxFuaooqnTUrr4nutTOuPFW5q92amM0U+ugePnb/AMWHNQSbDU9At/gFE+hw6NkotK/zyDoTyQWSEIQCEIQCEIQCRwBBB4JVyqZmU8Ek0pyxxtL3E8gNUHle29Lh9JjXh6CAMLGB0vmNsx5DppZZ6ofI57DG7dgaEWBB/v8AQpVbVOrq2erkJLpnl5vyvy9uC4OaCLFZLl1qmPCCpDXtbIACTpbU/L5KBiFRnqHRtaTl0JtwUkxOa4FhGhuA7UD+Fe4PspSy5K3GHF0bvMKfhm7u7dl2T1eI2+Z1nMC2drcblzsywUt9Z5BoezRzP0W5dhFPQ4fT0bJ3yxwZi3Nzc43JIHPl6AKRWYvDTRiOFrWMaLNa23yAUCN89S4yznXkByCvxwmKnLK11wjAanFvFGnmZEIcoaHgkOJvfXlwHXiiTZnHmSZBRteP3slbb6kH6LY7IQbrC3SWsZZC72Gn4V4posts5su6ilbV4i5kk7dWRt1azuTzK1KEIBCEIBCEIBCEIBZL/JGKtoMC3AdaSqdlsOOQau/A91rVR7Q7NUWPBjqp0rJIxZj2O4a9OCjlvXHZevIIZhI5zS0hwGo7Lp7rTVn+PsQoiX0UjKtovYXyOHsdD8+SpsKwiufic0eKRvgghILmvYWuOnAHnrz6eoWbxdtHuaPweh8XMZZG3p4dXH9x5BP2tx91DSO3BDqmTyxN79fRXVQ6MxbmJrYom6BrBwCwETJMUxk725ER1Nv1dPYfdX4zzNKrfV2tsEpqiZrZKp7pJCNXuWnY0taGjX0UOkp2xxjzOBA5tKtMJhEuIQM3jiM4JAYSRbXgrIrbjCYtxh1PFzawA+vNTFxp3MyBjS42H6hYrsgEIQgEIQgEIQgEIukugVCS6LoFVJjOzlPicgmEskE4IOdpJBFrfDeyurougxk+x1QaSYtrHGoa4mFrbBr29H3H2twWVo8KfS4lVZ4WB++JIDtAefLqvXbrE7Rsjo8Yc6/lnaHnseB+10FX4d3EgN4XGYnnfirzZfDnOqJah18jTlDsxB1Gv4UaBsMrdVpsGfBHTNgiGUtuSD+o9UFgxoY0NF7DqbpyS6LoFQkui6BUJLougVCS6W6BqEl0XQKhISkQR8SrG0VMZCLu4NHUqJhmMMqWubUFkcjRe/AOHZU+PVm/qy0HyR+UfkqpfVCNp1AQbOXGaKM23jnn/i0rKbTzxV1SJocxZkA8wt1UanZiFfrQ0skrf3/C35nj7KdHszi05HiJ6aFvMAl5+VgPqgh4bRVngX1cIMscbyHMHxAWvcdePBWNFWg5XNdr2K0uG0ceH0kdNESWt1LncXE8SVS4/Rx09TFUwsDN6SH5RoXdfugvMPqvEw3J8zdCpSoMDmyzZTweLe6vboHIXN0jW/E4D1KGysebNeCUHRCRF0CoSXS3QMQSmkpCUDrqHitX4Wkc4Gz3aN/lSSVmtooauqrWRskjipg3WQm5HWzeqCqjZLX1fh6RuaQ6kn4WDqVpaDAqKjAdIwVE3EySi+vYcAueGtpKCDc0rTqbve74nnqVLFRmQTc/JGdRBKU7OeqCTmUPF4TU4fKxur2jOwdSP7b3XQPSiRBmaCrGYFnEK5fWSPGryL8gqR4ZRVs0QAADrtHUHUK1paWWYB0wMUfT9R/hAsbpqiTJACTzcToPUq2pacQC5cXyHi4/hJEI42BkYDWjgAnh4QdrouuYcnAoHoTQUt0DE0pyagYVxkiDuIupCQhBEMA6BJulKISZQgjbtKGld7BFgg42KSxXewS2HRBXSxnfCYRMMgFg8jUD1Q11RzCsco6IyNtwQRYzJzXdl10DR0TgAgGhPATQnBA4JUgSoP/Z"/>
          <p:cNvSpPr>
            <a:spLocks noChangeAspect="1" noChangeArrowheads="1"/>
          </p:cNvSpPr>
          <p:nvPr/>
        </p:nvSpPr>
        <p:spPr bwMode="auto">
          <a:xfrm>
            <a:off x="63500" y="-563563"/>
            <a:ext cx="1181100" cy="118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8690" name="Picture 6" descr="http://us.123rf.com/400wm/400/400/texelart/texelart1103/texelart110300008/9009787-uomo-che-corre-con-numerose-finestre-nella-parte-posterio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92575"/>
            <a:ext cx="1712913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sz="quarter" idx="1"/>
          </p:nvPr>
        </p:nvSpPr>
        <p:spPr>
          <a:xfrm>
            <a:off x="632792" y="620688"/>
            <a:ext cx="7467600" cy="82068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Fasi dell'intervento riabilitativo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8313" y="1700808"/>
            <a:ext cx="8064500" cy="298543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Tempi variabili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(differenza tra atleta e non atleta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 Dipendono dalla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risposta individuale e dall’estensione della lesione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(capacità di recupero differenziata e dipendente dallo status fisico iniziale e dallo stato psicologico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 Ogni fase prevede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obiettivi da raggiungere </a:t>
            </a:r>
            <a:r>
              <a:rPr lang="it-IT" sz="2000" b="1" dirty="0">
                <a:latin typeface="Arial" pitchFamily="34" charset="0"/>
                <a:cs typeface="Arial" pitchFamily="34" charset="0"/>
              </a:rPr>
              <a:t>(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progressione nel programma riabilitativo)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2" descr="http://blog.libero.it/getmedia.php?%3Fcl%26ogmi%3DJwug%3A'308a0111%3B%25a030k%25lapg-oiac%7Dik%3B'34'z%05kgonmghom-%3F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652963"/>
            <a:ext cx="23749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67600" cy="7969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Strategia dell’intervento riabilitativo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744663"/>
            <a:ext cx="7467600" cy="21883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Per raggiungere un buon livello di efficacia, qualsiasi progetto di riabilitazione, per qualsiasi individuo, deve quindi essere mirato su obiettivi plurimi,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programmati in maniera ordinata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dirty="0" smtClean="0">
                <a:latin typeface="Arial" pitchFamily="34" charset="0"/>
                <a:cs typeface="Arial" pitchFamily="34" charset="0"/>
              </a:rPr>
            </a:b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2" descr="http://t0.gstatic.com/images?q=tbn:ANd9GcQ2wFvul5WypuP_NDc_fPfS_bg4GVLZqmN66JzcgzJS-csVNF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868863"/>
            <a:ext cx="263048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Strategia dell'intervento riabilitativo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11560" y="1700808"/>
            <a:ext cx="734481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latin typeface="Arial" pitchFamily="34" charset="0"/>
                <a:cs typeface="Arial" pitchFamily="34" charset="0"/>
              </a:rPr>
              <a:t>OBIETTIVO PRIMARIO: ottenere in tempi brevi il recupero delle funzionalità:</a:t>
            </a:r>
          </a:p>
          <a:p>
            <a:pPr>
              <a:defRPr/>
            </a:pPr>
            <a:endParaRPr lang="it-IT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323850" y="3357563"/>
            <a:ext cx="2663974" cy="143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latin typeface="Arial Black" pitchFamily="34" charset="0"/>
              </a:rPr>
              <a:t>Ripristino MOBILITA’</a:t>
            </a:r>
          </a:p>
          <a:p>
            <a:pPr algn="ctr">
              <a:defRPr/>
            </a:pPr>
            <a:r>
              <a:rPr lang="it-IT" b="1" dirty="0">
                <a:latin typeface="Arial Black" pitchFamily="34" charset="0"/>
              </a:rPr>
              <a:t>ARTICOLARE</a:t>
            </a:r>
          </a:p>
        </p:txBody>
      </p:sp>
      <p:sp>
        <p:nvSpPr>
          <p:cNvPr id="15" name="Ovale 14"/>
          <p:cNvSpPr/>
          <p:nvPr/>
        </p:nvSpPr>
        <p:spPr>
          <a:xfrm>
            <a:off x="3635375" y="3213100"/>
            <a:ext cx="2592809" cy="15843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latin typeface="Arial Black" pitchFamily="34" charset="0"/>
              </a:rPr>
              <a:t>Ripristino FORZA e RESISTENZA MUSCOLARE</a:t>
            </a:r>
          </a:p>
        </p:txBody>
      </p:sp>
      <p:sp>
        <p:nvSpPr>
          <p:cNvPr id="16" name="Ovale 15"/>
          <p:cNvSpPr/>
          <p:nvPr/>
        </p:nvSpPr>
        <p:spPr>
          <a:xfrm>
            <a:off x="1763713" y="5013325"/>
            <a:ext cx="2663825" cy="15113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latin typeface="Arial Black" pitchFamily="34" charset="0"/>
              </a:rPr>
              <a:t>Ripristino CONTROLLO NEURO MUSCOLARE</a:t>
            </a:r>
          </a:p>
        </p:txBody>
      </p:sp>
      <p:sp>
        <p:nvSpPr>
          <p:cNvPr id="17" name="Ovale 16"/>
          <p:cNvSpPr/>
          <p:nvPr/>
        </p:nvSpPr>
        <p:spPr>
          <a:xfrm>
            <a:off x="5292080" y="4968875"/>
            <a:ext cx="3024833" cy="155575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latin typeface="Arial Black" pitchFamily="34" charset="0"/>
              </a:rPr>
              <a:t>Mantenimento  efficienza CARDIO-RESPIRATORIA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214" y="981075"/>
            <a:ext cx="8604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96502" y="5437673"/>
            <a:ext cx="813593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 smtClean="0"/>
              <a:t>Nell’ultima </a:t>
            </a:r>
            <a:r>
              <a:rPr lang="it-IT" sz="2000" dirty="0"/>
              <a:t>fase di rieducazione sul campo, il paziente recupera non solo la </a:t>
            </a:r>
            <a:r>
              <a:rPr lang="it-IT" sz="2000" b="1" dirty="0"/>
              <a:t>forza muscolare e la coordinazione </a:t>
            </a:r>
            <a:r>
              <a:rPr lang="it-IT" sz="2000" dirty="0"/>
              <a:t>ma anche la </a:t>
            </a:r>
            <a:r>
              <a:rPr lang="it-IT" sz="2000" b="1" dirty="0">
                <a:solidFill>
                  <a:srgbClr val="FF0000"/>
                </a:solidFill>
              </a:rPr>
              <a:t>forma fisica e le gestualità tecniche specifiche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6502" y="4141529"/>
            <a:ext cx="813593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/>
              <a:t>Le prime fasi hanno come obiettivi il recupero della </a:t>
            </a:r>
            <a:r>
              <a:rPr lang="it-IT" sz="2000" b="1" dirty="0"/>
              <a:t>deambulazione e dell’autonomia</a:t>
            </a:r>
          </a:p>
          <a:p>
            <a:pPr>
              <a:defRPr/>
            </a:pP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467544" y="200834"/>
            <a:ext cx="77396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Fasi dell’intervento riabilitativo</a:t>
            </a:r>
            <a:endParaRPr lang="it-IT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147248" cy="2592288"/>
          </a:xfrm>
          <a:ln w="12700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Risoluzione di dolore, gonfiore, flogosi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z="1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it-IT" sz="1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L'intervento riabilitativo deve essere inserito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(con modalità ed impegno diverso a seconda delle diverse situazioni)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già 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nella fase acuta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all'interno del protocollo terapeutico.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7" name="Picture 2" descr="http://www.notizie.it/wp-content/uploads/comequando/2011/05/ice-legs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81128"/>
            <a:ext cx="18732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sanitaincifre.it/wp-content/uploads/2011/04/anziani-fitn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21088"/>
            <a:ext cx="2664793" cy="2132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1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7" y="692696"/>
            <a:ext cx="8363273" cy="12241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it-IT" sz="2800" b="1" cap="none" smtClean="0">
                <a:solidFill>
                  <a:srgbClr val="FFFFFF"/>
                </a:solidFill>
                <a:latin typeface="Arial" charset="0"/>
                <a:cs typeface="Arial" charset="0"/>
              </a:rPr>
              <a:t>LA FORZA MUSCOLARE IN RIABILITAZIONE:</a:t>
            </a:r>
            <a:br>
              <a:rPr lang="it-IT" sz="2800" b="1" cap="none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it-IT" sz="2800" b="1" cap="none" smtClean="0">
                <a:solidFill>
                  <a:srgbClr val="FFFFFF"/>
                </a:solidFill>
                <a:latin typeface="Arial" charset="0"/>
                <a:cs typeface="Arial" charset="0"/>
              </a:rPr>
              <a:t>DAL DEFICIT DI FORZA ALL’ALLENAMENTO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quarter" idx="1"/>
          </p:nvPr>
        </p:nvSpPr>
        <p:spPr>
          <a:xfrm>
            <a:off x="1547664" y="2060848"/>
            <a:ext cx="6553200" cy="26860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dirty="0" smtClean="0">
                <a:latin typeface="Arial" charset="0"/>
                <a:cs typeface="Arial" charset="0"/>
              </a:rPr>
              <a:t>Secondo </a:t>
            </a:r>
            <a:r>
              <a:rPr lang="it-IT" i="1" dirty="0" smtClean="0">
                <a:latin typeface="Arial" charset="0"/>
                <a:cs typeface="Arial" charset="0"/>
              </a:rPr>
              <a:t>l’American College </a:t>
            </a:r>
            <a:r>
              <a:rPr lang="it-IT" i="1" dirty="0" err="1" smtClean="0">
                <a:latin typeface="Arial" charset="0"/>
                <a:cs typeface="Arial" charset="0"/>
              </a:rPr>
              <a:t>of</a:t>
            </a:r>
            <a:r>
              <a:rPr lang="it-IT" i="1" dirty="0" smtClean="0">
                <a:latin typeface="Arial" charset="0"/>
                <a:cs typeface="Arial" charset="0"/>
              </a:rPr>
              <a:t> Sport Medicine </a:t>
            </a:r>
            <a:r>
              <a:rPr lang="it-IT" dirty="0" smtClean="0">
                <a:latin typeface="Arial" charset="0"/>
                <a:cs typeface="Arial" charset="0"/>
              </a:rPr>
              <a:t>la </a:t>
            </a:r>
            <a:r>
              <a:rPr lang="it-IT" b="1" dirty="0" smtClean="0">
                <a:latin typeface="Arial" charset="0"/>
                <a:cs typeface="Arial" charset="0"/>
              </a:rPr>
              <a:t>forza muscolare </a:t>
            </a:r>
            <a:r>
              <a:rPr lang="it-IT" dirty="0" smtClean="0">
                <a:latin typeface="Arial" charset="0"/>
                <a:cs typeface="Arial" charset="0"/>
              </a:rPr>
              <a:t>è un tratto fisico fondamentale, necessario per la </a:t>
            </a:r>
            <a:r>
              <a:rPr lang="it-IT" u="sng" dirty="0" smtClean="0">
                <a:latin typeface="Arial" charset="0"/>
                <a:cs typeface="Arial" charset="0"/>
              </a:rPr>
              <a:t>salute</a:t>
            </a:r>
            <a:r>
              <a:rPr lang="it-IT" dirty="0" smtClean="0">
                <a:latin typeface="Arial" charset="0"/>
                <a:cs typeface="Arial" charset="0"/>
              </a:rPr>
              <a:t>, per le </a:t>
            </a:r>
            <a:r>
              <a:rPr lang="it-IT" u="sng" dirty="0" smtClean="0">
                <a:latin typeface="Arial" charset="0"/>
                <a:cs typeface="Arial" charset="0"/>
              </a:rPr>
              <a:t>abilità funzionali</a:t>
            </a:r>
            <a:r>
              <a:rPr lang="it-IT" dirty="0" smtClean="0">
                <a:latin typeface="Arial" charset="0"/>
                <a:cs typeface="Arial" charset="0"/>
              </a:rPr>
              <a:t> e per migliorare la </a:t>
            </a:r>
            <a:r>
              <a:rPr lang="it-IT" u="sng" dirty="0" smtClean="0">
                <a:latin typeface="Arial" charset="0"/>
                <a:cs typeface="Arial" charset="0"/>
              </a:rPr>
              <a:t>qualità della vita  </a:t>
            </a:r>
          </a:p>
          <a:p>
            <a:pPr algn="ctr" eaLnBrk="1" hangingPunct="1"/>
            <a:endParaRPr lang="it-IT" u="sng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it-IT" sz="14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it-IT" sz="14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sz="1400" dirty="0" err="1" smtClean="0">
                <a:latin typeface="Arial" charset="0"/>
                <a:cs typeface="Arial" charset="0"/>
              </a:rPr>
              <a:t>Progression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latin typeface="Arial" charset="0"/>
                <a:cs typeface="Arial" charset="0"/>
              </a:rPr>
              <a:t>modes</a:t>
            </a:r>
            <a:r>
              <a:rPr lang="it-IT" sz="1400" dirty="0" smtClean="0">
                <a:latin typeface="Arial" charset="0"/>
                <a:cs typeface="Arial" charset="0"/>
              </a:rPr>
              <a:t> in </a:t>
            </a:r>
            <a:r>
              <a:rPr lang="it-IT" sz="1400" dirty="0" err="1" smtClean="0">
                <a:latin typeface="Arial" charset="0"/>
                <a:cs typeface="Arial" charset="0"/>
              </a:rPr>
              <a:t>resistance</a:t>
            </a:r>
            <a:r>
              <a:rPr lang="it-IT" sz="1400" dirty="0" smtClean="0">
                <a:latin typeface="Arial" charset="0"/>
                <a:cs typeface="Arial" charset="0"/>
              </a:rPr>
              <a:t> training </a:t>
            </a:r>
            <a:r>
              <a:rPr lang="it-IT" sz="1400" dirty="0" err="1" smtClean="0">
                <a:latin typeface="Arial" charset="0"/>
                <a:cs typeface="Arial" charset="0"/>
              </a:rPr>
              <a:t>for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latin typeface="Arial" charset="0"/>
                <a:cs typeface="Arial" charset="0"/>
              </a:rPr>
              <a:t>healty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latin typeface="Arial" charset="0"/>
                <a:cs typeface="Arial" charset="0"/>
              </a:rPr>
              <a:t>adults</a:t>
            </a:r>
            <a:r>
              <a:rPr lang="it-IT" sz="1400" dirty="0" smtClean="0">
                <a:latin typeface="Arial" charset="0"/>
                <a:cs typeface="Arial" charset="0"/>
              </a:rPr>
              <a:t>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1400" dirty="0" err="1" smtClean="0">
                <a:latin typeface="Arial" charset="0"/>
                <a:cs typeface="Arial" charset="0"/>
              </a:rPr>
              <a:t>Med</a:t>
            </a:r>
            <a:r>
              <a:rPr lang="it-IT" sz="1400" dirty="0" smtClean="0">
                <a:latin typeface="Arial" charset="0"/>
                <a:cs typeface="Arial" charset="0"/>
              </a:rPr>
              <a:t> Sci </a:t>
            </a:r>
            <a:r>
              <a:rPr lang="it-IT" sz="1400" dirty="0" err="1" smtClean="0">
                <a:latin typeface="Arial" charset="0"/>
                <a:cs typeface="Arial" charset="0"/>
              </a:rPr>
              <a:t>Sports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latin typeface="Arial" charset="0"/>
                <a:cs typeface="Arial" charset="0"/>
              </a:rPr>
              <a:t>Exerc</a:t>
            </a:r>
            <a:r>
              <a:rPr lang="it-IT" sz="1400" dirty="0" smtClean="0">
                <a:latin typeface="Arial" charset="0"/>
                <a:cs typeface="Arial" charset="0"/>
              </a:rPr>
              <a:t> 2002; 34: 364-80</a:t>
            </a:r>
          </a:p>
        </p:txBody>
      </p:sp>
      <p:pic>
        <p:nvPicPr>
          <p:cNvPr id="14341" name="Picture 7" descr="http://www.sportsmd.com/Portals%5C0%5Caltman2%5Cacsm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279" y="4581128"/>
            <a:ext cx="17174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1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Segnaposto contenuto 2"/>
          <p:cNvSpPr>
            <a:spLocks noGrp="1"/>
          </p:cNvSpPr>
          <p:nvPr>
            <p:ph sz="quarter" idx="1"/>
          </p:nvPr>
        </p:nvSpPr>
        <p:spPr>
          <a:xfrm>
            <a:off x="2051050" y="1124744"/>
            <a:ext cx="6337300" cy="4391694"/>
          </a:xfrm>
          <a:solidFill>
            <a:schemeClr val="bg1"/>
          </a:solidFill>
          <a:ln>
            <a:solidFill>
              <a:srgbClr val="FF9900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Limitazione dell’attività fisica e della mobilizzazione articolare: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E’ indispensabile accelerare questa fase: il muscolo senza lavoro si indebolisce, l'osso senza carico si assottiglia, l'articolazione che non ruota tende a bloccarsi.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L'impiego di apparecchi che producono ipertermia e crioterapia è essenziale in questa fase e permette di accorciare i tempi di recupero. </a:t>
            </a:r>
          </a:p>
        </p:txBody>
      </p:sp>
      <p:pic>
        <p:nvPicPr>
          <p:cNvPr id="37893" name="Picture 2" descr="http://t0.gstatic.com/images?q=tbn:ANd9GcRcrLe-Qh_J7PXKzSosF7Vk3xHpq0pPbRqVGYP_Us6hF-AEW7LE1yDOQrq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7338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AutoShape 4" descr="data:image/jpeg;base64,/9j/4AAQSkZJRgABAQAAAQABAAD/2wBDAAkGBwgHBgkIBwgKCgkLDRYPDQwMDRsUFRAWIB0iIiAdHx8kKDQsJCYxJx8fLT0tMTU3Ojo6Iys/RD84QzQ5Ojf/2wBDAQoKCg0MDRoPDxo3JR8lNzc3Nzc3Nzc3Nzc3Nzc3Nzc3Nzc3Nzc3Nzc3Nzc3Nzc3Nzc3Nzc3Nzc3Nzc3Nzc3Nzf/wAARCACeAHsDASIAAhEBAxEB/8QAHAAAAQUBAQEAAAAAAAAAAAAABgADBAUHAQII/8QAShAAAgEDAgMFBgIFBwgLAAAAAQIDAAQRBSEGEjETQVFhcQcUIjKBkbHBFSNCocIIQ2Ki0dLwJCVEUnSDw+EWF1NUY3JzgpKy4v/EABkBAAMBAQEAAAAAAAAAAAAAAAACAwEEBf/EACQRAAMAAgIBBAIDAAAAAAAAAAABAgMRITESBCJBUTKBEyOR/9oADAMBAAIRAxEAPwDcaVKlQAqVKlQAqVcJA6mmFvbVgCtzCQe8SCs2gJFKmluYGZVWaMs2eUBhk+lO0b2Aqi6nexadp9xe3HN2VvG0j8oJOAMnAFSqGPaTHNLwNra2yO8vujFQgy2RvkUMDMtV9q3EuoXJHD1gsNshI51hMpk88kDHpg0WezD2iniKT9E6yVXVlVmWRV5EmUHcAZ2Yd4+ooK0e+u7K3fT7TTEEVvAWjlaQhZGAz0xtneqs22oScR6JqBhFrdnUYUAgGCRzjfBPqPMGueczdcnVWDU7R9ICu1xa7XScoqVKlQAqVKlQAqVKmLy5jtLaSeY4SMZNAFPxTqfu1uLWJv10wOcfsr3/AH6fegPT9XtL+/ksLSYzXSvIvYxozH4Dhug6Dxpni7X3t45bp2HvVwxEKk/L4n0Uf43oj9lHC/6J0s6peRkX18gIVweaKLqAQejHPMe/oO6o68mN0jxY3JikME5MILAhmyDE46HB6eB/5UZ6Xe+9QlZByzxnlkTz8R5VS8WaXkfpCBd1GJlHh/rf2/8AKq7S790KyoczwLuCcdpH4eo/D0o/Bh2g5puaNZY3R/lZSp9DWccZ+1WLRb79H6TZLeTqitLJLLyLGWGQuACScEHu6/bNNa9oXFGsApLq0ltGf5uyHYD7g839ara2hei81qC9sLqfSFuHU2jdmTEcsVIyME47iM1Y8CWyalxja219iX3O3a4UqxGJFZOUbHf5jsfCgS8163v1L3aSRT53IJcH69fvUaLWBAD7l2naFSO0VjGVJ7wRvkfSuJY6VfidzypxrZ9WL0rtfPPD/tV4j0nlju5I9UgA+S4+GQekgH4g+tbbwnxDacT6NDqdlzKr5WSJj8UTjqp/t7xg99dpwlzSpUqAFSpUqAFQTxnqyvK1mrhYLf452J2yN/sB/jajOYM0bCNgrlTysRnB8awz3qbijWYtBtlMInlYTSyMCXCnLbDu2J8+m1Jb+DUibwTox4w4mfVbyNhptmV7NTsGwcqn12ZvLlByK2gDFV3D+j22haTBp9nkpEPidgOaRjuzHHeTVlWytIGzy6hlIYZB6g99Amt6e+kXyyW+REx5om68h/1f8d1HtAXti1+fQOHbWW2t1lM94kbF9gqgFiM9xPLgetFTtAgL9ofD6apZpq+nxYuYhh0UbsoySnqOq+WRWXgrIoIwe/I762HR+JdJuIDMt5F7tIOWVHYK6eeD3jr593WgufTrCXX5rvS4pLmzkSQovu5RFkO3OvMuMftAEdd+4UsVrhhSBE4GxO9LbIGdzsB4nwo1W6t9KWGBtB05sE8vaQOzSR4GVdgrEknBLEYIGMAUxa38ZUQQ6fa27STmX3n4ueNi3NnPYAYXAAB2AAxg71TZgJthcrjBBwR3g+FbZ/J834f1Zs5zqH/DSsh4luJp9XnmuzEZnwHaIPhyNub4t8nHiR0rSP5PV8Vuda09jsyxTqvn8St+7krN7A2qlSpVoCrhIG5OB51x3CIWY4UDJPgKCNR1KfVJwRlbcMOWPPVe/Pmf3UrrQBdc3tqqMjXUKkqRu42rM9DfPE2nwy8sMNvJK3vDMORgmRt0+bOR5CrGSzEYbkkuZecNykLGoiBzy7EDJHqQcdKjmyeWW2xLcwiM/rNo2WUbdcAlc7/L4+Vb4J9sT+TXwaLHfWkh5Y7qBie4SDNSAazObTwO0ZZZn5iCqSKvLH4gEDJ8BmrzhDVjDM2m3ch+Pe3Ln7qPpuPrWOtPQ0vyWwxoI9r8oXg6SAgEXE6RnIz4t/DRuOlBntXtzNwoZACTDcRvt5nl/irMm1D0Ux68lsx3Q+HILngniHW3nkjl06TAiXGHHIp6nofiNGHsr0PSptMFzqaG57dQ6LcsJORe4DYevTvqlslnj9lPF5t1JVr6JHwM4XEXN9gauODJ+TS7YKflt0LbdDgbUutpM2/bTQxxnpPC1xq8VjLYpbveP2Md7BkNHK2yFt8MucLjHh4VlN1ZNZXMtrcKnaQuUdQveD1/Ojji8F9RsY7dQGe9j5eUY35sk/nQtxNIlxr9/LGQVeYk4Az4U0iMjR6a502G85OWKa4lhUr0BRUP7+f+qa2f2B2Nnb6fqc685v3kRZS/TsgCUx9ebPiRQVw+IdY9m19ZRqPfdEvffwoPzwvkM30HNt5DxFGfsgmVNZu4h/PWoPryt/8AqkdNWkVmU8bf0azSpUqsRBrinUOaOTT4mI5k/WkHuI+Wgezn1qEdnHrWmxquwFypVvwP4UW8a6V2Fpda1YzyQ3SKpdNjHLuF3B6HHePCg2x4mvJVxPYWMu3Vwy/htUab8hkiU2o8UK57PWOHmHiZXH4QGvQ1bicgiTWdBT/yPI3/AARVWlhbXUks1zBF2rvkiPKqNhsBmvZ0mx/7Afc1gE9ptcnUhuJ9JH9ERSf2CoVvY6gNQW6u78TtDkxvGhVVPiM71Itri5sLU21pDYhM5V3iJdfLY71CtHvNU1+ysb64LW08wSRIh2eR4ZG/76xs1Gu6PfLqOmW92uMyJlgvQN0I++ah8YRLPwxqaMQP8mZgT3EDI/eBVnb28VrBHBbxrHFGoVEUYCgdBWYa2+q6rxPqNjey3MFnA4MUbJhHU9Cvcemc79QKfJXjJuOd12DOm8Sfo7hzVeHNOiafUdTnld5OiW0JjjQux8dsAffuBteG7LTbLRrWKbXLWCVIVWRJRgKwABGSRmurpFhZTyQRQYkmPaTSFiS4xhft8XTbeod5olzEpe0uA0Yz8D9d/CofyriS7w1XuKjjXUH0wW0Om31jeJIzt2scKs8R6bPk42JFAw5WJLISSckkDrV5xEkjWSN2XZpC+W5/mYnbY+HXao3DGk/p6+91F5DZ4XmMkil/oFHU/Yfn0YmnOznyS09HdC1O/wBG1EXGlcvvEsbQGMxCXtkbqnL1IOB0wdq0DgRb3QtX0651Oym0+FyYnM6FF5WXbc+YWiLQ9B0Hg2zN5E0lxduOU3EozK/ko6IOmcAd2SdqZ1LVLvUI2Egi7A/zXZhgR5kjP4VHNkngvgx09/RpUV3bygdlPE+enK4OaerGLPSbe8QSSOxZDgqpAx6HGR96JIbi+hiSKO8uORBgc0rMcepOTQvUfaErDp6TCvi9ebhrUB/4X5ishRTGxx41s3EMYk0O/U98D/hWRtH8Rql/kRR6tZTls+NTO0yKiQx/EfQU+FwKU08zOcbVzQQTxLpjH/vK1x1zUrQo8a/phx/pK0fJprtUPE0QkeyIG/aMObGe7P5VfVW8Q2lxe6PdRWJVbzs2NszHAWUD4ST4Z6+Wata3LQsvTQAa9G1rrFtIVykicg9Qc/ma83ciw27c5AYjOKhcTx67aTW0esNHyMWaEoQSSPHHrVLdzXFy4hjJeSUrGi53JJwAPqa86p5PTxV7CXpeg2/ELEXkXaW0JyU3wzEkjOD4b49KtLfgTTbDWBqWnPPaSqMLHEEMY2wfhZT1/GrHS+FOKdNtuwtprFEJ5jmQkk//ABqWdA4vY73lkP8A3t/dq0rIukzluop7ZRapa6lbvJNdzNeW52MnIFaMeajbHmPrUC1vlibspWyvceuaK24b4sYEG/sRnzY/w0L69w1qHDsEV1fT20kcs3IoiJ+EkE9COm1JWOu2i2PLO/EftrmG2ull5sRysEZfU7HHrV/hfA1nWpTfqwyuQeYYOcb5o4j4M4qKKX1S2ViN1DE4Pry0sw66QZmk9miasvPpd2vjC4/qmsjxnetgvRzWc4PfGw/dWQJuo8xXbfZwI7CPiPoPzp/G1Np859KcpBkeSualaKv+fdN/2hfzqPipejD/AD7pv+0D8DQuzTU6VLNcroJmYe1BmOvWkbE8gteZB4HmbP4LQtokoj4k0yWTBVLuMtnzYD880Xe1mErfaVcgbFJYyfPKkfnQZpUTXOt2Fsnzy3UQ28AwJP0ANcGTayM78XOI30Vx3VFLMQFG5JOwFZ1F7Rb1nu0l0q3VkbEDJclgwyd2HKMbY2FU6rr/ABtfm2uL2JYgnOY91jAz3KMluo6/euqsi6S2cSh/IXa77QdL08vFYA39wu2IziNT5v8A2ZrP9a1vVteeKTU/gtjzNBEkZVPDIJ+bY4zn7VoelcF6JosYuL4rcyLg9pcYCKf6K9Pvk0J+0u/t7zULKS05ikUbxMSuBnIIx39x7qjk8/HdP9FsPj58ANqoJtmROpyB+VbWeN9Bt8QyXkjugCs0VvI6k43wwUg/SsdgtZNR1SxsIcdpcTqq83Trk/uBrVYeAIREol1Cfnxv2agL9M5pcSrnRT1GtrZD1vi65veaCwU28ByDIwBdh+AobjGFX0rzPIsEMk0h5UjUsxPcAOtebd+a3jbxUGmh1XuZC9J6Hx8/0pwUwG/WD0P5U8GpxTrNygE9+wHiabnvJtPMN5ByCaFwy8wyM17OCQe8VX64SdMm5d2xt61ut8Byi8Xj7XAcFbJvWFv71ev+sPWVPxW1g3+7cfxUL23M9vGZVAkKjmAOcGvRiJBqFXkimm+i0qKSaRO4o4mvOIILSK6toYuwm7TmiJ3ypGNz51W6Jq6aDrcOpSWvvIjRwI+blIJGM59Mj615eAMQGBYE9M05La8tu8ywEzIjFUlwS2N9h03xSbpvZVOVLkYNhPJf/wCR2csxuAe2MS7gA/Dk9Nskb+FGHDlvcaVFC8sie8wlsMgz8J6A/Q4+goTsTHxBZXi2dt25h5HiSad41lJ/aJQjuLDHl6V3jBr3TRBEHlGn45EVWJAx0BJ3Jx4mqdc/JHvgJNd4pt45GMs73UwyAsZB5fr0H0oMu9Xl1K4VOVUiByFHXPnUnTNAu72NZjF2MTb9pMOX7DqamT6TZWS8yF5pQeV3xgDbOABWVybDSZD0O+m0riK3v7eyS8lhVykckvZqpI5ebmwe4nu760WPjy7ZFL2FsrEbhZ2YD68u9ZpezHTZe0jjLmUcoJPy436fWon6Vum35p9/A4onJUrSHySrrYYSRoYJO1KrkAbnr5U3b28pRY0QsQMZHKB9ydqlkxrOFmClW+UsM4by/fUHW9LuL615LW4aF0Ox6g+Rrrhf0S5/ZwOv76Vfoke6srAvcWSYByHu0yPsTSIRf9N0/H/rsfwQ0ETaHr0TEfE/iY5Afxwa8DQ9Zf5zcL/vMfnUXR0aX2HXPaft6naKfJZG/hFMXlutwnZR3UMyMRlogfz6fahi14SupSDd3rIudwrF2x9dqJ7KKz0W05I1CouThmyzHxNVxS6rnollpTPHYzcJ2dxFEwRXEe4TOOpx1p5IcrsKHbqbU5tbtzGzIksmXEeGPIB0ORsOn3owSLlTYVD1LVZHSLenTnGpZANqWI5R3g58Kk3VpPYpJLKg5Ihl3/ZwNzua7PMtpGZ5ivZRfG/OcDlG5z9M1K4zCQ6GOzkCHdXkit2lLjGcHl+XOB8R2HjSQtj09Mr+ErN7M3MhjKxuQIyR1AJ/dvT8UsllGvvEdzcW7uGUi2ZzEc5B2B237+lRbi8kuhbQ6NeRMts8fb8swyCuzRsvKcZx4561ZteXqgfqYxt0Fw392tekZpsreIL3WecRabbtLzYYTonaZXO4x0U49etQbyYwz26Tg9lcSczM4wUbGCD4HOOv5Vcy3V0w5miiXxxKSf8A61Uxe8X1xcWirCxkTtFWVjgshB322+EN09cbUKk+ActcnjWtIjSJyquZuYCNgGx0BAx0yRjvOO6qZdKvsDMEn2oj09B/0atpljjSGZFkRUmdsjAGcN8uRjCrtnzqEZ7mMlG7HKkg9aW5SY002i51a2aeMhM56Ag4I86pk1m6sHC3tpLIwUKZVIIIHlnzPdRf2Stvio8mlw3B+JV378UYstR0TyY5vspYdct5xnsAp/pMRTpvUYZHZKPPJqSeHbdmJzj0pxOHbdSAWJ8jVX6i39f4KsEL7/0rbi+Xl5VkJ8kULUCSykv8xvGxR+vMaLrbQ7ZM/Apx5VIFrFGQEUD0qdZrfDY844XKRVaXosNrGvIh5yBl2JZj9TvU+eLlXarFEAQelNzIGXHf1qTZRFHdKqrl1LKGDMviAckVe3oC6XdmaVDCsR7Ig5yvLvkdD3/Sqq9iyjAeFDb3t+snYG5T3ZXBEQj7/M53+1PFaRlTslaNpMWnSXIh5iZpBI4JzhsAHH1z1q2Kll3qHp5ZkBLEsTuT3nxqdJHgqc70lPb2OloZZBgg9Kp7rtLC9ju4BlkOSp6MCMEHyIJFXbjaouowCSBvIZoNY6uoabJpajKGCP4lJ2dSCGCuO4jAwehof7ZLkmaAHs2J5c79+KrLi3VZSGVWB2IZQanQZSJVQ8qgbAbAVrvYqjR//9k="/>
          <p:cNvSpPr>
            <a:spLocks noChangeAspect="1" noChangeArrowheads="1"/>
          </p:cNvSpPr>
          <p:nvPr/>
        </p:nvSpPr>
        <p:spPr bwMode="auto">
          <a:xfrm>
            <a:off x="63500" y="-631825"/>
            <a:ext cx="1028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7895" name="AutoShape 6" descr="data:image/jpeg;base64,/9j/4AAQSkZJRgABAQAAAQABAAD/2wBDAAkGBwgHBgkIBwgKCgkLDRYPDQwMDRsUFRAWIB0iIiAdHx8kKDQsJCYxJx8fLT0tMTU3Ojo6Iys/RD84QzQ5Ojf/2wBDAQoKCg0MDRoPDxo3JR8lNzc3Nzc3Nzc3Nzc3Nzc3Nzc3Nzc3Nzc3Nzc3Nzc3Nzc3Nzc3Nzc3Nzc3Nzc3Nzc3Nzf/wAARCACeAHsDASIAAhEBAxEB/8QAHAAAAQUBAQEAAAAAAAAAAAAABgADBAUHAQII/8QAShAAAgEDAgMFBgIFBwgLAAAAAQIDAAQRBSEGEjETQVFhcQcUIjKBkbHBFSNCocIIQ2Ki0dLwJCVEUnSDw+EWF1NUY3JzgpKy4v/EABkBAAMBAQEAAAAAAAAAAAAAAAACAwEEBf/EACQRAAMAAgIBBAIDAAAAAAAAAAABAgMRITESBCJBUTKBEyOR/9oADAMBAAIRAxEAPwDcaVKlQAqVKlQAqVcJA6mmFvbVgCtzCQe8SCs2gJFKmluYGZVWaMs2eUBhk+lO0b2Aqi6nexadp9xe3HN2VvG0j8oJOAMnAFSqGPaTHNLwNra2yO8vujFQgy2RvkUMDMtV9q3EuoXJHD1gsNshI51hMpk88kDHpg0WezD2iniKT9E6yVXVlVmWRV5EmUHcAZ2Yd4+ooK0e+u7K3fT7TTEEVvAWjlaQhZGAz0xtneqs22oScR6JqBhFrdnUYUAgGCRzjfBPqPMGueczdcnVWDU7R9ICu1xa7XScoqVKlQAqVKlQAqVKmLy5jtLaSeY4SMZNAFPxTqfu1uLWJv10wOcfsr3/AH6fegPT9XtL+/ksLSYzXSvIvYxozH4Dhug6Dxpni7X3t45bp2HvVwxEKk/L4n0Uf43oj9lHC/6J0s6peRkX18gIVweaKLqAQejHPMe/oO6o68mN0jxY3JikME5MILAhmyDE46HB6eB/5UZ6Xe+9QlZByzxnlkTz8R5VS8WaXkfpCBd1GJlHh/rf2/8AKq7S790KyoczwLuCcdpH4eo/D0o/Bh2g5puaNZY3R/lZSp9DWccZ+1WLRb79H6TZLeTqitLJLLyLGWGQuACScEHu6/bNNa9oXFGsApLq0ltGf5uyHYD7g839ara2hei81qC9sLqfSFuHU2jdmTEcsVIyME47iM1Y8CWyalxja219iX3O3a4UqxGJFZOUbHf5jsfCgS8163v1L3aSRT53IJcH69fvUaLWBAD7l2naFSO0VjGVJ7wRvkfSuJY6VfidzypxrZ9WL0rtfPPD/tV4j0nlju5I9UgA+S4+GQekgH4g+tbbwnxDacT6NDqdlzKr5WSJj8UTjqp/t7xg99dpwlzSpUqAFSpUqAFQTxnqyvK1mrhYLf452J2yN/sB/jajOYM0bCNgrlTysRnB8awz3qbijWYtBtlMInlYTSyMCXCnLbDu2J8+m1Jb+DUibwTox4w4mfVbyNhptmV7NTsGwcqn12ZvLlByK2gDFV3D+j22haTBp9nkpEPidgOaRjuzHHeTVlWytIGzy6hlIYZB6g99Amt6e+kXyyW+REx5om68h/1f8d1HtAXti1+fQOHbWW2t1lM94kbF9gqgFiM9xPLgetFTtAgL9ofD6apZpq+nxYuYhh0UbsoySnqOq+WRWXgrIoIwe/I762HR+JdJuIDMt5F7tIOWVHYK6eeD3jr593WgufTrCXX5rvS4pLmzkSQovu5RFkO3OvMuMftAEdd+4UsVrhhSBE4GxO9LbIGdzsB4nwo1W6t9KWGBtB05sE8vaQOzSR4GVdgrEknBLEYIGMAUxa38ZUQQ6fa27STmX3n4ueNi3NnPYAYXAAB2AAxg71TZgJthcrjBBwR3g+FbZ/J834f1Zs5zqH/DSsh4luJp9XnmuzEZnwHaIPhyNub4t8nHiR0rSP5PV8Vuda09jsyxTqvn8St+7krN7A2qlSpVoCrhIG5OB51x3CIWY4UDJPgKCNR1KfVJwRlbcMOWPPVe/Pmf3UrrQBdc3tqqMjXUKkqRu42rM9DfPE2nwy8sMNvJK3vDMORgmRt0+bOR5CrGSzEYbkkuZecNykLGoiBzy7EDJHqQcdKjmyeWW2xLcwiM/rNo2WUbdcAlc7/L4+Vb4J9sT+TXwaLHfWkh5Y7qBie4SDNSAazObTwO0ZZZn5iCqSKvLH4gEDJ8BmrzhDVjDM2m3ch+Pe3Ln7qPpuPrWOtPQ0vyWwxoI9r8oXg6SAgEXE6RnIz4t/DRuOlBntXtzNwoZACTDcRvt5nl/irMm1D0Ux68lsx3Q+HILngniHW3nkjl06TAiXGHHIp6nofiNGHsr0PSptMFzqaG57dQ6LcsJORe4DYevTvqlslnj9lPF5t1JVr6JHwM4XEXN9gauODJ+TS7YKflt0LbdDgbUutpM2/bTQxxnpPC1xq8VjLYpbveP2Md7BkNHK2yFt8MucLjHh4VlN1ZNZXMtrcKnaQuUdQveD1/Ojji8F9RsY7dQGe9j5eUY35sk/nQtxNIlxr9/LGQVeYk4Az4U0iMjR6a502G85OWKa4lhUr0BRUP7+f+qa2f2B2Nnb6fqc685v3kRZS/TsgCUx9ebPiRQVw+IdY9m19ZRqPfdEvffwoPzwvkM30HNt5DxFGfsgmVNZu4h/PWoPryt/8AqkdNWkVmU8bf0azSpUqsRBrinUOaOTT4mI5k/WkHuI+Wgezn1qEdnHrWmxquwFypVvwP4UW8a6V2Fpda1YzyQ3SKpdNjHLuF3B6HHePCg2x4mvJVxPYWMu3Vwy/htUab8hkiU2o8UK57PWOHmHiZXH4QGvQ1bicgiTWdBT/yPI3/AARVWlhbXUks1zBF2rvkiPKqNhsBmvZ0mx/7Afc1gE9ptcnUhuJ9JH9ERSf2CoVvY6gNQW6u78TtDkxvGhVVPiM71Itri5sLU21pDYhM5V3iJdfLY71CtHvNU1+ysb64LW08wSRIh2eR4ZG/76xs1Gu6PfLqOmW92uMyJlgvQN0I++ah8YRLPwxqaMQP8mZgT3EDI/eBVnb28VrBHBbxrHFGoVEUYCgdBWYa2+q6rxPqNjey3MFnA4MUbJhHU9Cvcemc79QKfJXjJuOd12DOm8Sfo7hzVeHNOiafUdTnld5OiW0JjjQux8dsAffuBteG7LTbLRrWKbXLWCVIVWRJRgKwABGSRmurpFhZTyQRQYkmPaTSFiS4xhft8XTbeod5olzEpe0uA0Yz8D9d/CofyriS7w1XuKjjXUH0wW0Om31jeJIzt2scKs8R6bPk42JFAw5WJLISSckkDrV5xEkjWSN2XZpC+W5/mYnbY+HXao3DGk/p6+91F5DZ4XmMkil/oFHU/Yfn0YmnOznyS09HdC1O/wBG1EXGlcvvEsbQGMxCXtkbqnL1IOB0wdq0DgRb3QtX0651Oym0+FyYnM6FF5WXbc+YWiLQ9B0Hg2zN5E0lxduOU3EozK/ko6IOmcAd2SdqZ1LVLvUI2Egi7A/zXZhgR5kjP4VHNkngvgx09/RpUV3bygdlPE+enK4OaerGLPSbe8QSSOxZDgqpAx6HGR96JIbi+hiSKO8uORBgc0rMcepOTQvUfaErDp6TCvi9ebhrUB/4X5ishRTGxx41s3EMYk0O/U98D/hWRtH8Rql/kRR6tZTls+NTO0yKiQx/EfQU+FwKU08zOcbVzQQTxLpjH/vK1x1zUrQo8a/phx/pK0fJprtUPE0QkeyIG/aMObGe7P5VfVW8Q2lxe6PdRWJVbzs2NszHAWUD4ST4Z6+Wata3LQsvTQAa9G1rrFtIVykicg9Qc/ma83ciw27c5AYjOKhcTx67aTW0esNHyMWaEoQSSPHHrVLdzXFy4hjJeSUrGi53JJwAPqa86p5PTxV7CXpeg2/ELEXkXaW0JyU3wzEkjOD4b49KtLfgTTbDWBqWnPPaSqMLHEEMY2wfhZT1/GrHS+FOKdNtuwtprFEJ5jmQkk//ABqWdA4vY73lkP8A3t/dq0rIukzluop7ZRapa6lbvJNdzNeW52MnIFaMeajbHmPrUC1vlibspWyvceuaK24b4sYEG/sRnzY/w0L69w1qHDsEV1fT20kcs3IoiJ+EkE9COm1JWOu2i2PLO/EftrmG2ull5sRysEZfU7HHrV/hfA1nWpTfqwyuQeYYOcb5o4j4M4qKKX1S2ViN1DE4Pry0sw66QZmk9miasvPpd2vjC4/qmsjxnetgvRzWc4PfGw/dWQJuo8xXbfZwI7CPiPoPzp/G1Np859KcpBkeSualaKv+fdN/2hfzqPipejD/AD7pv+0D8DQuzTU6VLNcroJmYe1BmOvWkbE8gteZB4HmbP4LQtokoj4k0yWTBVLuMtnzYD880Xe1mErfaVcgbFJYyfPKkfnQZpUTXOt2Fsnzy3UQ28AwJP0ANcGTayM78XOI30Vx3VFLMQFG5JOwFZ1F7Rb1nu0l0q3VkbEDJclgwyd2HKMbY2FU6rr/ABtfm2uL2JYgnOY91jAz3KMluo6/euqsi6S2cSh/IXa77QdL08vFYA39wu2IziNT5v8A2ZrP9a1vVteeKTU/gtjzNBEkZVPDIJ+bY4zn7VoelcF6JosYuL4rcyLg9pcYCKf6K9Pvk0J+0u/t7zULKS05ikUbxMSuBnIIx39x7qjk8/HdP9FsPj58ANqoJtmROpyB+VbWeN9Bt8QyXkjugCs0VvI6k43wwUg/SsdgtZNR1SxsIcdpcTqq83Trk/uBrVYeAIREol1Cfnxv2agL9M5pcSrnRT1GtrZD1vi65veaCwU28ByDIwBdh+AobjGFX0rzPIsEMk0h5UjUsxPcAOtebd+a3jbxUGmh1XuZC9J6Hx8/0pwUwG/WD0P5U8GpxTrNygE9+wHiabnvJtPMN5ByCaFwy8wyM17OCQe8VX64SdMm5d2xt61ut8Byi8Xj7XAcFbJvWFv71ev+sPWVPxW1g3+7cfxUL23M9vGZVAkKjmAOcGvRiJBqFXkimm+i0qKSaRO4o4mvOIILSK6toYuwm7TmiJ3ypGNz51W6Jq6aDrcOpSWvvIjRwI+blIJGM59Mj615eAMQGBYE9M05La8tu8ywEzIjFUlwS2N9h03xSbpvZVOVLkYNhPJf/wCR2csxuAe2MS7gA/Dk9Nskb+FGHDlvcaVFC8sie8wlsMgz8J6A/Q4+goTsTHxBZXi2dt25h5HiSad41lJ/aJQjuLDHl6V3jBr3TRBEHlGn45EVWJAx0BJ3Jx4mqdc/JHvgJNd4pt45GMs73UwyAsZB5fr0H0oMu9Xl1K4VOVUiByFHXPnUnTNAu72NZjF2MTb9pMOX7DqamT6TZWS8yF5pQeV3xgDbOABWVybDSZD0O+m0riK3v7eyS8lhVykckvZqpI5ebmwe4nu760WPjy7ZFL2FsrEbhZ2YD68u9ZpezHTZe0jjLmUcoJPy436fWon6Vum35p9/A4onJUrSHySrrYYSRoYJO1KrkAbnr5U3b28pRY0QsQMZHKB9ydqlkxrOFmClW+UsM4by/fUHW9LuL615LW4aF0Ox6g+Rrrhf0S5/ZwOv76Vfoke6srAvcWSYByHu0yPsTSIRf9N0/H/rsfwQ0ETaHr0TEfE/iY5Afxwa8DQ9Zf5zcL/vMfnUXR0aX2HXPaft6naKfJZG/hFMXlutwnZR3UMyMRlogfz6fahi14SupSDd3rIudwrF2x9dqJ7KKz0W05I1CouThmyzHxNVxS6rnollpTPHYzcJ2dxFEwRXEe4TOOpx1p5IcrsKHbqbU5tbtzGzIksmXEeGPIB0ORsOn3owSLlTYVD1LVZHSLenTnGpZANqWI5R3g58Kk3VpPYpJLKg5Ihl3/ZwNzua7PMtpGZ5ivZRfG/OcDlG5z9M1K4zCQ6GOzkCHdXkit2lLjGcHl+XOB8R2HjSQtj09Mr+ErN7M3MhjKxuQIyR1AJ/dvT8UsllGvvEdzcW7uGUi2ZzEc5B2B237+lRbi8kuhbQ6NeRMts8fb8swyCuzRsvKcZx4561ZteXqgfqYxt0Fw392tekZpsreIL3WecRabbtLzYYTonaZXO4x0U49etQbyYwz26Tg9lcSczM4wUbGCD4HOOv5Vcy3V0w5miiXxxKSf8A61Uxe8X1xcWirCxkTtFWVjgshB322+EN09cbUKk+ActcnjWtIjSJyquZuYCNgGx0BAx0yRjvOO6qZdKvsDMEn2oj09B/0atpljjSGZFkRUmdsjAGcN8uRjCrtnzqEZ7mMlG7HKkg9aW5SY002i51a2aeMhM56Ag4I86pk1m6sHC3tpLIwUKZVIIIHlnzPdRf2Stvio8mlw3B+JV378UYstR0TyY5vspYdct5xnsAp/pMRTpvUYZHZKPPJqSeHbdmJzj0pxOHbdSAWJ8jVX6i39f4KsEL7/0rbi+Xl5VkJ8kULUCSykv8xvGxR+vMaLrbQ7ZM/Apx5VIFrFGQEUD0qdZrfDY844XKRVaXosNrGvIh5yBl2JZj9TvU+eLlXarFEAQelNzIGXHf1qTZRFHdKqrl1LKGDMviAckVe3oC6XdmaVDCsR7Ig5yvLvkdD3/Sqq9iyjAeFDb3t+snYG5T3ZXBEQj7/M53+1PFaRlTslaNpMWnSXIh5iZpBI4JzhsAHH1z1q2Kll3qHp5ZkBLEsTuT3nxqdJHgqc70lPb2OloZZBgg9Kp7rtLC9ju4BlkOSp6MCMEHyIJFXbjaouowCSBvIZoNY6uoabJpajKGCP4lJ2dSCGCuO4jAwehof7ZLkmaAHs2J5c79+KrLi3VZSGVWB2IZQanQZSJVQ8qgbAbAVrvYqjR//9k="/>
          <p:cNvSpPr>
            <a:spLocks noChangeAspect="1" noChangeArrowheads="1"/>
          </p:cNvSpPr>
          <p:nvPr/>
        </p:nvSpPr>
        <p:spPr bwMode="auto">
          <a:xfrm>
            <a:off x="63500" y="-631825"/>
            <a:ext cx="1028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7896" name="AutoShape 8" descr="data:image/jpeg;base64,/9j/4AAQSkZJRgABAQAAAQABAAD/2wBDAAkGBwgHBgkIBwgKCgkLDRYPDQwMDRsUFRAWIB0iIiAdHx8kKDQsJCYxJx8fLT0tMTU3Ojo6Iys/RD84QzQ5Ojf/2wBDAQoKCg0MDRoPDxo3JR8lNzc3Nzc3Nzc3Nzc3Nzc3Nzc3Nzc3Nzc3Nzc3Nzc3Nzc3Nzc3Nzc3Nzc3Nzc3Nzc3Nzf/wAARCACeAHsDASIAAhEBAxEB/8QAHAAAAQUBAQEAAAAAAAAAAAAABgADBAUHAQII/8QAShAAAgEDAgMFBgIFBwgLAAAAAQIDAAQRBSEGEjETQVFhcQcUIjKBkbHBFSNCocIIQ2Ki0dLwJCVEUnSDw+EWF1NUY3JzgpKy4v/EABkBAAMBAQEAAAAAAAAAAAAAAAACAwEEBf/EACQRAAMAAgIBBAIDAAAAAAAAAAABAgMRITESBCJBUTKBEyOR/9oADAMBAAIRAxEAPwDcaVKlQAqVKlQAqVcJA6mmFvbVgCtzCQe8SCs2gJFKmluYGZVWaMs2eUBhk+lO0b2Aqi6nexadp9xe3HN2VvG0j8oJOAMnAFSqGPaTHNLwNra2yO8vujFQgy2RvkUMDMtV9q3EuoXJHD1gsNshI51hMpk88kDHpg0WezD2iniKT9E6yVXVlVmWRV5EmUHcAZ2Yd4+ooK0e+u7K3fT7TTEEVvAWjlaQhZGAz0xtneqs22oScR6JqBhFrdnUYUAgGCRzjfBPqPMGueczdcnVWDU7R9ICu1xa7XScoqVKlQAqVKlQAqVKmLy5jtLaSeY4SMZNAFPxTqfu1uLWJv10wOcfsr3/AH6fegPT9XtL+/ksLSYzXSvIvYxozH4Dhug6Dxpni7X3t45bp2HvVwxEKk/L4n0Uf43oj9lHC/6J0s6peRkX18gIVweaKLqAQejHPMe/oO6o68mN0jxY3JikME5MILAhmyDE46HB6eB/5UZ6Xe+9QlZByzxnlkTz8R5VS8WaXkfpCBd1GJlHh/rf2/8AKq7S790KyoczwLuCcdpH4eo/D0o/Bh2g5puaNZY3R/lZSp9DWccZ+1WLRb79H6TZLeTqitLJLLyLGWGQuACScEHu6/bNNa9oXFGsApLq0ltGf5uyHYD7g839ara2hei81qC9sLqfSFuHU2jdmTEcsVIyME47iM1Y8CWyalxja219iX3O3a4UqxGJFZOUbHf5jsfCgS8163v1L3aSRT53IJcH69fvUaLWBAD7l2naFSO0VjGVJ7wRvkfSuJY6VfidzypxrZ9WL0rtfPPD/tV4j0nlju5I9UgA+S4+GQekgH4g+tbbwnxDacT6NDqdlzKr5WSJj8UTjqp/t7xg99dpwlzSpUqAFSpUqAFQTxnqyvK1mrhYLf452J2yN/sB/jajOYM0bCNgrlTysRnB8awz3qbijWYtBtlMInlYTSyMCXCnLbDu2J8+m1Jb+DUibwTox4w4mfVbyNhptmV7NTsGwcqn12ZvLlByK2gDFV3D+j22haTBp9nkpEPidgOaRjuzHHeTVlWytIGzy6hlIYZB6g99Amt6e+kXyyW+REx5om68h/1f8d1HtAXti1+fQOHbWW2t1lM94kbF9gqgFiM9xPLgetFTtAgL9ofD6apZpq+nxYuYhh0UbsoySnqOq+WRWXgrIoIwe/I762HR+JdJuIDMt5F7tIOWVHYK6eeD3jr593WgufTrCXX5rvS4pLmzkSQovu5RFkO3OvMuMftAEdd+4UsVrhhSBE4GxO9LbIGdzsB4nwo1W6t9KWGBtB05sE8vaQOzSR4GVdgrEknBLEYIGMAUxa38ZUQQ6fa27STmX3n4ueNi3NnPYAYXAAB2AAxg71TZgJthcrjBBwR3g+FbZ/J834f1Zs5zqH/DSsh4luJp9XnmuzEZnwHaIPhyNub4t8nHiR0rSP5PV8Vuda09jsyxTqvn8St+7krN7A2qlSpVoCrhIG5OB51x3CIWY4UDJPgKCNR1KfVJwRlbcMOWPPVe/Pmf3UrrQBdc3tqqMjXUKkqRu42rM9DfPE2nwy8sMNvJK3vDMORgmRt0+bOR5CrGSzEYbkkuZecNykLGoiBzy7EDJHqQcdKjmyeWW2xLcwiM/rNo2WUbdcAlc7/L4+Vb4J9sT+TXwaLHfWkh5Y7qBie4SDNSAazObTwO0ZZZn5iCqSKvLH4gEDJ8BmrzhDVjDM2m3ch+Pe3Ln7qPpuPrWOtPQ0vyWwxoI9r8oXg6SAgEXE6RnIz4t/DRuOlBntXtzNwoZACTDcRvt5nl/irMm1D0Ux68lsx3Q+HILngniHW3nkjl06TAiXGHHIp6nofiNGHsr0PSptMFzqaG57dQ6LcsJORe4DYevTvqlslnj9lPF5t1JVr6JHwM4XEXN9gauODJ+TS7YKflt0LbdDgbUutpM2/bTQxxnpPC1xq8VjLYpbveP2Md7BkNHK2yFt8MucLjHh4VlN1ZNZXMtrcKnaQuUdQveD1/Ojji8F9RsY7dQGe9j5eUY35sk/nQtxNIlxr9/LGQVeYk4Az4U0iMjR6a502G85OWKa4lhUr0BRUP7+f+qa2f2B2Nnb6fqc685v3kRZS/TsgCUx9ebPiRQVw+IdY9m19ZRqPfdEvffwoPzwvkM30HNt5DxFGfsgmVNZu4h/PWoPryt/8AqkdNWkVmU8bf0azSpUqsRBrinUOaOTT4mI5k/WkHuI+Wgezn1qEdnHrWmxquwFypVvwP4UW8a6V2Fpda1YzyQ3SKpdNjHLuF3B6HHePCg2x4mvJVxPYWMu3Vwy/htUab8hkiU2o8UK57PWOHmHiZXH4QGvQ1bicgiTWdBT/yPI3/AARVWlhbXUks1zBF2rvkiPKqNhsBmvZ0mx/7Afc1gE9ptcnUhuJ9JH9ERSf2CoVvY6gNQW6u78TtDkxvGhVVPiM71Itri5sLU21pDYhM5V3iJdfLY71CtHvNU1+ysb64LW08wSRIh2eR4ZG/76xs1Gu6PfLqOmW92uMyJlgvQN0I++ah8YRLPwxqaMQP8mZgT3EDI/eBVnb28VrBHBbxrHFGoVEUYCgdBWYa2+q6rxPqNjey3MFnA4MUbJhHU9Cvcemc79QKfJXjJuOd12DOm8Sfo7hzVeHNOiafUdTnld5OiW0JjjQux8dsAffuBteG7LTbLRrWKbXLWCVIVWRJRgKwABGSRmurpFhZTyQRQYkmPaTSFiS4xhft8XTbeod5olzEpe0uA0Yz8D9d/CofyriS7w1XuKjjXUH0wW0Om31jeJIzt2scKs8R6bPk42JFAw5WJLISSckkDrV5xEkjWSN2XZpC+W5/mYnbY+HXao3DGk/p6+91F5DZ4XmMkil/oFHU/Yfn0YmnOznyS09HdC1O/wBG1EXGlcvvEsbQGMxCXtkbqnL1IOB0wdq0DgRb3QtX0651Oym0+FyYnM6FF5WXbc+YWiLQ9B0Hg2zN5E0lxduOU3EozK/ko6IOmcAd2SdqZ1LVLvUI2Egi7A/zXZhgR5kjP4VHNkngvgx09/RpUV3bygdlPE+enK4OaerGLPSbe8QSSOxZDgqpAx6HGR96JIbi+hiSKO8uORBgc0rMcepOTQvUfaErDp6TCvi9ebhrUB/4X5ishRTGxx41s3EMYk0O/U98D/hWRtH8Rql/kRR6tZTls+NTO0yKiQx/EfQU+FwKU08zOcbVzQQTxLpjH/vK1x1zUrQo8a/phx/pK0fJprtUPE0QkeyIG/aMObGe7P5VfVW8Q2lxe6PdRWJVbzs2NszHAWUD4ST4Z6+Wata3LQsvTQAa9G1rrFtIVykicg9Qc/ma83ciw27c5AYjOKhcTx67aTW0esNHyMWaEoQSSPHHrVLdzXFy4hjJeSUrGi53JJwAPqa86p5PTxV7CXpeg2/ELEXkXaW0JyU3wzEkjOD4b49KtLfgTTbDWBqWnPPaSqMLHEEMY2wfhZT1/GrHS+FOKdNtuwtprFEJ5jmQkk//ABqWdA4vY73lkP8A3t/dq0rIukzluop7ZRapa6lbvJNdzNeW52MnIFaMeajbHmPrUC1vlibspWyvceuaK24b4sYEG/sRnzY/w0L69w1qHDsEV1fT20kcs3IoiJ+EkE9COm1JWOu2i2PLO/EftrmG2ull5sRysEZfU7HHrV/hfA1nWpTfqwyuQeYYOcb5o4j4M4qKKX1S2ViN1DE4Pry0sw66QZmk9miasvPpd2vjC4/qmsjxnetgvRzWc4PfGw/dWQJuo8xXbfZwI7CPiPoPzp/G1Np859KcpBkeSualaKv+fdN/2hfzqPipejD/AD7pv+0D8DQuzTU6VLNcroJmYe1BmOvWkbE8gteZB4HmbP4LQtokoj4k0yWTBVLuMtnzYD880Xe1mErfaVcgbFJYyfPKkfnQZpUTXOt2Fsnzy3UQ28AwJP0ANcGTayM78XOI30Vx3VFLMQFG5JOwFZ1F7Rb1nu0l0q3VkbEDJclgwyd2HKMbY2FU6rr/ABtfm2uL2JYgnOY91jAz3KMluo6/euqsi6S2cSh/IXa77QdL08vFYA39wu2IziNT5v8A2ZrP9a1vVteeKTU/gtjzNBEkZVPDIJ+bY4zn7VoelcF6JosYuL4rcyLg9pcYCKf6K9Pvk0J+0u/t7zULKS05ikUbxMSuBnIIx39x7qjk8/HdP9FsPj58ANqoJtmROpyB+VbWeN9Bt8QyXkjugCs0VvI6k43wwUg/SsdgtZNR1SxsIcdpcTqq83Trk/uBrVYeAIREol1Cfnxv2agL9M5pcSrnRT1GtrZD1vi65veaCwU28ByDIwBdh+AobjGFX0rzPIsEMk0h5UjUsxPcAOtebd+a3jbxUGmh1XuZC9J6Hx8/0pwUwG/WD0P5U8GpxTrNygE9+wHiabnvJtPMN5ByCaFwy8wyM17OCQe8VX64SdMm5d2xt61ut8Byi8Xj7XAcFbJvWFv71ev+sPWVPxW1g3+7cfxUL23M9vGZVAkKjmAOcGvRiJBqFXkimm+i0qKSaRO4o4mvOIILSK6toYuwm7TmiJ3ypGNz51W6Jq6aDrcOpSWvvIjRwI+blIJGM59Mj615eAMQGBYE9M05La8tu8ywEzIjFUlwS2N9h03xSbpvZVOVLkYNhPJf/wCR2csxuAe2MS7gA/Dk9Nskb+FGHDlvcaVFC8sie8wlsMgz8J6A/Q4+goTsTHxBZXi2dt25h5HiSad41lJ/aJQjuLDHl6V3jBr3TRBEHlGn45EVWJAx0BJ3Jx4mqdc/JHvgJNd4pt45GMs73UwyAsZB5fr0H0oMu9Xl1K4VOVUiByFHXPnUnTNAu72NZjF2MTb9pMOX7DqamT6TZWS8yF5pQeV3xgDbOABWVybDSZD0O+m0riK3v7eyS8lhVykckvZqpI5ebmwe4nu760WPjy7ZFL2FsrEbhZ2YD68u9ZpezHTZe0jjLmUcoJPy436fWon6Vum35p9/A4onJUrSHySrrYYSRoYJO1KrkAbnr5U3b28pRY0QsQMZHKB9ydqlkxrOFmClW+UsM4by/fUHW9LuL615LW4aF0Ox6g+Rrrhf0S5/ZwOv76Vfoke6srAvcWSYByHu0yPsTSIRf9N0/H/rsfwQ0ETaHr0TEfE/iY5Afxwa8DQ9Zf5zcL/vMfnUXR0aX2HXPaft6naKfJZG/hFMXlutwnZR3UMyMRlogfz6fahi14SupSDd3rIudwrF2x9dqJ7KKz0W05I1CouThmyzHxNVxS6rnollpTPHYzcJ2dxFEwRXEe4TOOpx1p5IcrsKHbqbU5tbtzGzIksmXEeGPIB0ORsOn3owSLlTYVD1LVZHSLenTnGpZANqWI5R3g58Kk3VpPYpJLKg5Ihl3/ZwNzua7PMtpGZ5ivZRfG/OcDlG5z9M1K4zCQ6GOzkCHdXkit2lLjGcHl+XOB8R2HjSQtj09Mr+ErN7M3MhjKxuQIyR1AJ/dvT8UsllGvvEdzcW7uGUi2ZzEc5B2B237+lRbi8kuhbQ6NeRMts8fb8swyCuzRsvKcZx4561ZteXqgfqYxt0Fw392tekZpsreIL3WecRabbtLzYYTonaZXO4x0U49etQbyYwz26Tg9lcSczM4wUbGCD4HOOv5Vcy3V0w5miiXxxKSf8A61Uxe8X1xcWirCxkTtFWVjgshB322+EN09cbUKk+ActcnjWtIjSJyquZuYCNgGx0BAx0yRjvOO6qZdKvsDMEn2oj09B/0atpljjSGZFkRUmdsjAGcN8uRjCrtnzqEZ7mMlG7HKkg9aW5SY002i51a2aeMhM56Ag4I86pk1m6sHC3tpLIwUKZVIIIHlnzPdRf2Stvio8mlw3B+JV378UYstR0TyY5vspYdct5xnsAp/pMRTpvUYZHZKPPJqSeHbdmJzj0pxOHbdSAWJ8jVX6i39f4KsEL7/0rbi+Xl5VkJ8kULUCSykv8xvGxR+vMaLrbQ7ZM/Apx5VIFrFGQEUD0qdZrfDY844XKRVaXosNrGvIh5yBl2JZj9TvU+eLlXarFEAQelNzIGXHf1qTZRFHdKqrl1LKGDMviAckVe3oC6XdmaVDCsR7Ig5yvLvkdD3/Sqq9iyjAeFDb3t+snYG5T3ZXBEQj7/M53+1PFaRlTslaNpMWnSXIh5iZpBI4JzhsAHH1z1q2Kll3qHp5ZkBLEsTuT3nxqdJHgqc70lPb2OloZZBgg9Kp7rtLC9ju4BlkOSp6MCMEHyIJFXbjaouowCSBvIZoNY6uoabJpajKGCP4lJ2dSCGCuO4jAwehof7ZLkmaAHs2J5c79+KrLi3VZSGVWB2IZQanQZSJVQ8qgbAbAVrvYqjR//9k="/>
          <p:cNvSpPr>
            <a:spLocks noChangeAspect="1" noChangeArrowheads="1"/>
          </p:cNvSpPr>
          <p:nvPr/>
        </p:nvSpPr>
        <p:spPr bwMode="auto">
          <a:xfrm>
            <a:off x="63500" y="-631825"/>
            <a:ext cx="1028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37897" name="Picture 10" descr="http://www.osteofisionatale.it/wp-content/uploads/2011/10/ipertermi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321175"/>
            <a:ext cx="18319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contenuto 2"/>
          <p:cNvSpPr>
            <a:spLocks noGrp="1"/>
          </p:cNvSpPr>
          <p:nvPr>
            <p:ph sz="quarter" idx="1"/>
          </p:nvPr>
        </p:nvSpPr>
        <p:spPr>
          <a:xfrm>
            <a:off x="488776" y="1125066"/>
            <a:ext cx="7467600" cy="3672086"/>
          </a:xfrm>
          <a:ln w="19050">
            <a:solidFill>
              <a:srgbClr val="002060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b="1" dirty="0" smtClean="0">
                <a:solidFill>
                  <a:srgbClr val="336699"/>
                </a:solidFill>
                <a:latin typeface="Arial" charset="0"/>
                <a:cs typeface="Arial" charset="0"/>
              </a:rPr>
              <a:t>Risoluzione della limitazione del movimento e della perdita di flessibilità </a:t>
            </a:r>
            <a:r>
              <a:rPr lang="it-IT" sz="2000" dirty="0" smtClean="0">
                <a:latin typeface="Arial" charset="0"/>
                <a:cs typeface="Arial" charset="0"/>
              </a:rPr>
              <a:t>(la riabilitazione intensiva): 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b="1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dirty="0" smtClean="0">
                <a:latin typeface="Arial" charset="0"/>
                <a:cs typeface="Arial" charset="0"/>
              </a:rPr>
              <a:t>E' caratterizzata da interventi valutativi e terapeutici intensivi, ed è applicata in una fase in cui la disabilità è maggiormente modificabile: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b="1" dirty="0" smtClean="0">
                <a:latin typeface="Arial" charset="0"/>
                <a:cs typeface="Arial" charset="0"/>
              </a:rPr>
              <a:t>ripristino della mobilità articolare e recupero del tono muscolare</a:t>
            </a:r>
            <a:endParaRPr lang="it-IT" dirty="0" smtClean="0">
              <a:latin typeface="Arial" charset="0"/>
              <a:cs typeface="Arial" charset="0"/>
            </a:endParaRPr>
          </a:p>
        </p:txBody>
      </p:sp>
      <p:pic>
        <p:nvPicPr>
          <p:cNvPr id="38915" name="Picture 4" descr="http://bass58.altervista.org/Allenamento/3-1Al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5084763"/>
            <a:ext cx="251301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2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2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Segnaposto contenuto 2"/>
          <p:cNvSpPr>
            <a:spLocks noGrp="1"/>
          </p:cNvSpPr>
          <p:nvPr>
            <p:ph sz="quarter" idx="1"/>
          </p:nvPr>
        </p:nvSpPr>
        <p:spPr>
          <a:xfrm>
            <a:off x="2051050" y="620713"/>
            <a:ext cx="6337300" cy="4032250"/>
          </a:xfrm>
          <a:solidFill>
            <a:schemeClr val="bg1"/>
          </a:solidFill>
          <a:ln>
            <a:solidFill>
              <a:srgbClr val="FF9900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b="1" dirty="0" smtClean="0">
                <a:latin typeface="Arial" charset="0"/>
                <a:cs typeface="Arial" charset="0"/>
              </a:rPr>
              <a:t>Il recupero dell’</a:t>
            </a:r>
            <a:r>
              <a:rPr lang="it-IT" b="1" dirty="0" err="1" smtClean="0">
                <a:latin typeface="Arial" charset="0"/>
                <a:cs typeface="Arial" charset="0"/>
              </a:rPr>
              <a:t>articolarità</a:t>
            </a:r>
            <a:r>
              <a:rPr lang="it-IT" b="1" dirty="0" smtClean="0">
                <a:latin typeface="Arial" charset="0"/>
                <a:cs typeface="Arial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b="1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Ogni lesione che interessa un’articolazione è associata a perdita di motilità articolare</a:t>
            </a:r>
            <a:endParaRPr lang="it-IT" sz="18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it-IT" sz="18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it-IT" sz="18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Il terapista prescrive esercizi di stretching finalizzati all’incremento della flessibilità o esercizi di mobilizzazione articolare.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</p:txBody>
      </p:sp>
      <p:pic>
        <p:nvPicPr>
          <p:cNvPr id="39941" name="Picture 2" descr="http://sport.atuttonet.it/wp-content/uploads/2009/10/flexibilit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687888"/>
            <a:ext cx="2160588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7467600" cy="3196952"/>
          </a:xfrm>
          <a:ln w="19050">
            <a:solidFill>
              <a:schemeClr val="accent3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</a:br>
            <a:r>
              <a:rPr lang="it-IT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it-IT" sz="28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isoluzione del deficit di forza</a:t>
            </a:r>
            <a:r>
              <a:rPr lang="it-IT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completamento dei processi di recupero (riabilitazione estensiva o intermedia):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Si caratterizza con modalità diverse in rapporto alla natura e tipologia della menomazione e della disabilità.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3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3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Segnaposto contenuto 2"/>
          <p:cNvSpPr>
            <a:spLocks noGrp="1"/>
          </p:cNvSpPr>
          <p:nvPr>
            <p:ph sz="quarter" idx="1"/>
          </p:nvPr>
        </p:nvSpPr>
        <p:spPr>
          <a:xfrm>
            <a:off x="2338388" y="476672"/>
            <a:ext cx="6337300" cy="2736279"/>
          </a:xfrm>
          <a:solidFill>
            <a:schemeClr val="bg1"/>
          </a:solidFill>
          <a:ln>
            <a:solidFill>
              <a:srgbClr val="FF9900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Si svolge con carichi di lavoro via via aumentati specificamente sul movimento voluto, in modo da allenare maggiormente la funzione corrispondente, gradualmente riportata al livello delle altre.</a:t>
            </a:r>
          </a:p>
          <a:p>
            <a:pPr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La forza, la resistenza e la potenza muscolare sono i fattori più importanti per ristabilire le condizioni precedenti l’infortunio:</a:t>
            </a:r>
          </a:p>
          <a:p>
            <a:pPr eaLnBrk="1" hangingPunct="1">
              <a:buFont typeface="Wingdings" pitchFamily="2" charset="2"/>
              <a:buNone/>
            </a:pPr>
            <a:endParaRPr lang="it-IT" sz="20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it-IT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it-IT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</p:txBody>
      </p:sp>
      <p:pic>
        <p:nvPicPr>
          <p:cNvPr id="43013" name="Picture 4" descr="http://www5.indire.it:8080/set/capire_per_modelli/forze/intrecci/intreccio1/attivita4/Image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00213"/>
            <a:ext cx="16605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http://www.osteopatiacivitillo.com/userfiles/image/Immagine%203%281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399088"/>
            <a:ext cx="2124075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http://us.123rf.com/400wm/400/400/kzenon/kzenon1010/kzenon101000027/8037020-donna-con-il-suo-allenatore-personale-fitness-in-palestra-ginnastica-di-potenza-con-un-bilanciere-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500438"/>
            <a:ext cx="20177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555777" y="342900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b="1" dirty="0" smtClean="0">
                <a:solidFill>
                  <a:srgbClr val="008000"/>
                </a:solidFill>
              </a:rPr>
              <a:t>Esercizi isometrici (incrementano forza statica): non c’è movimento articolare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83768" y="443885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b="1" dirty="0" smtClean="0">
                <a:solidFill>
                  <a:srgbClr val="008000"/>
                </a:solidFill>
              </a:rPr>
              <a:t>Esercizi isotonici (elastici o macchine): resistenza fissa velocità variabile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483768" y="5374957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b="1" dirty="0" smtClean="0">
                <a:solidFill>
                  <a:srgbClr val="008000"/>
                </a:solidFill>
              </a:rPr>
              <a:t>Esercizi isocinetici (controllo idraulico-robotico): resistenza variabile  e velocità costante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536700"/>
            <a:ext cx="7570788" cy="4628604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dirty="0" smtClean="0">
                <a:latin typeface="Arial" charset="0"/>
                <a:cs typeface="Arial" charset="0"/>
              </a:rPr>
              <a:t/>
            </a:r>
            <a:br>
              <a:rPr lang="it-IT" dirty="0" smtClean="0">
                <a:latin typeface="Arial" charset="0"/>
                <a:cs typeface="Arial" charset="0"/>
              </a:rPr>
            </a:br>
            <a:r>
              <a:rPr lang="it-IT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Risoluzione della perdita degli schemi motori e recupero della coordinazione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(Mantenimento/prevenzione della progressione della disabilità):</a:t>
            </a:r>
          </a:p>
          <a:p>
            <a:pPr algn="ctr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In seguito alla lesione e alla fase di immobilizzazione, il sistema nervoso “dimentica” come integrare le informazioni  provenienti dai recettori cutanei con le informazioni visive e vestibolari</a:t>
            </a:r>
          </a:p>
          <a:p>
            <a:pPr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u="sng" dirty="0" smtClean="0">
                <a:latin typeface="Arial" charset="0"/>
                <a:cs typeface="Arial" charset="0"/>
              </a:rPr>
              <a:t>RIPRISTINO CONTROLLO NEUROMUSCOLARE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u="sng" dirty="0" smtClean="0">
                <a:latin typeface="Arial" charset="0"/>
                <a:cs typeface="Arial" charset="0"/>
              </a:rPr>
              <a:t>RIPRISTINO EQUILIBRIO</a:t>
            </a:r>
            <a:endParaRPr lang="it-IT" u="sng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</p:txBody>
      </p:sp>
      <p:pic>
        <p:nvPicPr>
          <p:cNvPr id="45059" name="Picture 2" descr="http://www.abcompany.net/public/upload/files/1310572473-70.759-70.47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975" y="44450"/>
            <a:ext cx="25098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Segnaposto contenuto 2"/>
          <p:cNvSpPr>
            <a:spLocks noGrp="1"/>
          </p:cNvSpPr>
          <p:nvPr>
            <p:ph sz="quarter" idx="1"/>
          </p:nvPr>
        </p:nvSpPr>
        <p:spPr>
          <a:xfrm>
            <a:off x="2051050" y="620713"/>
            <a:ext cx="6337300" cy="6048375"/>
          </a:xfrm>
          <a:solidFill>
            <a:schemeClr val="bg1"/>
          </a:solidFill>
          <a:ln>
            <a:solidFill>
              <a:srgbClr val="FF9900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2000" b="1" dirty="0" smtClean="0">
                <a:latin typeface="Arial" charset="0"/>
                <a:cs typeface="Arial" charset="0"/>
              </a:rPr>
              <a:t>Ripristino del controllo </a:t>
            </a:r>
            <a:r>
              <a:rPr lang="it-IT" sz="2000" b="1" dirty="0" smtClean="0">
                <a:latin typeface="Arial" charset="0"/>
                <a:cs typeface="Arial" charset="0"/>
              </a:rPr>
              <a:t>neuromuscolare:</a:t>
            </a:r>
            <a:endParaRPr lang="it-IT" sz="20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20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La </a:t>
            </a:r>
            <a:r>
              <a:rPr lang="it-IT" sz="2000" u="sng" dirty="0" smtClean="0">
                <a:latin typeface="Arial" charset="0"/>
                <a:cs typeface="Arial" charset="0"/>
              </a:rPr>
              <a:t>ripetizione di un determinato schema motorio </a:t>
            </a:r>
            <a:r>
              <a:rPr lang="it-IT" sz="2000" dirty="0" smtClean="0">
                <a:latin typeface="Arial" charset="0"/>
                <a:cs typeface="Arial" charset="0"/>
              </a:rPr>
              <a:t>lo rende progressivamente più facile da eseguire  richiedendo di volta in volta una minore concentrazione nell’esecuzione </a:t>
            </a:r>
            <a:r>
              <a:rPr lang="it-IT" sz="2000" dirty="0" err="1" smtClean="0">
                <a:latin typeface="Arial" charset="0"/>
                <a:cs typeface="Arial" charset="0"/>
              </a:rPr>
              <a:t>finchè</a:t>
            </a:r>
            <a:r>
              <a:rPr lang="it-IT" sz="2000" dirty="0" smtClean="0">
                <a:latin typeface="Arial" charset="0"/>
                <a:cs typeface="Arial" charset="0"/>
              </a:rPr>
              <a:t> non diventa automatico.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Lo schema motorio deve essere ripetuto  parecchie volte, partendo da movimenti semplici e procedendo verso i più difficili.</a:t>
            </a:r>
          </a:p>
          <a:p>
            <a:pPr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 </a:t>
            </a:r>
            <a:r>
              <a:rPr lang="it-IT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Gli esercizi di rafforzamento (soprattutto a catena chiusa) sono fondamentali  in questa fase.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</p:txBody>
      </p:sp>
      <p:pic>
        <p:nvPicPr>
          <p:cNvPr id="46085" name="Picture 2" descr="http://www.physiolabroma.it/images/stories/riabilitazione-ginocchio/riabilitazione_ginocchio_con_macchin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149725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Segnaposto contenuto 2"/>
          <p:cNvSpPr>
            <a:spLocks noGrp="1"/>
          </p:cNvSpPr>
          <p:nvPr>
            <p:ph sz="quarter" idx="1"/>
          </p:nvPr>
        </p:nvSpPr>
        <p:spPr>
          <a:xfrm>
            <a:off x="2411413" y="549275"/>
            <a:ext cx="6337300" cy="6048375"/>
          </a:xfrm>
          <a:solidFill>
            <a:schemeClr val="bg1"/>
          </a:solidFill>
          <a:ln>
            <a:solidFill>
              <a:srgbClr val="FF9900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2000" b="1" dirty="0" smtClean="0">
                <a:latin typeface="Arial" charset="0"/>
                <a:cs typeface="Arial" charset="0"/>
              </a:rPr>
              <a:t>Ripristino dell’equilibrio:</a:t>
            </a:r>
          </a:p>
          <a:p>
            <a:pPr eaLnBrk="1" hangingPunct="1">
              <a:buFont typeface="Wingdings" pitchFamily="2" charset="2"/>
              <a:buNone/>
            </a:pPr>
            <a:endParaRPr lang="it-IT" sz="20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L’equilibrio deriva dalla </a:t>
            </a:r>
            <a:r>
              <a:rPr lang="it-IT" sz="2000" u="sng" dirty="0" smtClean="0">
                <a:latin typeface="Arial" charset="0"/>
                <a:cs typeface="Arial" charset="0"/>
              </a:rPr>
              <a:t>complessa integrazione delle forze muscolari</a:t>
            </a:r>
            <a:r>
              <a:rPr lang="it-IT" sz="2000" dirty="0" smtClean="0">
                <a:latin typeface="Arial" charset="0"/>
                <a:cs typeface="Arial" charset="0"/>
              </a:rPr>
              <a:t>, delle </a:t>
            </a:r>
            <a:r>
              <a:rPr lang="it-IT" sz="2000" u="sng" dirty="0" smtClean="0">
                <a:latin typeface="Arial" charset="0"/>
                <a:cs typeface="Arial" charset="0"/>
              </a:rPr>
              <a:t>informazioni neuro-sensitive </a:t>
            </a:r>
            <a:r>
              <a:rPr lang="it-IT" sz="2000" dirty="0" smtClean="0">
                <a:latin typeface="Arial" charset="0"/>
                <a:cs typeface="Arial" charset="0"/>
              </a:rPr>
              <a:t>provenienti dai meccanocettori e delle </a:t>
            </a:r>
            <a:r>
              <a:rPr lang="it-IT" sz="2000" u="sng" dirty="0" smtClean="0">
                <a:latin typeface="Arial" charset="0"/>
                <a:cs typeface="Arial" charset="0"/>
              </a:rPr>
              <a:t>informazioni biomeccaniche</a:t>
            </a:r>
            <a:r>
              <a:rPr lang="it-IT" sz="2000" dirty="0" smtClean="0">
                <a:latin typeface="Arial" charset="0"/>
                <a:cs typeface="Arial" charset="0"/>
              </a:rPr>
              <a:t>.  La capacità  di stare in equilibrio e una adeguata postura sono fondamentali per recuperare tutte le abilità motorie complesse.  </a:t>
            </a:r>
          </a:p>
          <a:p>
            <a:pPr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 </a:t>
            </a:r>
            <a:r>
              <a:rPr lang="it-IT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Per il recupero di questa capacità, il terapista prescriverà esercizi che stimolino la </a:t>
            </a:r>
            <a:r>
              <a:rPr lang="it-IT" b="1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propriocettività</a:t>
            </a:r>
            <a:r>
              <a:rPr lang="it-IT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del paziente.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</p:txBody>
      </p:sp>
      <p:pic>
        <p:nvPicPr>
          <p:cNvPr id="48133" name="Picture 7" descr="http://www.fisioterapiarubiera.com/images/solo%20locali/riabilitazione%20propriocettiva%20piede%20distorsione%20tendinite%20achil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7888"/>
            <a:ext cx="241141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412875"/>
            <a:ext cx="7570788" cy="1944688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dirty="0" smtClean="0">
                <a:latin typeface="Arial" charset="0"/>
                <a:cs typeface="Arial" charset="0"/>
              </a:rPr>
              <a:t/>
            </a:r>
            <a:br>
              <a:rPr lang="it-IT" dirty="0" smtClean="0">
                <a:latin typeface="Arial" charset="0"/>
                <a:cs typeface="Arial" charset="0"/>
              </a:rPr>
            </a:br>
            <a:r>
              <a:rPr lang="it-IT" sz="28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Ri-atletizzazione</a:t>
            </a:r>
            <a:r>
              <a:rPr lang="it-IT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e </a:t>
            </a:r>
            <a:r>
              <a:rPr lang="it-IT" sz="28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risocializzazione</a:t>
            </a:r>
            <a:endParaRPr lang="it-IT" sz="28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(Mantenimento/prevenzione della progressione della disabilità):</a:t>
            </a:r>
          </a:p>
          <a:p>
            <a:pPr algn="ctr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</p:txBody>
      </p:sp>
      <p:pic>
        <p:nvPicPr>
          <p:cNvPr id="50179" name="Picture 2" descr="http://www.retestatic.it/user_allegati/500x500/jpeg/8ff/19546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89363"/>
            <a:ext cx="3382962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http://www.adnkronos.com/IGN/Assets/Imgs/00_prometeo/sport_anziani--4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789363"/>
            <a:ext cx="344963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1728192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Fase 5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539750" y="1984375"/>
            <a:ext cx="7467600" cy="4540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Il ripristino del controllo neuromuscolare è fondamentale nella riabilitazione delle patologie a carico delle articolazioni.</a:t>
            </a:r>
          </a:p>
          <a:p>
            <a:pPr algn="just" eaLnBrk="1" hangingPunct="1"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Il controllo neuromuscolare </a:t>
            </a:r>
            <a:r>
              <a:rPr lang="it-IT" sz="2000" u="sng" dirty="0" smtClean="0">
                <a:latin typeface="Arial" pitchFamily="34" charset="0"/>
                <a:cs typeface="Arial" pitchFamily="34" charset="0"/>
              </a:rPr>
              <a:t>elabora gli </a:t>
            </a:r>
            <a:r>
              <a:rPr lang="it-IT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stimoli neurosensoriali periferici </a:t>
            </a:r>
            <a:r>
              <a:rPr lang="it-IT" sz="2000" u="sng" dirty="0" smtClean="0">
                <a:latin typeface="Arial" pitchFamily="34" charset="0"/>
                <a:cs typeface="Arial" pitchFamily="34" charset="0"/>
              </a:rPr>
              <a:t>provenienti dalle articolazioni per </a:t>
            </a:r>
            <a:r>
              <a:rPr lang="it-IT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tradurli in risposte motorie coordinate</a:t>
            </a:r>
            <a:r>
              <a:rPr lang="it-IT" sz="2000" u="sng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eaLnBrk="1" hangingPunct="1">
              <a:defRPr/>
            </a:pPr>
            <a:endParaRPr lang="it-IT" sz="2000" u="sng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it-IT" sz="2000" u="sng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it-IT" sz="2000" u="sng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it-IT" sz="18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54352" y="476672"/>
            <a:ext cx="6436378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controllo neuromuscolare</a:t>
            </a:r>
          </a:p>
        </p:txBody>
      </p:sp>
      <p:pic>
        <p:nvPicPr>
          <p:cNvPr id="51203" name="Picture 2" descr="http://www.giovannichetta.it/img/riflesso_miotatico_R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21089"/>
            <a:ext cx="26643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7467600" cy="7239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Deficit di forza da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inattivita’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609600" y="1196975"/>
            <a:ext cx="7467600" cy="1152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it-IT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L’inattività</a:t>
            </a:r>
            <a:r>
              <a:rPr lang="it-IT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 la semplice </a:t>
            </a:r>
            <a:r>
              <a:rPr lang="it-IT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diminuzione di attività </a:t>
            </a:r>
            <a:r>
              <a:rPr lang="it-IT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provocano una </a:t>
            </a:r>
            <a:r>
              <a:rPr lang="it-IT" sz="24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involuzione del sistema muscolare</a:t>
            </a:r>
            <a:r>
              <a:rPr lang="it-IT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it-IT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it-IT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Segnaposto contenuto 2"/>
          <p:cNvSpPr txBox="1">
            <a:spLocks/>
          </p:cNvSpPr>
          <p:nvPr/>
        </p:nvSpPr>
        <p:spPr bwMode="auto">
          <a:xfrm>
            <a:off x="611188" y="3068638"/>
            <a:ext cx="7467600" cy="1008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it-IT" sz="2400"/>
              <a:t> In assenza di stimoli meccanici e nervosi i muscoli vanno incontro ad atrofia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it-IT" sz="2400"/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it-IT" sz="2400"/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it-IT" sz="2400"/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it-IT" sz="2400"/>
          </a:p>
        </p:txBody>
      </p:sp>
      <p:sp>
        <p:nvSpPr>
          <p:cNvPr id="6" name="Freccia in giù 5"/>
          <p:cNvSpPr/>
          <p:nvPr/>
        </p:nvSpPr>
        <p:spPr>
          <a:xfrm>
            <a:off x="3924300" y="2492375"/>
            <a:ext cx="484188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222" name="Segnaposto contenuto 2"/>
          <p:cNvSpPr txBox="1">
            <a:spLocks/>
          </p:cNvSpPr>
          <p:nvPr/>
        </p:nvSpPr>
        <p:spPr bwMode="auto">
          <a:xfrm>
            <a:off x="1618679" y="4293096"/>
            <a:ext cx="2881313" cy="1079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it-IT" sz="2400">
                <a:latin typeface="Arial" pitchFamily="34" charset="0"/>
                <a:cs typeface="Arial" pitchFamily="34" charset="0"/>
              </a:rPr>
              <a:t>Attivazione sistemi proteolitici</a:t>
            </a:r>
          </a:p>
        </p:txBody>
      </p:sp>
      <p:sp>
        <p:nvSpPr>
          <p:cNvPr id="9223" name="Segnaposto contenuto 2"/>
          <p:cNvSpPr txBox="1">
            <a:spLocks/>
          </p:cNvSpPr>
          <p:nvPr/>
        </p:nvSpPr>
        <p:spPr bwMode="auto">
          <a:xfrm>
            <a:off x="4788867" y="4293096"/>
            <a:ext cx="3311525" cy="928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it-IT" sz="2400">
                <a:latin typeface="Arial" pitchFamily="34" charset="0"/>
                <a:cs typeface="Arial" pitchFamily="34" charset="0"/>
              </a:rPr>
              <a:t>Prevalenza catabolismo</a:t>
            </a: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it-IT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4" name="Segnaposto contenuto 2"/>
          <p:cNvSpPr txBox="1">
            <a:spLocks/>
          </p:cNvSpPr>
          <p:nvPr/>
        </p:nvSpPr>
        <p:spPr bwMode="auto">
          <a:xfrm>
            <a:off x="4202113" y="5445125"/>
            <a:ext cx="4114800" cy="1008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it-IT" sz="2400">
                <a:latin typeface="Arial" pitchFamily="34" charset="0"/>
                <a:cs typeface="Arial" pitchFamily="34" charset="0"/>
              </a:rPr>
              <a:t>Diminuzione dimensioni fibre muscolari </a:t>
            </a:r>
          </a:p>
        </p:txBody>
      </p:sp>
      <p:pic>
        <p:nvPicPr>
          <p:cNvPr id="15372" name="Picture 10" descr="http://www.abodybuilding.com/images/Fibra_muscola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013325"/>
            <a:ext cx="25558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395288" y="2708275"/>
            <a:ext cx="4257675" cy="29527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Le attività di controllo neuromuscolare si integrano nei tradizionali protocolli riabilitativi che prevedono tecniche per limitare dolore e infiammazione ed esercizi per il recupero della flessibilità, della forza e della resistenza.</a:t>
            </a:r>
          </a:p>
          <a:p>
            <a:pPr algn="ctr" eaLnBrk="1" hangingPunct="1">
              <a:defRPr/>
            </a:pP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99918" y="548680"/>
            <a:ext cx="6436378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controllo neuromuscolare</a:t>
            </a:r>
          </a:p>
        </p:txBody>
      </p:sp>
      <p:pic>
        <p:nvPicPr>
          <p:cNvPr id="52227" name="Picture 2" descr="http://www.giovannichetta.it/img/riflesso_miotatico_R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8" y="2852738"/>
            <a:ext cx="30289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7467600" cy="34849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meccanocettori periferici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situati all’interno delle articolazioni e delle strutture muscolo-tendinee sono responsabili di tale controllo e </a:t>
            </a: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veicolano le informazioni riguardanti il movimento articolare e il senso di posizione nello spazio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Il ruolo principale di queste strutture articolari è quello di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stabilizzare il movimento dei segmenti scheletrici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e, allo stesso tempo,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impedire anomali movimenti articolari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476672"/>
            <a:ext cx="4406976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controllo neuromuscolare</a:t>
            </a:r>
          </a:p>
        </p:txBody>
      </p:sp>
      <p:pic>
        <p:nvPicPr>
          <p:cNvPr id="53253" name="Picture 2" descr="http://www.my-personaltrainer.it/fisiologia/propriocez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509120"/>
            <a:ext cx="2376264" cy="231572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2" descr="http://www.my-personaltrainer.it/fisiologia/propriocez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542276"/>
            <a:ext cx="2376264" cy="231572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1440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Un infortunio a carico delle strutture articolari non determina solo un danno di tipo meccanico, ma contribuisce anche alla </a:t>
            </a:r>
            <a:r>
              <a:rPr lang="it-IT" sz="2000" b="1" u="sng" dirty="0" smtClean="0">
                <a:latin typeface="Arial" pitchFamily="34" charset="0"/>
                <a:cs typeface="Arial" pitchFamily="34" charset="0"/>
              </a:rPr>
              <a:t>perdita della sensibilità articolare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(deafferentazione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dei meccanocettori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periferici)</a:t>
            </a:r>
            <a:endParaRPr lang="it-IT" sz="20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476672"/>
            <a:ext cx="4406976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controllo neuromuscolare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3871344" y="2708920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69766"/>
            <a:ext cx="748883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 pitchFamily="34" charset="0"/>
                <a:cs typeface="Arial" pitchFamily="34" charset="0"/>
              </a:rPr>
              <a:t>Vengono perse le informazioni necessarie per la stabilizzazione articolare e la coordinazione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neuromuscolare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4748951"/>
            <a:ext cx="7992888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Riduzione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della stabilità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meccanica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Riduzione della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funzione del sistema di controllo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dinamico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Articolazione instabile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dirty="0" smtClean="0">
                <a:latin typeface="Arial" pitchFamily="34" charset="0"/>
                <a:cs typeface="Arial" pitchFamily="34" charset="0"/>
              </a:rPr>
            </a:b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46086" y="1340768"/>
            <a:ext cx="7942337" cy="2304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Gli interventi di chirurgia ortopedica e la riabilitazione contribuiscono al ripristino della stabilità meccanica, ma solo in parte migliorano l’efficienza delle strutture neuromuscolari.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Gli elementi essenziali per il ripristino del controllo neuromuscolare e dell’equilibrio dinamico sono:</a:t>
            </a:r>
          </a:p>
          <a:p>
            <a:pPr algn="just" eaLnBrk="1" hangingPunct="1">
              <a:defRPr/>
            </a:pP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91357" y="620688"/>
            <a:ext cx="4406975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controllo neuromuscolare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28212" y="3933056"/>
            <a:ext cx="496001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la propriocezione articolare e la cinestesia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59200" y="4643844"/>
            <a:ext cx="43941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la stabilità dinamica dell’articolazione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86913" y="5445224"/>
            <a:ext cx="686758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le caratteristiche di preparazione e di reazione del muscolo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475449" y="6165304"/>
            <a:ext cx="333456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just"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gli schemi motori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funzionali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2132831"/>
            <a:ext cx="7643813" cy="4392513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La </a:t>
            </a:r>
            <a:r>
              <a:rPr lang="it-IT" sz="2000" b="1" dirty="0" smtClean="0">
                <a:latin typeface="Arial" charset="0"/>
                <a:cs typeface="Arial" charset="0"/>
              </a:rPr>
              <a:t>propriocezione </a:t>
            </a:r>
            <a:r>
              <a:rPr lang="it-IT" sz="2000" dirty="0" smtClean="0">
                <a:latin typeface="Arial" charset="0"/>
                <a:cs typeface="Arial" charset="0"/>
              </a:rPr>
              <a:t>è la valutazione conscia e inconscia della posizione di un’articolazione nello spazio e rispetto al </a:t>
            </a:r>
            <a:r>
              <a:rPr lang="it-IT" sz="2000" dirty="0" smtClean="0">
                <a:latin typeface="Arial" charset="0"/>
                <a:cs typeface="Arial" charset="0"/>
              </a:rPr>
              <a:t>corpo.</a:t>
            </a: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La </a:t>
            </a:r>
            <a:r>
              <a:rPr lang="it-IT" sz="2000" b="1" dirty="0" smtClean="0">
                <a:latin typeface="Arial" charset="0"/>
                <a:cs typeface="Arial" charset="0"/>
              </a:rPr>
              <a:t>cinestesia</a:t>
            </a:r>
            <a:r>
              <a:rPr lang="it-IT" sz="2000" dirty="0" smtClean="0">
                <a:latin typeface="Arial" charset="0"/>
                <a:cs typeface="Arial" charset="0"/>
              </a:rPr>
              <a:t> è la sensazione del movimento articolare o dell’accelerazione</a:t>
            </a:r>
            <a:r>
              <a:rPr lang="it-IT" sz="2000" dirty="0" smtClean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I segnali </a:t>
            </a:r>
            <a:r>
              <a:rPr lang="it-IT" sz="2000" dirty="0" err="1" smtClean="0">
                <a:latin typeface="Arial" charset="0"/>
                <a:cs typeface="Arial" charset="0"/>
              </a:rPr>
              <a:t>propriocettivi</a:t>
            </a:r>
            <a:r>
              <a:rPr lang="it-IT" sz="2000" dirty="0" smtClean="0">
                <a:latin typeface="Arial" charset="0"/>
                <a:cs typeface="Arial" charset="0"/>
              </a:rPr>
              <a:t> e quelli cinestesici vengono trasmessi al midollo spinale tramite le vie afferenti sensitive</a:t>
            </a:r>
            <a:r>
              <a:rPr lang="it-IT" sz="2000" dirty="0" smtClean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None/>
            </a:pPr>
            <a:r>
              <a:rPr lang="it-IT" sz="2000" b="1" dirty="0" smtClean="0">
                <a:latin typeface="Arial" charset="0"/>
                <a:cs typeface="Arial" charset="0"/>
              </a:rPr>
              <a:t>Le </a:t>
            </a:r>
            <a:r>
              <a:rPr lang="it-IT" sz="2000" b="1" u="sng" dirty="0" smtClean="0">
                <a:latin typeface="Arial" charset="0"/>
                <a:cs typeface="Arial" charset="0"/>
              </a:rPr>
              <a:t>risposte efferenti motorie </a:t>
            </a:r>
            <a:r>
              <a:rPr lang="it-IT" sz="2000" b="1" dirty="0" smtClean="0">
                <a:latin typeface="Arial" charset="0"/>
                <a:cs typeface="Arial" charset="0"/>
              </a:rPr>
              <a:t>conseguenti alle informazioni di natura sensitiva sono definite </a:t>
            </a:r>
            <a:r>
              <a:rPr lang="it-IT" sz="2000" b="1" u="sng" dirty="0" smtClean="0">
                <a:latin typeface="Arial" charset="0"/>
                <a:cs typeface="Arial" charset="0"/>
              </a:rPr>
              <a:t>controllo neuromuscolare</a:t>
            </a:r>
          </a:p>
          <a:p>
            <a:pPr algn="just" eaLnBrk="1" hangingPunct="1"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 </a:t>
            </a:r>
            <a:br>
              <a:rPr lang="it-IT" sz="2000" dirty="0" smtClean="0">
                <a:latin typeface="Arial" charset="0"/>
                <a:cs typeface="Arial" charset="0"/>
              </a:rPr>
            </a:b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/>
            </a:r>
            <a:br>
              <a:rPr lang="it-IT" sz="2000" dirty="0" smtClean="0">
                <a:latin typeface="Arial" charset="0"/>
                <a:cs typeface="Arial" charset="0"/>
              </a:rPr>
            </a:br>
            <a:endParaRPr lang="it-IT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1335" y="476672"/>
            <a:ext cx="5368777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Cos’è il controllo neuromuscolare</a:t>
            </a:r>
          </a:p>
        </p:txBody>
      </p:sp>
      <p:pic>
        <p:nvPicPr>
          <p:cNvPr id="56323" name="Picture 2" descr="http://www.pfball.it/images/p012_0_00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898" y="0"/>
            <a:ext cx="3202507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7643192" cy="5256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Esistono due meccanismi di controllo motorio che interpretano le informazioni afferenti e gestiscono le risposte efferenti:</a:t>
            </a:r>
          </a:p>
          <a:p>
            <a:pPr algn="just"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controllo neuromuscolare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feed-forward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prevede la programmazione dei movimenti sulla base delle informazioni sensitive derivanti da esperienze passate.</a:t>
            </a:r>
          </a:p>
          <a:p>
            <a:pPr algn="just"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processo di feed-back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svolge una continua regolazione motoria tramite vie riflesse.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Grazie alle caratteristiche di orientamento e di attivazione del muscolo scheletrico, possono essere eseguiti in modo coordinato innumerevoli movimenti con contrazioni concentriche, eccentriche e isometriche, mentre viene limitato il movimento articolare eccessivo.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Quindi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il controllo dinamico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si ottiene mediante il controllo neuromuscolare preparatorio e riflesso.</a:t>
            </a:r>
            <a:br>
              <a:rPr lang="it-IT" sz="2000" dirty="0" smtClean="0">
                <a:latin typeface="Arial" pitchFamily="34" charset="0"/>
                <a:cs typeface="Arial" pitchFamily="34" charset="0"/>
              </a:rPr>
            </a:b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1335" y="476672"/>
            <a:ext cx="5368777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Cos’è il controllo neuromuscolare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15200" cy="28803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Gli atleti che hanno subito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 infortuni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a carico dell’articolazioni mostrano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deficit </a:t>
            </a:r>
            <a:r>
              <a:rPr lang="it-IT" sz="2000" b="1" dirty="0" err="1" smtClean="0">
                <a:latin typeface="Arial" pitchFamily="34" charset="0"/>
                <a:cs typeface="Arial" pitchFamily="34" charset="0"/>
              </a:rPr>
              <a:t>propriocettivi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, cinestesici e neuromuscolari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2000" dirty="0" smtClean="0">
                <a:latin typeface="Arial" pitchFamily="34" charset="0"/>
                <a:cs typeface="Arial" pitchFamily="34" charset="0"/>
              </a:rPr>
            </a:b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Gli atleti che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presentano lassità articolare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di natura congenita o acquisita hanno ridotte capacità di percezione del movimento articolare e di posizione nello spazio. 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7054" y="476672"/>
            <a:ext cx="6449202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 ripristino del controllo neuromuscolare</a:t>
            </a:r>
          </a:p>
        </p:txBody>
      </p:sp>
      <p:pic>
        <p:nvPicPr>
          <p:cNvPr id="40962" name="Picture 2" descr="http://t1.gstatic.com/images?q=tbn:ANd9GcRzF8Ou2Rfk8TVj9Ll0HpBM3Jc4BKzNu6GV9ejiKj-7W-J8_bV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149080"/>
            <a:ext cx="2832824" cy="2523357"/>
          </a:xfrm>
          <a:prstGeom prst="rect">
            <a:avLst/>
          </a:prstGeom>
          <a:noFill/>
        </p:spPr>
      </p:pic>
      <p:pic>
        <p:nvPicPr>
          <p:cNvPr id="40964" name="Picture 4" descr="http://upload.wikimedia.org/wikipedia/commons/7/7b/EhlersDanl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067" y="4149080"/>
            <a:ext cx="2743211" cy="25649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egnaposto contenuto 3"/>
          <p:cNvSpPr>
            <a:spLocks noGrp="1"/>
          </p:cNvSpPr>
          <p:nvPr>
            <p:ph sz="quarter" idx="1"/>
          </p:nvPr>
        </p:nvSpPr>
        <p:spPr>
          <a:xfrm>
            <a:off x="416768" y="1124744"/>
            <a:ext cx="7467600" cy="316817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Obiettivi importanti nella riabilitazione neuromuscolare sono</a:t>
            </a:r>
            <a:r>
              <a:rPr lang="it-IT" sz="2000" dirty="0" smtClean="0">
                <a:latin typeface="Arial" charset="0"/>
                <a:cs typeface="Arial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endParaRPr lang="it-IT" sz="2000" dirty="0" smtClean="0">
              <a:latin typeface="Arial" charset="0"/>
              <a:cs typeface="Arial" charset="0"/>
            </a:endParaRPr>
          </a:p>
          <a:p>
            <a:pPr algn="just" eaLnBrk="1" hangingPunct="1"/>
            <a:r>
              <a:rPr lang="it-IT" sz="2000" dirty="0" smtClean="0">
                <a:latin typeface="Arial" charset="0"/>
                <a:cs typeface="Arial" charset="0"/>
              </a:rPr>
              <a:t>la sensibilità dei </a:t>
            </a:r>
            <a:r>
              <a:rPr lang="it-IT" sz="2000" b="1" dirty="0" smtClean="0">
                <a:latin typeface="Arial" charset="0"/>
                <a:cs typeface="Arial" charset="0"/>
              </a:rPr>
              <a:t>recettori periferici</a:t>
            </a:r>
          </a:p>
          <a:p>
            <a:pPr algn="just" eaLnBrk="1" hangingPunct="1"/>
            <a:r>
              <a:rPr lang="it-IT" sz="2000" dirty="0" smtClean="0">
                <a:latin typeface="Arial" charset="0"/>
                <a:cs typeface="Arial" charset="0"/>
              </a:rPr>
              <a:t>la </a:t>
            </a:r>
            <a:r>
              <a:rPr lang="it-IT" sz="2000" b="1" dirty="0" smtClean="0">
                <a:latin typeface="Arial" charset="0"/>
                <a:cs typeface="Arial" charset="0"/>
              </a:rPr>
              <a:t>tensione muscolare</a:t>
            </a:r>
          </a:p>
          <a:p>
            <a:pPr algn="just" eaLnBrk="1" hangingPunct="1"/>
            <a:r>
              <a:rPr lang="it-IT" sz="2000" dirty="0" smtClean="0">
                <a:latin typeface="Arial" charset="0"/>
                <a:cs typeface="Arial" charset="0"/>
              </a:rPr>
              <a:t>il grado e la velocità di </a:t>
            </a:r>
            <a:r>
              <a:rPr lang="it-IT" sz="2000" b="1" dirty="0" smtClean="0">
                <a:latin typeface="Arial" charset="0"/>
                <a:cs typeface="Arial" charset="0"/>
              </a:rPr>
              <a:t>attivazione muscolare</a:t>
            </a:r>
          </a:p>
          <a:p>
            <a:pPr algn="just" eaLnBrk="1" hangingPunct="1"/>
            <a:r>
              <a:rPr lang="it-IT" sz="2000" dirty="0" smtClean="0">
                <a:latin typeface="Arial" charset="0"/>
                <a:cs typeface="Arial" charset="0"/>
              </a:rPr>
              <a:t>l’attivazione sincrona </a:t>
            </a:r>
            <a:r>
              <a:rPr lang="it-IT" sz="2000" b="1" dirty="0" smtClean="0">
                <a:latin typeface="Arial" charset="0"/>
                <a:cs typeface="Arial" charset="0"/>
              </a:rPr>
              <a:t>agonista/antagonista</a:t>
            </a:r>
          </a:p>
          <a:p>
            <a:pPr algn="just" eaLnBrk="1" hangingPunct="1"/>
            <a:r>
              <a:rPr lang="it-IT" sz="2000" dirty="0" smtClean="0">
                <a:latin typeface="Arial" charset="0"/>
                <a:cs typeface="Arial" charset="0"/>
              </a:rPr>
              <a:t>l’attivazione muscolare </a:t>
            </a:r>
            <a:r>
              <a:rPr lang="it-IT" sz="2000" b="1" dirty="0" smtClean="0">
                <a:latin typeface="Arial" charset="0"/>
                <a:cs typeface="Arial" charset="0"/>
              </a:rPr>
              <a:t>riflessa</a:t>
            </a:r>
            <a:r>
              <a:rPr lang="it-IT" sz="2000" dirty="0" smtClean="0">
                <a:latin typeface="Arial" charset="0"/>
                <a:cs typeface="Arial" charset="0"/>
              </a:rPr>
              <a:t> e l’attivazione muscolare </a:t>
            </a:r>
            <a:r>
              <a:rPr lang="it-IT" sz="2000" b="1" dirty="0" smtClean="0">
                <a:latin typeface="Arial" charset="0"/>
                <a:cs typeface="Arial" charset="0"/>
              </a:rPr>
              <a:t>discriminatoria</a:t>
            </a:r>
            <a:r>
              <a:rPr lang="it-IT" sz="2000" dirty="0" smtClean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/>
            </a:r>
            <a:br>
              <a:rPr lang="it-IT" sz="2000" dirty="0" smtClean="0">
                <a:latin typeface="Arial" charset="0"/>
                <a:cs typeface="Arial" charset="0"/>
              </a:rPr>
            </a:br>
            <a:r>
              <a:rPr lang="it-IT" sz="2000" dirty="0" smtClean="0">
                <a:latin typeface="Arial" charset="0"/>
                <a:cs typeface="Arial" charset="0"/>
              </a:rPr>
              <a:t/>
            </a:r>
            <a:br>
              <a:rPr lang="it-IT" sz="2000" dirty="0" smtClean="0">
                <a:latin typeface="Arial" charset="0"/>
                <a:cs typeface="Arial" charset="0"/>
              </a:rPr>
            </a:br>
            <a:endParaRPr lang="it-IT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9243" y="332656"/>
            <a:ext cx="7023077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Obiettivi della riabilitazione neuromuscolare</a:t>
            </a:r>
            <a:endParaRPr lang="it-IT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6866" name="AutoShape 2" descr="data:image/jpeg;base64,/9j/4AAQSkZJRgABAQAAAQABAAD/2wCEAAkGBhMSERUUEBQWFBUVGRUVFRcWFRUZFBcXFxoYGBYVFRYXHCYeGBokGxUUIC8gIycpLCwsFh8yNTAqNSYsLCkBCQoKDgwOGg8PGi0kHx8sLy0pLywsLywsNCwpKSwtLCwsLCwtLiwsLCwsLCwpLyoqLCwsLCwsKSksKSwsLCwsLP/AABEIAKABCAMBIgACEQEDEQH/xAAcAAEAAQUBAQAAAAAAAAAAAAAABgIDBAUHCAH/xABMEAACAQIDAggHCwoFBQEAAAABAhEAAwQSIQUxBgcTIkFRYXEjMnOBkaGxFBUXMzRCUmKywdEIFjVTVHKTorPSJXSS4fAkY4LC00P/xAAbAQEAAgMBAQAAAAAAAAAAAAAAAQIDBAUGB//EADURAAIBAgQCBwYGAwEAAAAAAAABAgMRBBIhMQVhEzJBUaGx4RQicYGR8DNCUlPB0TRDohX/2gAMAwEAAhEDEQA/AO418muVflFfIMP/AJgf0rtcEwGzb198llGdt8KOjrJ3AdpqAe0JpNeUcNxaYxvH5K3+84J9Cg1bxnFzjEEoEuj6jDN/pMGps+4p0ke89ZTSa8WXcHcQlWUqwMEEQR3g1bNtqrmLHteaTXiczpVOY1NyT21NJrxScU8mGI89ZGCxtzOOe2gY7z0AmouQez6VG+Ldp2TgidfAW/ZUkqxIpSlAKUpQClKUApSlAKUpQClKUApSlAKUpQClKUApSlAKUpQHLvygLBfBYZVEk4lQB2m1ditfsjg4mCwwtJ45E3W6WeNdfojcO6t5x04wWbGDutuTFo0d1u7Pqmvm0Ryi5rJBJXMo+kCNIq0NzXrXtYguKxpnQ1kYBrjxHcNdZ6oq7h9lqihsQrJmIXNrpIMGD0SK+rs/IQ9i4DbViCSIYaQT9bQ1kNc1XDnZ6vhhdI8LbcIxG8qZ0J7CK509o9Rqf8KLwGFIzNF24I03lJlj6YioHyUmNd8emtWp1jbpdUx7lk9VUJhmJGhq5iN57zVFhdSepWPqj2kVC2MhT7iuH5h9FXsNgLnPOQ+LHpIH41hEVetiLTHrZR6AT+FWB6y4t1jZWCB/UW/ZUkqNcWv6JwXkLfsqS1ckUpSgFKUoBSlKAUpSgFKUoBSlKAUpSgFKUoBSlKAUpSgFKUoDlX5RHyDD9H/Ur/Su1yHg1wvxWDMWbtsofmXCWQdoB8U91dc/KM/R+H/zK/0rtcH2XhmuXVRSASekxu19Jj11WWmoy5tDtmKwIu4O9fDqfCWwsM7IwUENyebXnXHOnYK0lnHqlsWryNKz1gkEzqp6RrrWfw6x5weCW0gVmXI9zNLBjIjPBGuc+quc3+HeJvYjlcRFwGAUjKoAAUZY1UwBr0xrNVpTdtStamm7x+0tCR8NWtizaAaHnMoYkHIQQSfONPPURsnnDnLprv6hP3Vj7b2zy95rgXICFAUtmgARv/5vrBTEHXuI9On40mszuVhHKrGTdtT89f8AVXy3YhX5y7lHjdZ/2rCLmquU5sdZ9g/3qLFys4f6yf6quPY5iDMm9j43cB7DWIarLbuwf7/fVgeteLYf4TgvIW/ZUlqNcWv6JwXkLfsqS1ckUpSgFKUoBSlKAi/Djbt7DLaNkgZiwMqDuAjf31FG4dY0AEsoDTlJtAAwYMHp100rd8Z/iWP3n9i1GcHtVEW3J5yiD4JTpyjMqhiZWMzEkDXNlO6vP4ytNYiUVNpWX8HdwtKDoRlkTev8mXb4d41jCspJ3AWwT5gK+tw5xwbKSuacscmJmYiOueirF/a9lmnnKWF8FwoDJygugGARn8dDMyMkVl3tt4U3FcCfCO75rYzlWznpBBMtoD1jXfGuqk3/ALn9TM6cF/q8C1c4dY1fGZR062wN4BG/sI9NfG4eY0RLKJEjwY1G6R1iQfRVvD7VsFpcERkjwatMWFtdM6BlYhdxLLMQYqubZw5URbElnzeCSIJvRB7rlsR0ZOwVHSz/AHX9Sejh+0voX8Fw6xbXEUusM6KeYu4sAfbXT640b6vi0ZIym5ZjKuQaFBOWTG6d++a7LXU4bUnNTzSvZnO4hCMXHKrXQpSldU5gpSlAKUpQClKUBAeOLgy+Ow2HtIwUDEKzk9Ci3cBIHSdaimyuBuGwtpTba2SrC4LxtzdaDmVd8ACBu6hXSOG22LeGsK91sozxu3nKxgej1VyjaGNxGPH/AE9opYX524nu3VZRTWpgnOSehk8JdjWsa83riwxRywlScgICkdE5ye+o9trio+fhW5hTMq+MS3SA3V31IsLbS3aAvXLttyCCwTMDB5ubQ5hVrgvthzeNtgTB+ZARvrAdHqqcsdjEpy7zktzZoBILAEbxBmrD4YD53qqW8ONg3cPiHJBKOxKtAgk84r3iai9y2QNx6a1tU7M2k7q5ita7apKVdYd9U3Ug+YVcktkV9VZIHWQK+okkDrIq7gcLylxVBiTv6hvJqQeuOAixs3CDdFm2PQAK3taTgV+j8LH6m39kVu6sFsKUpQkUq1icSttS7kKo1JP/ADU9laxMK+JOa+ClrelqSGbtvR0fU3a6zWOU7Oy1f3uZIQuszdl97Fd3bskrhka+w0JUgW1PU1w6T2Ca+m1i3Bl7VrXTKjXDHUSzKJ7hWxtWlUBVAUDcAAAO4Cq6r0cn1pfTT18S/SRj1I/XX08DnnGDavKlkXnRxLwVQo0wJBEkRuqF10/hzsK9iVtCyAcpYmWA3gRv7qiX5gYz6CfxFrz+OwtWVZuEW1p3vsO3g8TTVJZpJP5IjtbjAbJR7iIQTyiW2WLgyyzBGzRbkANIgajKdTM1lfmBjPoJ/EWrycDMeGVgBK5Qp5XcFMqu/cIGla9PDVYv3qbfyM1TEU5L3Zr6kdxmF5N8shtEYEAgEOquNDqNGFWakt7gPjnYs4DE7yboJ9Jqj8wMZ9BP4i1SWErNu0Hb4F44mklrNX+JpMDPK24ic6RO6cwiY6JrrmTGZZzWM30clzL35s0+qoJguAuLW4jFFhXRjz13BgT7K6fXX4bh5xjLOmvA5mPxEXKOSz8TVe+V20P+otadNy0SyDtZTDgDTdNbHD4hbih0IZWEgjcRVytXidmsjG7hoDky6HS3d7/ov9Yeea6nvw5rx9fM53uVOT8PT47cu02lKxsBjlupmWRqVZToysN6sOsVk1lTTV0YWnF2YpSlSQKUpQEQ4yMPaa1YN9cyLeDaiVnk7gGbskx56i+KxSDQs1ogaAaegbqmXDpGayio2Um4NSuYQFYkdmg31BMcuaVYkg9D+zMN1ZImpW6xle9uJgNYxhCxMNbVh6q1WMS6CGxdi3dlgou2DleT9XfWs2nh+Rg20xVlSNXt3Myd4A0Iq9we2sRcGfHO1uDKPKMD0a7qNlbEh4YcHmxVhbaQHBEc4CSBpJPZNcs2zwfuYcgXVIjfBUiZ7K7XhmDopWNWG45h6emuY7YxZvXWJMlSy+gkH2VrYjRqR1eG4ZYmTg3axCWtr9b0j8Ks4vJnbRt5G8dGnVW7x+Ag5xIgyQN2mtaR466xRlcYnDTw88kvkW8OEzTDaBjvHQDHR1xWx2NhlRTdytJ5igka9BjvOnprEwlnO2RTq0L6wSfQKkuNVLKBj4tsQi9bHp7z+NbEO805vsPQnAMf4bhJ/U2/ZW+qOcXVwtsrBltSbFsn0Vf4ScM8NgSgxJYG4GK5ULeLEzG7eKltJXZnp051GowV3yN5SoT8MGzvp3P4TV8bje2cRGa5r/22qnSw70bX/n4n9uX0JJZXl7guH4pCeTBHjONDc16BuXznqrZ1BMLxrbMtoEtm4qqIAFpv+eetjhuMrBXELqz5QwT4tt5Bb2CsUKkIRvKSv2ivhq8VmlBqK2uiVUqMfCNg/pP/AA2p8I2D+k/8Nqe10f1o08rNzte6VRcoJm5ZGhAgcovWd3R56zqht7jNw0kcldYA6HLbgwZBALSNwNbfYnCy3iVZkR1CkKc2WdROkMaxPGYeF5ymrW+/Mvq4qNjd1gYm8RiLIgkMt0GNwjIZbs0jvYVc98V6j6vxp74r1H1fjWtLjGBa/FXZ5lowknt3+Rl0rE98V6j6vxr774rB0OgJ6OgT19lZafFsHUkoRqJtuy+LKdHLuKMXiIu2VhucX1HijKp8bvnTurNqOfnva+hc/k/ur7+e9r6Fz+T+6uoqM03pv/RtPB12l7j0JFSo7+e9r6Fz+T+6qrPDO0zKoS5LEL8yNSB9Ltq3RT7irwVdfkZmY9ORfl18UwL41gr0XAB85enrWeoVskcEAggggEEbiDuINQfH8aeFBe09m+YLI0cnrvUxz6s4XjXwttFRbN+EUKJFqYUQJ5/UKmOCrqWkdH5+pz5Y7DuKvPVafL08joFKgnwv4b9Tf9Fr/wClPhfw36m/6LX/ANKy+x1/0sxe2UP1ondKsYHFi7bS4oIDqrgGJAYBgDHTrStVqxsp31IfxobX9zrg2LFUbEhLmkyrWruhHVMeioni1cTmUIczZVksrLvBBA0JrYflC3CuBwxUwRiVII3gi1dg1rOC11cThVuPydo3pLXH0F26mj5foxproN8VKko7mKrBy2Rqtp4rkhmUX7Dzpl51rXfI+6rewMfy2IGe1ae4gJ5QHJIiIdTv37iKzdtbFxCW3IY3LZty2utsCDKzzWAjd1Vq9lYmxhbZuYjkcRBBtm2M9xewk6KPvpmTemxiUdCY47F2xfw1r3SMO6kPyQEJdVjlyadx9NcjxW0zbxF2TPhLgP8AqNdA2dwht3s+Id7F61ZPKEXLeW/Y0OUW40YE6Dtrk+Lxed2Ykc5mbd9Ik/fWKolI2cPOVKWaL1RL7OMS6mhmai+2MKbb66A6isK1jWQypju6a3uysRbxTZL2hAkS2+N4B6DWGFNp6HYxWPhiaNpq0kXOCOz8zF2GkaRvImNO8wPTWBwm2hmu8mp5tuV7C3zj6dPNUuu41MJZuspHg4VB0Z2ByQOpd/rrnAu1svRWRw4+88x6x4tf0TgvIWvs1B+PXx8L+7e9tupxxbfonBeQtfZqD8evj4X9297bdYMR+GzucG/zIfPyZznY1lHvILsZJJbMWCwAScxXnAadGtSi7wEtshe1cuAZb1w5ra5EVeW5MXGDHKfAMGJ3Zhvg1FE2VeMRauHMAywjGVOYhhpqCEbX6p6qrubEvqSDZuaaHmMR4wTeBHjEL3kDfXPi7LVXPZVk5SvCpl5bmG6wSN8dW7zVKOD/AMjfy6/02qP4jZ1xASyNlBAzZWy6lgNSOko4/wDE9RqQcH/kb+XX+m1a9b8OXwNXi7Twcrd680b/AAeyBcsqVnPLkwGPNV8Om7cAOWZid+nVWaOCoNxbYZ+cvKBjb3KXtoCIaIi7LHo5M9BBrT4PZV26JtrmGbKdQNcrP0/VRj5qofZt0CTacA66o3WAOjpJA7SYrRi1ZNwPEfMz9ubDWwltlctymuqxAIBAMSAwnUSd4OlSPi8+Ju+UX7NQrFYR7bZbilT2giR1iQCRodamvF58Td8ov2a0Mc06NSytp/KLx3RuOEmKe3hbz2jDqpyGAYbcIzaTr06ddQZ+MnEB7rAYc2UzICzsuZpQqZy7oeCND4O6YGXLU8xO27du41tyQwVX1EBg2eArGAW8G5jfAmvnv/hv2izpM+FToXOfndC87u1rz2GlGlC1Sjmvr3aO3L7uZXrszIwF9ntq7AKWGaASYB1WSQNcsT1Gd++sg7m/df7JrWXOEeHGfwqEpnkB0JJRSzqBm8ZQJI6OmtkGlSetHP8AKatgYyWOoycbJzjb6osiJYPCq1ok+NnC+Zgq5u3KzKY7au3NlAEgZzCl5CjKAM2hJjXmgd86dNa1EJgASTuAEk9wq/7heDAmCBA1MkA6DefGX019uad9z0U4yUn79rmdc2Yg6WgZ5MCTlzDXoOqjzeqybAS/aC7syd5i4RJ7YArEOFfTmkzEQCZkA6Rv8YemqsB8bb/fT7Qok+8hQkk25X0I/d2QLtxgUcZnukXEUmWN0IQ2bmhEHVBzXV69Nlh+CFg23I5UsyhQXQRaZrtoCYg8oFuZSpjW3c3iIiW1vj7vlLn2jVS7IulVcIcrAsDBgAFhLGIElGjrjSuu4SsvfsfIVON37lzf4XgvbZSwF0hlGUlUaA926ikhSIbLa01jNpuIqxjeDNtcO94NcUoF5lxRmzMzwDlGkKqqZjnE67gcC5wYvrkzBBn5QSXWENqBcFw/MylgDNaqphGUndTuROUYqzhY9B8HPkmH8jZ+wtKcHPkmH8jZ+wtK8xPrM9VT6q+Bzv8AKI+QYf8AzA/pXa0PAPCcjhrDraw6PcQ5nutma4WY5Y0i2ugkT3gzW9/KK+QYf/MD+ldqN8GtnWrWGVlwTqzW/CM5cuxyzMAkC2SVaYGla1XYunZkqvWbuQlcPayG07E22cMeaTztQCN86a1xS1i2VgypZJHYPWDANdH2j7l5O/dwpuK6W2HJlXEEiASZjprlpst+pB7VVh9gxWKKN2i207/fmZeO2pcZGGVEQ84qjAIWHzig0JrRtiD2egVkYpdPisvbzvvrCrNFGGvbNp9+CKjdPZ6BXzOf+AV8avlWNcvvjXKBC3MBLAaRJ3ntNWg2tUkV9XfQHrfi1/ROC8hb9lQjj08fC/u3vbbqb8Wv6JwXkLfsqSEVFSGeOU3MFifZqyq2va+m26sed8Lw0yJaQ2VItKijngAlExChiAsTnxJafqDeSWqo8NYV8loqzrcUtyxMZlvquXm80D3QSQDqVnQnT0NApArB0Ev1eB1XxWi3d0f+n/R5r25wiGIzHkyjNyX/AOsoBbTIBkygSVW3r0EN0NAzuD/yN/Lr/TavQ0CkVjqYRzTTlvyMeI4rGpQdGNOydvzX2ty5HFtj7c9zgQuYh1uDnldRlGoA1lQ691w1ebhEpYNybSoUL4YgQBaHOAXnfFeYmeiuxxSK11w+aWVVNPh6nHzcjiW2dqi+4YJkgQedmJOmswOrzd0ASri8+Ju+UX7NdDikVr4jg8q0JRdTWS7vUlVLdhCOEPBVcUG55ts4VHZc0m2q3BycZgIm6TuPXvCsuqbi/flDd90rnYXg04dcjcraCMHt58rLnC3CCDJUSSRmrpkUitGnwHE045Y4jTbqJ+bLOqn2HNMXxftce4xxAAc4kgCyFAF61dtLIVwGK8s7ZiJM9Empfat5UI6kYehDW8ikVenwGsq1OpUrX6NppZUtnfsZKrJbI5dhb2VlbfGsTHrG6sxdqjWUmSpPPIMKEBAMaEm2pno9ddFgUgV7N10914nSnxOE3eVP/r0Oc++xlNPFABg7wAo6Rp4oPTVjAnwtv99PtCumwKoewpIJUEjcSBI7qKul2CPE4RTSp2vz9Dzztb4+75S59o1nHhF4NU5MAhVSQQAYz6kZdJzLuO9Z1mu4tsuwTJtW5P1F/CvnvTY/VW/4afhW8+JQaScNuZ4tcMmm2p78jircKAQqmyuQILZGdsxTnyocyROddf8Atp1Voa9Ee9Nj9Vb/AIafhT3osfqbf8NPwqYcShDqw8RPhs59afgWuDnyTD+Rs/YWlbBEAAAEAaADcAOgUrkSd22diKskiJ8YWBW6uFzgMFv5oIkSLV2NPPUH4Y7UfD3ldSYuJyZ1YAHSPFI9ddK4VWA1tJ0yuCP9LD2E1yThFi0u4ljcYckBkVZGp3E1aycbGCcmp3NbtS+yYXIyMXutmZZPNVdxlhmkntO6ofdsow1V0PWdfMZipxwlS5dsW/dOl23bC75OUTEnriKhbl0gAtru50D1msKp2Rt0sRHa3l6GmxkQIZzv0aY9prBNbrbFpmcQPmr0rvIk9Na9cA5IEbyB4y/jVUxOWZ3Ri3BBiiCSBWTicI5dtOk/OXr76+4XBPmJjcrHxl6tOnrIq1yhhzVdsb+wfeB99V+4n6v5l/Gr9vBOLbGN7KPGXtJ6ewUB6r4tf0TgvIW/ZUlqN8WyxsnBeQt+ypJVyTi7YBrt29liQ7QDvYs5Cqum89sCj7AviPByTGgKzrlAnXTV1HfPVX0bRazeuFY+Mkgkwcjlspg6qTvHZX338bQlEJWCpOaQQEBI16RbAPeeyvG2p65r3PWXqfltYp947swEJ5/JExoGlRB87CvtvYVxmgDTTnQQIOfnbpjwb69MaTVyzwhddMqEFmYgzrm5PMu/dFoDznsipeEtwfNQ6BdZ3Lqo0PQ3O7+zSiVHmQ3W5GJZ2W7Iz5YVVZtRvyhSQAOmHU66VTidmXLeYsuikgsN2hyz3SCJrIO3GyuoW2A6uhgGYdUWZnoFsb/pGvuM22bmYZFhgy6kkiWZw2+MwLmD5ukzDjSto2WUql9Ui0diX9fBHmiT4u7Tt13ivi7IulQyoSDmIgDcpCt6GIFXMRttnUqypBYt0yCcx6+t516h20w22SioFROZOusk5g4Y6xIKgdw1palftIvV5Fi5sy6rBWtkMTlAIGp6v991fbey7rMFW2SxXOAI8X6W/dWTd2+zBMyrNvJk1MAKCCCJ+dIk9nosja7Zg0LoCI1gkghmOvjGTUWpX3ZOarbZHy1si4Z5sQofUbwWVdI6edMb9D01ViNi3EUswGXnQesq+QgDf1nuB6qqO3HNw3CFJIjp35+Uzb9+fXzxuq4u3jJzojAq6kSRoxcmDOmtxu+B1CrWo7akXq8jHw+xbz+JbJ0U71GjCVOp6Ruq17ibQRqSAojxpLAR0b1Iq8dqErlKqfi5MtJ5NDbU6HflPqFfTth/B6L4Igr5nZ4OvW5qtqXMm9XkVHYN4LJQzmZcsc7mqWZuqIB74MTRdgXzl8GYYSDoRGsnf2T5x1ibv5xvlClLZAAGoJBATkwCJg6a9p7NKqfhNcPzU3BenxQF03/9tD/41a1HmVvW5GKmyLhRXCznYog6WgTMnQDQ7+o1VZ2JcZygEQWEndKkKR1jVl39dBtpsiplSEJIOsmVZYOsaBz6qvjhK+vNTVi3ztJYOQOduJVfRUJUra3Jbq9ljEfZrKoZ4UMrMu45ojqOk5hvqd8WXye75X/0SoPf2nyg54GiZVKkzoqqsyd3N9ZqccWXye75X/0St7hyj7QsvczTxzl0Dzd6JjSlK9KefIjxlY/ksMnjS9zKCpAIORzOunRXF8Js6L65ySoYZC8atoecRppvHXXXuNraQsYRHYTFyAO027kVyrEbewd3Draw+HuXb2pZrnNVXbewM6xuAFXRrzWpIdsWRcaBDQcrAHUTrFcj2neDOQpJQMwWd5E6EjuqZYfbLWUW3nDZ4iIJRuouACx6NfTUKx1wNeckZZdjl6tdQarUegpKzLGMPPPZA9AAqjC+OvYZ9AJ+6lwgkmRrJqm3pJkbiPTp95rEtjOWTV+xolw9gX0kfhVrJ2iq45sSNSPUD+NSCzFZDfFoOtmb0QB99Whb7RWRctDmDOugHSekk9XbQHq7i1/ROC8hb9lSWo3xbD/CcF5C37KklXJEUilKARSKUoBFIpSgEUilKARSKUoBFIpSgEUilKARSKUoBFIpSgEUpSgFKUoDlP5RTf4fY/zC/wBK7XnxWMgjeN1ex9u8HMNjUW3i7S3UVs4DTAaCJ0I6CfTWj+CXZP7Fa/n/ALqhoHm3AbeUSL6Zuq4hhwfpEeKx7d9bu9wf92A3LbqXOquNzfVcDUGu7/BLsn9itfz/AN1ZWA4udnWCTZwyIT1F+jdoWqSmXtR5OxmCe05S4pVhvB9o6x21ZjSvXO0uL7Z+IIN7C23I3E5p9INYfwTbJ/YrX8/91RYseUYoRXq74Jdk/sVr+f8Aup8Euyf2K1/P/dSxJ5QNVMdfRXq34Jdk/sVr0v8A3U+CXZP7Fa9L/wB1LAyeLX9E4LyFv2VJax8BgLdi0lqyoS2gCoomABuAmsipApSlAKUpQClKUApSlAKUpQClKUApSlAKUpQClKUApSlAKUpQH//Z"/>
          <p:cNvSpPr>
            <a:spLocks noChangeAspect="1" noChangeArrowheads="1"/>
          </p:cNvSpPr>
          <p:nvPr/>
        </p:nvSpPr>
        <p:spPr bwMode="auto">
          <a:xfrm>
            <a:off x="155575" y="-731838"/>
            <a:ext cx="25146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6868" name="Picture 4" descr="http://www.assfer.it/images/sr-sotto-classificazio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278" y="4365105"/>
            <a:ext cx="3989506" cy="2410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contenuto 3"/>
          <p:cNvSpPr>
            <a:spLocks noGrp="1"/>
          </p:cNvSpPr>
          <p:nvPr>
            <p:ph sz="quarter" idx="1"/>
          </p:nvPr>
        </p:nvSpPr>
        <p:spPr>
          <a:xfrm>
            <a:off x="323850" y="980728"/>
            <a:ext cx="8352606" cy="3096344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2000" dirty="0" smtClean="0">
                <a:latin typeface="Arial" charset="0"/>
                <a:cs typeface="Arial" charset="0"/>
              </a:rPr>
              <a:t>Le tecniche di riabilitazione neuromuscolare </a:t>
            </a:r>
            <a:r>
              <a:rPr lang="it-IT" sz="2000" dirty="0" smtClean="0">
                <a:latin typeface="Arial" charset="0"/>
                <a:cs typeface="Arial" charset="0"/>
              </a:rPr>
              <a:t>più </a:t>
            </a:r>
            <a:r>
              <a:rPr lang="it-IT" sz="2000" dirty="0" smtClean="0">
                <a:latin typeface="Arial" charset="0"/>
                <a:cs typeface="Arial" charset="0"/>
              </a:rPr>
              <a:t>utilizzate </a:t>
            </a:r>
            <a:r>
              <a:rPr lang="it-IT" sz="2000" dirty="0" smtClean="0">
                <a:latin typeface="Arial" charset="0"/>
                <a:cs typeface="Arial" charset="0"/>
              </a:rPr>
              <a:t>sono:</a:t>
            </a: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sz="2000" b="1" dirty="0" smtClean="0">
                <a:latin typeface="Arial" charset="0"/>
                <a:cs typeface="Arial" charset="0"/>
              </a:rPr>
              <a:t>attività a catena cinetica chiusa</a:t>
            </a:r>
          </a:p>
          <a:p>
            <a:pPr eaLnBrk="1" hangingPunct="1"/>
            <a:r>
              <a:rPr lang="it-IT" sz="2000" b="1" dirty="0" smtClean="0">
                <a:latin typeface="Arial" charset="0"/>
                <a:cs typeface="Arial" charset="0"/>
              </a:rPr>
              <a:t>allenamento dell’equilibrio e della coordinazione </a:t>
            </a:r>
            <a:r>
              <a:rPr lang="it-IT" sz="1800" dirty="0" smtClean="0">
                <a:latin typeface="Arial" charset="0"/>
                <a:cs typeface="Arial" charset="0"/>
              </a:rPr>
              <a:t>(esercizi su superfici instabili)</a:t>
            </a: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sz="2000" b="1" dirty="0" smtClean="0">
                <a:latin typeface="Arial" charset="0"/>
                <a:cs typeface="Arial" charset="0"/>
              </a:rPr>
              <a:t>esercizi eccentrici</a:t>
            </a:r>
            <a:r>
              <a:rPr lang="it-IT" sz="2000" dirty="0" smtClean="0">
                <a:latin typeface="Arial" charset="0"/>
                <a:cs typeface="Arial" charset="0"/>
              </a:rPr>
              <a:t> a basso carico e con un alto numero di ripetizioni </a:t>
            </a:r>
            <a:r>
              <a:rPr lang="it-IT" sz="1800" dirty="0" smtClean="0">
                <a:latin typeface="Arial" charset="0"/>
                <a:cs typeface="Arial" charset="0"/>
              </a:rPr>
              <a:t>(forza muscolare &lt; resistenza: muscolo si allunga)</a:t>
            </a:r>
            <a:endParaRPr lang="it-IT" sz="20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sz="2000" dirty="0" smtClean="0">
                <a:latin typeface="Arial" charset="0"/>
                <a:cs typeface="Arial" charset="0"/>
              </a:rPr>
              <a:t>gli esercizi di </a:t>
            </a:r>
            <a:r>
              <a:rPr lang="it-IT" sz="2000" b="1" dirty="0" smtClean="0">
                <a:latin typeface="Arial" charset="0"/>
                <a:cs typeface="Arial" charset="0"/>
              </a:rPr>
              <a:t>stiramento-accorciamento </a:t>
            </a:r>
            <a:r>
              <a:rPr lang="it-IT" sz="1800" b="1" dirty="0" smtClean="0">
                <a:latin typeface="Arial" charset="0"/>
                <a:cs typeface="Arial" charset="0"/>
              </a:rPr>
              <a:t>(contrazione </a:t>
            </a:r>
            <a:r>
              <a:rPr lang="it-IT" sz="1800" b="1" dirty="0" err="1" smtClean="0">
                <a:latin typeface="Arial" charset="0"/>
                <a:cs typeface="Arial" charset="0"/>
              </a:rPr>
              <a:t>concentrica-eccentrica</a:t>
            </a:r>
            <a:r>
              <a:rPr lang="it-IT" sz="1800" b="1" dirty="0" smtClean="0">
                <a:latin typeface="Arial" charset="0"/>
                <a:cs typeface="Arial" charset="0"/>
              </a:rPr>
              <a:t>).</a:t>
            </a:r>
            <a:endParaRPr lang="it-IT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0848" y="188640"/>
            <a:ext cx="6559424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Tecniche di riabilitazione neuromuscolare</a:t>
            </a:r>
            <a:endParaRPr lang="it-IT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4818" name="Picture 2" descr="http://www.technogym.com/blog/wp-content/uploads/2011/08/squa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2448272" cy="1988840"/>
          </a:xfrm>
          <a:prstGeom prst="rect">
            <a:avLst/>
          </a:prstGeom>
          <a:noFill/>
        </p:spPr>
      </p:pic>
      <p:pic>
        <p:nvPicPr>
          <p:cNvPr id="34820" name="Picture 4" descr="http://static.piusanipiubelli.it/articoliGallery/961/480/im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8272" y="4077072"/>
            <a:ext cx="2699792" cy="2699792"/>
          </a:xfrm>
          <a:prstGeom prst="rect">
            <a:avLst/>
          </a:prstGeom>
          <a:noFill/>
        </p:spPr>
      </p:pic>
      <p:pic>
        <p:nvPicPr>
          <p:cNvPr id="34822" name="Picture 6" descr="http://www.fisiobrain.com/userimages/Concentrico-eccentri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4935" y="4365104"/>
            <a:ext cx="2257425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38946" y="2837706"/>
            <a:ext cx="5014515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Casi clinici</a:t>
            </a:r>
          </a:p>
        </p:txBody>
      </p:sp>
      <p:pic>
        <p:nvPicPr>
          <p:cNvPr id="64515" name="Picture 3" descr="ims-fk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21" y="1109761"/>
            <a:ext cx="5904383" cy="11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7467600" cy="48736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Gli effetti dell’inattività sono stati studiati negli astronauti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(microgravità)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e negli esperimenti di “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rest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(soggetti posti a letto per molte settimane)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924300" y="5618163"/>
            <a:ext cx="700088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6387" name="Picture 2" descr="http://cdn.blogosfere.it/mysterium/images/d8dcb_astronau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141663"/>
            <a:ext cx="1727200" cy="2159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388" name="Picture 6" descr="http://www.casadiriposooasisacrocuore.it/polopoly_fs/1.4370986.1311665823%21/httpImage/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343275"/>
            <a:ext cx="2519363" cy="188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938"/>
            <a:ext cx="88201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0350"/>
            <a:ext cx="838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AutoShape 2" descr="data:image/jpeg;base64,/9j/4AAQSkZJRgABAQAAAQABAAD/2wCEAAkGBhQSEBQUEhIUFBQVFBQUFRUUFRUVFRQUFBQVFBQUFRQXHCYeFxkkGRQUHy8gIycpLDgsFR4xNTAqNSYrLCkBCQoKDgwOGg8PGiolHyUsKSwsKi0tLCosKTIpKSwsKSksLCkpKiwsKSksKSwpKSksLCksKSksLCksKSkpKSwpLP/AABEIALQA8AMBIgACEQEDEQH/xAAcAAABBQEBAQAAAAAAAAAAAAACAAEDBAUGBwj/xAA5EAACAQIFAgUBBwMDBAMAAAABAgADEQQFEiExQVEGEyJhcYEHMkJSYpGxFKHRI8HwFjNy4RUkgv/EABoBAQADAQEBAAAAAAAAAAAAAAABAwQCBQb/xAAqEQACAgEEAQMDBAMAAAAAAAAAAQIDEQQSITFBEyJRMpGhFGGBsQVCcf/aAAwDAQACEQMRAD8A9Kr4QjiVlNjNOliQw9+olDGOAZ0cEeKYWB6wAsQIvuJIYAAG1oWntHtHgkC0dZMxUoTwRIAYAUMGADHWAGIQEYRoAWmNJab94+JQAAiARCIxgYg0AciRGut7X3GxtvY+/aTieZZ9XGGzGu2t6JYLUpkOQjgj1MVOxNxa0rsltjkHZjxXhjrtUv5baHNjZG/KT39hNVGBAINwRce4nhFHOT/U+QuJ04etUWo7WBKu4uSGPDX2v2nofh3xfSpVEwTFV0g6XaoGGn8I1dXJ3tOlLPJODt4jBjsxP0nRA9o9oJaNq2gEyreDUpi20jDxKhgCo1CIAFjzDMEJeACEj2hDtHK2gEKuQbiDUck/MMwSIIKzt7yWhWvDFHba0ehQN94JJozSU04xEAh0xaYZW0aAAIQMciNaAHeKMIUAIN3gM19ukeMIAhEwvxHg23gElKrbmYPj/wAJJmGHAWy1qdzTa3N+UY9jNzTDXaAfNWZeHauGfTikakd7LYkt/wCJ4+sn8I5omFxlOo9NalMk03VxeyOQCw/UO89k+0TwvUx2HRaI1VEfZSwVdLCzHfqLD9zPNMx8BtgqqjFHVTKgipTvpv1U9dpXY1FZwWQg5vCPVaztgCCS1TBORcndsMWtpPvSNx8TqaGGDC4IIIBBBuCDwQe08uyvxw9HSr0/OwrrpCn74QbMQPyEdDOiyHPKeFIWnU14F2tTY7nC1G4o1ByEPQmV13RmuDuymVb56Ovq4UAcSmw7TZuCJlY6lpb2MvRSRBoVR5ADCBkkEqm9gf3jVFsYAk2sEb8wCNWG46yRDbmRad5KpuN4BWjESQpBIgAXkiPAIiBgF2mJHiBYwKNW0sVBqEApPUNxGNba8lalIKmDb8MAJa4MkU3lahgGJ32E1FRQLAQCrChvS7SMiAFGiEK0AGKFpjlIAIhQSLRXgDqbSvnOWpiaLU6nB3B6qw4Ye4MnivIaySm08o8dwvhyqMW9GqpCqdTsosrD8LA8Aniwh4fzUqVRTChUv5yVBbUv5ainuLWA9iJ6dmuWmoNVMhag7/ddeqOO3vOdxOQJiU1venUouoa/3jv/ANv9Y4IJmOyhRi5RfKPQrv3NRa4LXhfxeaSaa+s4cMF1nephWO/k1wNyvFn7fE6zF4unUAZKtNk5uHW3zecXlmEGDxBdbmnUXRXVvUTvtUuRyDsR2M26vhPBv6jQQ332uFPvYG060uojdHKfJn1FLql+wnz7Dq1jiKV/Zwf4lpMfTZbiqhHcOp/iDRyilTAFOlTVewRf8XMzc9y3CBVes1KgQdnuqk32It1+ZpllL29mY2qJhVH7CVkcJpGoAEAJc/eFtrHrL1RBpveSugRB4QMhXfeODJBOeIFoF4SmAMVgESQNEwgEd5NRr22PEiIjQDRChoGmxlWlXKy2K14BLSUGT+SAJXVQeDYyZK4YaSbGQCrXXbbmV9c0aVInYyDEYS3EkFbTJaOHYxUatjuJof1A07QDPqAi14N5FisRd99gNoRcdCCIBMpgVaYuLRBo7GARMLcxAyRpEVgBiZea4QhhWT7wFnF7ahvpa/Qr395ohoVwRY7g8/EhrKOoy2vJiiqtW6sGWov3jpJUi3Jt/PtKtfGvhzbp+U7qR0t2g0cw/p8Q1Ko+6HVQcm16bcIx6kbix7CLM3FQWAu3U/7mfP6lpWL001Lzg9mKyvd9JWzf7SKFHDCqoLuWKeUNmVl+8GPT2Mx632dHMsOMU+KPnOC21noU15WjbkEDk9zOHzlzXqsKY9K3A/UAd2P5iTLnh/MWo4dnGKejURmZAGsF0jrT4qajsZ7Cu2xW7vjg8uVWXx18kr5tiMAP6LMEerhiVamVNyhU6lqUHP3gPyH/AHnoXhPODiFcedTqITekyEhgLepXRt0IPScr/wBUUMxwNRcUqo1NdVQD8J6VqN/flZm/ZXkbjFJWJKrdtA48xbepiO3+5mj/AIUnsGFp6L73vCcb7QtMaSQCI8aEDAGvCDQWECASMIMdTHIgAsIqdS0cGARaAWxVuNuYKnvzK8NXgGhRqkdZO1bvKNOrJDVvIA2JXqJBTeXKQB2mch3NuAZICq0Vf71/pI3wtgdPEnWORAIKTG28lV4zLGEAlvEwkcdWgDgQallBJNgBck9B3ksDEouglxdQLkdwOklLIOMPh1sdXevUJp0CQE6O6LxpU8A9zNfN08jDv5NMnRTfSo3N9JCkX5a81q3mlNWoAkXCW24uATM3NM6FPBVMTbenTdgD0cbAfvEa4xNNt0p4XhHjVTC1aINI02cmzBl+Lm/5QN+ZTrlKoB02PBPO479502Z5vpezpbWo9YBJOsC/034mJislNMFlqKqcsG2A+O8wYWc+TQ20sPlGLRy9mYqql7WuF3IubT2T7PMsqqrVawt6RTUbXsPj4tOH+zvJnxNUgv5dJt2PDVLG4Cnof8z23DYQKgVAAqgADtNiXHJgYxMExAyUUwROjkq3jwlpC20EiAIGMwiigCvHvGjmANDteBHDQBaYJkhjEQB0aSapXkiveATJUiZRaBHDQAbyUbyIwqZgDsIJWTWvIqxC7kgfMhtJZZKTfQ0ErK9TMwOFLf2EyjmDtjcMjemmdR0jq1jbV3ttMv6upy2ReWaq9JZPlrC7+x0mX2a56A6R7kcxsxp6lZTwwtK2VVlVmpDVcXux4JB3AHSW6ovNkJcHNkFF4Rz2IrVGcIQSVW+lfxdA5P5ZDmGCTQKNUiolQFayE7DqG+h2j087o13f+nrK9SldSN9x2PcX695Bg6K6Vq1LaQT6Tuxckg6un0E7KTmc78O1UsaI80XC2YgFF6EnqJUPhoOL4l/MA3CICqKB1J5M7GliAutSGC67C4PoJ/CT/f6yviMBqYEHruO//qc+lHvB16sinhkChdAChdwBsFtwZ2eW5gKtIOpvfY/I5nDY4fhT7o5t1Pb4jeHszbDVjqJ8qoRrX8p4FRR36TDLWw9TZ+S79O3HJ6EYSvAH/P5jzYZAA1jHdOsjfmPTq2gDWjiO46iCDAHtEYrRoAoo8a0AcGIxhGLW5IkNpdgK0YiMHHcfvK+LzOlS/wC5Vpp/5MOkZS7OlFvpFxXhn/n/ALmBmfiJadMOilwSBqN1Wzfityw+BObzmpWcA16xRGN6SrsrD9QXdbXveZZ6quPCeTRXpZy5fCOszDxRh6PNQMd9k34534EzKvjJm3pqoUGz6jeqARfUFGxH+05bFZmunY3CFl2FwVIAJsot03JPBlqjnWtfLsEq1nGqy200ABpKG3GkW+sxW6mxr4NkNNXHtZN3E+ISpD/1AamQLoCFZf1Lbn3BjJiFSoGVtdOqedWrRUPFieA3bvaZGZ4rzCmHpgKGF2OkeikNtvc8Sc+F6LLZQyHurHfsSOCdhPNnNSXvb/s1xjFdI6i8oZrhmJpPTtrSop3Nri9+f7fWZNN8VRYDWlZQeG9L29jwTabL19Snpcdeh6fW8qpmqp58FiTXKNTG4wLVp1bakbcEb6TbcAD67mY3jnP8XhnoNh/JFNyFdqtyEqE+nWw2Cnv3lbKs0UIcM6sE1WoszAEvbUyX7X3HttBXGBV8qv6ySLrpuFS+2u/Yz6eFi78Hn30vpdr8ozslybFnFrXxHkUwgqeigANZqbm5HIvvc9pu5jT0+tb/AHwWHNv1gfmEmNW+4I+RxBtNSZ57jgixdamtBlU6tQPuWZuDMDxVnhoUkoqf9VkXWR+FQB/c2/YmdHTwqg+lBq6WHXpMvA/Z41Wo1XGOLs1yiG5bsGfoLdBIsztwjulwUt0/BVSqpS5Nho1C25JtsP3tMvKrsjamLEktduR+Ei3a+06TxBknlEaBam3pUfkP5ST0vac9hLiq6kD0ixKkFd7HY/N540qYwompfUn2alJytTj0z0fKKmqhTb9AB+RtLc5zwhjwUelf1I2sD9D9R7XBnSBp6dMt0EzDbHbNoidZkYPO1eu9EqVZb23B1Ac27TVV79pzWMwujHrVBFj6iOLArYk/WdyyiIJN4Z0qNGZbTKr+J8MgbVXS6LqZVOpwOPujcyXBZ1TxGGarRf0+sXIsVcDqp/f4k5ODQvE7WBvtaefp4zroGbzUqouhtQS16d7VLLyXXY295o5/WpDC0q3ng1Gca6atvVUnUuofhIAX2lcrMLJohQ5ySTNjEeKqCsyAszrf0gbmw1E79LSKhnlZ22orpspHqufUbC7cXA3InKZp4gTFOAieSRqNxYlgEJsW99xHyTPnUL6bUvVUqMdyNrE37Xnl36m7L2M9SvRVxh7lydZjc3KKzMQoWw25JPQQMOabstTzSRa1ifTc779ztb6zkM1z2kzupbWGAtp6E8b8CFWwQqeXruop7hQ3O4I1EbciYJOcmnY2WxjXGGIrk2cbiVWj5a6nrVC5sBwGaxJPSwuBI6NJauuk9qWlQpQAGqyWsG1np8SiMTUTVZGZNRa6jcK27fNj05lbNsTdBU1FXXem1jc/ptbcHi00aiLlY2unzkqpliCXlGxgMwp0XZa25CllrPvqpjYix2Vh2HMzqDVFY10C6W1FaTkgohOo6DwpPNpj1qrVyvnq1NF3VQpuWPLFxx8SethK+m1J6jhvTpYFrA7EhgLi0rVT/l/Ys3rtk2XYus9I6StNGao2y6nYMTcEHYDpMvytDOGqEVKQDUnJ20G/oA+drTUpZHUCKpSs4UWsqlV2/mQVcjqLVpPTw9XZrNdSdj1F+JdGEsvh/YjfD5/JY8OVy5qO4tUZgCOLKB6QL9OTOow9zxKFPJq/Ipt+3aNgaT1HIJIVebck9phuhJPc1gshKMuEzWddt7/WVKikbj1D+/7TTpKbAKLD6mWK1AKtzzMiTZZ6ih2cdmFQNyAehuLnSOo6gjuO0Nc5pPpp1X0mw0VGtrKjq/QXP8SbMGRyRwehHExquXJUG679/eetptQ4LbIrk4zN/BU61MgAa0PUEaALk6gR7dJuZannC6hgO7C0yvC3gd6RFSrVbRa60gSL9tft7CdqqbWE92tvGTyNTOLeI8/uRYbDKg2G/U9ZZpJBCyRZZnJjIsyy5KtJqb/dcEbcj3HuJ41isE2AxS06lraRRcjbUGOqhW97j0n3E9wDX5nk32uuv9TR9qR6bi7bEHv87Sm6KcHkvozvWBZJmPl5jQK2Zahag5v33UD4I5956XaeN+DaDnH4ZStgrGpcra4AO+/t1957IolWkjthtLNU8zyVyJn5rlC10KtfpuPbcX7y9qIvfaJKv0msyHjOK8OV8Fi1qaNaKrBmW1irXFt9wdx+06LwlinY1rE6DbULFQGItsD7dZ2We5atWkVb7rc2lfIcj8ulZ2Di/osCCF4s35jOcEnGU/DjpU5BFq1iDt/qWABH/OBKmOyli9Klu1TyiGNMX0m/pv2G89UWgnGhbfEKhhkQf6aKl+dIsfqeZzKCZfVe63k8woeCcaaZBpLbUDu4BNrja3zNHC/ZzXZQKtWnTQEnQupjufUC3Y/zPQQY7MALmwHvOVRD4O5ay2Rg4LwThqa6QGN+d+fmaNDJKKcID/5b/wAy6seSqa+0il2zfkZUA4AHwAIxUHkD6wo3f259vmWcIrGVAOAP2EMNM+tnSLVWmT6mJAN/TcC+liODuNveYeN8R301ErsiLUKVaZAHAutus4lNRLq6ZWNROqq1QouxsPeZlfxGgNgHY3C8WW9r7k8bTgkzRXNR6tVmaxZCSbBg1wAva0v4fMmFU02s4LqxZvxqy3On6fxPMu1lmWoI9WP+OjH63k62piqhb8q2N+4PTeT4F1AY6rbXuLb32NyfmcxnrvVKaKmgKwY7XD26N7ST/wCVKka/xHQdI2F+PieZXZKVsZ2SzyTKCUHGKNk5iF4lPF5jqB+Pj95kZjmBB9Ca3N7gfdH6ie3tzObxbV6wN2O1/SBZf8n6zuOmxPGeP7C96ybylalyrBrG2xmx4ZygPU1MLohv8t0E5jwh4WxFVw4vTTq5625AXrPU8NhVpqFQWA/uepPvPSp0WJ7n0ZL7lFbYlvmNpgqZKOJ6p5wwEVo5EYNBAg08n+1KiXxd9yqU6anTudTXKgjmx7z1LH4+lRpmpWdaaLyzGw+B3PtPKs/8WYOtiKlTzHXSoFMgMpfa+o7cDgD3mbUyajwatMk5ZbLn2a03q4lqlRtQo0yo24LG3YdBPS1E5/wRloo4NGuS1b/VJNjs26i46WvOgndMdsCu6W6bIHqKwv8AuP8AEgakOkoU65X3Et0cSD1/eXlA5pbex22lLDYzSfLbkHY977iaYF+0zszy4vYp94f3EjBJb1e0kBmZhsz0+mqLMNr22+vaaSEHcH9uDACMir0tSMp4YEfuJKTIy0EHnWJzLEUWCo7i21um23Wan/UeJSmrMykuQNFgel2Oqama+FlruSarKDb0qB0941LwggVVNRyFOocdOnxK8Po0ScGs+TlcV43xFTFthnqLTpuh0PTFnJK3X1X2uRaS+DczahiKtIO1SnVOoFibkgbnfk9CZvV/s/w1R1dgxZdhvYWvfpDoeCadKqKlNmDC4AJutiLEWMnBVk5bPsI6Vaj2IRnWoDcXL6uB+oAsPi0sZfVX+vqir6qYKs408FwbG5252nUZhkAq6PNBOhtQ08Xta5HW0u5PlFOnRC+WL3JYtuzNc+okznbksU9seGcJk9Kn/wDaXy9ZVr0za+17gX7cwct8M1qjmt5FQgG6qWsbdgD1B3HtPTaVBVFlUL8ACEZXLTRl2aFrbE2c1k/heppvXexJ1aFOogHoX7/E1kyGkOhPyZoAx5MdNVH/AFKJaiyTy2QLhkC6Qi6e1haDSyqiDfykv3teTsIkMu2x+Crc/ksqIdpErSVTOiA1SFojCSAwADBkwSC9OCDjftVy8VMtYk2alUR6fYuTpsb8C38Tw6vhSbk1aRIH3Q5JNtiALWJ+s9j+17EWwtFLXL4gbHg2Xr7bzyzNfD5wwBFUM+pbKENuQL3PZrD3lcpxUtrJPcfAfqyjCksCRTtcW2szek+44tNem0wPs/Y/0tQOio/nsaiowKayq6ioHHuO950bKJ2gc6FIFwb+0EEH2gMhUx9QPO3vOzks0sQV95cp40N7GZe4iDwDadVYbgb9dpUOWAG6MU+N1P8A+TKqYgjrLaY8H2kMkJazD74v+pePqOklBDRg3YxmQfB7jaQBGnaIGCarLyNQ7gb/ALdYaVVYXB/yPpGQMViBjlIoA4eGpkYEcGASxSLXHFWAOVhAxwbxrQBEQSIYjFYAVMydJVUydGgFpFkmiR0hLKCQSRFYwqSdllWsJIOU8f8Ag45gtLTVFM0tVgwJB1W324PvOVfwTXpp5bslRq9qJrMxtTHIslueo9wJ6Wz9DM7OMG9SiyI2ljax+PfvOZfOMsgnyjLFoUwiknjUx2LNpA1Ed9pdMp5bRZKSq7amA3Pc3/xLamIvK5BnVqQmXVSxiiliIGRrSR1iikgFDHvtFFBAdKqQeZep1CRvFFOWSSKY1XDg78HuNj+8eKcs6IsFiGZmVjew5PJ+Zb0xRQiGA6wYop0QCwjigNJO94opAARpYRoooJCMK0UUAAiSJFFALtCXEEUUhkh6ZRxQsYooBQqRLFFBA4hCKKAf/9k=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5540" name="Picture 4" descr="http://www.sottozeronews.com/wp-content/uploads/2010/09/kuc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350" y="4292600"/>
            <a:ext cx="3241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15888"/>
            <a:ext cx="6335712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CasellaDiTesto 5"/>
          <p:cNvSpPr txBox="1">
            <a:spLocks noChangeArrowheads="1"/>
          </p:cNvSpPr>
          <p:nvPr/>
        </p:nvSpPr>
        <p:spPr bwMode="auto">
          <a:xfrm>
            <a:off x="250825" y="1341438"/>
            <a:ext cx="5184775" cy="47089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u="sng" dirty="0"/>
              <a:t>Sciatore agonista maschio</a:t>
            </a:r>
            <a:r>
              <a:rPr lang="it-IT" sz="2000" dirty="0"/>
              <a:t>, 43 anni, ha riportato un </a:t>
            </a:r>
            <a:r>
              <a:rPr lang="it-IT" sz="2000" b="1" dirty="0">
                <a:solidFill>
                  <a:srgbClr val="FF0000"/>
                </a:solidFill>
              </a:rPr>
              <a:t>trauma del ginocchio </a:t>
            </a:r>
            <a:r>
              <a:rPr lang="it-IT" sz="2000" dirty="0"/>
              <a:t>durante lo sport.</a:t>
            </a:r>
          </a:p>
          <a:p>
            <a:endParaRPr lang="it-IT" sz="2000" dirty="0"/>
          </a:p>
          <a:p>
            <a:r>
              <a:rPr lang="it-IT" sz="2000" dirty="0"/>
              <a:t>Meccanismo del trauma: </a:t>
            </a:r>
            <a:r>
              <a:rPr lang="it-IT" sz="2000" u="sng" dirty="0" err="1"/>
              <a:t>iper-estensione</a:t>
            </a:r>
            <a:r>
              <a:rPr lang="it-IT" sz="2000" u="sng" dirty="0"/>
              <a:t> del ginocchio</a:t>
            </a:r>
            <a:r>
              <a:rPr lang="it-IT" sz="2000" dirty="0"/>
              <a:t> con conseguente </a:t>
            </a:r>
            <a:r>
              <a:rPr lang="it-IT" sz="2000" b="1" dirty="0">
                <a:solidFill>
                  <a:srgbClr val="FF0000"/>
                </a:solidFill>
              </a:rPr>
              <a:t>frattura di tibia e perone.</a:t>
            </a:r>
          </a:p>
          <a:p>
            <a:endParaRPr lang="it-IT" sz="2000" dirty="0"/>
          </a:p>
          <a:p>
            <a:r>
              <a:rPr lang="it-IT" sz="2000" dirty="0"/>
              <a:t>Pochi giorni dopo il trauma, intervento di riduzione e fissazione metallica.</a:t>
            </a:r>
          </a:p>
          <a:p>
            <a:r>
              <a:rPr lang="it-IT" sz="2000" dirty="0" smtClean="0"/>
              <a:t>Successivo </a:t>
            </a:r>
            <a:r>
              <a:rPr lang="it-IT" sz="2000" dirty="0"/>
              <a:t>intervento di rimozione della sintesi metallica.</a:t>
            </a:r>
          </a:p>
          <a:p>
            <a:endParaRPr lang="it-IT" sz="2000" dirty="0"/>
          </a:p>
          <a:p>
            <a:r>
              <a:rPr lang="it-IT" sz="2000" dirty="0"/>
              <a:t>Successivamente sottoposto a </a:t>
            </a:r>
            <a:r>
              <a:rPr lang="it-IT" sz="2000" u="sng" dirty="0"/>
              <a:t>6 mesi di riabilitazione</a:t>
            </a:r>
            <a:r>
              <a:rPr lang="it-IT" sz="2000" dirty="0"/>
              <a:t> (senza sport).</a:t>
            </a: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8625" y="3054350"/>
            <a:ext cx="3527425" cy="3614738"/>
          </a:xfrm>
        </p:spPr>
      </p:pic>
      <p:pic>
        <p:nvPicPr>
          <p:cNvPr id="66564" name="Picture 2" descr="http://m.sky.it/s1/511/N3661/N357243661/tnsc-842315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5525" y="1268413"/>
            <a:ext cx="264318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15888"/>
            <a:ext cx="648017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CasellaDiTesto 5"/>
          <p:cNvSpPr txBox="1">
            <a:spLocks noChangeArrowheads="1"/>
          </p:cNvSpPr>
          <p:nvPr/>
        </p:nvSpPr>
        <p:spPr bwMode="auto">
          <a:xfrm>
            <a:off x="323850" y="1341438"/>
            <a:ext cx="4752975" cy="2554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/>
              <a:t>Il paziente tenta il ritorno allo sport: </a:t>
            </a:r>
            <a:r>
              <a:rPr lang="it-IT" sz="2000" u="sng"/>
              <a:t>difficoltà nel controllo dei movimenti e dolore durante la corsa.</a:t>
            </a:r>
          </a:p>
          <a:p>
            <a:endParaRPr lang="it-IT" sz="2000"/>
          </a:p>
          <a:p>
            <a:r>
              <a:rPr lang="it-IT" sz="2000"/>
              <a:t>Inizia un secondo periodo di riabilitazione basato su un preciso programma di recupero delle capacità funzionali sportive: 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5112568" y="2676976"/>
            <a:ext cx="3635896" cy="3416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8 sessioni in acqua e 4 su terra,</a:t>
            </a:r>
          </a:p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3 test isocinetici (per valutare la forza di muscoli flessori ed estensori del ginocchio),</a:t>
            </a:r>
          </a:p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1 test soglia (per valutare la capacità di endurance).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1520" y="5838363"/>
            <a:ext cx="748883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Dopo 1 mese ritorna alla corsa e alla pratica dello sci, senza esiti di disabilità  </a:t>
            </a:r>
          </a:p>
        </p:txBody>
      </p:sp>
      <p:cxnSp>
        <p:nvCxnSpPr>
          <p:cNvPr id="11" name="Connettore 7 10"/>
          <p:cNvCxnSpPr/>
          <p:nvPr/>
        </p:nvCxnSpPr>
        <p:spPr>
          <a:xfrm>
            <a:off x="3851275" y="3789363"/>
            <a:ext cx="1152525" cy="863600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7 13"/>
          <p:cNvCxnSpPr/>
          <p:nvPr/>
        </p:nvCxnSpPr>
        <p:spPr>
          <a:xfrm rot="10800000" flipV="1">
            <a:off x="7740650" y="6093543"/>
            <a:ext cx="647700" cy="431800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5" name="Picture 2" descr="http://www.pinerolese.eu/fisiotera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9703" y="1052736"/>
            <a:ext cx="15827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4" descr="http://t1.gstatic.com/images?q=tbn:ANd9GcQHRb3k7kcgbv4mVjdGFjwAVVjdV9X-JA6ruvBgYNskS7qkgdSNI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1800126" cy="16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74818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700213"/>
            <a:ext cx="737552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1" name="Picture 2" descr="http://t2.gstatic.com/images?q=tbn:ANd9GcQyfsSTGOEezHoqRWNNzEgKCbh2ygBk8r5NlIZKdsTUsnkxzm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3933825"/>
            <a:ext cx="13192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ims-fk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0"/>
            <a:ext cx="3311525" cy="654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2400"/>
            <a:ext cx="60563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8950" y="1125538"/>
            <a:ext cx="7467600" cy="1993900"/>
          </a:xfrm>
          <a:ln>
            <a:solidFill>
              <a:schemeClr val="tx1"/>
            </a:solidFill>
          </a:ln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482975"/>
            <a:ext cx="7467600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2400"/>
            <a:ext cx="60563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04813"/>
            <a:ext cx="53530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2400"/>
            <a:ext cx="60563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1052513"/>
            <a:ext cx="7467600" cy="2070100"/>
          </a:xfrm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3032125"/>
            <a:ext cx="4752975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CasellaDiTesto 4"/>
          <p:cNvSpPr txBox="1">
            <a:spLocks noChangeArrowheads="1"/>
          </p:cNvSpPr>
          <p:nvPr/>
        </p:nvSpPr>
        <p:spPr bwMode="auto">
          <a:xfrm>
            <a:off x="468313" y="3284538"/>
            <a:ext cx="26638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Test: </a:t>
            </a:r>
          </a:p>
          <a:p>
            <a:r>
              <a:rPr lang="it-IT"/>
              <a:t>5 minuti di cammino a 5 km/h</a:t>
            </a:r>
          </a:p>
          <a:p>
            <a:r>
              <a:rPr lang="it-IT"/>
              <a:t>seguiti da 3 step di 3 minuti di corsa a 7-9-11 km/h</a:t>
            </a:r>
          </a:p>
          <a:p>
            <a:r>
              <a:rPr lang="it-IT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4624"/>
            <a:ext cx="60563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2" descr="http://t0.gstatic.com/images?q=tbn:ANd9GcR1KVIl4dHtU4vgyHxU0zgA8vtijTinMw_A0qcHOpqXls3PV6PYx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524042"/>
            <a:ext cx="5111800" cy="218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CasellaDiTesto 5"/>
          <p:cNvSpPr txBox="1">
            <a:spLocks noChangeArrowheads="1"/>
          </p:cNvSpPr>
          <p:nvPr/>
        </p:nvSpPr>
        <p:spPr bwMode="auto">
          <a:xfrm>
            <a:off x="396056" y="1356444"/>
            <a:ext cx="8280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b="1" dirty="0"/>
              <a:t>CONCLUSIONI</a:t>
            </a:r>
            <a:r>
              <a:rPr lang="it-IT" sz="3200" b="1" dirty="0" smtClean="0"/>
              <a:t>:</a:t>
            </a:r>
          </a:p>
          <a:p>
            <a:endParaRPr lang="it-IT" sz="3200" b="1" dirty="0"/>
          </a:p>
          <a:p>
            <a:r>
              <a:rPr lang="it-IT" sz="2000" dirty="0"/>
              <a:t>Un recupero completo dell’attività sportiva è possibile monitorando differenti parametri. E’ necessaria la valutazione clinica, e </a:t>
            </a:r>
            <a:r>
              <a:rPr lang="it-IT" sz="2000" dirty="0" smtClean="0"/>
              <a:t>un </a:t>
            </a:r>
            <a:r>
              <a:rPr lang="it-IT" sz="2000" dirty="0"/>
              <a:t>programma di riabilitazione </a:t>
            </a:r>
            <a:r>
              <a:rPr lang="it-IT" sz="2000" dirty="0" smtClean="0"/>
              <a:t>personalizzato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3722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0" y="1844824"/>
            <a:ext cx="63373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11560" y="2924944"/>
            <a:ext cx="7200800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atin typeface="Arial" pitchFamily="34" charset="0"/>
                <a:cs typeface="Arial" pitchFamily="34" charset="0"/>
              </a:rPr>
              <a:t>SCOPO DELLO STUDIO:</a:t>
            </a:r>
          </a:p>
          <a:p>
            <a:pPr algn="ctr">
              <a:defRPr/>
            </a:pPr>
            <a:endParaRPr lang="it-IT" sz="2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2800" dirty="0">
                <a:latin typeface="Arial" pitchFamily="34" charset="0"/>
                <a:cs typeface="Arial" pitchFamily="34" charset="0"/>
              </a:rPr>
              <a:t>Valutare l’efficacia di un progetto di recupero funzionale che prevede sedute di riabilitazione su campo, rispetto ai protocolli riabilitativi tradizionali, effettuate solo in piscina o palestra </a:t>
            </a:r>
          </a:p>
          <a:p>
            <a:pPr algn="ctr">
              <a:defRPr/>
            </a:pP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473" y="44624"/>
            <a:ext cx="42449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79388" y="2084388"/>
            <a:ext cx="8353425" cy="1200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b="1" dirty="0"/>
              <a:t> 1281 </a:t>
            </a:r>
            <a:r>
              <a:rPr lang="it-IT" b="1" dirty="0" smtClean="0"/>
              <a:t>pazienti</a:t>
            </a:r>
            <a:r>
              <a:rPr lang="it-IT" dirty="0" smtClean="0"/>
              <a:t>, </a:t>
            </a:r>
            <a:r>
              <a:rPr lang="it-IT" dirty="0"/>
              <a:t>che dopo un infortunio hanno effettuato le cure fisioterapiche di protocollo.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b="1" dirty="0"/>
              <a:t> 169 pazienti </a:t>
            </a:r>
            <a:r>
              <a:rPr lang="it-IT" dirty="0"/>
              <a:t>hanno svolto l’ultima parte del programma riabilitativo su campo effettuando in media 6,7 sedute.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9388" y="3644900"/>
            <a:ext cx="8353425" cy="646113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Il ciclo di sedute era stato proposto in base a considerazioni cliniche (visita), funzionali (test isocinetico), metaboliche (test soglia).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388" y="4724400"/>
            <a:ext cx="8353425" cy="1755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In base ai test veniva personalizzato l’allenamento, monitorati i cambiamenti per prevenire sovraccarico e ridurre i rischi di recidiva di infortunio.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Durante la riabilitazione su campo veniva utilizzato cardiofrequenzimetro per controllare la frequenza cardiaca effettivamente allenante (seguendo i risultati del test soglia)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1584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L’atrofia colpisce principalmente gruppi muscolari posturali: 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gastrocnemio, </a:t>
            </a:r>
            <a:r>
              <a:rPr lang="it-IT" u="sng" dirty="0" err="1" smtClean="0">
                <a:latin typeface="Arial" pitchFamily="34" charset="0"/>
                <a:cs typeface="Arial" pitchFamily="34" charset="0"/>
              </a:rPr>
              <a:t>soleo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, tibiale anteriore, quadricipite, muscoli intrinseci della colonna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  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8" descr="http://www.fisioterapiarubiera.com/images/solo%20locali/muscoli%20arto%20inferiore%20corr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44675"/>
            <a:ext cx="3384550" cy="479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4859338" y="4005263"/>
            <a:ext cx="1225550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372225" y="3933825"/>
            <a:ext cx="1223963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300788" y="4365625"/>
            <a:ext cx="1223962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716463" y="1773238"/>
            <a:ext cx="1223962" cy="935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7417" name="Picture 2" descr="http://medicinapertutti.altervista.org/anatomia_normale/apparato_locomotore/tronco/rachide/img_rachide/muscoli_intermedi_delle_docce_vertebr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25" y="2349500"/>
            <a:ext cx="3602038" cy="435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248596" cy="108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CasellaDiTesto 7"/>
          <p:cNvSpPr txBox="1">
            <a:spLocks noChangeArrowheads="1"/>
          </p:cNvSpPr>
          <p:nvPr/>
        </p:nvSpPr>
        <p:spPr bwMode="auto">
          <a:xfrm>
            <a:off x="468313" y="1484313"/>
            <a:ext cx="8135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/>
              <a:t>I pazienti che hanno continuato la riabilitazione su campo mostravano un grado di soddisfazione soggettivamente maggiore e risultati clinici e funzionali oggettivamente migliori rispetto al gruppo di controllo </a:t>
            </a:r>
          </a:p>
        </p:txBody>
      </p:sp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323850" y="2636838"/>
            <a:ext cx="8135938" cy="3916362"/>
            <a:chOff x="323528" y="2636912"/>
            <a:chExt cx="8136904" cy="3915727"/>
          </a:xfrm>
        </p:grpSpPr>
        <p:sp>
          <p:nvSpPr>
            <p:cNvPr id="75780" name="CasellaDiTesto 8"/>
            <p:cNvSpPr txBox="1">
              <a:spLocks noChangeArrowheads="1"/>
            </p:cNvSpPr>
            <p:nvPr/>
          </p:nvSpPr>
          <p:spPr bwMode="auto">
            <a:xfrm>
              <a:off x="323528" y="5229200"/>
              <a:ext cx="613341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/>
                <a:t>Il risultato clinico prende in considerazione: </a:t>
              </a:r>
            </a:p>
            <a:p>
              <a:r>
                <a:rPr lang="it-IT" sz="1600"/>
                <a:t>Presenza di dolore e gonfiore, </a:t>
              </a:r>
            </a:p>
            <a:p>
              <a:r>
                <a:rPr lang="it-IT" sz="1600"/>
                <a:t>La stabilità e l’arco di movimento articolare</a:t>
              </a:r>
            </a:p>
            <a:p>
              <a:r>
                <a:rPr lang="it-IT" sz="1600"/>
                <a:t>La forza muscolare e la flessibilità articolare</a:t>
              </a:r>
            </a:p>
            <a:p>
              <a:r>
                <a:rPr lang="it-IT" sz="1600"/>
                <a:t>La presenza di deficit funzionali nelle attività quotidiane o sportive</a:t>
              </a:r>
            </a:p>
          </p:txBody>
        </p:sp>
        <p:pic>
          <p:nvPicPr>
            <p:cNvPr id="7578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721" y="2636912"/>
              <a:ext cx="8090711" cy="25175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42481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692150"/>
            <a:ext cx="381000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284538"/>
            <a:ext cx="39243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95536" y="1556792"/>
            <a:ext cx="4536504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CONCLUSIONI:</a:t>
            </a:r>
          </a:p>
          <a:p>
            <a:pPr algn="ctr">
              <a:defRPr/>
            </a:pPr>
            <a:endParaRPr lang="it-IT" sz="24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2000" dirty="0">
                <a:latin typeface="Arial" pitchFamily="34" charset="0"/>
                <a:cs typeface="Arial" pitchFamily="34" charset="0"/>
              </a:rPr>
              <a:t>Il campo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rappresenta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una novità soprattutto per i non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atleti.</a:t>
            </a:r>
          </a:p>
          <a:p>
            <a:pPr algn="ctr">
              <a:defRPr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L’utilizzo </a:t>
            </a:r>
            <a:r>
              <a:rPr lang="it-IT" sz="2000" b="1" dirty="0">
                <a:latin typeface="Arial" pitchFamily="34" charset="0"/>
                <a:cs typeface="Arial" pitchFamily="34" charset="0"/>
              </a:rPr>
              <a:t>del cardiofrequenzimetro e la misurazione dell’acido lattico permette di monitorare l’impegno metabolico, la risposta cardiaca e muscolare agli esercizi proposti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it-IT" sz="2000" dirty="0">
                <a:latin typeface="Arial" pitchFamily="34" charset="0"/>
                <a:cs typeface="Arial" pitchFamily="34" charset="0"/>
              </a:rPr>
              <a:t>Ciò permette di ottenere un recupero funzionale e psicologico migliore per ogni tipologia di paziente</a:t>
            </a:r>
          </a:p>
          <a:p>
            <a:pPr algn="ctr">
              <a:defRPr/>
            </a:pP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341438"/>
            <a:ext cx="8208963" cy="4873625"/>
          </a:xfrm>
        </p:spPr>
        <p:txBody>
          <a:bodyPr/>
          <a:lstStyle/>
          <a:p>
            <a:pPr eaLnBrk="1" hangingPunct="1"/>
            <a:r>
              <a:rPr lang="it-IT" dirty="0" smtClean="0">
                <a:latin typeface="Arial" charset="0"/>
                <a:cs typeface="Arial" charset="0"/>
              </a:rPr>
              <a:t>Dopo un infortunio  è necessario stabilire un programma di riabilitazione motoria che porti non solo al </a:t>
            </a:r>
            <a:r>
              <a:rPr lang="it-IT" b="1" dirty="0" smtClean="0">
                <a:latin typeface="Arial" charset="0"/>
                <a:cs typeface="Arial" charset="0"/>
              </a:rPr>
              <a:t>recupero dell’articolazione lesa</a:t>
            </a:r>
            <a:r>
              <a:rPr lang="it-IT" dirty="0" smtClean="0">
                <a:latin typeface="Arial" charset="0"/>
                <a:cs typeface="Arial" charset="0"/>
              </a:rPr>
              <a:t> ma alla </a:t>
            </a:r>
            <a:r>
              <a:rPr lang="it-IT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risocializzazione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nel contesto di origine</a:t>
            </a:r>
          </a:p>
          <a:p>
            <a:pPr eaLnBrk="1" hangingPunct="1"/>
            <a:endParaRPr lang="it-IT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dirty="0" smtClean="0">
                <a:latin typeface="Arial" charset="0"/>
                <a:cs typeface="Arial" charset="0"/>
              </a:rPr>
              <a:t>E’ necessario </a:t>
            </a:r>
            <a:r>
              <a:rPr lang="it-IT" b="1" dirty="0" smtClean="0">
                <a:latin typeface="Arial" charset="0"/>
                <a:cs typeface="Arial" charset="0"/>
              </a:rPr>
              <a:t>discutere i processi decisionali </a:t>
            </a:r>
            <a:r>
              <a:rPr lang="it-IT" dirty="0" smtClean="0">
                <a:latin typeface="Arial" charset="0"/>
                <a:cs typeface="Arial" charset="0"/>
              </a:rPr>
              <a:t>con il paziente e seguire un protocollo ad obiettivi</a:t>
            </a:r>
          </a:p>
          <a:p>
            <a:pPr eaLnBrk="1" hangingPunct="1"/>
            <a:endParaRPr lang="it-IT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dirty="0" smtClean="0">
                <a:latin typeface="Arial" charset="0"/>
                <a:cs typeface="Arial" charset="0"/>
              </a:rPr>
              <a:t>Per un buon recupero è fondamentale la </a:t>
            </a:r>
            <a:r>
              <a:rPr lang="it-IT" b="1" dirty="0" err="1" smtClean="0">
                <a:latin typeface="Arial" charset="0"/>
                <a:cs typeface="Arial" charset="0"/>
              </a:rPr>
              <a:t>compliance</a:t>
            </a:r>
            <a:r>
              <a:rPr lang="it-IT" b="1" dirty="0" smtClean="0">
                <a:latin typeface="Arial" charset="0"/>
                <a:cs typeface="Arial" charset="0"/>
              </a:rPr>
              <a:t> terapeutica</a:t>
            </a:r>
          </a:p>
          <a:p>
            <a:pPr eaLnBrk="1" hangingPunct="1"/>
            <a:endParaRPr lang="it-IT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dirty="0" smtClean="0">
                <a:latin typeface="Arial" charset="0"/>
                <a:cs typeface="Arial" charset="0"/>
              </a:rPr>
              <a:t>Importanza della </a:t>
            </a:r>
            <a:r>
              <a:rPr lang="it-IT" b="1" dirty="0" smtClean="0">
                <a:latin typeface="Arial" charset="0"/>
                <a:cs typeface="Arial" charset="0"/>
              </a:rPr>
              <a:t>relazione tra paziente e terapista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51720" y="417438"/>
            <a:ext cx="41472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ims-fk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442" y="44624"/>
            <a:ext cx="5615062" cy="1110213"/>
          </a:xfrm>
          <a:prstGeom prst="rect">
            <a:avLst/>
          </a:prstGeom>
          <a:noFill/>
        </p:spPr>
      </p:pic>
      <p:pic>
        <p:nvPicPr>
          <p:cNvPr id="3074" name="Picture 2" descr="http://www.lasaluteinmovimento.it/images/anziano-esercizi.jpg?8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1484784"/>
            <a:ext cx="3028373" cy="21602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6" name="Picture 4" descr="http://www3.varesenews.it/immagini_articoli/200606/anziano%20panchina%20V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2604" y="980728"/>
            <a:ext cx="2095500" cy="27813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8" name="Picture 6" descr="http://media.panorama.it/media/foto/2008/05/16/482f72f897a26_norm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0534" y="1772816"/>
            <a:ext cx="2821905" cy="2919587"/>
          </a:xfrm>
          <a:prstGeom prst="rect">
            <a:avLst/>
          </a:prstGeom>
          <a:noFill/>
        </p:spPr>
      </p:pic>
      <p:pic>
        <p:nvPicPr>
          <p:cNvPr id="3080" name="Picture 8" descr="http://cdn.blogosfere.it/photofinish/images/Federica-Pellegrin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4077072"/>
            <a:ext cx="3384376" cy="253828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786354" y="2967335"/>
            <a:ext cx="7571303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Grazie per l’attenzione</a:t>
            </a:r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404664"/>
            <a:ext cx="793115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COME CONTRASTARE L’ATROFIA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68313" y="1700213"/>
            <a:ext cx="7859712" cy="3700462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 eaLnBrk="1" hangingPunct="1"/>
            <a:r>
              <a:rPr lang="it-IT" b="1" dirty="0" smtClean="0">
                <a:latin typeface="Arial" charset="0"/>
                <a:cs typeface="Arial" charset="0"/>
              </a:rPr>
              <a:t>L’esercizio fisico</a:t>
            </a:r>
            <a:r>
              <a:rPr lang="it-IT" dirty="0" smtClean="0">
                <a:latin typeface="Arial" charset="0"/>
                <a:cs typeface="Arial" charset="0"/>
              </a:rPr>
              <a:t>, con sovraccarichi, ed effettuato regolarmente, porta ad un aumento della massa muscolare </a:t>
            </a:r>
          </a:p>
          <a:p>
            <a:pPr eaLnBrk="1" hangingPunct="1">
              <a:buFont typeface="Wingdings" pitchFamily="2" charset="2"/>
              <a:buNone/>
            </a:pPr>
            <a:endParaRPr lang="it-IT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it-IT" dirty="0" smtClean="0">
                <a:latin typeface="Arial" charset="0"/>
                <a:cs typeface="Arial" charset="0"/>
              </a:rPr>
              <a:t>Recenti evidenze testimoniano che la </a:t>
            </a:r>
            <a:r>
              <a:rPr lang="it-IT" b="1" dirty="0" smtClean="0">
                <a:latin typeface="Arial" charset="0"/>
                <a:cs typeface="Arial" charset="0"/>
              </a:rPr>
              <a:t>restrizione calorica</a:t>
            </a:r>
            <a:r>
              <a:rPr lang="it-IT" dirty="0" smtClean="0">
                <a:latin typeface="Arial" charset="0"/>
                <a:cs typeface="Arial" charset="0"/>
              </a:rPr>
              <a:t> previene la perdita di fibre muscolari  e rallenta la perdita di massa muscolare in soggetti che conducono vita sedentaria e negli anziani</a:t>
            </a:r>
          </a:p>
          <a:p>
            <a:pPr eaLnBrk="1" hangingPunct="1"/>
            <a:endParaRPr lang="it-IT" dirty="0" smtClean="0">
              <a:latin typeface="Arial" charset="0"/>
              <a:cs typeface="Arial" charset="0"/>
            </a:endParaRPr>
          </a:p>
          <a:p>
            <a:pPr eaLnBrk="1" hangingPunct="1"/>
            <a:endParaRPr lang="it-IT" dirty="0" smtClean="0">
              <a:latin typeface="Arial" charset="0"/>
              <a:cs typeface="Arial" charset="0"/>
            </a:endParaRPr>
          </a:p>
        </p:txBody>
      </p:sp>
      <p:pic>
        <p:nvPicPr>
          <p:cNvPr id="18435" name="Picture 5" descr="http://www.ilguerriero.it/codino_2011/vari/menconi_02/pesi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913313"/>
            <a:ext cx="2236787" cy="1944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436" name="Picture 7" descr="http://www.koimano.com/public/base/allegati/mangiare_trop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868863"/>
            <a:ext cx="23764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L’importanza dell’esercizio fisico riabilitativo</a:t>
            </a: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In caso di 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atrofia muscolare da non uso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(soggetti costretti all’inattività per incidente o malattia)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l’esercizio fisico riabilitativo assume particolare importanza poiché è in grado di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contrastare il catabolismo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già dalla prima seduta 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attivando la sintesi proteica e l’anabolismo</a:t>
            </a:r>
          </a:p>
          <a:p>
            <a:pPr eaLnBrk="1" hangingPunct="1"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5675" y="4653136"/>
            <a:ext cx="8100741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INIZIARE LA TERAPIA RIABILITATIVA IL PIU’ PRECOCEMENTE POSSIBILE</a:t>
            </a:r>
            <a:endParaRPr lang="it-IT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0773" y="61204"/>
            <a:ext cx="5904656" cy="94592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Allenamento della forza</a:t>
            </a:r>
            <a:endParaRPr lang="it-IT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95288" y="1125538"/>
            <a:ext cx="5976937" cy="4464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Da 2 diversi studi clinici emerge che 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l’assenza di allenamento da immobilizzazione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non influisce sui </a:t>
            </a:r>
            <a:r>
              <a:rPr lang="it-IT" b="1" u="sng" dirty="0" smtClean="0">
                <a:latin typeface="Arial" pitchFamily="34" charset="0"/>
                <a:cs typeface="Arial" pitchFamily="34" charset="0"/>
              </a:rPr>
              <a:t>geni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che codificano per le </a:t>
            </a:r>
            <a:r>
              <a:rPr lang="it-IT" b="1" u="sng" dirty="0" smtClean="0">
                <a:latin typeface="Arial" pitchFamily="34" charset="0"/>
                <a:cs typeface="Arial" pitchFamily="34" charset="0"/>
              </a:rPr>
              <a:t>proteine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che regolano l’ipertrofia muscolare.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Sono sufficienti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poche contrazioni muscolari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per 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modificare rapidamente l’espressione dei geni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associati alla regolazione del trofismo: 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sollecitazione anabolismo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Jones SW: FASEB J 2004; 18: 1025-27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Bolster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DR: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Exerc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Sport Sci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Rev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2003; 31: 111-16 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5" name="Picture 2" descr="http://t3.gstatic.com/images?q=tbn:ANd9GcS-KDICxgYb59nGIsEMeAYvZxVRkWv-k7BPuIgInoybf872PPd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7163" y="365125"/>
            <a:ext cx="1952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Regole fondamentali da seguire somministrando gli esercizi di forza durante la riabilitazione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816100"/>
            <a:ext cx="4762500" cy="604838"/>
          </a:xfr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1) Lavoro in assenza di dolore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468313" y="2924175"/>
            <a:ext cx="5618162" cy="604838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2) Lavoro in assenza di gonfiore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8625" y="1844675"/>
            <a:ext cx="3240088" cy="646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Il dolore inibisce la contrazione muscolare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227763" y="3141663"/>
            <a:ext cx="2520950" cy="9223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Segno di uno stato infiammatorio, che deve essere rispettato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457200" y="4479925"/>
            <a:ext cx="7467600" cy="60483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3) Progressione dell’arco del movimento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859338" y="5300663"/>
            <a:ext cx="4033837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L’arco del movimento, inizialmente molto limitato dall’involuzione delle articolazioni,  aumenta naturalmente con l’esercizio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oggi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</TotalTime>
  <Words>2593</Words>
  <Application>Microsoft Office PowerPoint</Application>
  <PresentationFormat>Presentazione su schermo (4:3)</PresentationFormat>
  <Paragraphs>289</Paragraphs>
  <Slides>53</Slides>
  <Notes>53</Notes>
  <HiddenSlides>7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Loggia</vt:lpstr>
      <vt:lpstr>Diapositiva 1</vt:lpstr>
      <vt:lpstr>LA FORZA MUSCOLARE IN RIABILITAZIONE: DAL DEFICIT DI FORZA ALL’ALLENAMENTO</vt:lpstr>
      <vt:lpstr>Deficit di forza da inattivita’ </vt:lpstr>
      <vt:lpstr>Diapositiva 4</vt:lpstr>
      <vt:lpstr>Diapositiva 5</vt:lpstr>
      <vt:lpstr>COME CONTRASTARE L’ATROFIA</vt:lpstr>
      <vt:lpstr>L’importanza dell’esercizio fisico riabilitativo</vt:lpstr>
      <vt:lpstr>Allenamento della forza</vt:lpstr>
      <vt:lpstr>Regole fondamentali da seguire somministrando gli esercizi di forza durante la riabilitazione</vt:lpstr>
      <vt:lpstr>Regole fondamentali da seguire somministrando gli esercizi di forza durante la riabilitazione</vt:lpstr>
      <vt:lpstr>Regole fondamentali da seguire somministrando gli esercizi di forza durante la riabilitazione</vt:lpstr>
      <vt:lpstr>Strategia dell'intervento riabilitativo</vt:lpstr>
      <vt:lpstr>Strategia dell'intervento riabilitativo</vt:lpstr>
      <vt:lpstr>Strategia dell’intervento riabilitativo: fattori psicologici nella riabilitazione </vt:lpstr>
      <vt:lpstr>Diapositiva 15</vt:lpstr>
      <vt:lpstr>Strategia dell’intervento riabilitativo</vt:lpstr>
      <vt:lpstr>Strategia dell'intervento riabilitativo</vt:lpstr>
      <vt:lpstr>Diapositiva 18</vt:lpstr>
      <vt:lpstr>Fase 1</vt:lpstr>
      <vt:lpstr>Fase 1</vt:lpstr>
      <vt:lpstr>Fase 2</vt:lpstr>
      <vt:lpstr>Fase 2</vt:lpstr>
      <vt:lpstr>Fase 3</vt:lpstr>
      <vt:lpstr>Fase 3</vt:lpstr>
      <vt:lpstr>Fase 4</vt:lpstr>
      <vt:lpstr>Fase 4</vt:lpstr>
      <vt:lpstr>Fase 4</vt:lpstr>
      <vt:lpstr>Fase 5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VALUTAZIONE FUNZIONALE DELLO SPORTIVO</dc:title>
  <dc:creator>user</dc:creator>
  <cp:lastModifiedBy>user</cp:lastModifiedBy>
  <cp:revision>299</cp:revision>
  <dcterms:created xsi:type="dcterms:W3CDTF">2011-02-11T20:20:02Z</dcterms:created>
  <dcterms:modified xsi:type="dcterms:W3CDTF">2012-06-07T21:52:22Z</dcterms:modified>
</cp:coreProperties>
</file>