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0.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4.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5.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6.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27.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8.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29.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30.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1"/>
    <p:sldMasterId id="2147483793" r:id="rId2"/>
    <p:sldMasterId id="2147483805" r:id="rId3"/>
    <p:sldMasterId id="2147483817" r:id="rId4"/>
    <p:sldMasterId id="2147483829" r:id="rId5"/>
    <p:sldMasterId id="2147483842" r:id="rId6"/>
    <p:sldMasterId id="2147483855" r:id="rId7"/>
    <p:sldMasterId id="2147483868" r:id="rId8"/>
    <p:sldMasterId id="2147483881" r:id="rId9"/>
    <p:sldMasterId id="2147483894" r:id="rId10"/>
    <p:sldMasterId id="2147483919" r:id="rId11"/>
    <p:sldMasterId id="2147483932" r:id="rId12"/>
    <p:sldMasterId id="2147483945" r:id="rId13"/>
    <p:sldMasterId id="2147483958" r:id="rId14"/>
    <p:sldMasterId id="2147483971" r:id="rId15"/>
    <p:sldMasterId id="2147483984" r:id="rId16"/>
    <p:sldMasterId id="2147483997" r:id="rId17"/>
    <p:sldMasterId id="2147484010" r:id="rId18"/>
    <p:sldMasterId id="2147484023" r:id="rId19"/>
    <p:sldMasterId id="2147484036" r:id="rId20"/>
    <p:sldMasterId id="2147484049" r:id="rId21"/>
    <p:sldMasterId id="2147484062" r:id="rId22"/>
    <p:sldMasterId id="2147484075" r:id="rId23"/>
    <p:sldMasterId id="2147484087" r:id="rId24"/>
    <p:sldMasterId id="2147484647" r:id="rId25"/>
    <p:sldMasterId id="2147484659" r:id="rId26"/>
    <p:sldMasterId id="2147484671" r:id="rId27"/>
    <p:sldMasterId id="2147484683" r:id="rId28"/>
    <p:sldMasterId id="2147484695" r:id="rId29"/>
    <p:sldMasterId id="2147485354" r:id="rId30"/>
    <p:sldMasterId id="2147485366" r:id="rId31"/>
  </p:sldMasterIdLst>
  <p:notesMasterIdLst>
    <p:notesMasterId r:id="rId175"/>
  </p:notesMasterIdLst>
  <p:handoutMasterIdLst>
    <p:handoutMasterId r:id="rId176"/>
  </p:handoutMasterIdLst>
  <p:sldIdLst>
    <p:sldId id="452" r:id="rId32"/>
    <p:sldId id="478" r:id="rId33"/>
    <p:sldId id="487" r:id="rId34"/>
    <p:sldId id="548" r:id="rId35"/>
    <p:sldId id="547" r:id="rId36"/>
    <p:sldId id="488" r:id="rId37"/>
    <p:sldId id="489" r:id="rId38"/>
    <p:sldId id="494" r:id="rId39"/>
    <p:sldId id="497" r:id="rId40"/>
    <p:sldId id="495" r:id="rId41"/>
    <p:sldId id="496" r:id="rId42"/>
    <p:sldId id="582" r:id="rId43"/>
    <p:sldId id="579" r:id="rId44"/>
    <p:sldId id="462" r:id="rId45"/>
    <p:sldId id="463" r:id="rId46"/>
    <p:sldId id="501" r:id="rId47"/>
    <p:sldId id="464" r:id="rId48"/>
    <p:sldId id="465" r:id="rId49"/>
    <p:sldId id="468" r:id="rId50"/>
    <p:sldId id="466" r:id="rId51"/>
    <p:sldId id="578" r:id="rId52"/>
    <p:sldId id="638" r:id="rId53"/>
    <p:sldId id="453" r:id="rId54"/>
    <p:sldId id="455" r:id="rId55"/>
    <p:sldId id="457" r:id="rId56"/>
    <p:sldId id="467" r:id="rId57"/>
    <p:sldId id="461" r:id="rId58"/>
    <p:sldId id="470" r:id="rId59"/>
    <p:sldId id="471" r:id="rId60"/>
    <p:sldId id="479" r:id="rId61"/>
    <p:sldId id="608" r:id="rId62"/>
    <p:sldId id="609" r:id="rId63"/>
    <p:sldId id="591" r:id="rId64"/>
    <p:sldId id="590" r:id="rId65"/>
    <p:sldId id="588" r:id="rId66"/>
    <p:sldId id="589" r:id="rId67"/>
    <p:sldId id="592" r:id="rId68"/>
    <p:sldId id="641" r:id="rId69"/>
    <p:sldId id="593" r:id="rId70"/>
    <p:sldId id="605" r:id="rId71"/>
    <p:sldId id="597" r:id="rId72"/>
    <p:sldId id="598" r:id="rId73"/>
    <p:sldId id="599" r:id="rId74"/>
    <p:sldId id="600" r:id="rId75"/>
    <p:sldId id="601" r:id="rId76"/>
    <p:sldId id="602" r:id="rId77"/>
    <p:sldId id="603" r:id="rId78"/>
    <p:sldId id="596" r:id="rId79"/>
    <p:sldId id="615" r:id="rId80"/>
    <p:sldId id="610" r:id="rId81"/>
    <p:sldId id="611" r:id="rId82"/>
    <p:sldId id="616" r:id="rId83"/>
    <p:sldId id="617" r:id="rId84"/>
    <p:sldId id="606" r:id="rId85"/>
    <p:sldId id="604" r:id="rId86"/>
    <p:sldId id="626" r:id="rId87"/>
    <p:sldId id="573" r:id="rId88"/>
    <p:sldId id="575" r:id="rId89"/>
    <p:sldId id="576" r:id="rId90"/>
    <p:sldId id="640" r:id="rId91"/>
    <p:sldId id="480" r:id="rId92"/>
    <p:sldId id="553" r:id="rId93"/>
    <p:sldId id="554" r:id="rId94"/>
    <p:sldId id="558" r:id="rId95"/>
    <p:sldId id="549" r:id="rId96"/>
    <p:sldId id="557" r:id="rId97"/>
    <p:sldId id="559" r:id="rId98"/>
    <p:sldId id="560" r:id="rId99"/>
    <p:sldId id="561" r:id="rId100"/>
    <p:sldId id="571" r:id="rId101"/>
    <p:sldId id="564" r:id="rId102"/>
    <p:sldId id="565" r:id="rId103"/>
    <p:sldId id="567" r:id="rId104"/>
    <p:sldId id="629" r:id="rId105"/>
    <p:sldId id="627" r:id="rId106"/>
    <p:sldId id="569" r:id="rId107"/>
    <p:sldId id="628" r:id="rId108"/>
    <p:sldId id="481" r:id="rId109"/>
    <p:sldId id="545" r:id="rId110"/>
    <p:sldId id="542" r:id="rId111"/>
    <p:sldId id="623" r:id="rId112"/>
    <p:sldId id="635" r:id="rId113"/>
    <p:sldId id="636" r:id="rId114"/>
    <p:sldId id="637" r:id="rId115"/>
    <p:sldId id="631" r:id="rId116"/>
    <p:sldId id="633" r:id="rId117"/>
    <p:sldId id="632" r:id="rId118"/>
    <p:sldId id="634" r:id="rId119"/>
    <p:sldId id="583" r:id="rId120"/>
    <p:sldId id="584" r:id="rId121"/>
    <p:sldId id="618" r:id="rId122"/>
    <p:sldId id="619" r:id="rId123"/>
    <p:sldId id="620" r:id="rId124"/>
    <p:sldId id="621" r:id="rId125"/>
    <p:sldId id="622" r:id="rId126"/>
    <p:sldId id="482" r:id="rId127"/>
    <p:sldId id="519" r:id="rId128"/>
    <p:sldId id="521" r:id="rId129"/>
    <p:sldId id="522" r:id="rId130"/>
    <p:sldId id="524" r:id="rId131"/>
    <p:sldId id="525" r:id="rId132"/>
    <p:sldId id="526" r:id="rId133"/>
    <p:sldId id="530" r:id="rId134"/>
    <p:sldId id="531" r:id="rId135"/>
    <p:sldId id="535" r:id="rId136"/>
    <p:sldId id="536" r:id="rId137"/>
    <p:sldId id="537" r:id="rId138"/>
    <p:sldId id="541" r:id="rId139"/>
    <p:sldId id="505" r:id="rId140"/>
    <p:sldId id="506" r:id="rId141"/>
    <p:sldId id="507" r:id="rId142"/>
    <p:sldId id="511" r:id="rId143"/>
    <p:sldId id="512" r:id="rId144"/>
    <p:sldId id="513" r:id="rId145"/>
    <p:sldId id="514" r:id="rId146"/>
    <p:sldId id="515" r:id="rId147"/>
    <p:sldId id="516" r:id="rId148"/>
    <p:sldId id="517" r:id="rId149"/>
    <p:sldId id="518" r:id="rId150"/>
    <p:sldId id="483" r:id="rId151"/>
    <p:sldId id="486" r:id="rId152"/>
    <p:sldId id="484" r:id="rId153"/>
    <p:sldId id="485" r:id="rId154"/>
    <p:sldId id="552" r:id="rId155"/>
    <p:sldId id="502" r:id="rId156"/>
    <p:sldId id="500" r:id="rId157"/>
    <p:sldId id="498" r:id="rId158"/>
    <p:sldId id="504" r:id="rId159"/>
    <p:sldId id="550" r:id="rId160"/>
    <p:sldId id="563" r:id="rId161"/>
    <p:sldId id="551" r:id="rId162"/>
    <p:sldId id="490" r:id="rId163"/>
    <p:sldId id="491" r:id="rId164"/>
    <p:sldId id="493" r:id="rId165"/>
    <p:sldId id="492" r:id="rId166"/>
    <p:sldId id="503" r:id="rId167"/>
    <p:sldId id="607" r:id="rId168"/>
    <p:sldId id="574" r:id="rId169"/>
    <p:sldId id="572" r:id="rId170"/>
    <p:sldId id="566" r:id="rId171"/>
    <p:sldId id="546" r:id="rId172"/>
    <p:sldId id="543" r:id="rId173"/>
    <p:sldId id="544" r:id="rId174"/>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it-IT"/>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0E30"/>
    <a:srgbClr val="E5405D"/>
    <a:srgbClr val="F76681"/>
    <a:srgbClr val="FFC5CF"/>
    <a:srgbClr val="F39FD1"/>
    <a:srgbClr val="CCECFF"/>
    <a:srgbClr val="FFFF00"/>
    <a:srgbClr val="618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23" autoAdjust="0"/>
  </p:normalViewPr>
  <p:slideViewPr>
    <p:cSldViewPr>
      <p:cViewPr>
        <p:scale>
          <a:sx n="76" d="100"/>
          <a:sy n="76" d="100"/>
        </p:scale>
        <p:origin x="-816" y="-18"/>
      </p:cViewPr>
      <p:guideLst>
        <p:guide orient="horz" pos="2160"/>
        <p:guide pos="2880"/>
      </p:guideLst>
    </p:cSldViewPr>
  </p:slideViewPr>
  <p:outlineViewPr>
    <p:cViewPr>
      <p:scale>
        <a:sx n="33" d="100"/>
        <a:sy n="33" d="100"/>
      </p:scale>
      <p:origin x="0" y="29364"/>
    </p:cViewPr>
    <p:sldLst>
      <p:sld r:id="rId1" collapse="1"/>
    </p:sldLst>
  </p:outlineViewPr>
  <p:notesTextViewPr>
    <p:cViewPr>
      <p:scale>
        <a:sx n="100" d="100"/>
        <a:sy n="100" d="100"/>
      </p:scale>
      <p:origin x="0" y="0"/>
    </p:cViewPr>
  </p:notesTextViewPr>
  <p:sorterViewPr>
    <p:cViewPr>
      <p:scale>
        <a:sx n="66" d="100"/>
        <a:sy n="66" d="100"/>
      </p:scale>
      <p:origin x="0" y="87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slide" Target="slides/slide102.xml"/><Relationship Id="rId138" Type="http://schemas.openxmlformats.org/officeDocument/2006/relationships/slide" Target="slides/slide107.xml"/><Relationship Id="rId154" Type="http://schemas.openxmlformats.org/officeDocument/2006/relationships/slide" Target="slides/slide123.xml"/><Relationship Id="rId159" Type="http://schemas.openxmlformats.org/officeDocument/2006/relationships/slide" Target="slides/slide128.xml"/><Relationship Id="rId175" Type="http://schemas.openxmlformats.org/officeDocument/2006/relationships/notesMaster" Target="notesMasters/notesMaster1.xml"/><Relationship Id="rId170" Type="http://schemas.openxmlformats.org/officeDocument/2006/relationships/slide" Target="slides/slide139.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slide" Target="slides/slide97.xml"/><Relationship Id="rId144" Type="http://schemas.openxmlformats.org/officeDocument/2006/relationships/slide" Target="slides/slide113.xml"/><Relationship Id="rId149" Type="http://schemas.openxmlformats.org/officeDocument/2006/relationships/slide" Target="slides/slide118.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60" Type="http://schemas.openxmlformats.org/officeDocument/2006/relationships/slide" Target="slides/slide129.xml"/><Relationship Id="rId165" Type="http://schemas.openxmlformats.org/officeDocument/2006/relationships/slide" Target="slides/slide13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2.xml"/><Relationship Id="rId48" Type="http://schemas.openxmlformats.org/officeDocument/2006/relationships/slide" Target="slides/slide17.xml"/><Relationship Id="rId64" Type="http://schemas.openxmlformats.org/officeDocument/2006/relationships/slide" Target="slides/slide33.xml"/><Relationship Id="rId69" Type="http://schemas.openxmlformats.org/officeDocument/2006/relationships/slide" Target="slides/slide38.xml"/><Relationship Id="rId113" Type="http://schemas.openxmlformats.org/officeDocument/2006/relationships/slide" Target="slides/slide82.xml"/><Relationship Id="rId118" Type="http://schemas.openxmlformats.org/officeDocument/2006/relationships/slide" Target="slides/slide87.xml"/><Relationship Id="rId134" Type="http://schemas.openxmlformats.org/officeDocument/2006/relationships/slide" Target="slides/slide103.xml"/><Relationship Id="rId139" Type="http://schemas.openxmlformats.org/officeDocument/2006/relationships/slide" Target="slides/slide108.xml"/><Relationship Id="rId80" Type="http://schemas.openxmlformats.org/officeDocument/2006/relationships/slide" Target="slides/slide49.xml"/><Relationship Id="rId85" Type="http://schemas.openxmlformats.org/officeDocument/2006/relationships/slide" Target="slides/slide54.xml"/><Relationship Id="rId150" Type="http://schemas.openxmlformats.org/officeDocument/2006/relationships/slide" Target="slides/slide119.xml"/><Relationship Id="rId155" Type="http://schemas.openxmlformats.org/officeDocument/2006/relationships/slide" Target="slides/slide124.xml"/><Relationship Id="rId171" Type="http://schemas.openxmlformats.org/officeDocument/2006/relationships/slide" Target="slides/slide140.xml"/><Relationship Id="rId176" Type="http://schemas.openxmlformats.org/officeDocument/2006/relationships/handoutMaster" Target="handoutMasters/handout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2.xml"/><Relationship Id="rId38" Type="http://schemas.openxmlformats.org/officeDocument/2006/relationships/slide" Target="slides/slide7.xml"/><Relationship Id="rId59" Type="http://schemas.openxmlformats.org/officeDocument/2006/relationships/slide" Target="slides/slide28.xml"/><Relationship Id="rId103" Type="http://schemas.openxmlformats.org/officeDocument/2006/relationships/slide" Target="slides/slide72.xml"/><Relationship Id="rId108" Type="http://schemas.openxmlformats.org/officeDocument/2006/relationships/slide" Target="slides/slide77.xml"/><Relationship Id="rId124" Type="http://schemas.openxmlformats.org/officeDocument/2006/relationships/slide" Target="slides/slide93.xml"/><Relationship Id="rId129" Type="http://schemas.openxmlformats.org/officeDocument/2006/relationships/slide" Target="slides/slide98.xml"/><Relationship Id="rId54" Type="http://schemas.openxmlformats.org/officeDocument/2006/relationships/slide" Target="slides/slide23.xml"/><Relationship Id="rId70" Type="http://schemas.openxmlformats.org/officeDocument/2006/relationships/slide" Target="slides/slide39.xml"/><Relationship Id="rId75" Type="http://schemas.openxmlformats.org/officeDocument/2006/relationships/slide" Target="slides/slide44.xml"/><Relationship Id="rId91" Type="http://schemas.openxmlformats.org/officeDocument/2006/relationships/slide" Target="slides/slide60.xml"/><Relationship Id="rId96" Type="http://schemas.openxmlformats.org/officeDocument/2006/relationships/slide" Target="slides/slide65.xml"/><Relationship Id="rId140" Type="http://schemas.openxmlformats.org/officeDocument/2006/relationships/slide" Target="slides/slide109.xml"/><Relationship Id="rId145" Type="http://schemas.openxmlformats.org/officeDocument/2006/relationships/slide" Target="slides/slide114.xml"/><Relationship Id="rId161" Type="http://schemas.openxmlformats.org/officeDocument/2006/relationships/slide" Target="slides/slide130.xml"/><Relationship Id="rId166" Type="http://schemas.openxmlformats.org/officeDocument/2006/relationships/slide" Target="slides/slide13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8.xml"/><Relationship Id="rId114" Type="http://schemas.openxmlformats.org/officeDocument/2006/relationships/slide" Target="slides/slide83.xml"/><Relationship Id="rId119" Type="http://schemas.openxmlformats.org/officeDocument/2006/relationships/slide" Target="slides/slide8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slide" Target="slides/slide99.xml"/><Relationship Id="rId135" Type="http://schemas.openxmlformats.org/officeDocument/2006/relationships/slide" Target="slides/slide104.xml"/><Relationship Id="rId143" Type="http://schemas.openxmlformats.org/officeDocument/2006/relationships/slide" Target="slides/slide112.xml"/><Relationship Id="rId148" Type="http://schemas.openxmlformats.org/officeDocument/2006/relationships/slide" Target="slides/slide117.xml"/><Relationship Id="rId151" Type="http://schemas.openxmlformats.org/officeDocument/2006/relationships/slide" Target="slides/slide120.xml"/><Relationship Id="rId156" Type="http://schemas.openxmlformats.org/officeDocument/2006/relationships/slide" Target="slides/slide125.xml"/><Relationship Id="rId164" Type="http://schemas.openxmlformats.org/officeDocument/2006/relationships/slide" Target="slides/slide133.xml"/><Relationship Id="rId169" Type="http://schemas.openxmlformats.org/officeDocument/2006/relationships/slide" Target="slides/slide138.xml"/><Relationship Id="rId177"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41.xml"/><Relationship Id="rId180"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141" Type="http://schemas.openxmlformats.org/officeDocument/2006/relationships/slide" Target="slides/slide110.xml"/><Relationship Id="rId146" Type="http://schemas.openxmlformats.org/officeDocument/2006/relationships/slide" Target="slides/slide115.xml"/><Relationship Id="rId167"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162" Type="http://schemas.openxmlformats.org/officeDocument/2006/relationships/slide" Target="slides/slide13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slide" Target="slides/slide100.xml"/><Relationship Id="rId136" Type="http://schemas.openxmlformats.org/officeDocument/2006/relationships/slide" Target="slides/slide105.xml"/><Relationship Id="rId157" Type="http://schemas.openxmlformats.org/officeDocument/2006/relationships/slide" Target="slides/slide126.xml"/><Relationship Id="rId178" Type="http://schemas.openxmlformats.org/officeDocument/2006/relationships/viewProps" Target="viewProps.xml"/><Relationship Id="rId61" Type="http://schemas.openxmlformats.org/officeDocument/2006/relationships/slide" Target="slides/slide30.xml"/><Relationship Id="rId82" Type="http://schemas.openxmlformats.org/officeDocument/2006/relationships/slide" Target="slides/slide51.xml"/><Relationship Id="rId152" Type="http://schemas.openxmlformats.org/officeDocument/2006/relationships/slide" Target="slides/slide121.xml"/><Relationship Id="rId173" Type="http://schemas.openxmlformats.org/officeDocument/2006/relationships/slide" Target="slides/slide1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4.xml"/><Relationship Id="rId56" Type="http://schemas.openxmlformats.org/officeDocument/2006/relationships/slide" Target="slides/slide25.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26" Type="http://schemas.openxmlformats.org/officeDocument/2006/relationships/slide" Target="slides/slide95.xml"/><Relationship Id="rId147" Type="http://schemas.openxmlformats.org/officeDocument/2006/relationships/slide" Target="slides/slide116.xml"/><Relationship Id="rId168"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142" Type="http://schemas.openxmlformats.org/officeDocument/2006/relationships/slide" Target="slides/slide111.xml"/><Relationship Id="rId163" Type="http://schemas.openxmlformats.org/officeDocument/2006/relationships/slide" Target="slides/slide13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5.xml"/><Relationship Id="rId67" Type="http://schemas.openxmlformats.org/officeDocument/2006/relationships/slide" Target="slides/slide36.xml"/><Relationship Id="rId116" Type="http://schemas.openxmlformats.org/officeDocument/2006/relationships/slide" Target="slides/slide85.xml"/><Relationship Id="rId137" Type="http://schemas.openxmlformats.org/officeDocument/2006/relationships/slide" Target="slides/slide106.xml"/><Relationship Id="rId158" Type="http://schemas.openxmlformats.org/officeDocument/2006/relationships/slide" Target="slides/slide127.xml"/><Relationship Id="rId20" Type="http://schemas.openxmlformats.org/officeDocument/2006/relationships/slideMaster" Target="slideMasters/slideMaster20.xml"/><Relationship Id="rId41" Type="http://schemas.openxmlformats.org/officeDocument/2006/relationships/slide" Target="slides/slide10.xml"/><Relationship Id="rId62" Type="http://schemas.openxmlformats.org/officeDocument/2006/relationships/slide" Target="slides/slide31.xml"/><Relationship Id="rId83" Type="http://schemas.openxmlformats.org/officeDocument/2006/relationships/slide" Target="slides/slide52.xml"/><Relationship Id="rId88" Type="http://schemas.openxmlformats.org/officeDocument/2006/relationships/slide" Target="slides/slide57.xml"/><Relationship Id="rId111" Type="http://schemas.openxmlformats.org/officeDocument/2006/relationships/slide" Target="slides/slide80.xml"/><Relationship Id="rId132" Type="http://schemas.openxmlformats.org/officeDocument/2006/relationships/slide" Target="slides/slide101.xml"/><Relationship Id="rId153" Type="http://schemas.openxmlformats.org/officeDocument/2006/relationships/slide" Target="slides/slide122.xml"/><Relationship Id="rId174" Type="http://schemas.openxmlformats.org/officeDocument/2006/relationships/slide" Target="slides/slide143.xml"/><Relationship Id="rId179"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5.xml"/><Relationship Id="rId57" Type="http://schemas.openxmlformats.org/officeDocument/2006/relationships/slide" Target="slides/slide26.xml"/><Relationship Id="rId106" Type="http://schemas.openxmlformats.org/officeDocument/2006/relationships/slide" Target="slides/slide75.xml"/><Relationship Id="rId127" Type="http://schemas.openxmlformats.org/officeDocument/2006/relationships/slide" Target="slides/slide96.xml"/></Relationships>
</file>

<file path=ppt/_rels/viewProps.xml.rels><?xml version="1.0" encoding="UTF-8" standalone="yes"?>
<Relationships xmlns="http://schemas.openxmlformats.org/package/2006/relationships"><Relationship Id="rId1"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51162790697698E-2"/>
          <c:y val="4.0386303775241397E-2"/>
          <c:w val="0.94069767441860497"/>
          <c:h val="0.85338015803336298"/>
        </c:manualLayout>
      </c:layout>
      <c:barChart>
        <c:barDir val="col"/>
        <c:grouping val="clustered"/>
        <c:varyColors val="0"/>
        <c:ser>
          <c:idx val="0"/>
          <c:order val="0"/>
          <c:tx>
            <c:strRef>
              <c:f>Sheet1!$A$2</c:f>
              <c:strCache>
                <c:ptCount val="1"/>
                <c:pt idx="0">
                  <c:v>Est</c:v>
                </c:pt>
              </c:strCache>
            </c:strRef>
          </c:tx>
          <c:spPr>
            <a:solidFill>
              <a:srgbClr val="FF6600"/>
            </a:solidFill>
            <a:ln w="11274">
              <a:noFill/>
              <a:prstDash val="solid"/>
            </a:ln>
          </c:spPr>
          <c:invertIfNegative val="0"/>
          <c:dPt>
            <c:idx val="0"/>
            <c:invertIfNegative val="0"/>
            <c:bubble3D val="0"/>
            <c:spPr>
              <a:gradFill rotWithShape="0">
                <a:gsLst>
                  <a:gs pos="0">
                    <a:srgbClr val="1FB714">
                      <a:gamma/>
                      <a:shade val="46275"/>
                      <a:invGamma/>
                    </a:srgbClr>
                  </a:gs>
                  <a:gs pos="50000">
                    <a:srgbClr val="1FB714"/>
                  </a:gs>
                  <a:gs pos="100000">
                    <a:srgbClr val="1FB714">
                      <a:gamma/>
                      <a:shade val="46275"/>
                      <a:invGamma/>
                    </a:srgbClr>
                  </a:gs>
                </a:gsLst>
                <a:lin ang="0" scaled="1"/>
              </a:gradFill>
              <a:ln w="11274">
                <a:noFill/>
                <a:prstDash val="solid"/>
              </a:ln>
            </c:spPr>
          </c:dPt>
          <c:dPt>
            <c:idx val="1"/>
            <c:invertIfNegative val="0"/>
            <c:bubble3D val="0"/>
            <c:spPr>
              <a:gradFill rotWithShape="0">
                <a:gsLst>
                  <a:gs pos="0">
                    <a:srgbClr val="DD2D32">
                      <a:gamma/>
                      <a:shade val="46275"/>
                      <a:invGamma/>
                    </a:srgbClr>
                  </a:gs>
                  <a:gs pos="50000">
                    <a:srgbClr val="DD2D32"/>
                  </a:gs>
                  <a:gs pos="100000">
                    <a:srgbClr val="DD2D32">
                      <a:gamma/>
                      <a:shade val="46275"/>
                      <a:invGamma/>
                    </a:srgbClr>
                  </a:gs>
                </a:gsLst>
                <a:lin ang="0" scaled="1"/>
              </a:gradFill>
              <a:ln w="11274">
                <a:noFill/>
                <a:prstDash val="solid"/>
              </a:ln>
            </c:spPr>
          </c:dPt>
          <c:dPt>
            <c:idx val="2"/>
            <c:invertIfNegative val="0"/>
            <c:bubble3D val="0"/>
            <c:spPr>
              <a:gradFill rotWithShape="0">
                <a:gsLst>
                  <a:gs pos="0">
                    <a:srgbClr val="00ABEA">
                      <a:gamma/>
                      <a:shade val="46275"/>
                      <a:invGamma/>
                    </a:srgbClr>
                  </a:gs>
                  <a:gs pos="50000">
                    <a:srgbClr val="00ABEA"/>
                  </a:gs>
                  <a:gs pos="100000">
                    <a:srgbClr val="00ABEA">
                      <a:gamma/>
                      <a:shade val="46275"/>
                      <a:invGamma/>
                    </a:srgbClr>
                  </a:gs>
                </a:gsLst>
                <a:lin ang="0" scaled="1"/>
              </a:gradFill>
              <a:ln w="11274">
                <a:noFill/>
                <a:prstDash val="solid"/>
              </a:ln>
            </c:spPr>
          </c:dPt>
          <c:dPt>
            <c:idx val="3"/>
            <c:invertIfNegative val="0"/>
            <c:bubble3D val="0"/>
            <c:spPr>
              <a:gradFill rotWithShape="0">
                <a:gsLst>
                  <a:gs pos="0">
                    <a:srgbClr val="63AAFE">
                      <a:gamma/>
                      <a:shade val="46275"/>
                      <a:invGamma/>
                    </a:srgbClr>
                  </a:gs>
                  <a:gs pos="50000">
                    <a:srgbClr val="63AAFE"/>
                  </a:gs>
                  <a:gs pos="100000">
                    <a:srgbClr val="63AAFE">
                      <a:gamma/>
                      <a:shade val="46275"/>
                      <a:invGamma/>
                    </a:srgbClr>
                  </a:gs>
                </a:gsLst>
                <a:lin ang="0" scaled="1"/>
              </a:gradFill>
              <a:ln w="11274">
                <a:noFill/>
                <a:prstDash val="solid"/>
              </a:ln>
            </c:spPr>
          </c:dPt>
          <c:cat>
            <c:numRef>
              <c:f>Sheet1!$B$1:$E$1</c:f>
              <c:numCache>
                <c:formatCode>General</c:formatCode>
                <c:ptCount val="4"/>
                <c:pt idx="0">
                  <c:v>0</c:v>
                </c:pt>
                <c:pt idx="1">
                  <c:v>1</c:v>
                </c:pt>
                <c:pt idx="2">
                  <c:v>2</c:v>
                </c:pt>
                <c:pt idx="3">
                  <c:v>3</c:v>
                </c:pt>
              </c:numCache>
            </c:numRef>
          </c:cat>
          <c:val>
            <c:numRef>
              <c:f>Sheet1!$B$2:$E$2</c:f>
              <c:numCache>
                <c:formatCode>General</c:formatCode>
                <c:ptCount val="4"/>
                <c:pt idx="0">
                  <c:v>1</c:v>
                </c:pt>
                <c:pt idx="1">
                  <c:v>3.8</c:v>
                </c:pt>
                <c:pt idx="2">
                  <c:v>5.6</c:v>
                </c:pt>
                <c:pt idx="3">
                  <c:v>9.9</c:v>
                </c:pt>
              </c:numCache>
            </c:numRef>
          </c:val>
        </c:ser>
        <c:dLbls>
          <c:showLegendKey val="0"/>
          <c:showVal val="0"/>
          <c:showCatName val="0"/>
          <c:showSerName val="0"/>
          <c:showPercent val="0"/>
          <c:showBubbleSize val="0"/>
        </c:dLbls>
        <c:gapWidth val="150"/>
        <c:axId val="66396544"/>
        <c:axId val="66398080"/>
      </c:barChart>
      <c:catAx>
        <c:axId val="66396544"/>
        <c:scaling>
          <c:orientation val="minMax"/>
        </c:scaling>
        <c:delete val="0"/>
        <c:axPos val="b"/>
        <c:numFmt formatCode="General" sourceLinked="1"/>
        <c:majorTickMark val="out"/>
        <c:minorTickMark val="none"/>
        <c:tickLblPos val="nextTo"/>
        <c:spPr>
          <a:ln w="11274">
            <a:solidFill>
              <a:srgbClr val="FFFFFF"/>
            </a:solidFill>
            <a:prstDash val="solid"/>
          </a:ln>
        </c:spPr>
        <c:txPr>
          <a:bodyPr rot="0" vert="horz"/>
          <a:lstStyle/>
          <a:p>
            <a:pPr>
              <a:defRPr sz="4484" b="1" i="0" u="none" strike="noStrike" baseline="0">
                <a:solidFill>
                  <a:srgbClr val="FFFFFF"/>
                </a:solidFill>
                <a:latin typeface="Times New Roman"/>
                <a:ea typeface="Times New Roman"/>
                <a:cs typeface="Times New Roman"/>
              </a:defRPr>
            </a:pPr>
            <a:endParaRPr lang="it-IT"/>
          </a:p>
        </c:txPr>
        <c:crossAx val="66398080"/>
        <c:crosses val="autoZero"/>
        <c:auto val="1"/>
        <c:lblAlgn val="ctr"/>
        <c:lblOffset val="100"/>
        <c:tickLblSkip val="1"/>
        <c:tickMarkSkip val="1"/>
        <c:noMultiLvlLbl val="0"/>
      </c:catAx>
      <c:valAx>
        <c:axId val="66398080"/>
        <c:scaling>
          <c:orientation val="minMax"/>
        </c:scaling>
        <c:delete val="0"/>
        <c:axPos val="l"/>
        <c:numFmt formatCode="General" sourceLinked="1"/>
        <c:majorTickMark val="out"/>
        <c:minorTickMark val="none"/>
        <c:tickLblPos val="nextTo"/>
        <c:spPr>
          <a:ln w="11274">
            <a:solidFill>
              <a:srgbClr val="FFFFFF"/>
            </a:solidFill>
            <a:prstDash val="solid"/>
          </a:ln>
        </c:spPr>
        <c:txPr>
          <a:bodyPr rot="0" vert="horz"/>
          <a:lstStyle/>
          <a:p>
            <a:pPr>
              <a:defRPr sz="1400" b="0" i="0" u="none" strike="noStrike" baseline="0">
                <a:solidFill>
                  <a:srgbClr val="FFFFFF"/>
                </a:solidFill>
                <a:latin typeface="Times New Roman"/>
                <a:ea typeface="Times New Roman"/>
                <a:cs typeface="Times New Roman"/>
              </a:defRPr>
            </a:pPr>
            <a:endParaRPr lang="it-IT"/>
          </a:p>
        </c:txPr>
        <c:crossAx val="66396544"/>
        <c:crosses val="autoZero"/>
        <c:crossBetween val="between"/>
        <c:majorUnit val="5"/>
      </c:valAx>
      <c:spPr>
        <a:noFill/>
        <a:ln w="25393">
          <a:noFill/>
        </a:ln>
      </c:spPr>
    </c:plotArea>
    <c:plotVisOnly val="1"/>
    <c:dispBlanksAs val="gap"/>
    <c:showDLblsOverMax val="0"/>
  </c:chart>
  <c:spPr>
    <a:noFill/>
    <a:ln>
      <a:noFill/>
    </a:ln>
  </c:spPr>
  <c:txPr>
    <a:bodyPr/>
    <a:lstStyle/>
    <a:p>
      <a:pPr>
        <a:defRPr sz="4039" b="1" i="0" u="none" strike="noStrike" baseline="0">
          <a:solidFill>
            <a:srgbClr val="000000"/>
          </a:solidFill>
          <a:latin typeface="Times New Roman"/>
          <a:ea typeface="Times New Roman"/>
          <a:cs typeface="Times New Roman"/>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 Id="rId5" Type="http://schemas.openxmlformats.org/officeDocument/2006/relationships/image" Target="../media/image52.png"/><Relationship Id="rId4" Type="http://schemas.openxmlformats.org/officeDocument/2006/relationships/image" Target="../media/image5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290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9638" y="4340225"/>
            <a:ext cx="5026025" cy="4108450"/>
          </a:xfrm>
          <a:prstGeom prst="rect">
            <a:avLst/>
          </a:prstGeom>
          <a:noFill/>
          <a:ln w="12700">
            <a:noFill/>
            <a:miter lim="800000"/>
            <a:headEnd/>
            <a:tailEnd/>
          </a:ln>
          <a:effectLst/>
        </p:spPr>
        <p:txBody>
          <a:bodyPr vert="horz" wrap="square" lIns="46038" tIns="22225" rIns="46038" bIns="22225"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93571" name="Rectangle 3"/>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01603269"/>
      </p:ext>
    </p:extLst>
  </p:cSld>
  <p:clrMap bg1="lt1" tx1="dk1" bg2="lt2" tx2="dk2" accent1="accent1" accent2="accent2" accent3="accent3" accent4="accent4" accent5="accent5" accent6="accent6" hlink="hlink" folHlink="folHlink"/>
  <p:notesStyle>
    <a:lvl1pPr algn="l" defTabSz="387350" rtl="0" eaLnBrk="0" fontAlgn="base" hangingPunct="0">
      <a:spcBef>
        <a:spcPct val="30000"/>
      </a:spcBef>
      <a:spcAft>
        <a:spcPct val="0"/>
      </a:spcAft>
      <a:defRPr sz="600" kern="1200">
        <a:solidFill>
          <a:schemeClr val="tx1"/>
        </a:solidFill>
        <a:latin typeface="Times New Roman" pitchFamily="18" charset="0"/>
        <a:ea typeface="+mn-ea"/>
        <a:cs typeface="+mn-cs"/>
      </a:defRPr>
    </a:lvl1pPr>
    <a:lvl2pPr marL="231775" algn="l" defTabSz="387350" rtl="0" eaLnBrk="0" fontAlgn="base" hangingPunct="0">
      <a:spcBef>
        <a:spcPct val="30000"/>
      </a:spcBef>
      <a:spcAft>
        <a:spcPct val="0"/>
      </a:spcAft>
      <a:defRPr sz="600" kern="1200">
        <a:solidFill>
          <a:schemeClr val="tx1"/>
        </a:solidFill>
        <a:latin typeface="Times New Roman" pitchFamily="18" charset="0"/>
        <a:ea typeface="+mn-ea"/>
        <a:cs typeface="+mn-cs"/>
      </a:defRPr>
    </a:lvl2pPr>
    <a:lvl3pPr marL="465138" algn="l" defTabSz="387350" rtl="0" eaLnBrk="0" fontAlgn="base" hangingPunct="0">
      <a:spcBef>
        <a:spcPct val="30000"/>
      </a:spcBef>
      <a:spcAft>
        <a:spcPct val="0"/>
      </a:spcAft>
      <a:defRPr sz="600" kern="1200">
        <a:solidFill>
          <a:schemeClr val="tx1"/>
        </a:solidFill>
        <a:latin typeface="Times New Roman" pitchFamily="18" charset="0"/>
        <a:ea typeface="+mn-ea"/>
        <a:cs typeface="+mn-cs"/>
      </a:defRPr>
    </a:lvl3pPr>
    <a:lvl4pPr marL="695325" algn="l" defTabSz="387350" rtl="0" eaLnBrk="0" fontAlgn="base" hangingPunct="0">
      <a:spcBef>
        <a:spcPct val="30000"/>
      </a:spcBef>
      <a:spcAft>
        <a:spcPct val="0"/>
      </a:spcAft>
      <a:defRPr sz="600" kern="1200">
        <a:solidFill>
          <a:schemeClr val="tx1"/>
        </a:solidFill>
        <a:latin typeface="Times New Roman" pitchFamily="18" charset="0"/>
        <a:ea typeface="+mn-ea"/>
        <a:cs typeface="+mn-cs"/>
      </a:defRPr>
    </a:lvl4pPr>
    <a:lvl5pPr marL="930275" algn="l" defTabSz="387350" rtl="0" eaLnBrk="0" fontAlgn="base" hangingPunct="0">
      <a:spcBef>
        <a:spcPct val="30000"/>
      </a:spcBef>
      <a:spcAft>
        <a:spcPct val="0"/>
      </a:spcAft>
      <a:defRPr sz="6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70F14019-FC65-46A4-8650-91676C8CEF7E}" type="slidenum">
              <a:rPr lang="it-IT"/>
              <a:pPr/>
              <a:t>4</a:t>
            </a:fld>
            <a:endParaRPr lang="it-IT"/>
          </a:p>
        </p:txBody>
      </p:sp>
      <p:sp>
        <p:nvSpPr>
          <p:cNvPr id="494595" name="Rectangle 2"/>
          <p:cNvSpPr>
            <a:spLocks noGrp="1" noRot="1" noChangeAspect="1" noChangeArrowheads="1" noTextEdit="1"/>
          </p:cNvSpPr>
          <p:nvPr>
            <p:ph type="sldImg"/>
          </p:nvPr>
        </p:nvSpPr>
        <p:spPr>
          <a:xfrm>
            <a:off x="1143000" y="685800"/>
            <a:ext cx="4572000" cy="3429000"/>
          </a:xfrm>
          <a:ln/>
        </p:spPr>
      </p:sp>
      <p:sp>
        <p:nvSpPr>
          <p:cNvPr id="494596" name="Rectangle 3"/>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La figura mostra la percentuale di popolazione femmnile italia definibile come normale (in verde), osteopenica (in giallo) ed osteoporotica (in rosso): I numeri nelle barre riportano i rispettivi valori.</a:t>
            </a:r>
          </a:p>
          <a:p>
            <a:endParaRPr lang="en-US" smtClean="0"/>
          </a:p>
          <a:p>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3810"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3694557F-4BED-4A68-B90E-78D63A2EA2E7}" type="slidenum">
              <a:rPr lang="en-GB"/>
              <a:pPr/>
              <a:t>20</a:t>
            </a:fld>
            <a:endParaRPr lang="en-GB"/>
          </a:p>
        </p:txBody>
      </p:sp>
      <p:sp>
        <p:nvSpPr>
          <p:cNvPr id="503811"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r">
              <a:buClr>
                <a:srgbClr val="000000"/>
              </a:buClr>
            </a:pPr>
            <a:fld id="{804CBCC4-36AF-42AE-8B32-FC1F484826A9}" type="slidenum">
              <a:rPr lang="en-GB" sz="1200">
                <a:solidFill>
                  <a:srgbClr val="000000"/>
                </a:solidFill>
                <a:ea typeface="Arial Unicode MS" pitchFamily="34" charset="-128"/>
                <a:cs typeface="Arial Unicode MS" pitchFamily="34" charset="-128"/>
              </a:rPr>
              <a:pPr algn="r">
                <a:buClr>
                  <a:srgbClr val="000000"/>
                </a:buClr>
              </a:pPr>
              <a:t>20</a:t>
            </a:fld>
            <a:endParaRPr lang="en-GB" sz="1200">
              <a:solidFill>
                <a:srgbClr val="000000"/>
              </a:solidFill>
              <a:ea typeface="Arial Unicode MS" pitchFamily="34" charset="-128"/>
              <a:cs typeface="Arial Unicode MS" pitchFamily="34" charset="-128"/>
            </a:endParaRPr>
          </a:p>
        </p:txBody>
      </p:sp>
      <p:sp>
        <p:nvSpPr>
          <p:cNvPr id="50381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3813" name="Rectangle 3"/>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egnaposto immagine diapositiva 1"/>
          <p:cNvSpPr>
            <a:spLocks noGrp="1" noRot="1" noChangeAspect="1" noTextEdit="1"/>
          </p:cNvSpPr>
          <p:nvPr>
            <p:ph type="sldImg"/>
          </p:nvPr>
        </p:nvSpPr>
        <p:spPr>
          <a:xfrm>
            <a:off x="1143000" y="685800"/>
            <a:ext cx="4572000" cy="3429000"/>
          </a:xfrm>
          <a:solidFill>
            <a:srgbClr val="4F81BD"/>
          </a:solidFill>
          <a:ln w="25402">
            <a:solidFill>
              <a:srgbClr val="385D8A"/>
            </a:solidFill>
          </a:ln>
        </p:spPr>
      </p:sp>
      <p:sp>
        <p:nvSpPr>
          <p:cNvPr id="504835" name="Segnaposto note 2"/>
          <p:cNvSpPr>
            <a:spLocks noGrp="1"/>
          </p:cNvSpPr>
          <p:nvPr>
            <p:ph type="body" sz="quarter"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685800" y="4343400"/>
            <a:ext cx="5486400" cy="4115522"/>
          </a:xfrm>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5858"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D72F84B4-673B-4FDF-94D0-12670BED8D10}" type="slidenum">
              <a:rPr lang="en-GB"/>
              <a:pPr/>
              <a:t>23</a:t>
            </a:fld>
            <a:endParaRPr lang="en-GB"/>
          </a:p>
        </p:txBody>
      </p:sp>
      <p:sp>
        <p:nvSpPr>
          <p:cNvPr id="505859" name="Text Box 1"/>
          <p:cNvSpPr txBox="1">
            <a:spLocks noChangeArrowheads="1"/>
          </p:cNvSpPr>
          <p:nvPr/>
        </p:nvSpPr>
        <p:spPr bwMode="auto">
          <a:xfrm>
            <a:off x="1143000" y="685800"/>
            <a:ext cx="4570413"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5860" name="Rectangle 2"/>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6882"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8ED2C9E0-A377-4C77-A042-BF7050956F7B}" type="slidenum">
              <a:rPr lang="en-GB"/>
              <a:pPr/>
              <a:t>24</a:t>
            </a:fld>
            <a:endParaRPr lang="en-GB"/>
          </a:p>
        </p:txBody>
      </p:sp>
      <p:sp>
        <p:nvSpPr>
          <p:cNvPr id="506883" name="Text Box 1"/>
          <p:cNvSpPr txBox="1">
            <a:spLocks noChangeArrowheads="1"/>
          </p:cNvSpPr>
          <p:nvPr/>
        </p:nvSpPr>
        <p:spPr bwMode="auto">
          <a:xfrm>
            <a:off x="1143000" y="685800"/>
            <a:ext cx="4570413"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6884" name="Rectangle 2"/>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7906"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96B16168-7024-4B5A-9DAD-151DCEC9F6D4}" type="slidenum">
              <a:rPr lang="en-GB"/>
              <a:pPr/>
              <a:t>25</a:t>
            </a:fld>
            <a:endParaRPr lang="en-GB"/>
          </a:p>
        </p:txBody>
      </p:sp>
      <p:sp>
        <p:nvSpPr>
          <p:cNvPr id="507907" name="Text Box 1"/>
          <p:cNvSpPr txBox="1">
            <a:spLocks noChangeArrowheads="1"/>
          </p:cNvSpPr>
          <p:nvPr/>
        </p:nvSpPr>
        <p:spPr bwMode="auto">
          <a:xfrm>
            <a:off x="1143000" y="685800"/>
            <a:ext cx="4570413"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7908" name="Rectangle 2"/>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8930"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A7CC9F0-CA66-44D7-B98F-4CFE772F77F1}" type="slidenum">
              <a:rPr lang="en-GB"/>
              <a:pPr/>
              <a:t>26</a:t>
            </a:fld>
            <a:endParaRPr lang="en-GB"/>
          </a:p>
        </p:txBody>
      </p:sp>
      <p:sp>
        <p:nvSpPr>
          <p:cNvPr id="508931"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r">
              <a:buClr>
                <a:srgbClr val="000000"/>
              </a:buClr>
            </a:pPr>
            <a:fld id="{391E8026-C078-4D14-9C8A-243304811D91}" type="slidenum">
              <a:rPr lang="en-GB" sz="1200">
                <a:solidFill>
                  <a:srgbClr val="000000"/>
                </a:solidFill>
                <a:ea typeface="Arial Unicode MS" pitchFamily="34" charset="-128"/>
                <a:cs typeface="Arial Unicode MS" pitchFamily="34" charset="-128"/>
              </a:rPr>
              <a:pPr algn="r">
                <a:buClr>
                  <a:srgbClr val="000000"/>
                </a:buClr>
              </a:pPr>
              <a:t>26</a:t>
            </a:fld>
            <a:endParaRPr lang="en-GB" sz="1200">
              <a:solidFill>
                <a:srgbClr val="000000"/>
              </a:solidFill>
              <a:ea typeface="Arial Unicode MS" pitchFamily="34" charset="-128"/>
              <a:cs typeface="Arial Unicode MS" pitchFamily="34" charset="-128"/>
            </a:endParaRPr>
          </a:p>
        </p:txBody>
      </p:sp>
      <p:sp>
        <p:nvSpPr>
          <p:cNvPr id="50893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8933" name="Rectangle 3"/>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
        <p:nvSpPr>
          <p:cNvPr id="508934" name="Text Box 4"/>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r"/>
            <a:fld id="{602F2063-82AE-452E-A3DC-F59CCB31150B}" type="slidenum">
              <a:rPr lang="en-GB" sz="1200">
                <a:solidFill>
                  <a:srgbClr val="FFFFFF"/>
                </a:solidFill>
                <a:ea typeface="Arial Unicode MS" pitchFamily="34" charset="-128"/>
                <a:cs typeface="Arial Unicode MS" pitchFamily="34" charset="-128"/>
              </a:rPr>
              <a:pPr algn="r"/>
              <a:t>26</a:t>
            </a:fld>
            <a:endParaRPr lang="en-GB" sz="1200">
              <a:solidFill>
                <a:srgbClr val="FFFFFF"/>
              </a:solidFill>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9954"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08858D0F-4283-47B1-9074-0B11C928BC0B}" type="slidenum">
              <a:rPr lang="en-GB"/>
              <a:pPr/>
              <a:t>27</a:t>
            </a:fld>
            <a:endParaRPr lang="en-GB"/>
          </a:p>
        </p:txBody>
      </p:sp>
      <p:sp>
        <p:nvSpPr>
          <p:cNvPr id="509955"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r">
              <a:buClr>
                <a:srgbClr val="000000"/>
              </a:buClr>
            </a:pPr>
            <a:fld id="{7FEB697F-6CBB-4C7B-8473-03811453972A}" type="slidenum">
              <a:rPr lang="en-GB" sz="1200">
                <a:solidFill>
                  <a:srgbClr val="000000"/>
                </a:solidFill>
                <a:ea typeface="Arial Unicode MS" pitchFamily="34" charset="-128"/>
                <a:cs typeface="Arial Unicode MS" pitchFamily="34" charset="-128"/>
              </a:rPr>
              <a:pPr algn="r">
                <a:buClr>
                  <a:srgbClr val="000000"/>
                </a:buClr>
              </a:pPr>
              <a:t>27</a:t>
            </a:fld>
            <a:endParaRPr lang="en-GB" sz="1200">
              <a:solidFill>
                <a:srgbClr val="000000"/>
              </a:solidFill>
              <a:ea typeface="Arial Unicode MS" pitchFamily="34" charset="-128"/>
              <a:cs typeface="Arial Unicode MS" pitchFamily="34" charset="-128"/>
            </a:endParaRPr>
          </a:p>
        </p:txBody>
      </p:sp>
      <p:sp>
        <p:nvSpPr>
          <p:cNvPr id="509956"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9957" name="Rectangle 3"/>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egnaposto immagine diapositiva 1"/>
          <p:cNvSpPr>
            <a:spLocks noGrp="1" noRot="1" noChangeAspect="1" noTextEdit="1"/>
          </p:cNvSpPr>
          <p:nvPr>
            <p:ph type="sldImg"/>
          </p:nvPr>
        </p:nvSpPr>
        <p:spPr>
          <a:ln/>
        </p:spPr>
      </p:sp>
      <p:sp>
        <p:nvSpPr>
          <p:cNvPr id="510979"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Segnaposto immagine diapositiva 1"/>
          <p:cNvSpPr>
            <a:spLocks noGrp="1" noRot="1" noChangeAspect="1" noTextEdit="1"/>
          </p:cNvSpPr>
          <p:nvPr>
            <p:ph type="sldImg"/>
          </p:nvPr>
        </p:nvSpPr>
        <p:spPr>
          <a:ln/>
        </p:spPr>
      </p:sp>
      <p:sp>
        <p:nvSpPr>
          <p:cNvPr id="512003"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5EC77CBB-B13E-46C9-9A9E-01EDE9637BB3}" type="slidenum">
              <a:rPr lang="it-IT"/>
              <a:pPr/>
              <a:t>5</a:t>
            </a:fld>
            <a:endParaRPr lang="it-IT"/>
          </a:p>
        </p:txBody>
      </p:sp>
      <p:sp>
        <p:nvSpPr>
          <p:cNvPr id="495619" name="Rectangle 2"/>
          <p:cNvSpPr>
            <a:spLocks noGrp="1" noRot="1" noChangeAspect="1" noChangeArrowheads="1" noTextEdit="1"/>
          </p:cNvSpPr>
          <p:nvPr>
            <p:ph type="sldImg"/>
          </p:nvPr>
        </p:nvSpPr>
        <p:spPr>
          <a:xfrm>
            <a:off x="1143000" y="685800"/>
            <a:ext cx="4572000" cy="3429000"/>
          </a:xfrm>
          <a:ln/>
        </p:spPr>
      </p:sp>
      <p:sp>
        <p:nvSpPr>
          <p:cNvPr id="495620" name="Rectangle 3"/>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La figura mostra la percentuale di popolazione maschile di Sicilia e Sardegna definibile come normale (in verde), osteopenica (in giallo) ed osteoporotica (in rosso): I numeri nelle barre riportano i rispettivi valori.</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A8C036FD-0E43-487B-94A4-A5B662F9BAF0}" type="slidenum">
              <a:rPr lang="it-IT" sz="1200">
                <a:solidFill>
                  <a:srgbClr val="000000"/>
                </a:solidFill>
                <a:latin typeface="Arial" pitchFamily="34" charset="0"/>
                <a:ea typeface="Geneva"/>
                <a:cs typeface="Geneva"/>
              </a:rPr>
              <a:pPr eaLnBrk="1" hangingPunct="1"/>
              <a:t>34</a:t>
            </a:fld>
            <a:endParaRPr lang="it-IT" sz="1200">
              <a:solidFill>
                <a:srgbClr val="000000"/>
              </a:solidFill>
              <a:latin typeface="Arial" pitchFamily="34" charset="0"/>
              <a:ea typeface="Geneva"/>
              <a:cs typeface="Geneva"/>
            </a:endParaRPr>
          </a:p>
        </p:txBody>
      </p:sp>
      <p:sp>
        <p:nvSpPr>
          <p:cNvPr id="5130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r"/>
            <a:fld id="{9973C288-F9AD-454F-ABD9-2710EC2F1CD2}" type="slidenum">
              <a:rPr lang="en-GB" sz="1200">
                <a:solidFill>
                  <a:srgbClr val="000000"/>
                </a:solidFill>
                <a:ea typeface="Geneva"/>
                <a:cs typeface="Geneva"/>
              </a:rPr>
              <a:pPr algn="r"/>
              <a:t>34</a:t>
            </a:fld>
            <a:endParaRPr lang="en-GB" sz="1200">
              <a:solidFill>
                <a:srgbClr val="000000"/>
              </a:solidFill>
              <a:ea typeface="Geneva"/>
              <a:cs typeface="Geneva"/>
            </a:endParaRPr>
          </a:p>
        </p:txBody>
      </p:sp>
      <p:sp>
        <p:nvSpPr>
          <p:cNvPr id="513028" name="Rectangle 2"/>
          <p:cNvSpPr>
            <a:spLocks noGrp="1" noChangeArrowheads="1"/>
          </p:cNvSpPr>
          <p:nvPr>
            <p:ph type="body" idx="1"/>
          </p:nvPr>
        </p:nvSpPr>
        <p:spPr>
          <a:xfrm>
            <a:off x="1285875" y="3657600"/>
            <a:ext cx="4543425" cy="37576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it-IT" smtClean="0">
              <a:ea typeface="Geneva"/>
              <a:cs typeface="Geneva"/>
            </a:endParaRPr>
          </a:p>
        </p:txBody>
      </p:sp>
      <p:sp>
        <p:nvSpPr>
          <p:cNvPr id="513029" name="Rectangle 3"/>
          <p:cNvSpPr>
            <a:spLocks noGrp="1" noRot="1" noChangeAspect="1" noChangeArrowheads="1" noTextEdit="1"/>
          </p:cNvSpPr>
          <p:nvPr>
            <p:ph type="sldImg"/>
          </p:nvPr>
        </p:nvSpPr>
        <p:spPr>
          <a:xfrm>
            <a:off x="1568450" y="819150"/>
            <a:ext cx="2719388" cy="2039938"/>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3812050E-C3B5-4358-AD4E-2B291638E58A}" type="slidenum">
              <a:rPr lang="it-IT" sz="1200">
                <a:solidFill>
                  <a:srgbClr val="000000"/>
                </a:solidFill>
                <a:latin typeface="Arial" pitchFamily="34" charset="0"/>
                <a:ea typeface="Geneva"/>
                <a:cs typeface="Geneva"/>
              </a:rPr>
              <a:pPr eaLnBrk="1" hangingPunct="1"/>
              <a:t>41</a:t>
            </a:fld>
            <a:endParaRPr lang="it-IT" sz="1200">
              <a:solidFill>
                <a:srgbClr val="000000"/>
              </a:solidFill>
              <a:latin typeface="Arial" pitchFamily="34" charset="0"/>
              <a:ea typeface="Geneva"/>
              <a:cs typeface="Geneva"/>
            </a:endParaRPr>
          </a:p>
        </p:txBody>
      </p:sp>
      <p:sp>
        <p:nvSpPr>
          <p:cNvPr id="515075" name="Rectangle 2"/>
          <p:cNvSpPr>
            <a:spLocks noGrp="1" noRot="1" noChangeAspect="1" noChangeArrowheads="1" noTextEdit="1"/>
          </p:cNvSpPr>
          <p:nvPr>
            <p:ph type="sldImg"/>
          </p:nvPr>
        </p:nvSpPr>
        <p:spPr>
          <a:ln/>
        </p:spPr>
      </p:sp>
      <p:sp>
        <p:nvSpPr>
          <p:cNvPr id="5150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b="1" dirty="0" smtClean="0">
                <a:ea typeface="Geneva"/>
                <a:cs typeface="Geneva"/>
              </a:rPr>
              <a:t>Incidenza </a:t>
            </a:r>
            <a:r>
              <a:rPr lang="it-IT" b="1" dirty="0" err="1" smtClean="0">
                <a:ea typeface="Geneva"/>
                <a:cs typeface="Geneva"/>
              </a:rPr>
              <a:t>Fx</a:t>
            </a:r>
            <a:r>
              <a:rPr lang="it-IT" b="1" dirty="0" smtClean="0">
                <a:ea typeface="Geneva"/>
                <a:cs typeface="Geneva"/>
              </a:rPr>
              <a:t> per BMD diversa (maggiore) di quanto vuole la relazione per FX osteoporotiche</a:t>
            </a:r>
          </a:p>
          <a:p>
            <a:pPr eaLnBrk="1" hangingPunct="1"/>
            <a:endParaRPr lang="it-IT" dirty="0" smtClean="0">
              <a:ea typeface="Geneva"/>
              <a:cs typeface="Genev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FA628DAE-4F16-4088-9109-55012A3E717B}" type="slidenum">
              <a:rPr lang="it-IT" sz="1200">
                <a:solidFill>
                  <a:srgbClr val="000000"/>
                </a:solidFill>
                <a:latin typeface="Arial" pitchFamily="34" charset="0"/>
                <a:ea typeface="Geneva"/>
                <a:cs typeface="Geneva"/>
              </a:rPr>
              <a:pPr eaLnBrk="1" hangingPunct="1"/>
              <a:t>45</a:t>
            </a:fld>
            <a:endParaRPr lang="it-IT" sz="1200">
              <a:solidFill>
                <a:srgbClr val="000000"/>
              </a:solidFill>
              <a:latin typeface="Arial" pitchFamily="34" charset="0"/>
              <a:ea typeface="Geneva"/>
              <a:cs typeface="Geneva"/>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mtClean="0">
                <a:ea typeface="Geneva"/>
                <a:cs typeface="Geneva"/>
              </a:rPr>
              <a:t>VertFx predice tutte le Fx</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618286C2-4E5F-4B09-A19B-244FE75A3B28}" type="slidenum">
              <a:rPr lang="it-IT" sz="1200">
                <a:solidFill>
                  <a:srgbClr val="000000"/>
                </a:solidFill>
                <a:latin typeface="Arial" pitchFamily="34" charset="0"/>
                <a:ea typeface="Geneva"/>
                <a:cs typeface="Geneva"/>
              </a:rPr>
              <a:pPr eaLnBrk="1" hangingPunct="1"/>
              <a:t>46</a:t>
            </a:fld>
            <a:endParaRPr lang="it-IT" sz="1200">
              <a:solidFill>
                <a:srgbClr val="000000"/>
              </a:solidFill>
              <a:latin typeface="Arial" pitchFamily="34" charset="0"/>
              <a:ea typeface="Geneva"/>
              <a:cs typeface="Geneva"/>
            </a:endParaRPr>
          </a:p>
        </p:txBody>
      </p:sp>
      <p:sp>
        <p:nvSpPr>
          <p:cNvPr id="517123" name="Rectangle 2"/>
          <p:cNvSpPr>
            <a:spLocks noGrp="1" noRot="1" noChangeAspect="1" noChangeArrowheads="1" noTextEdit="1"/>
          </p:cNvSpPr>
          <p:nvPr>
            <p:ph type="sldImg"/>
          </p:nvPr>
        </p:nvSpPr>
        <p:spPr>
          <a:ln/>
        </p:spPr>
      </p:sp>
      <p:sp>
        <p:nvSpPr>
          <p:cNvPr id="5171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mtClean="0">
                <a:ea typeface="Geneva"/>
                <a:cs typeface="Geneva"/>
              </a:rPr>
              <a:t>Tutte le Fx predicono hip Fx</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egnaposto immagine diapositiva 1"/>
          <p:cNvSpPr>
            <a:spLocks noGrp="1" noRot="1" noChangeAspect="1" noTextEdit="1"/>
          </p:cNvSpPr>
          <p:nvPr>
            <p:ph type="sldImg"/>
          </p:nvPr>
        </p:nvSpPr>
        <p:spPr>
          <a:ln/>
        </p:spPr>
      </p:sp>
      <p:sp>
        <p:nvSpPr>
          <p:cNvPr id="518147"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
        <p:nvSpPr>
          <p:cNvPr id="518148" name="Segnaposto numero diapositiva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509D4707-277A-4CAA-92D3-1A80350C8669}" type="slidenum">
              <a:rPr lang="en-US">
                <a:solidFill>
                  <a:srgbClr val="000000"/>
                </a:solidFill>
              </a:rPr>
              <a:pPr/>
              <a:t>82</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F6776537-6AD2-4E9C-9126-A75322BE5F18}" type="slidenum">
              <a:rPr lang="en-US">
                <a:solidFill>
                  <a:srgbClr val="000000"/>
                </a:solidFill>
                <a:latin typeface="Arial" pitchFamily="34" charset="0"/>
                <a:cs typeface="Arial" pitchFamily="34" charset="0"/>
              </a:rPr>
              <a:pPr eaLnBrk="1" hangingPunct="1"/>
              <a:t>83</a:t>
            </a:fld>
            <a:endParaRPr lang="en-US">
              <a:solidFill>
                <a:srgbClr val="000000"/>
              </a:solidFill>
              <a:latin typeface="Arial" pitchFamily="34" charset="0"/>
              <a:cs typeface="Arial" pitchFamily="34" charset="0"/>
            </a:endParaRPr>
          </a:p>
        </p:txBody>
      </p:sp>
      <p:sp>
        <p:nvSpPr>
          <p:cNvPr id="519171" name="Rectangle 2"/>
          <p:cNvSpPr>
            <a:spLocks noGrp="1" noRot="1" noChangeAspect="1" noChangeArrowheads="1" noTextEdit="1"/>
          </p:cNvSpPr>
          <p:nvPr>
            <p:ph type="sldImg"/>
          </p:nvPr>
        </p:nvSpPr>
        <p:spPr>
          <a:ln/>
        </p:spPr>
      </p:sp>
      <p:sp>
        <p:nvSpPr>
          <p:cNvPr id="5191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it-IT" smtClean="0"/>
              <a:t>Già da tempo in letteratura erano presenti studi,  che descrivevano differenze tra le due formulazioni in termini di disintegrazione e dissoluzione delle compresse, differenze che in ultima analisi sono in grado di influenzare la biodisponibilità, le caratteristiche farmacocinetiche, l'efficacia e la tollerabilità, soprattutto per quanto riguarda l'irritazione a carico dell'esofago. </a:t>
            </a:r>
          </a:p>
          <a:p>
            <a:pPr eaLnBrk="1" hangingPunct="1"/>
            <a:r>
              <a:rPr lang="it-IT" smtClean="0"/>
              <a:t>Più recentemente, nel 2009,  in un articolo pubblicato su </a:t>
            </a:r>
            <a:r>
              <a:rPr lang="it-IT" i="1" smtClean="0"/>
              <a:t>Osteoporosis International</a:t>
            </a:r>
            <a:r>
              <a:rPr lang="it-IT" smtClean="0"/>
              <a:t>  è stato evidenziato un </a:t>
            </a:r>
            <a:r>
              <a:rPr lang="it-IT" b="1" smtClean="0"/>
              <a:t>rischio di sospensioni doppio nei pazienti che assumevano alendronato generico vs brand alendronato</a:t>
            </a:r>
            <a:r>
              <a:rPr lang="en-US"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fld id="{ECA4B803-36BF-4FA2-BE58-AD266CEABB94}" type="slidenum">
              <a:rPr lang="en-US">
                <a:solidFill>
                  <a:srgbClr val="000000"/>
                </a:solidFill>
                <a:latin typeface="Arial" pitchFamily="34" charset="0"/>
                <a:cs typeface="Arial" pitchFamily="34" charset="0"/>
              </a:rPr>
              <a:pPr eaLnBrk="1" hangingPunct="1"/>
              <a:t>84</a:t>
            </a:fld>
            <a:endParaRPr lang="en-US">
              <a:solidFill>
                <a:srgbClr val="000000"/>
              </a:solidFill>
              <a:latin typeface="Arial" pitchFamily="34" charset="0"/>
              <a:cs typeface="Arial" pitchFamily="34" charset="0"/>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it-IT" smtClean="0"/>
              <a:t>mentre in un altro pubblicato su </a:t>
            </a:r>
            <a:r>
              <a:rPr lang="it-IT" i="1" smtClean="0"/>
              <a:t>Rheumatol Int</a:t>
            </a:r>
            <a:r>
              <a:rPr lang="it-IT" smtClean="0"/>
              <a:t>. gli Autori riportano una </a:t>
            </a:r>
            <a:r>
              <a:rPr lang="it-IT" b="1" smtClean="0"/>
              <a:t>ridotta persistenza in terapia, un numero maggiore di eventi avversi a carico del tratto GI ed aumenti inferiori della DMO nei pazienti trattati con alendronato generico rispetto a quelli che assumevano Fosamax o Actonel. </a:t>
            </a:r>
            <a:r>
              <a:rPr lang="it-IT" smtClean="0"/>
              <a:t>(in allegato trovate anche questi lavori)</a:t>
            </a:r>
          </a:p>
          <a:p>
            <a:pPr eaLnBrk="1" hangingPunct="1"/>
            <a:r>
              <a:rPr lang="it-IT"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4BF90B7C-E38B-450C-9A8F-D8B25D17342B}" type="slidenum">
              <a:rPr lang="it-IT"/>
              <a:pPr/>
              <a:t>97</a:t>
            </a:fld>
            <a:endParaRPr lang="it-IT"/>
          </a:p>
        </p:txBody>
      </p:sp>
      <p:sp>
        <p:nvSpPr>
          <p:cNvPr id="521219"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1220" name="Rectangle 3"/>
          <p:cNvSpPr>
            <a:spLocks noGrp="1" noChangeArrowheads="1"/>
          </p:cNvSpPr>
          <p:nvPr>
            <p:ph type="body" idx="1"/>
          </p:nvPr>
        </p:nvSpPr>
        <p:spPr>
          <a:xfrm>
            <a:off x="685800" y="4343400"/>
            <a:ext cx="5486400" cy="4113213"/>
          </a:xfrm>
          <a:solidFill>
            <a:srgbClr val="FFFFFF"/>
          </a:solidFill>
          <a:ln>
            <a:solidFill>
              <a:srgbClr val="000000"/>
            </a:solidFill>
          </a:ln>
        </p:spPr>
        <p:txBody>
          <a:bodyPr lIns="91531" tIns="45766" rIns="91531" bIns="45766"/>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226AA7F3-24EE-4335-8A41-301F83ED513F}" type="slidenum">
              <a:rPr lang="it-IT"/>
              <a:pPr/>
              <a:t>98</a:t>
            </a:fld>
            <a:endParaRPr lang="it-IT"/>
          </a:p>
        </p:txBody>
      </p:sp>
      <p:sp>
        <p:nvSpPr>
          <p:cNvPr id="522243"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2244" name="Rectangle 3"/>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9889C74D-1284-4B6C-B992-82C8FD520FD3}" type="slidenum">
              <a:rPr lang="it-IT"/>
              <a:pPr/>
              <a:t>99</a:t>
            </a:fld>
            <a:endParaRPr lang="it-IT"/>
          </a:p>
        </p:txBody>
      </p:sp>
      <p:sp>
        <p:nvSpPr>
          <p:cNvPr id="523267"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3268"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531" tIns="45766" rIns="91531" bIns="45766"/>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a a mano libera 1"/>
          <p:cNvSpPr/>
          <p:nvPr/>
        </p:nvSpPr>
        <p:spPr>
          <a:xfrm>
            <a:off x="1143000" y="685800"/>
            <a:ext cx="4572000" cy="3429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a:solidFill>
              <a:srgbClr val="000000"/>
            </a:solidFill>
            <a:prstDash val="solid"/>
            <a:miter/>
          </a:ln>
        </p:spPr>
        <p:txBody>
          <a:bodyPr lIns="90004" tIns="46798" rIns="90004" bIns="46798" anchor="ctr"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496643" name="Segnaposto note 2"/>
          <p:cNvSpPr>
            <a:spLocks noGrp="1"/>
          </p:cNvSpPr>
          <p:nvPr>
            <p:ph type="body" sz="quarter" idx="1"/>
          </p:nvPr>
        </p:nvSpPr>
        <p:spPr>
          <a:xfrm>
            <a:off x="685800" y="4343400"/>
            <a:ext cx="54689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AB40FEBB-FE9B-4FCF-87F5-7696C86148D3}" type="slidenum">
              <a:rPr lang="it-IT"/>
              <a:pPr/>
              <a:t>100</a:t>
            </a:fld>
            <a:endParaRPr lang="it-IT"/>
          </a:p>
        </p:txBody>
      </p:sp>
      <p:sp>
        <p:nvSpPr>
          <p:cNvPr id="524291"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4292" name="Rectangle 3"/>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569A3024-5B41-4C9F-BCCD-A104E8441274}" type="slidenum">
              <a:rPr lang="it-IT"/>
              <a:pPr/>
              <a:t>101</a:t>
            </a:fld>
            <a:endParaRPr lang="it-IT"/>
          </a:p>
        </p:txBody>
      </p:sp>
      <p:sp>
        <p:nvSpPr>
          <p:cNvPr id="525315"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5316"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a:lstStyle/>
          <a:p>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019B7B96-D954-41C8-9488-BEEBD8C1E1DB}" type="slidenum">
              <a:rPr lang="it-IT"/>
              <a:pPr/>
              <a:t>102</a:t>
            </a:fld>
            <a:endParaRPr lang="it-IT"/>
          </a:p>
        </p:txBody>
      </p:sp>
      <p:sp>
        <p:nvSpPr>
          <p:cNvPr id="526339"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634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a:lstStyle/>
          <a:p>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134C89E0-5179-482E-A67F-2B8A3E644B78}" type="slidenum">
              <a:rPr lang="it-IT"/>
              <a:pPr/>
              <a:t>103</a:t>
            </a:fld>
            <a:endParaRPr lang="it-IT"/>
          </a:p>
        </p:txBody>
      </p:sp>
      <p:sp>
        <p:nvSpPr>
          <p:cNvPr id="527363"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7364" name="Rectangle 3"/>
          <p:cNvSpPr>
            <a:spLocks noGrp="1" noChangeArrowheads="1"/>
          </p:cNvSpPr>
          <p:nvPr>
            <p:ph type="body" idx="1"/>
          </p:nvPr>
        </p:nvSpPr>
        <p:spPr>
          <a:xfrm>
            <a:off x="685800" y="4343400"/>
            <a:ext cx="5486400" cy="4113213"/>
          </a:xfrm>
          <a:solidFill>
            <a:srgbClr val="FFFFFF"/>
          </a:solidFill>
          <a:ln>
            <a:solidFill>
              <a:srgbClr val="000000"/>
            </a:solidFill>
          </a:ln>
        </p:spPr>
        <p:txBody>
          <a:bodyPr lIns="91531" tIns="45766" rIns="91531" bIns="45766"/>
          <a:lstStyle/>
          <a:p>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CBA14308-C5EE-4F78-923E-528937531528}" type="slidenum">
              <a:rPr lang="it-IT"/>
              <a:pPr/>
              <a:t>104</a:t>
            </a:fld>
            <a:endParaRPr lang="it-IT"/>
          </a:p>
        </p:txBody>
      </p:sp>
      <p:sp>
        <p:nvSpPr>
          <p:cNvPr id="528387"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8388" name="Rectangle 3"/>
          <p:cNvSpPr>
            <a:spLocks noGrp="1" noChangeArrowheads="1"/>
          </p:cNvSpPr>
          <p:nvPr>
            <p:ph type="body" idx="1"/>
          </p:nvPr>
        </p:nvSpPr>
        <p:spPr>
          <a:xfrm>
            <a:off x="685800" y="4343400"/>
            <a:ext cx="5486400" cy="4113213"/>
          </a:xfrm>
          <a:solidFill>
            <a:srgbClr val="FFFFFF"/>
          </a:solidFill>
          <a:ln>
            <a:solidFill>
              <a:srgbClr val="000000"/>
            </a:solidFill>
          </a:ln>
        </p:spPr>
        <p:txBody>
          <a:bodyPr lIns="91531" tIns="45766" rIns="91531" bIns="45766"/>
          <a:lstStyle/>
          <a:p>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8A0EE62A-9B66-46D9-9ADF-11A4940E03E8}" type="slidenum">
              <a:rPr lang="it-IT"/>
              <a:pPr/>
              <a:t>105</a:t>
            </a:fld>
            <a:endParaRPr lang="it-IT"/>
          </a:p>
        </p:txBody>
      </p:sp>
      <p:sp>
        <p:nvSpPr>
          <p:cNvPr id="529411"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29412"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531" tIns="45766" rIns="91531" bIns="45766"/>
          <a:lstStyle/>
          <a:p>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8C717847-DCA9-4265-98CA-FF729FB698F8}" type="slidenum">
              <a:rPr lang="it-IT"/>
              <a:pPr/>
              <a:t>106</a:t>
            </a:fld>
            <a:endParaRPr lang="it-IT"/>
          </a:p>
        </p:txBody>
      </p:sp>
      <p:sp>
        <p:nvSpPr>
          <p:cNvPr id="530435"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30436"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531" tIns="45766" rIns="91531" bIns="45766"/>
          <a:lstStyle/>
          <a:p>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7E72A1A8-A9C6-4FA0-8A06-1A268562DAB1}" type="slidenum">
              <a:rPr lang="it-IT"/>
              <a:pPr/>
              <a:t>107</a:t>
            </a:fld>
            <a:endParaRPr lang="it-IT"/>
          </a:p>
        </p:txBody>
      </p:sp>
      <p:sp>
        <p:nvSpPr>
          <p:cNvPr id="531459"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31460" name="Rectangle 3"/>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A588C3E1-3B8E-4E7F-8208-1A5B4F8386C7}" type="slidenum">
              <a:rPr lang="it-IT"/>
              <a:pPr/>
              <a:t>108</a:t>
            </a:fld>
            <a:endParaRPr lang="it-IT"/>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AC611B3D-8B2A-4FF5-9C59-D30E27B14979}" type="slidenum">
              <a:rPr lang="it-IT"/>
              <a:pPr/>
              <a:t>109</a:t>
            </a:fld>
            <a:endParaRPr lang="it-IT"/>
          </a:p>
        </p:txBody>
      </p:sp>
      <p:sp>
        <p:nvSpPr>
          <p:cNvPr id="533507" name="Rectangle 2"/>
          <p:cNvSpPr>
            <a:spLocks noGrp="1" noRot="1" noChangeAspect="1" noChangeArrowheads="1" noTextEdit="1"/>
          </p:cNvSpPr>
          <p:nvPr>
            <p:ph type="sldImg"/>
          </p:nvPr>
        </p:nvSpPr>
        <p:spPr>
          <a:ln/>
        </p:spPr>
      </p:sp>
      <p:sp>
        <p:nvSpPr>
          <p:cNvPr id="5335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43000" y="687388"/>
            <a:ext cx="4572000" cy="3429000"/>
          </a:xfrm>
          <a:prstGeom prst="rect">
            <a:avLst/>
          </a:prstGeom>
          <a:solidFill>
            <a:srgbClr val="4F81BD"/>
          </a:solidFill>
          <a:ln w="25402">
            <a:solidFill>
              <a:srgbClr val="385D8A"/>
            </a:solidFill>
            <a:prstDash val="solid"/>
          </a:ln>
        </p:spPr>
        <p:txBody>
          <a:bodyPr lIns="0" tIns="0" rIns="0" bIns="0"/>
          <a:lstStyle/>
          <a:p>
            <a:pPr eaLnBrk="1" fontAlgn="auto" hangingPunct="1">
              <a:spcBef>
                <a:spcPts val="0"/>
              </a:spcBef>
              <a:spcAft>
                <a:spcPts val="0"/>
              </a:spcAft>
              <a:defRPr sz="1800" b="0" i="0" u="none" strike="noStrike" kern="0" cap="none" spc="0" baseline="0">
                <a:solidFill>
                  <a:srgbClr val="000000"/>
                </a:solidFill>
                <a:uFillTx/>
              </a:defRPr>
            </a:pPr>
            <a:endParaRPr lang="it-IT" sz="1800" kern="0">
              <a:solidFill>
                <a:srgbClr val="000000"/>
              </a:solidFill>
              <a:latin typeface="Calibri"/>
            </a:endParaRPr>
          </a:p>
        </p:txBody>
      </p:sp>
      <p:sp>
        <p:nvSpPr>
          <p:cNvPr id="497667" name="Segnaposto note 2"/>
          <p:cNvSpPr>
            <a:spLocks noGrp="1"/>
          </p:cNvSpPr>
          <p:nvPr>
            <p:ph type="body" sz="quarter" idx="1"/>
          </p:nvPr>
        </p:nvSpPr>
        <p:spPr>
          <a:xfrm>
            <a:off x="914400" y="4346575"/>
            <a:ext cx="5029200" cy="41100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4" tIns="46798" rIns="90004" bIns="46798">
            <a:spAutoFit/>
          </a:bodyPr>
          <a:lstStyle/>
          <a:p>
            <a:pPr>
              <a:spcBef>
                <a:spcPts val="375"/>
              </a:spcBef>
            </a:pPr>
            <a:r>
              <a:rPr lang="en-US" sz="1000" smtClean="0">
                <a:latin typeface="Verdana" pitchFamily="34" charset="0"/>
              </a:rPr>
              <a:t>Questa figura presenta in modo schematico la relazione, comunemente ritenuta gerarchica, ipotizzata per i vari fattori che contribuiscono alle fratture osteoporotiche.  La massa ossea è localizzata lungo l’asse centrale ed è attraverso quest’ultima che fattori come gli ormoni, la nutrizione e l’attività fisica sono rappresentati ed esercitano il loro effetto benefico sulla resistenza ossea.  Questo schema è stato principalmente utilizzato per illustrare la patogenesi delle fratture osteoporotiche in tutta la loro complessità multifattoriale.</a:t>
            </a:r>
          </a:p>
          <a:p>
            <a:pPr>
              <a:spcBef>
                <a:spcPts val="375"/>
              </a:spcBef>
            </a:pPr>
            <a:endParaRPr lang="en-US" sz="1000" smtClean="0">
              <a:latin typeface="Verdana" pitchFamily="34" charset="0"/>
            </a:endParaRPr>
          </a:p>
          <a:p>
            <a:pPr>
              <a:spcBef>
                <a:spcPts val="375"/>
              </a:spcBef>
            </a:pPr>
            <a:r>
              <a:rPr lang="en-US" sz="1000" smtClean="0">
                <a:latin typeface="Verdana" pitchFamily="34" charset="0"/>
              </a:rPr>
              <a:t>Heaney RP.  Is the Paradigm shifting? </a:t>
            </a:r>
            <a:r>
              <a:rPr lang="en-US" sz="1000" i="1" smtClean="0">
                <a:latin typeface="Verdana" pitchFamily="34" charset="0"/>
              </a:rPr>
              <a:t>Bone</a:t>
            </a:r>
            <a:r>
              <a:rPr lang="en-US" sz="1000" smtClean="0">
                <a:latin typeface="Verdana" pitchFamily="34" charset="0"/>
              </a:rPr>
              <a:t> 33:457-465, 2003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98FFEB56-C047-40CE-B434-CB3E8018FA95}" type="slidenum">
              <a:rPr lang="it-IT"/>
              <a:pPr/>
              <a:t>110</a:t>
            </a:fld>
            <a:endParaRPr lang="it-IT"/>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4D1F3339-F620-48BB-8C56-B6DA5B09D8BE}" type="slidenum">
              <a:rPr lang="it-IT"/>
              <a:pPr/>
              <a:t>111</a:t>
            </a:fld>
            <a:endParaRPr lang="it-IT"/>
          </a:p>
        </p:txBody>
      </p:sp>
      <p:sp>
        <p:nvSpPr>
          <p:cNvPr id="535555" name="Rectangle 2"/>
          <p:cNvSpPr>
            <a:spLocks noGrp="1" noRot="1" noChangeAspect="1" noChangeArrowheads="1" noTextEdit="1"/>
          </p:cNvSpPr>
          <p:nvPr>
            <p:ph type="sldImg"/>
          </p:nvPr>
        </p:nvSpPr>
        <p:spPr>
          <a:ln/>
        </p:spPr>
      </p:sp>
      <p:sp>
        <p:nvSpPr>
          <p:cNvPr id="535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04473413-C1C4-4C05-8D77-180B5379CA16}" type="slidenum">
              <a:rPr lang="it-IT"/>
              <a:pPr/>
              <a:t>112</a:t>
            </a:fld>
            <a:endParaRPr lang="it-IT"/>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12BCD740-0314-404E-A41B-B8E7CB2F512A}" type="slidenum">
              <a:rPr lang="it-IT"/>
              <a:pPr/>
              <a:t>113</a:t>
            </a:fld>
            <a:endParaRPr lang="it-IT"/>
          </a:p>
        </p:txBody>
      </p:sp>
      <p:sp>
        <p:nvSpPr>
          <p:cNvPr id="537603" name="Rectangle 2"/>
          <p:cNvSpPr>
            <a:spLocks noGrp="1" noRot="1" noChangeAspect="1" noChangeArrowheads="1" noTextEdit="1"/>
          </p:cNvSpPr>
          <p:nvPr>
            <p:ph type="sldImg"/>
          </p:nvPr>
        </p:nvSpPr>
        <p:spPr>
          <a:ln/>
        </p:spPr>
      </p:sp>
      <p:sp>
        <p:nvSpPr>
          <p:cNvPr id="537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0D6A5ECA-951D-4090-81BC-E8E30FC217FD}" type="slidenum">
              <a:rPr lang="it-IT"/>
              <a:pPr/>
              <a:t>114</a:t>
            </a:fld>
            <a:endParaRPr lang="it-IT"/>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A003C413-827B-4B5B-959D-EDE550D9E838}" type="slidenum">
              <a:rPr lang="it-IT"/>
              <a:pPr/>
              <a:t>115</a:t>
            </a:fld>
            <a:endParaRPr lang="it-IT"/>
          </a:p>
        </p:txBody>
      </p:sp>
      <p:sp>
        <p:nvSpPr>
          <p:cNvPr id="539651" name="Rectangle 2"/>
          <p:cNvSpPr>
            <a:spLocks noGrp="1" noRot="1" noChangeAspect="1" noChangeArrowheads="1" noTextEdit="1"/>
          </p:cNvSpPr>
          <p:nvPr>
            <p:ph type="sldImg"/>
          </p:nvPr>
        </p:nvSpPr>
        <p:spPr>
          <a:ln/>
        </p:spPr>
      </p:sp>
      <p:sp>
        <p:nvSpPr>
          <p:cNvPr id="539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3EBA76EE-F37E-4009-B0CC-BEE2382AB783}" type="slidenum">
              <a:rPr lang="it-IT"/>
              <a:pPr/>
              <a:t>116</a:t>
            </a:fld>
            <a:endParaRPr lang="it-IT"/>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F325C3B1-B4C3-44B9-A793-394E17FB7CC1}" type="slidenum">
              <a:rPr lang="it-IT"/>
              <a:pPr/>
              <a:t>117</a:t>
            </a:fld>
            <a:endParaRPr lang="it-IT"/>
          </a:p>
        </p:txBody>
      </p:sp>
      <p:sp>
        <p:nvSpPr>
          <p:cNvPr id="541699" name="Rectangle 2"/>
          <p:cNvSpPr>
            <a:spLocks noGrp="1" noRot="1" noChangeAspect="1" noChangeArrowheads="1" noTextEdit="1"/>
          </p:cNvSpPr>
          <p:nvPr>
            <p:ph type="sldImg"/>
          </p:nvPr>
        </p:nvSpPr>
        <p:spPr>
          <a:ln/>
        </p:spPr>
      </p:sp>
      <p:sp>
        <p:nvSpPr>
          <p:cNvPr id="541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6F675D15-772A-48D9-9DBF-571DE3612F4E}" type="slidenum">
              <a:rPr lang="it-IT"/>
              <a:pPr/>
              <a:t>118</a:t>
            </a:fld>
            <a:endParaRPr lang="it-IT"/>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4A84969C-AD0D-42F4-8778-2FC0F3BD84DB}" type="slidenum">
              <a:rPr lang="it-IT"/>
              <a:pPr/>
              <a:t>119</a:t>
            </a:fld>
            <a:endParaRPr lang="it-IT"/>
          </a:p>
        </p:txBody>
      </p:sp>
      <p:sp>
        <p:nvSpPr>
          <p:cNvPr id="543747" name="Rectangle 2"/>
          <p:cNvSpPr>
            <a:spLocks noGrp="1" noRot="1" noChangeAspect="1" noChangeArrowheads="1" noTextEdit="1"/>
          </p:cNvSpPr>
          <p:nvPr>
            <p:ph type="sldImg"/>
          </p:nvPr>
        </p:nvSpPr>
        <p:spPr>
          <a:ln/>
        </p:spPr>
      </p:sp>
      <p:sp>
        <p:nvSpPr>
          <p:cNvPr id="543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8690"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15503589-1E53-4011-8742-DB0EE73A2220}" type="slidenum">
              <a:rPr lang="en-GB"/>
              <a:pPr/>
              <a:t>14</a:t>
            </a:fld>
            <a:endParaRPr lang="en-GB"/>
          </a:p>
        </p:txBody>
      </p:sp>
      <p:sp>
        <p:nvSpPr>
          <p:cNvPr id="498691" name="Text Box 1"/>
          <p:cNvSpPr txBox="1">
            <a:spLocks noChangeArrowheads="1"/>
          </p:cNvSpPr>
          <p:nvPr/>
        </p:nvSpPr>
        <p:spPr bwMode="auto">
          <a:xfrm>
            <a:off x="1143000" y="685800"/>
            <a:ext cx="4570413"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498692" name="Rectangle 2"/>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egnaposto immagine diapositiva 1"/>
          <p:cNvSpPr>
            <a:spLocks noGrp="1" noRot="1" noChangeAspect="1" noTextEdit="1"/>
          </p:cNvSpPr>
          <p:nvPr>
            <p:ph type="sldImg"/>
          </p:nvPr>
        </p:nvSpPr>
        <p:spPr>
          <a:ln/>
        </p:spPr>
      </p:sp>
      <p:sp>
        <p:nvSpPr>
          <p:cNvPr id="514051" name="Segnaposto not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it-IT" smtClean="0">
              <a:latin typeface="Arial" pitchFamily="34" charset="0"/>
            </a:endParaRPr>
          </a:p>
        </p:txBody>
      </p:sp>
      <p:sp>
        <p:nvSpPr>
          <p:cNvPr id="514052" name="Segnaposto numero diapositiva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18C4BE10-C9A9-4214-8D13-D0FAA8BC4EBE}" type="slidenum">
              <a:rPr lang="it-IT">
                <a:latin typeface="Arial" pitchFamily="34" charset="0"/>
              </a:rPr>
              <a:pPr/>
              <a:t>141</a:t>
            </a:fld>
            <a:endParaRPr lang="it-IT">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9714"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49ACC39-3E77-44BD-A18B-1FDE8A5CDB8F}" type="slidenum">
              <a:rPr lang="en-GB"/>
              <a:pPr/>
              <a:t>15</a:t>
            </a:fld>
            <a:endParaRPr lang="en-GB"/>
          </a:p>
        </p:txBody>
      </p:sp>
      <p:sp>
        <p:nvSpPr>
          <p:cNvPr id="499715"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r">
              <a:buClr>
                <a:srgbClr val="000000"/>
              </a:buClr>
            </a:pPr>
            <a:fld id="{A5F479FA-A5C1-438C-B0D5-3D9CCE98BA26}" type="slidenum">
              <a:rPr lang="en-GB" sz="1200">
                <a:solidFill>
                  <a:srgbClr val="000000"/>
                </a:solidFill>
                <a:ea typeface="Arial Unicode MS" pitchFamily="34" charset="-128"/>
                <a:cs typeface="Arial Unicode MS" pitchFamily="34" charset="-128"/>
              </a:rPr>
              <a:pPr algn="r">
                <a:buClr>
                  <a:srgbClr val="000000"/>
                </a:buClr>
              </a:pPr>
              <a:t>15</a:t>
            </a:fld>
            <a:endParaRPr lang="en-GB" sz="1200">
              <a:solidFill>
                <a:srgbClr val="000000"/>
              </a:solidFill>
              <a:ea typeface="Arial Unicode MS" pitchFamily="34" charset="-128"/>
              <a:cs typeface="Arial Unicode MS" pitchFamily="34" charset="-128"/>
            </a:endParaRPr>
          </a:p>
        </p:txBody>
      </p:sp>
      <p:sp>
        <p:nvSpPr>
          <p:cNvPr id="499716"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499717" name="Rectangle 3"/>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0738"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E07D71BC-DD3C-438D-9024-4FB3239B813B}" type="slidenum">
              <a:rPr lang="en-GB"/>
              <a:pPr/>
              <a:t>17</a:t>
            </a:fld>
            <a:endParaRPr lang="en-GB"/>
          </a:p>
        </p:txBody>
      </p:sp>
      <p:sp>
        <p:nvSpPr>
          <p:cNvPr id="500739"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r">
              <a:buClr>
                <a:srgbClr val="000000"/>
              </a:buClr>
            </a:pPr>
            <a:fld id="{6E5180EA-96A7-40BD-B08F-6A2BAD739EA7}" type="slidenum">
              <a:rPr lang="en-GB" sz="1200">
                <a:solidFill>
                  <a:srgbClr val="000000"/>
                </a:solidFill>
                <a:ea typeface="Arial Unicode MS" pitchFamily="34" charset="-128"/>
                <a:cs typeface="Arial Unicode MS" pitchFamily="34" charset="-128"/>
              </a:rPr>
              <a:pPr algn="r">
                <a:buClr>
                  <a:srgbClr val="000000"/>
                </a:buClr>
              </a:pPr>
              <a:t>17</a:t>
            </a:fld>
            <a:endParaRPr lang="en-GB" sz="1200">
              <a:solidFill>
                <a:srgbClr val="000000"/>
              </a:solidFill>
              <a:ea typeface="Arial Unicode MS" pitchFamily="34" charset="-128"/>
              <a:cs typeface="Arial Unicode MS" pitchFamily="34" charset="-128"/>
            </a:endParaRPr>
          </a:p>
        </p:txBody>
      </p:sp>
      <p:sp>
        <p:nvSpPr>
          <p:cNvPr id="50074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0741" name="Rectangle 3"/>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62"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F28A1655-1A74-4593-BE8E-7FD4D39DA795}" type="slidenum">
              <a:rPr lang="en-GB"/>
              <a:pPr/>
              <a:t>18</a:t>
            </a:fld>
            <a:endParaRPr lang="en-GB"/>
          </a:p>
        </p:txBody>
      </p:sp>
      <p:sp>
        <p:nvSpPr>
          <p:cNvPr id="501763"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r">
              <a:buClr>
                <a:srgbClr val="000000"/>
              </a:buClr>
            </a:pPr>
            <a:fld id="{03C3FC72-E813-4599-8887-458D53C1C39C}" type="slidenum">
              <a:rPr lang="en-GB" sz="1200">
                <a:solidFill>
                  <a:srgbClr val="000000"/>
                </a:solidFill>
                <a:ea typeface="Arial Unicode MS" pitchFamily="34" charset="-128"/>
                <a:cs typeface="Arial Unicode MS" pitchFamily="34" charset="-128"/>
              </a:rPr>
              <a:pPr algn="r">
                <a:buClr>
                  <a:srgbClr val="000000"/>
                </a:buClr>
              </a:pPr>
              <a:t>18</a:t>
            </a:fld>
            <a:endParaRPr lang="en-GB" sz="1200">
              <a:solidFill>
                <a:srgbClr val="000000"/>
              </a:solidFill>
              <a:ea typeface="Arial Unicode MS" pitchFamily="34" charset="-128"/>
              <a:cs typeface="Arial Unicode MS" pitchFamily="34" charset="-128"/>
            </a:endParaRPr>
          </a:p>
        </p:txBody>
      </p:sp>
      <p:sp>
        <p:nvSpPr>
          <p:cNvPr id="501764"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1765" name="Rectangle 3"/>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2786" name="Rectangle 10"/>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8BC8C9F6-34B9-460B-A75A-C908065CB21B}" type="slidenum">
              <a:rPr lang="en-GB"/>
              <a:pPr/>
              <a:t>19</a:t>
            </a:fld>
            <a:endParaRPr lang="en-GB"/>
          </a:p>
        </p:txBody>
      </p:sp>
      <p:sp>
        <p:nvSpPr>
          <p:cNvPr id="502787"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r">
              <a:buClr>
                <a:srgbClr val="000000"/>
              </a:buClr>
            </a:pPr>
            <a:fld id="{8728E22A-4114-49D5-9299-8E0DAE004F6C}" type="slidenum">
              <a:rPr lang="en-GB" sz="1200">
                <a:solidFill>
                  <a:srgbClr val="000000"/>
                </a:solidFill>
                <a:ea typeface="Arial Unicode MS" pitchFamily="34" charset="-128"/>
                <a:cs typeface="Arial Unicode MS" pitchFamily="34" charset="-128"/>
              </a:rPr>
              <a:pPr algn="r">
                <a:buClr>
                  <a:srgbClr val="000000"/>
                </a:buClr>
              </a:pPr>
              <a:t>19</a:t>
            </a:fld>
            <a:endParaRPr lang="en-GB" sz="1200">
              <a:solidFill>
                <a:srgbClr val="000000"/>
              </a:solidFill>
              <a:ea typeface="Arial Unicode MS" pitchFamily="34" charset="-128"/>
              <a:cs typeface="Arial Unicode MS" pitchFamily="34" charset="-128"/>
            </a:endParaRPr>
          </a:p>
        </p:txBody>
      </p:sp>
      <p:sp>
        <p:nvSpPr>
          <p:cNvPr id="502788"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502789" name="Rectangle 3"/>
          <p:cNvSpPr>
            <a:spLocks noGrp="1" noChangeArrowheads="1"/>
          </p:cNvSpPr>
          <p:nvPr>
            <p:ph type="body"/>
          </p:nvPr>
        </p:nvSpPr>
        <p:spPr>
          <a:xfrm>
            <a:off x="914400" y="4343400"/>
            <a:ext cx="5024438"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F013387-FE46-46D9-AF64-78841B323546}"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4260A25-0E19-48AE-91C5-D53E3CF3AC05}" type="slidenum">
              <a:rPr lang="it-IT"/>
              <a:pPr>
                <a:defRPr/>
              </a:pPr>
              <a:t>‹N›</a:t>
            </a:fld>
            <a:endParaRPr lang="it-IT"/>
          </a:p>
        </p:txBody>
      </p:sp>
    </p:spTree>
    <p:extLst>
      <p:ext uri="{BB962C8B-B14F-4D97-AF65-F5344CB8AC3E}">
        <p14:creationId xmlns:p14="http://schemas.microsoft.com/office/powerpoint/2010/main" val="388898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D245F38-CC8E-43F5-BFAA-ED14760AF633}"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01D4358-B20A-41C7-9E65-54D45BDCAA7F}" type="slidenum">
              <a:rPr lang="it-IT"/>
              <a:pPr>
                <a:defRPr/>
              </a:pPr>
              <a:t>‹N›</a:t>
            </a:fld>
            <a:endParaRPr lang="it-IT"/>
          </a:p>
        </p:txBody>
      </p:sp>
    </p:spTree>
    <p:extLst>
      <p:ext uri="{BB962C8B-B14F-4D97-AF65-F5344CB8AC3E}">
        <p14:creationId xmlns:p14="http://schemas.microsoft.com/office/powerpoint/2010/main" val="8388640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C914395-F708-4B5B-BD92-0DCA068CDD6F}" type="slidenum">
              <a:rPr lang="it-IT"/>
              <a:pPr>
                <a:defRPr/>
              </a:pPr>
              <a:t>‹N›</a:t>
            </a:fld>
            <a:endParaRPr lang="it-IT"/>
          </a:p>
        </p:txBody>
      </p:sp>
    </p:spTree>
    <p:extLst>
      <p:ext uri="{BB962C8B-B14F-4D97-AF65-F5344CB8AC3E}">
        <p14:creationId xmlns:p14="http://schemas.microsoft.com/office/powerpoint/2010/main" val="2822213045"/>
      </p:ext>
    </p:extLst>
  </p:cSld>
  <p:clrMapOvr>
    <a:masterClrMapping/>
  </p:clrMapOvr>
  <p:transition spd="slow">
    <p:strips dir="l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A2E83CA-7201-45EE-BC7F-21FCA49A77ED}" type="slidenum">
              <a:rPr lang="it-IT"/>
              <a:pPr>
                <a:defRPr/>
              </a:pPr>
              <a:t>‹N›</a:t>
            </a:fld>
            <a:endParaRPr lang="it-IT"/>
          </a:p>
        </p:txBody>
      </p:sp>
    </p:spTree>
    <p:extLst>
      <p:ext uri="{BB962C8B-B14F-4D97-AF65-F5344CB8AC3E}">
        <p14:creationId xmlns:p14="http://schemas.microsoft.com/office/powerpoint/2010/main" val="1335045229"/>
      </p:ext>
    </p:extLst>
  </p:cSld>
  <p:clrMapOvr>
    <a:masterClrMapping/>
  </p:clrMapOvr>
  <p:transition spd="slow">
    <p:strips dir="l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E698A1A-2438-4DD0-B536-BEF26D3DE10F}" type="slidenum">
              <a:rPr lang="it-IT"/>
              <a:pPr>
                <a:defRPr/>
              </a:pPr>
              <a:t>‹N›</a:t>
            </a:fld>
            <a:endParaRPr lang="it-IT"/>
          </a:p>
        </p:txBody>
      </p:sp>
    </p:spTree>
    <p:extLst>
      <p:ext uri="{BB962C8B-B14F-4D97-AF65-F5344CB8AC3E}">
        <p14:creationId xmlns:p14="http://schemas.microsoft.com/office/powerpoint/2010/main" val="3186190601"/>
      </p:ext>
    </p:extLst>
  </p:cSld>
  <p:clrMapOvr>
    <a:masterClrMapping/>
  </p:clrMapOvr>
  <p:transition spd="slow">
    <p:strips dir="l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8855B54-EFAF-46E0-82D7-E0F62E066A23}" type="slidenum">
              <a:rPr lang="it-IT"/>
              <a:pPr>
                <a:defRPr/>
              </a:pPr>
              <a:t>‹N›</a:t>
            </a:fld>
            <a:endParaRPr lang="it-IT"/>
          </a:p>
        </p:txBody>
      </p:sp>
    </p:spTree>
    <p:extLst>
      <p:ext uri="{BB962C8B-B14F-4D97-AF65-F5344CB8AC3E}">
        <p14:creationId xmlns:p14="http://schemas.microsoft.com/office/powerpoint/2010/main" val="3310969404"/>
      </p:ext>
    </p:extLst>
  </p:cSld>
  <p:clrMapOvr>
    <a:masterClrMapping/>
  </p:clrMapOvr>
  <p:transition spd="slow">
    <p:strips dir="l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495A51A-812B-47C6-9DDD-2DEF6CE02948}" type="slidenum">
              <a:rPr lang="it-IT"/>
              <a:pPr>
                <a:defRPr/>
              </a:pPr>
              <a:t>‹N›</a:t>
            </a:fld>
            <a:endParaRPr lang="it-IT"/>
          </a:p>
        </p:txBody>
      </p:sp>
    </p:spTree>
    <p:extLst>
      <p:ext uri="{BB962C8B-B14F-4D97-AF65-F5344CB8AC3E}">
        <p14:creationId xmlns:p14="http://schemas.microsoft.com/office/powerpoint/2010/main" val="1372985323"/>
      </p:ext>
    </p:extLst>
  </p:cSld>
  <p:clrMapOvr>
    <a:masterClrMapping/>
  </p:clrMapOvr>
  <p:transition spd="slow">
    <p:strips dir="l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7BC199C-89C6-4FBC-B68B-0747622CC998}" type="slidenum">
              <a:rPr lang="it-IT"/>
              <a:pPr>
                <a:defRPr/>
              </a:pPr>
              <a:t>‹N›</a:t>
            </a:fld>
            <a:endParaRPr lang="it-IT"/>
          </a:p>
        </p:txBody>
      </p:sp>
    </p:spTree>
    <p:extLst>
      <p:ext uri="{BB962C8B-B14F-4D97-AF65-F5344CB8AC3E}">
        <p14:creationId xmlns:p14="http://schemas.microsoft.com/office/powerpoint/2010/main" val="1148076782"/>
      </p:ext>
    </p:extLst>
  </p:cSld>
  <p:clrMapOvr>
    <a:masterClrMapping/>
  </p:clrMapOvr>
  <p:transition spd="slow">
    <p:strips dir="l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B836D34-937F-4D4E-AE69-92E63E905DD8}" type="slidenum">
              <a:rPr lang="it-IT"/>
              <a:pPr>
                <a:defRPr/>
              </a:pPr>
              <a:t>‹N›</a:t>
            </a:fld>
            <a:endParaRPr lang="it-IT"/>
          </a:p>
        </p:txBody>
      </p:sp>
    </p:spTree>
    <p:extLst>
      <p:ext uri="{BB962C8B-B14F-4D97-AF65-F5344CB8AC3E}">
        <p14:creationId xmlns:p14="http://schemas.microsoft.com/office/powerpoint/2010/main" val="2762642416"/>
      </p:ext>
    </p:extLst>
  </p:cSld>
  <p:clrMapOvr>
    <a:masterClrMapping/>
  </p:clrMapOvr>
  <p:transition spd="slow">
    <p:strips dir="l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7F30AC7-5FB5-4E4F-B8F5-F9C53244BFDA}" type="slidenum">
              <a:rPr lang="it-IT"/>
              <a:pPr>
                <a:defRPr/>
              </a:pPr>
              <a:t>‹N›</a:t>
            </a:fld>
            <a:endParaRPr lang="it-IT"/>
          </a:p>
        </p:txBody>
      </p:sp>
    </p:spTree>
    <p:extLst>
      <p:ext uri="{BB962C8B-B14F-4D97-AF65-F5344CB8AC3E}">
        <p14:creationId xmlns:p14="http://schemas.microsoft.com/office/powerpoint/2010/main" val="764219725"/>
      </p:ext>
    </p:extLst>
  </p:cSld>
  <p:clrMapOvr>
    <a:masterClrMapping/>
  </p:clrMapOvr>
  <p:transition spd="slow">
    <p:strips dir="l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713BFAB-A9FC-4712-A1AE-CC4C80ABD83C}" type="slidenum">
              <a:rPr lang="it-IT"/>
              <a:pPr>
                <a:defRPr/>
              </a:pPr>
              <a:t>‹N›</a:t>
            </a:fld>
            <a:endParaRPr lang="it-IT"/>
          </a:p>
        </p:txBody>
      </p:sp>
    </p:spTree>
    <p:extLst>
      <p:ext uri="{BB962C8B-B14F-4D97-AF65-F5344CB8AC3E}">
        <p14:creationId xmlns:p14="http://schemas.microsoft.com/office/powerpoint/2010/main" val="1729483806"/>
      </p:ext>
    </p:extLst>
  </p:cSld>
  <p:clrMapOvr>
    <a:masterClrMapping/>
  </p:clrMapOvr>
  <p:transition spd="slow">
    <p:strips dir="l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44D162C-CF2C-4373-B986-7DB60D7861B5}" type="slidenum">
              <a:rPr lang="it-IT"/>
              <a:pPr>
                <a:defRPr/>
              </a:pPr>
              <a:t>‹N›</a:t>
            </a:fld>
            <a:endParaRPr lang="it-IT"/>
          </a:p>
        </p:txBody>
      </p:sp>
    </p:spTree>
    <p:extLst>
      <p:ext uri="{BB962C8B-B14F-4D97-AF65-F5344CB8AC3E}">
        <p14:creationId xmlns:p14="http://schemas.microsoft.com/office/powerpoint/2010/main" val="170564881"/>
      </p:ext>
    </p:extLst>
  </p:cSld>
  <p:clrMapOvr>
    <a:masterClrMapping/>
  </p:clrMapOvr>
  <p:transition spd="slow">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F0C4E09-06A9-4C4A-B095-59FBB1F9865A}"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D451F2-8260-4625-AB4E-428D856CBA9B}" type="slidenum">
              <a:rPr lang="it-IT"/>
              <a:pPr>
                <a:defRPr/>
              </a:pPr>
              <a:t>‹N›</a:t>
            </a:fld>
            <a:endParaRPr lang="it-IT"/>
          </a:p>
        </p:txBody>
      </p:sp>
    </p:spTree>
    <p:extLst>
      <p:ext uri="{BB962C8B-B14F-4D97-AF65-F5344CB8AC3E}">
        <p14:creationId xmlns:p14="http://schemas.microsoft.com/office/powerpoint/2010/main" val="37874500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7E7836C-486A-420C-B069-BE6740758CF0}" type="slidenum">
              <a:rPr lang="it-IT"/>
              <a:pPr>
                <a:defRPr/>
              </a:pPr>
              <a:t>‹N›</a:t>
            </a:fld>
            <a:endParaRPr lang="it-IT"/>
          </a:p>
        </p:txBody>
      </p:sp>
    </p:spTree>
    <p:extLst>
      <p:ext uri="{BB962C8B-B14F-4D97-AF65-F5344CB8AC3E}">
        <p14:creationId xmlns:p14="http://schemas.microsoft.com/office/powerpoint/2010/main" val="1007285393"/>
      </p:ext>
    </p:extLst>
  </p:cSld>
  <p:clrMapOvr>
    <a:masterClrMapping/>
  </p:clrMapOvr>
  <p:transition spd="slow">
    <p:strips dir="l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F4E7B7B-D914-4010-8D14-36126AB9861B}" type="slidenum">
              <a:rPr lang="it-IT"/>
              <a:pPr>
                <a:defRPr/>
              </a:pPr>
              <a:t>‹N›</a:t>
            </a:fld>
            <a:endParaRPr lang="it-IT"/>
          </a:p>
        </p:txBody>
      </p:sp>
    </p:spTree>
    <p:extLst>
      <p:ext uri="{BB962C8B-B14F-4D97-AF65-F5344CB8AC3E}">
        <p14:creationId xmlns:p14="http://schemas.microsoft.com/office/powerpoint/2010/main" val="4071851505"/>
      </p:ext>
    </p:extLst>
  </p:cSld>
  <p:clrMapOvr>
    <a:masterClrMapping/>
  </p:clrMapOvr>
  <p:transition spd="slow">
    <p:strips dir="l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C711E59C-5734-43BA-B282-688AF98A0F47}" type="slidenum">
              <a:rPr lang="it-IT"/>
              <a:pPr>
                <a:defRPr/>
              </a:pPr>
              <a:t>‹N›</a:t>
            </a:fld>
            <a:endParaRPr lang="it-IT"/>
          </a:p>
        </p:txBody>
      </p:sp>
    </p:spTree>
    <p:extLst>
      <p:ext uri="{BB962C8B-B14F-4D97-AF65-F5344CB8AC3E}">
        <p14:creationId xmlns:p14="http://schemas.microsoft.com/office/powerpoint/2010/main" val="2875623249"/>
      </p:ext>
    </p:extLst>
  </p:cSld>
  <p:clrMapOvr>
    <a:masterClrMapping/>
  </p:clrMapOvr>
  <p:transition spd="slow">
    <p:strips dir="l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1B179CE8-8BE8-4800-A363-26CB702ED174}" type="slidenum">
              <a:rPr lang="it-IT"/>
              <a:pPr>
                <a:defRPr/>
              </a:pPr>
              <a:t>‹N›</a:t>
            </a:fld>
            <a:endParaRPr lang="it-IT"/>
          </a:p>
        </p:txBody>
      </p:sp>
    </p:spTree>
    <p:extLst>
      <p:ext uri="{BB962C8B-B14F-4D97-AF65-F5344CB8AC3E}">
        <p14:creationId xmlns:p14="http://schemas.microsoft.com/office/powerpoint/2010/main" val="1542464532"/>
      </p:ext>
    </p:extLst>
  </p:cSld>
  <p:clrMapOvr>
    <a:masterClrMapping/>
  </p:clrMapOvr>
  <p:transition spd="slow">
    <p:strips dir="l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626103DF-B8E6-4E63-AAB6-A4D81D3CE2AB}" type="slidenum">
              <a:rPr lang="it-IT"/>
              <a:pPr>
                <a:defRPr/>
              </a:pPr>
              <a:t>‹N›</a:t>
            </a:fld>
            <a:endParaRPr lang="it-IT"/>
          </a:p>
        </p:txBody>
      </p:sp>
    </p:spTree>
    <p:extLst>
      <p:ext uri="{BB962C8B-B14F-4D97-AF65-F5344CB8AC3E}">
        <p14:creationId xmlns:p14="http://schemas.microsoft.com/office/powerpoint/2010/main" val="1340677334"/>
      </p:ext>
    </p:extLst>
  </p:cSld>
  <p:clrMapOvr>
    <a:masterClrMapping/>
  </p:clrMapOvr>
  <p:transition spd="slow">
    <p:strips dir="l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AAC581F-B69F-4645-8B87-948239D83CC0}" type="slidenum">
              <a:rPr lang="it-IT"/>
              <a:pPr>
                <a:defRPr/>
              </a:pPr>
              <a:t>‹N›</a:t>
            </a:fld>
            <a:endParaRPr lang="it-IT"/>
          </a:p>
        </p:txBody>
      </p:sp>
    </p:spTree>
    <p:extLst>
      <p:ext uri="{BB962C8B-B14F-4D97-AF65-F5344CB8AC3E}">
        <p14:creationId xmlns:p14="http://schemas.microsoft.com/office/powerpoint/2010/main" val="654059627"/>
      </p:ext>
    </p:extLst>
  </p:cSld>
  <p:clrMapOvr>
    <a:masterClrMapping/>
  </p:clrMapOvr>
  <p:transition spd="slow">
    <p:strips dir="l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B773511-FB45-4142-B4C7-9951682F4C7C}" type="slidenum">
              <a:rPr lang="it-IT"/>
              <a:pPr>
                <a:defRPr/>
              </a:pPr>
              <a:t>‹N›</a:t>
            </a:fld>
            <a:endParaRPr lang="it-IT"/>
          </a:p>
        </p:txBody>
      </p:sp>
    </p:spTree>
    <p:extLst>
      <p:ext uri="{BB962C8B-B14F-4D97-AF65-F5344CB8AC3E}">
        <p14:creationId xmlns:p14="http://schemas.microsoft.com/office/powerpoint/2010/main" val="408407472"/>
      </p:ext>
    </p:extLst>
  </p:cSld>
  <p:clrMapOvr>
    <a:masterClrMapping/>
  </p:clrMapOvr>
  <p:transition spd="slow">
    <p:strips dir="l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F69DF11-BFC8-44B6-ACFE-5B287170436A}" type="slidenum">
              <a:rPr lang="it-IT"/>
              <a:pPr>
                <a:defRPr/>
              </a:pPr>
              <a:t>‹N›</a:t>
            </a:fld>
            <a:endParaRPr lang="it-IT"/>
          </a:p>
        </p:txBody>
      </p:sp>
    </p:spTree>
    <p:extLst>
      <p:ext uri="{BB962C8B-B14F-4D97-AF65-F5344CB8AC3E}">
        <p14:creationId xmlns:p14="http://schemas.microsoft.com/office/powerpoint/2010/main" val="2488144421"/>
      </p:ext>
    </p:extLst>
  </p:cSld>
  <p:clrMapOvr>
    <a:masterClrMapping/>
  </p:clrMapOvr>
  <p:transition spd="slow">
    <p:strips dir="l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311F5C0-79CD-4ADD-8C43-068495F63DDA}" type="slidenum">
              <a:rPr lang="it-IT"/>
              <a:pPr>
                <a:defRPr/>
              </a:pPr>
              <a:t>‹N›</a:t>
            </a:fld>
            <a:endParaRPr lang="it-IT"/>
          </a:p>
        </p:txBody>
      </p:sp>
    </p:spTree>
    <p:extLst>
      <p:ext uri="{BB962C8B-B14F-4D97-AF65-F5344CB8AC3E}">
        <p14:creationId xmlns:p14="http://schemas.microsoft.com/office/powerpoint/2010/main" val="4017398762"/>
      </p:ext>
    </p:extLst>
  </p:cSld>
  <p:clrMapOvr>
    <a:masterClrMapping/>
  </p:clrMapOvr>
  <p:transition spd="slow">
    <p:strips dir="l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B4BDC56-079C-441A-985D-A71EBF95A819}" type="slidenum">
              <a:rPr lang="it-IT"/>
              <a:pPr>
                <a:defRPr/>
              </a:pPr>
              <a:t>‹N›</a:t>
            </a:fld>
            <a:endParaRPr lang="it-IT"/>
          </a:p>
        </p:txBody>
      </p:sp>
    </p:spTree>
    <p:extLst>
      <p:ext uri="{BB962C8B-B14F-4D97-AF65-F5344CB8AC3E}">
        <p14:creationId xmlns:p14="http://schemas.microsoft.com/office/powerpoint/2010/main" val="717695191"/>
      </p:ext>
    </p:extLst>
  </p:cSld>
  <p:clrMapOvr>
    <a:masterClrMapping/>
  </p:clrMapOvr>
  <p:transition spd="slow">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85800" y="6248400"/>
            <a:ext cx="1905000" cy="457200"/>
          </a:xfrm>
        </p:spPr>
        <p:txBody>
          <a:bodyPr/>
          <a:lstStyle>
            <a:lvl1pPr>
              <a:defRPr/>
            </a:lvl1pPr>
          </a:lstStyle>
          <a:p>
            <a:pPr>
              <a:defRPr/>
            </a:pPr>
            <a:endParaRPr lang="it-IT"/>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pPr>
              <a:defRPr/>
            </a:pPr>
            <a:endParaRPr lang="it-IT"/>
          </a:p>
        </p:txBody>
      </p:sp>
      <p:sp>
        <p:nvSpPr>
          <p:cNvPr id="8" name="Segnaposto numero diapositiva 7"/>
          <p:cNvSpPr>
            <a:spLocks noGrp="1"/>
          </p:cNvSpPr>
          <p:nvPr>
            <p:ph type="sldNum" sz="quarter" idx="12"/>
          </p:nvPr>
        </p:nvSpPr>
        <p:spPr>
          <a:xfrm>
            <a:off x="6553200" y="6248400"/>
            <a:ext cx="1905000" cy="457200"/>
          </a:xfrm>
        </p:spPr>
        <p:txBody>
          <a:bodyPr/>
          <a:lstStyle>
            <a:lvl1pPr>
              <a:defRPr/>
            </a:lvl1pPr>
          </a:lstStyle>
          <a:p>
            <a:pPr>
              <a:defRPr/>
            </a:pPr>
            <a:fld id="{E948B143-92E6-4331-9F42-0503D1B1AD49}" type="slidenum">
              <a:rPr lang="it-IT"/>
              <a:pPr>
                <a:defRPr/>
              </a:pPr>
              <a:t>‹N›</a:t>
            </a:fld>
            <a:endParaRPr lang="it-IT"/>
          </a:p>
        </p:txBody>
      </p:sp>
    </p:spTree>
    <p:extLst>
      <p:ext uri="{BB962C8B-B14F-4D97-AF65-F5344CB8AC3E}">
        <p14:creationId xmlns:p14="http://schemas.microsoft.com/office/powerpoint/2010/main" val="420641033"/>
      </p:ext>
    </p:extLst>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51CDA6A-31AB-4D24-9AE3-B375C81E0C95}" type="slidenum">
              <a:rPr lang="it-IT"/>
              <a:pPr>
                <a:defRPr/>
              </a:pPr>
              <a:t>‹N›</a:t>
            </a:fld>
            <a:endParaRPr lang="it-IT"/>
          </a:p>
        </p:txBody>
      </p:sp>
    </p:spTree>
    <p:extLst>
      <p:ext uri="{BB962C8B-B14F-4D97-AF65-F5344CB8AC3E}">
        <p14:creationId xmlns:p14="http://schemas.microsoft.com/office/powerpoint/2010/main" val="198286779"/>
      </p:ext>
    </p:extLst>
  </p:cSld>
  <p:clrMapOvr>
    <a:masterClrMapping/>
  </p:clrMapOvr>
  <p:transition spd="slow">
    <p:strips dir="l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AE84942-19CF-46BE-801F-472234D7E067}" type="slidenum">
              <a:rPr lang="it-IT"/>
              <a:pPr>
                <a:defRPr/>
              </a:pPr>
              <a:t>‹N›</a:t>
            </a:fld>
            <a:endParaRPr lang="it-IT"/>
          </a:p>
        </p:txBody>
      </p:sp>
    </p:spTree>
    <p:extLst>
      <p:ext uri="{BB962C8B-B14F-4D97-AF65-F5344CB8AC3E}">
        <p14:creationId xmlns:p14="http://schemas.microsoft.com/office/powerpoint/2010/main" val="2490394608"/>
      </p:ext>
    </p:extLst>
  </p:cSld>
  <p:clrMapOvr>
    <a:masterClrMapping/>
  </p:clrMapOvr>
  <p:transition spd="slow">
    <p:strips dir="l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DA3A5D9-31D7-4D65-A4EA-A3323D12909A}" type="slidenum">
              <a:rPr lang="it-IT"/>
              <a:pPr>
                <a:defRPr/>
              </a:pPr>
              <a:t>‹N›</a:t>
            </a:fld>
            <a:endParaRPr lang="it-IT"/>
          </a:p>
        </p:txBody>
      </p:sp>
    </p:spTree>
    <p:extLst>
      <p:ext uri="{BB962C8B-B14F-4D97-AF65-F5344CB8AC3E}">
        <p14:creationId xmlns:p14="http://schemas.microsoft.com/office/powerpoint/2010/main" val="1569412246"/>
      </p:ext>
    </p:extLst>
  </p:cSld>
  <p:clrMapOvr>
    <a:masterClrMapping/>
  </p:clrMapOvr>
  <p:transition spd="slow">
    <p:strips dir="l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F8A5CD1-BF59-4F43-A82A-002E7B359C57}" type="slidenum">
              <a:rPr lang="it-IT"/>
              <a:pPr>
                <a:defRPr/>
              </a:pPr>
              <a:t>‹N›</a:t>
            </a:fld>
            <a:endParaRPr lang="it-IT"/>
          </a:p>
        </p:txBody>
      </p:sp>
    </p:spTree>
    <p:extLst>
      <p:ext uri="{BB962C8B-B14F-4D97-AF65-F5344CB8AC3E}">
        <p14:creationId xmlns:p14="http://schemas.microsoft.com/office/powerpoint/2010/main" val="1614786921"/>
      </p:ext>
    </p:extLst>
  </p:cSld>
  <p:clrMapOvr>
    <a:masterClrMapping/>
  </p:clrMapOvr>
  <p:transition spd="slow">
    <p:strips dir="l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74BF379-8723-4BF8-87AA-8A9795CE5D68}" type="slidenum">
              <a:rPr lang="it-IT"/>
              <a:pPr>
                <a:defRPr/>
              </a:pPr>
              <a:t>‹N›</a:t>
            </a:fld>
            <a:endParaRPr lang="it-IT"/>
          </a:p>
        </p:txBody>
      </p:sp>
    </p:spTree>
    <p:extLst>
      <p:ext uri="{BB962C8B-B14F-4D97-AF65-F5344CB8AC3E}">
        <p14:creationId xmlns:p14="http://schemas.microsoft.com/office/powerpoint/2010/main" val="4185801326"/>
      </p:ext>
    </p:extLst>
  </p:cSld>
  <p:clrMapOvr>
    <a:masterClrMapping/>
  </p:clrMapOvr>
  <p:transition spd="slow">
    <p:strips dir="l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01042A0-02D2-48C5-AAD4-0E485AD68E62}" type="slidenum">
              <a:rPr lang="it-IT"/>
              <a:pPr>
                <a:defRPr/>
              </a:pPr>
              <a:t>‹N›</a:t>
            </a:fld>
            <a:endParaRPr lang="it-IT"/>
          </a:p>
        </p:txBody>
      </p:sp>
    </p:spTree>
    <p:extLst>
      <p:ext uri="{BB962C8B-B14F-4D97-AF65-F5344CB8AC3E}">
        <p14:creationId xmlns:p14="http://schemas.microsoft.com/office/powerpoint/2010/main" val="560932149"/>
      </p:ext>
    </p:extLst>
  </p:cSld>
  <p:clrMapOvr>
    <a:masterClrMapping/>
  </p:clrMapOvr>
  <p:transition spd="slow">
    <p:strips dir="l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D51506E-C881-44A6-A56C-45D380B43D78}" type="slidenum">
              <a:rPr lang="it-IT"/>
              <a:pPr>
                <a:defRPr/>
              </a:pPr>
              <a:t>‹N›</a:t>
            </a:fld>
            <a:endParaRPr lang="it-IT"/>
          </a:p>
        </p:txBody>
      </p:sp>
    </p:spTree>
    <p:extLst>
      <p:ext uri="{BB962C8B-B14F-4D97-AF65-F5344CB8AC3E}">
        <p14:creationId xmlns:p14="http://schemas.microsoft.com/office/powerpoint/2010/main" val="4036769004"/>
      </p:ext>
    </p:extLst>
  </p:cSld>
  <p:clrMapOvr>
    <a:masterClrMapping/>
  </p:clrMapOvr>
  <p:transition spd="slow">
    <p:strips dir="l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98F8381-2883-49FF-BFEA-168F351D7911}" type="slidenum">
              <a:rPr lang="it-IT"/>
              <a:pPr>
                <a:defRPr/>
              </a:pPr>
              <a:t>‹N›</a:t>
            </a:fld>
            <a:endParaRPr lang="it-IT"/>
          </a:p>
        </p:txBody>
      </p:sp>
    </p:spTree>
    <p:extLst>
      <p:ext uri="{BB962C8B-B14F-4D97-AF65-F5344CB8AC3E}">
        <p14:creationId xmlns:p14="http://schemas.microsoft.com/office/powerpoint/2010/main" val="2124488746"/>
      </p:ext>
    </p:extLst>
  </p:cSld>
  <p:clrMapOvr>
    <a:masterClrMapping/>
  </p:clrMapOvr>
  <p:transition spd="slow">
    <p:strips dir="l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DAE5FE5-0A3A-4175-A150-6515D60C3A4C}" type="slidenum">
              <a:rPr lang="it-IT"/>
              <a:pPr>
                <a:defRPr/>
              </a:pPr>
              <a:t>‹N›</a:t>
            </a:fld>
            <a:endParaRPr lang="it-IT"/>
          </a:p>
        </p:txBody>
      </p:sp>
    </p:spTree>
    <p:extLst>
      <p:ext uri="{BB962C8B-B14F-4D97-AF65-F5344CB8AC3E}">
        <p14:creationId xmlns:p14="http://schemas.microsoft.com/office/powerpoint/2010/main" val="2275268893"/>
      </p:ext>
    </p:extLst>
  </p:cSld>
  <p:clrMapOvr>
    <a:masterClrMapping/>
  </p:clrMapOvr>
  <p:transition spd="slow">
    <p:strips dir="l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0AB3DE1-41C9-4F55-9B62-74C59BB4EF80}" type="slidenum">
              <a:rPr lang="it-IT"/>
              <a:pPr>
                <a:defRPr/>
              </a:pPr>
              <a:t>‹N›</a:t>
            </a:fld>
            <a:endParaRPr lang="it-IT"/>
          </a:p>
        </p:txBody>
      </p:sp>
    </p:spTree>
    <p:extLst>
      <p:ext uri="{BB962C8B-B14F-4D97-AF65-F5344CB8AC3E}">
        <p14:creationId xmlns:p14="http://schemas.microsoft.com/office/powerpoint/2010/main" val="2593717510"/>
      </p:ext>
    </p:extLst>
  </p:cSld>
  <p:clrMapOvr>
    <a:masterClrMapping/>
  </p:clrMapOvr>
  <p:transition spd="slow">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Line 10"/>
          <p:cNvSpPr>
            <a:spLocks noChangeShapeType="1"/>
          </p:cNvSpPr>
          <p:nvPr userDrawn="1"/>
        </p:nvSpPr>
        <p:spPr bwMode="auto">
          <a:xfrm>
            <a:off x="0" y="981075"/>
            <a:ext cx="91440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 name="Line 11"/>
          <p:cNvSpPr>
            <a:spLocks noChangeShapeType="1"/>
          </p:cNvSpPr>
          <p:nvPr userDrawn="1"/>
        </p:nvSpPr>
        <p:spPr bwMode="auto">
          <a:xfrm>
            <a:off x="0" y="6296025"/>
            <a:ext cx="9144000" cy="0"/>
          </a:xfrm>
          <a:prstGeom prst="line">
            <a:avLst/>
          </a:prstGeom>
          <a:noFill/>
          <a:ln w="222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11789960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A65A7B6-90F4-4AA3-BC10-B6BDC8BF65FA}" type="slidenum">
              <a:rPr lang="it-IT"/>
              <a:pPr>
                <a:defRPr/>
              </a:pPr>
              <a:t>‹N›</a:t>
            </a:fld>
            <a:endParaRPr lang="it-IT"/>
          </a:p>
        </p:txBody>
      </p:sp>
    </p:spTree>
    <p:extLst>
      <p:ext uri="{BB962C8B-B14F-4D97-AF65-F5344CB8AC3E}">
        <p14:creationId xmlns:p14="http://schemas.microsoft.com/office/powerpoint/2010/main" val="2634293816"/>
      </p:ext>
    </p:extLst>
  </p:cSld>
  <p:clrMapOvr>
    <a:masterClrMapping/>
  </p:clrMapOvr>
  <p:transition spd="slow">
    <p:strips dir="l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0015AC9-801C-40A5-BD8F-574358F3248E}" type="slidenum">
              <a:rPr lang="it-IT"/>
              <a:pPr>
                <a:defRPr/>
              </a:pPr>
              <a:t>‹N›</a:t>
            </a:fld>
            <a:endParaRPr lang="it-IT"/>
          </a:p>
        </p:txBody>
      </p:sp>
    </p:spTree>
    <p:extLst>
      <p:ext uri="{BB962C8B-B14F-4D97-AF65-F5344CB8AC3E}">
        <p14:creationId xmlns:p14="http://schemas.microsoft.com/office/powerpoint/2010/main" val="1151321450"/>
      </p:ext>
    </p:extLst>
  </p:cSld>
  <p:clrMapOvr>
    <a:masterClrMapping/>
  </p:clrMapOvr>
  <p:transition spd="slow">
    <p:strips dir="l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16AB81C-9F21-4AC5-B8E9-A37AAF024C45}" type="slidenum">
              <a:rPr lang="it-IT"/>
              <a:pPr>
                <a:defRPr/>
              </a:pPr>
              <a:t>‹N›</a:t>
            </a:fld>
            <a:endParaRPr lang="it-IT"/>
          </a:p>
        </p:txBody>
      </p:sp>
    </p:spTree>
    <p:extLst>
      <p:ext uri="{BB962C8B-B14F-4D97-AF65-F5344CB8AC3E}">
        <p14:creationId xmlns:p14="http://schemas.microsoft.com/office/powerpoint/2010/main" val="2522310371"/>
      </p:ext>
    </p:extLst>
  </p:cSld>
  <p:clrMapOvr>
    <a:masterClrMapping/>
  </p:clrMapOvr>
  <p:transition spd="slow">
    <p:strips dir="l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96F2300-2186-4797-BAF9-E601596FCBF3}" type="slidenum">
              <a:rPr lang="it-IT"/>
              <a:pPr>
                <a:defRPr/>
              </a:pPr>
              <a:t>‹N›</a:t>
            </a:fld>
            <a:endParaRPr lang="it-IT"/>
          </a:p>
        </p:txBody>
      </p:sp>
    </p:spTree>
    <p:extLst>
      <p:ext uri="{BB962C8B-B14F-4D97-AF65-F5344CB8AC3E}">
        <p14:creationId xmlns:p14="http://schemas.microsoft.com/office/powerpoint/2010/main" val="3666373429"/>
      </p:ext>
    </p:extLst>
  </p:cSld>
  <p:clrMapOvr>
    <a:masterClrMapping/>
  </p:clrMapOvr>
  <p:transition spd="slow">
    <p:strips dir="l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2465C87-C703-4A96-AD26-9851890DA282}" type="slidenum">
              <a:rPr lang="it-IT"/>
              <a:pPr>
                <a:defRPr/>
              </a:pPr>
              <a:t>‹N›</a:t>
            </a:fld>
            <a:endParaRPr lang="it-IT"/>
          </a:p>
        </p:txBody>
      </p:sp>
    </p:spTree>
    <p:extLst>
      <p:ext uri="{BB962C8B-B14F-4D97-AF65-F5344CB8AC3E}">
        <p14:creationId xmlns:p14="http://schemas.microsoft.com/office/powerpoint/2010/main" val="382919475"/>
      </p:ext>
    </p:extLst>
  </p:cSld>
  <p:clrMapOvr>
    <a:masterClrMapping/>
  </p:clrMapOvr>
  <p:transition spd="slow">
    <p:strips dir="l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BDD5691-2E10-4E2F-ACFD-143BC95CC89C}" type="slidenum">
              <a:rPr lang="it-IT"/>
              <a:pPr>
                <a:defRPr/>
              </a:pPr>
              <a:t>‹N›</a:t>
            </a:fld>
            <a:endParaRPr lang="it-IT"/>
          </a:p>
        </p:txBody>
      </p:sp>
    </p:spTree>
    <p:extLst>
      <p:ext uri="{BB962C8B-B14F-4D97-AF65-F5344CB8AC3E}">
        <p14:creationId xmlns:p14="http://schemas.microsoft.com/office/powerpoint/2010/main" val="3507259305"/>
      </p:ext>
    </p:extLst>
  </p:cSld>
  <p:clrMapOvr>
    <a:masterClrMapping/>
  </p:clrMapOvr>
  <p:transition spd="slow">
    <p:strips dir="l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7988230-0D39-41BB-90CD-9F5886B1C4FB}" type="slidenum">
              <a:rPr lang="it-IT"/>
              <a:pPr>
                <a:defRPr/>
              </a:pPr>
              <a:t>‹N›</a:t>
            </a:fld>
            <a:endParaRPr lang="it-IT"/>
          </a:p>
        </p:txBody>
      </p:sp>
    </p:spTree>
    <p:extLst>
      <p:ext uri="{BB962C8B-B14F-4D97-AF65-F5344CB8AC3E}">
        <p14:creationId xmlns:p14="http://schemas.microsoft.com/office/powerpoint/2010/main" val="3675963819"/>
      </p:ext>
    </p:extLst>
  </p:cSld>
  <p:clrMapOvr>
    <a:masterClrMapping/>
  </p:clrMapOvr>
  <p:transition spd="slow">
    <p:strips dir="l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1FCCEBA1-D131-40CD-ADBC-0179C6A458B9}" type="slidenum">
              <a:rPr lang="it-IT"/>
              <a:pPr>
                <a:defRPr/>
              </a:pPr>
              <a:t>‹N›</a:t>
            </a:fld>
            <a:endParaRPr lang="it-IT"/>
          </a:p>
        </p:txBody>
      </p:sp>
    </p:spTree>
    <p:extLst>
      <p:ext uri="{BB962C8B-B14F-4D97-AF65-F5344CB8AC3E}">
        <p14:creationId xmlns:p14="http://schemas.microsoft.com/office/powerpoint/2010/main" val="1528082322"/>
      </p:ext>
    </p:extLst>
  </p:cSld>
  <p:clrMapOvr>
    <a:masterClrMapping/>
  </p:clrMapOvr>
  <p:transition spd="slow">
    <p:strips dir="l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1ED67F5C-D6B9-4580-B8E4-F9DBF7060571}" type="slidenum">
              <a:rPr lang="it-IT"/>
              <a:pPr>
                <a:defRPr/>
              </a:pPr>
              <a:t>‹N›</a:t>
            </a:fld>
            <a:endParaRPr lang="it-IT"/>
          </a:p>
        </p:txBody>
      </p:sp>
    </p:spTree>
    <p:extLst>
      <p:ext uri="{BB962C8B-B14F-4D97-AF65-F5344CB8AC3E}">
        <p14:creationId xmlns:p14="http://schemas.microsoft.com/office/powerpoint/2010/main" val="3220364922"/>
      </p:ext>
    </p:extLst>
  </p:cSld>
  <p:clrMapOvr>
    <a:masterClrMapping/>
  </p:clrMapOvr>
  <p:transition spd="slow">
    <p:strips dir="l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244851C-7AB1-4D3E-B62B-87AF642453A0}" type="slidenum">
              <a:rPr lang="it-IT"/>
              <a:pPr>
                <a:defRPr/>
              </a:pPr>
              <a:t>‹N›</a:t>
            </a:fld>
            <a:endParaRPr lang="it-IT"/>
          </a:p>
        </p:txBody>
      </p:sp>
    </p:spTree>
    <p:extLst>
      <p:ext uri="{BB962C8B-B14F-4D97-AF65-F5344CB8AC3E}">
        <p14:creationId xmlns:p14="http://schemas.microsoft.com/office/powerpoint/2010/main" val="3013264463"/>
      </p:ext>
    </p:extLst>
  </p:cSld>
  <p:clrMapOvr>
    <a:masterClrMapping/>
  </p:clrMapOvr>
  <p:transition spd="slow">
    <p:strips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4118301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9AF098F-1AE9-4853-9383-607D96D72F52}" type="slidenum">
              <a:rPr lang="it-IT"/>
              <a:pPr>
                <a:defRPr/>
              </a:pPr>
              <a:t>‹N›</a:t>
            </a:fld>
            <a:endParaRPr lang="it-IT"/>
          </a:p>
        </p:txBody>
      </p:sp>
    </p:spTree>
    <p:extLst>
      <p:ext uri="{BB962C8B-B14F-4D97-AF65-F5344CB8AC3E}">
        <p14:creationId xmlns:p14="http://schemas.microsoft.com/office/powerpoint/2010/main" val="2212723525"/>
      </p:ext>
    </p:extLst>
  </p:cSld>
  <p:clrMapOvr>
    <a:masterClrMapping/>
  </p:clrMapOvr>
  <p:transition spd="slow">
    <p:strips dir="l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D8CBAF1-9F2D-431B-B5BD-92F69A49C6CA}" type="slidenum">
              <a:rPr lang="it-IT"/>
              <a:pPr>
                <a:defRPr/>
              </a:pPr>
              <a:t>‹N›</a:t>
            </a:fld>
            <a:endParaRPr lang="it-IT"/>
          </a:p>
        </p:txBody>
      </p:sp>
    </p:spTree>
    <p:extLst>
      <p:ext uri="{BB962C8B-B14F-4D97-AF65-F5344CB8AC3E}">
        <p14:creationId xmlns:p14="http://schemas.microsoft.com/office/powerpoint/2010/main" val="2943383906"/>
      </p:ext>
    </p:extLst>
  </p:cSld>
  <p:clrMapOvr>
    <a:masterClrMapping/>
  </p:clrMapOvr>
  <p:transition spd="slow">
    <p:strips dir="l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3629D85-8F13-4C88-BE41-5E643DFBE57A}" type="slidenum">
              <a:rPr lang="it-IT"/>
              <a:pPr>
                <a:defRPr/>
              </a:pPr>
              <a:t>‹N›</a:t>
            </a:fld>
            <a:endParaRPr lang="it-IT"/>
          </a:p>
        </p:txBody>
      </p:sp>
    </p:spTree>
    <p:extLst>
      <p:ext uri="{BB962C8B-B14F-4D97-AF65-F5344CB8AC3E}">
        <p14:creationId xmlns:p14="http://schemas.microsoft.com/office/powerpoint/2010/main" val="430730956"/>
      </p:ext>
    </p:extLst>
  </p:cSld>
  <p:clrMapOvr>
    <a:masterClrMapping/>
  </p:clrMapOvr>
  <p:transition spd="slow">
    <p:strips dir="l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EDBCF64-83A1-42D2-96F2-C5D7949F353F}" type="slidenum">
              <a:rPr lang="it-IT"/>
              <a:pPr>
                <a:defRPr/>
              </a:pPr>
              <a:t>‹N›</a:t>
            </a:fld>
            <a:endParaRPr lang="it-IT"/>
          </a:p>
        </p:txBody>
      </p:sp>
    </p:spTree>
    <p:extLst>
      <p:ext uri="{BB962C8B-B14F-4D97-AF65-F5344CB8AC3E}">
        <p14:creationId xmlns:p14="http://schemas.microsoft.com/office/powerpoint/2010/main" val="151016843"/>
      </p:ext>
    </p:extLst>
  </p:cSld>
  <p:clrMapOvr>
    <a:masterClrMapping/>
  </p:clrMapOvr>
  <p:transition spd="slow">
    <p:strips dir="l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570AE05-5F09-455E-B7AC-912422E5C3DF}" type="slidenum">
              <a:rPr lang="it-IT"/>
              <a:pPr>
                <a:defRPr/>
              </a:pPr>
              <a:t>‹N›</a:t>
            </a:fld>
            <a:endParaRPr lang="it-IT"/>
          </a:p>
        </p:txBody>
      </p:sp>
    </p:spTree>
    <p:extLst>
      <p:ext uri="{BB962C8B-B14F-4D97-AF65-F5344CB8AC3E}">
        <p14:creationId xmlns:p14="http://schemas.microsoft.com/office/powerpoint/2010/main" val="3852490248"/>
      </p:ext>
    </p:extLst>
  </p:cSld>
  <p:clrMapOvr>
    <a:masterClrMapping/>
  </p:clrMapOvr>
  <p:transition spd="slow">
    <p:strips dir="l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0528D57-981E-4EC5-A5EA-165A86B6DD82}" type="slidenum">
              <a:rPr lang="it-IT"/>
              <a:pPr>
                <a:defRPr/>
              </a:pPr>
              <a:t>‹N›</a:t>
            </a:fld>
            <a:endParaRPr lang="it-IT"/>
          </a:p>
        </p:txBody>
      </p:sp>
    </p:spTree>
    <p:extLst>
      <p:ext uri="{BB962C8B-B14F-4D97-AF65-F5344CB8AC3E}">
        <p14:creationId xmlns:p14="http://schemas.microsoft.com/office/powerpoint/2010/main" val="1145387748"/>
      </p:ext>
    </p:extLst>
  </p:cSld>
  <p:clrMapOvr>
    <a:masterClrMapping/>
  </p:clrMapOvr>
  <p:transition spd="slow">
    <p:strips dir="ld"/>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7E7200B-36A8-4CC1-84A2-03A9C803FF1D}" type="slidenum">
              <a:rPr lang="it-IT"/>
              <a:pPr>
                <a:defRPr/>
              </a:pPr>
              <a:t>‹N›</a:t>
            </a:fld>
            <a:endParaRPr lang="it-IT"/>
          </a:p>
        </p:txBody>
      </p:sp>
    </p:spTree>
    <p:extLst>
      <p:ext uri="{BB962C8B-B14F-4D97-AF65-F5344CB8AC3E}">
        <p14:creationId xmlns:p14="http://schemas.microsoft.com/office/powerpoint/2010/main" val="140837057"/>
      </p:ext>
    </p:extLst>
  </p:cSld>
  <p:clrMapOvr>
    <a:masterClrMapping/>
  </p:clrMapOvr>
  <p:transition spd="slow">
    <p:strips dir="ld"/>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634B63C-E643-4923-819B-9094D3F02297}" type="slidenum">
              <a:rPr lang="it-IT"/>
              <a:pPr>
                <a:defRPr/>
              </a:pPr>
              <a:t>‹N›</a:t>
            </a:fld>
            <a:endParaRPr lang="it-IT"/>
          </a:p>
        </p:txBody>
      </p:sp>
    </p:spTree>
    <p:extLst>
      <p:ext uri="{BB962C8B-B14F-4D97-AF65-F5344CB8AC3E}">
        <p14:creationId xmlns:p14="http://schemas.microsoft.com/office/powerpoint/2010/main" val="1960302530"/>
      </p:ext>
    </p:extLst>
  </p:cSld>
  <p:clrMapOvr>
    <a:masterClrMapping/>
  </p:clrMapOvr>
  <p:transition spd="slow">
    <p:strips dir="ld"/>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C9CAC8AC-1574-4C69-BF55-D036106740F5}" type="slidenum">
              <a:rPr lang="it-IT"/>
              <a:pPr>
                <a:defRPr/>
              </a:pPr>
              <a:t>‹N›</a:t>
            </a:fld>
            <a:endParaRPr lang="it-IT"/>
          </a:p>
        </p:txBody>
      </p:sp>
    </p:spTree>
    <p:extLst>
      <p:ext uri="{BB962C8B-B14F-4D97-AF65-F5344CB8AC3E}">
        <p14:creationId xmlns:p14="http://schemas.microsoft.com/office/powerpoint/2010/main" val="3549450313"/>
      </p:ext>
    </p:extLst>
  </p:cSld>
  <p:clrMapOvr>
    <a:masterClrMapping/>
  </p:clrMapOvr>
  <p:transition spd="slow">
    <p:strips dir="ld"/>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0A17D25-8790-4AC3-80F4-0371F3569F53}" type="slidenum">
              <a:rPr lang="it-IT"/>
              <a:pPr>
                <a:defRPr/>
              </a:pPr>
              <a:t>‹N›</a:t>
            </a:fld>
            <a:endParaRPr lang="it-IT"/>
          </a:p>
        </p:txBody>
      </p:sp>
    </p:spTree>
    <p:extLst>
      <p:ext uri="{BB962C8B-B14F-4D97-AF65-F5344CB8AC3E}">
        <p14:creationId xmlns:p14="http://schemas.microsoft.com/office/powerpoint/2010/main" val="2418889929"/>
      </p:ext>
    </p:extLst>
  </p:cSld>
  <p:clrMapOvr>
    <a:masterClrMapping/>
  </p:clrMapOvr>
  <p:transition spd="slow">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800" y="2130423"/>
            <a:ext cx="7772400" cy="1470026"/>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1600" y="3886200"/>
            <a:ext cx="6400800" cy="1752603"/>
          </a:xfrm>
        </p:spPr>
        <p:txBody>
          <a:bodyPr anchorCtr="1"/>
          <a:lstStyle>
            <a:lvl1pPr marL="0" indent="0" algn="ctr">
              <a:buNone/>
              <a:tabLst>
                <a:tab pos="914043" algn="l"/>
                <a:tab pos="1828443" algn="l"/>
                <a:tab pos="2742843" algn="l"/>
                <a:tab pos="3657243" algn="l"/>
                <a:tab pos="4571643" algn="l"/>
                <a:tab pos="5486043" algn="l"/>
                <a:tab pos="6400443" algn="l"/>
                <a:tab pos="7314843" algn="l"/>
                <a:tab pos="8229243" algn="l"/>
                <a:tab pos="9143643" algn="l"/>
                <a:tab pos="10058043" algn="l"/>
              </a:tabLst>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10"/>
          </p:nvPr>
        </p:nvSpPr>
        <p:spPr/>
        <p:txBody>
          <a:bodyPr/>
          <a:lstStyle>
            <a:lvl1pPr eaLnBrk="0">
              <a:defRPr/>
            </a:lvl1pPr>
          </a:lstStyle>
          <a:p>
            <a:pPr>
              <a:defRPr/>
            </a:pPr>
            <a:endParaRPr/>
          </a:p>
        </p:txBody>
      </p:sp>
      <p:sp>
        <p:nvSpPr>
          <p:cNvPr id="5" name="Segnaposto piè di pagina 4"/>
          <p:cNvSpPr txBox="1">
            <a:spLocks noGrp="1"/>
          </p:cNvSpPr>
          <p:nvPr>
            <p:ph type="ftr" sz="quarter" idx="11"/>
          </p:nvPr>
        </p:nvSpPr>
        <p:spPr/>
        <p:txBody>
          <a:bodyPr/>
          <a:lstStyle>
            <a:lvl1pPr eaLnBrk="0">
              <a:defRPr/>
            </a:lvl1pPr>
          </a:lstStyle>
          <a:p>
            <a:pPr>
              <a:defRPr/>
            </a:pPr>
            <a:endParaRPr/>
          </a:p>
        </p:txBody>
      </p:sp>
      <p:sp>
        <p:nvSpPr>
          <p:cNvPr id="6" name="Segnaposto numero diapositiva 5"/>
          <p:cNvSpPr txBox="1">
            <a:spLocks noGrp="1"/>
          </p:cNvSpPr>
          <p:nvPr>
            <p:ph type="sldNum" sz="quarter" idx="12"/>
          </p:nvPr>
        </p:nvSpPr>
        <p:spPr/>
        <p:txBody>
          <a:bodyPr/>
          <a:lstStyle>
            <a:lvl1pPr eaLnBrk="0">
              <a:defRPr/>
            </a:lvl1pPr>
          </a:lstStyle>
          <a:p>
            <a:pPr>
              <a:defRPr/>
            </a:pPr>
            <a:fld id="{FCF9CB1A-F701-4E85-9EE4-2710F2082746}" type="slidenum">
              <a:rPr/>
              <a:pPr>
                <a:defRPr/>
              </a:pPr>
              <a:t>‹N›</a:t>
            </a:fld>
            <a:endParaRPr/>
          </a:p>
        </p:txBody>
      </p:sp>
    </p:spTree>
    <p:extLst>
      <p:ext uri="{BB962C8B-B14F-4D97-AF65-F5344CB8AC3E}">
        <p14:creationId xmlns:p14="http://schemas.microsoft.com/office/powerpoint/2010/main" val="1200461070"/>
      </p:ext>
    </p:extLst>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7295271-4722-440D-981B-5B9627C251D9}" type="slidenum">
              <a:rPr lang="it-IT"/>
              <a:pPr>
                <a:defRPr/>
              </a:pPr>
              <a:t>‹N›</a:t>
            </a:fld>
            <a:endParaRPr lang="it-IT"/>
          </a:p>
        </p:txBody>
      </p:sp>
    </p:spTree>
    <p:extLst>
      <p:ext uri="{BB962C8B-B14F-4D97-AF65-F5344CB8AC3E}">
        <p14:creationId xmlns:p14="http://schemas.microsoft.com/office/powerpoint/2010/main" val="1931308716"/>
      </p:ext>
    </p:extLst>
  </p:cSld>
  <p:clrMapOvr>
    <a:masterClrMapping/>
  </p:clrMapOvr>
  <p:transition spd="slow">
    <p:strips dir="ld"/>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DC4B019-9C6A-4A42-A404-6962E22B8FC0}" type="slidenum">
              <a:rPr lang="it-IT"/>
              <a:pPr>
                <a:defRPr/>
              </a:pPr>
              <a:t>‹N›</a:t>
            </a:fld>
            <a:endParaRPr lang="it-IT"/>
          </a:p>
        </p:txBody>
      </p:sp>
    </p:spTree>
    <p:extLst>
      <p:ext uri="{BB962C8B-B14F-4D97-AF65-F5344CB8AC3E}">
        <p14:creationId xmlns:p14="http://schemas.microsoft.com/office/powerpoint/2010/main" val="1664696607"/>
      </p:ext>
    </p:extLst>
  </p:cSld>
  <p:clrMapOvr>
    <a:masterClrMapping/>
  </p:clrMapOvr>
  <p:transition spd="slow">
    <p:strips dir="ld"/>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9868664-7643-4EB1-9566-F956EC903B38}" type="slidenum">
              <a:rPr lang="it-IT"/>
              <a:pPr>
                <a:defRPr/>
              </a:pPr>
              <a:t>‹N›</a:t>
            </a:fld>
            <a:endParaRPr lang="it-IT"/>
          </a:p>
        </p:txBody>
      </p:sp>
    </p:spTree>
    <p:extLst>
      <p:ext uri="{BB962C8B-B14F-4D97-AF65-F5344CB8AC3E}">
        <p14:creationId xmlns:p14="http://schemas.microsoft.com/office/powerpoint/2010/main" val="121019502"/>
      </p:ext>
    </p:extLst>
  </p:cSld>
  <p:clrMapOvr>
    <a:masterClrMapping/>
  </p:clrMapOvr>
  <p:transition spd="slow">
    <p:strips dir="ld"/>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28CEB78-CE4C-45D8-B303-DDF3911AA2A4}" type="slidenum">
              <a:rPr lang="it-IT"/>
              <a:pPr>
                <a:defRPr/>
              </a:pPr>
              <a:t>‹N›</a:t>
            </a:fld>
            <a:endParaRPr lang="it-IT"/>
          </a:p>
        </p:txBody>
      </p:sp>
    </p:spTree>
    <p:extLst>
      <p:ext uri="{BB962C8B-B14F-4D97-AF65-F5344CB8AC3E}">
        <p14:creationId xmlns:p14="http://schemas.microsoft.com/office/powerpoint/2010/main" val="2774353023"/>
      </p:ext>
    </p:extLst>
  </p:cSld>
  <p:clrMapOvr>
    <a:masterClrMapping/>
  </p:clrMapOvr>
  <p:transition spd="slow">
    <p:strips dir="ld"/>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DED25D5-6CEA-4533-886B-8DC5E0DABD72}" type="slidenum">
              <a:rPr lang="it-IT"/>
              <a:pPr>
                <a:defRPr/>
              </a:pPr>
              <a:t>‹N›</a:t>
            </a:fld>
            <a:endParaRPr lang="it-IT"/>
          </a:p>
        </p:txBody>
      </p:sp>
    </p:spTree>
    <p:extLst>
      <p:ext uri="{BB962C8B-B14F-4D97-AF65-F5344CB8AC3E}">
        <p14:creationId xmlns:p14="http://schemas.microsoft.com/office/powerpoint/2010/main" val="3249474146"/>
      </p:ext>
    </p:extLst>
  </p:cSld>
  <p:clrMapOvr>
    <a:masterClrMapping/>
  </p:clrMapOvr>
  <p:transition spd="slow">
    <p:strips dir="ld"/>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C64B75B-F2B1-4384-A1AE-C5055E3EBBAE}" type="slidenum">
              <a:rPr lang="it-IT"/>
              <a:pPr>
                <a:defRPr/>
              </a:pPr>
              <a:t>‹N›</a:t>
            </a:fld>
            <a:endParaRPr lang="it-IT"/>
          </a:p>
        </p:txBody>
      </p:sp>
    </p:spTree>
    <p:extLst>
      <p:ext uri="{BB962C8B-B14F-4D97-AF65-F5344CB8AC3E}">
        <p14:creationId xmlns:p14="http://schemas.microsoft.com/office/powerpoint/2010/main" val="3317090942"/>
      </p:ext>
    </p:extLst>
  </p:cSld>
  <p:clrMapOvr>
    <a:masterClrMapping/>
  </p:clrMapOvr>
  <p:transition spd="slow">
    <p:strips dir="ld"/>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3A94AC8-ABBE-458B-A830-A64C7B3D6B25}" type="slidenum">
              <a:rPr lang="it-IT"/>
              <a:pPr>
                <a:defRPr/>
              </a:pPr>
              <a:t>‹N›</a:t>
            </a:fld>
            <a:endParaRPr lang="it-IT"/>
          </a:p>
        </p:txBody>
      </p:sp>
    </p:spTree>
    <p:extLst>
      <p:ext uri="{BB962C8B-B14F-4D97-AF65-F5344CB8AC3E}">
        <p14:creationId xmlns:p14="http://schemas.microsoft.com/office/powerpoint/2010/main" val="2571814586"/>
      </p:ext>
    </p:extLst>
  </p:cSld>
  <p:clrMapOvr>
    <a:masterClrMapping/>
  </p:clrMapOvr>
  <p:transition spd="slow">
    <p:strips dir="l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30E1AD0-8869-4522-85A0-E80A4E4FE923}" type="slidenum">
              <a:rPr lang="it-IT"/>
              <a:pPr>
                <a:defRPr/>
              </a:pPr>
              <a:t>‹N›</a:t>
            </a:fld>
            <a:endParaRPr lang="it-IT"/>
          </a:p>
        </p:txBody>
      </p:sp>
    </p:spTree>
    <p:extLst>
      <p:ext uri="{BB962C8B-B14F-4D97-AF65-F5344CB8AC3E}">
        <p14:creationId xmlns:p14="http://schemas.microsoft.com/office/powerpoint/2010/main" val="176758217"/>
      </p:ext>
    </p:extLst>
  </p:cSld>
  <p:clrMapOvr>
    <a:masterClrMapping/>
  </p:clrMapOvr>
  <p:transition spd="slow">
    <p:strips dir="l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A60CC2C-DF65-4B51-B121-24B294BB8D41}" type="slidenum">
              <a:rPr lang="it-IT"/>
              <a:pPr>
                <a:defRPr/>
              </a:pPr>
              <a:t>‹N›</a:t>
            </a:fld>
            <a:endParaRPr lang="it-IT"/>
          </a:p>
        </p:txBody>
      </p:sp>
    </p:spTree>
    <p:extLst>
      <p:ext uri="{BB962C8B-B14F-4D97-AF65-F5344CB8AC3E}">
        <p14:creationId xmlns:p14="http://schemas.microsoft.com/office/powerpoint/2010/main" val="1826937064"/>
      </p:ext>
    </p:extLst>
  </p:cSld>
  <p:clrMapOvr>
    <a:masterClrMapping/>
  </p:clrMapOvr>
  <p:transition spd="slow">
    <p:strips dir="ld"/>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2EFE418-97F5-403D-98F9-DC1528052F03}" type="slidenum">
              <a:rPr lang="it-IT"/>
              <a:pPr>
                <a:defRPr/>
              </a:pPr>
              <a:t>‹N›</a:t>
            </a:fld>
            <a:endParaRPr lang="it-IT"/>
          </a:p>
        </p:txBody>
      </p:sp>
    </p:spTree>
    <p:extLst>
      <p:ext uri="{BB962C8B-B14F-4D97-AF65-F5344CB8AC3E}">
        <p14:creationId xmlns:p14="http://schemas.microsoft.com/office/powerpoint/2010/main" val="487015870"/>
      </p:ext>
    </p:extLst>
  </p:cSld>
  <p:clrMapOvr>
    <a:masterClrMapping/>
  </p:clrMapOvr>
  <p:transition spd="slow">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10"/>
          </p:nvPr>
        </p:nvSpPr>
        <p:spPr/>
        <p:txBody>
          <a:bodyPr/>
          <a:lstStyle>
            <a:lvl1pPr eaLnBrk="0">
              <a:defRPr/>
            </a:lvl1pPr>
          </a:lstStyle>
          <a:p>
            <a:pPr>
              <a:defRPr/>
            </a:pPr>
            <a:endParaRPr/>
          </a:p>
        </p:txBody>
      </p:sp>
      <p:sp>
        <p:nvSpPr>
          <p:cNvPr id="5" name="Segnaposto piè di pagina 4"/>
          <p:cNvSpPr txBox="1">
            <a:spLocks noGrp="1"/>
          </p:cNvSpPr>
          <p:nvPr>
            <p:ph type="ftr" sz="quarter" idx="11"/>
          </p:nvPr>
        </p:nvSpPr>
        <p:spPr/>
        <p:txBody>
          <a:bodyPr/>
          <a:lstStyle>
            <a:lvl1pPr eaLnBrk="0">
              <a:defRPr/>
            </a:lvl1pPr>
          </a:lstStyle>
          <a:p>
            <a:pPr>
              <a:defRPr/>
            </a:pPr>
            <a:endParaRPr/>
          </a:p>
        </p:txBody>
      </p:sp>
      <p:sp>
        <p:nvSpPr>
          <p:cNvPr id="6" name="Segnaposto numero diapositiva 5"/>
          <p:cNvSpPr txBox="1">
            <a:spLocks noGrp="1"/>
          </p:cNvSpPr>
          <p:nvPr>
            <p:ph type="sldNum" sz="quarter" idx="12"/>
          </p:nvPr>
        </p:nvSpPr>
        <p:spPr/>
        <p:txBody>
          <a:bodyPr/>
          <a:lstStyle>
            <a:lvl1pPr eaLnBrk="0">
              <a:defRPr/>
            </a:lvl1pPr>
          </a:lstStyle>
          <a:p>
            <a:pPr>
              <a:defRPr/>
            </a:pPr>
            <a:fld id="{CF69B36D-AC6F-476C-A3FB-F8F77CF432C1}" type="slidenum">
              <a:rPr/>
              <a:pPr>
                <a:defRPr/>
              </a:pPr>
              <a:t>‹N›</a:t>
            </a:fld>
            <a:endParaRPr/>
          </a:p>
        </p:txBody>
      </p:sp>
    </p:spTree>
    <p:extLst>
      <p:ext uri="{BB962C8B-B14F-4D97-AF65-F5344CB8AC3E}">
        <p14:creationId xmlns:p14="http://schemas.microsoft.com/office/powerpoint/2010/main" val="1645004590"/>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C5C7FF9-3C09-4E92-9F1A-5906DD720AE4}" type="slidenum">
              <a:rPr lang="it-IT"/>
              <a:pPr>
                <a:defRPr/>
              </a:pPr>
              <a:t>‹N›</a:t>
            </a:fld>
            <a:endParaRPr lang="it-IT"/>
          </a:p>
        </p:txBody>
      </p:sp>
    </p:spTree>
    <p:extLst>
      <p:ext uri="{BB962C8B-B14F-4D97-AF65-F5344CB8AC3E}">
        <p14:creationId xmlns:p14="http://schemas.microsoft.com/office/powerpoint/2010/main" val="2260367401"/>
      </p:ext>
    </p:extLst>
  </p:cSld>
  <p:clrMapOvr>
    <a:masterClrMapping/>
  </p:clrMapOvr>
  <p:transition spd="slow">
    <p:strips dir="ld"/>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693BFC4-DADC-4291-9135-8AD3451B85DB}" type="slidenum">
              <a:rPr lang="it-IT"/>
              <a:pPr>
                <a:defRPr/>
              </a:pPr>
              <a:t>‹N›</a:t>
            </a:fld>
            <a:endParaRPr lang="it-IT"/>
          </a:p>
        </p:txBody>
      </p:sp>
    </p:spTree>
    <p:extLst>
      <p:ext uri="{BB962C8B-B14F-4D97-AF65-F5344CB8AC3E}">
        <p14:creationId xmlns:p14="http://schemas.microsoft.com/office/powerpoint/2010/main" val="4155781929"/>
      </p:ext>
    </p:extLst>
  </p:cSld>
  <p:clrMapOvr>
    <a:masterClrMapping/>
  </p:clrMapOvr>
  <p:transition spd="slow">
    <p:strips dir="ld"/>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1FDBA31A-7B0A-443A-A47C-DB6EADD09893}" type="slidenum">
              <a:rPr lang="it-IT"/>
              <a:pPr>
                <a:defRPr/>
              </a:pPr>
              <a:t>‹N›</a:t>
            </a:fld>
            <a:endParaRPr lang="it-IT"/>
          </a:p>
        </p:txBody>
      </p:sp>
    </p:spTree>
    <p:extLst>
      <p:ext uri="{BB962C8B-B14F-4D97-AF65-F5344CB8AC3E}">
        <p14:creationId xmlns:p14="http://schemas.microsoft.com/office/powerpoint/2010/main" val="1674927200"/>
      </p:ext>
    </p:extLst>
  </p:cSld>
  <p:clrMapOvr>
    <a:masterClrMapping/>
  </p:clrMapOvr>
  <p:transition spd="slow">
    <p:strips dir="ld"/>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73874F3-0960-4D68-9250-EA703367FDFA}" type="slidenum">
              <a:rPr lang="it-IT"/>
              <a:pPr>
                <a:defRPr/>
              </a:pPr>
              <a:t>‹N›</a:t>
            </a:fld>
            <a:endParaRPr lang="it-IT"/>
          </a:p>
        </p:txBody>
      </p:sp>
    </p:spTree>
    <p:extLst>
      <p:ext uri="{BB962C8B-B14F-4D97-AF65-F5344CB8AC3E}">
        <p14:creationId xmlns:p14="http://schemas.microsoft.com/office/powerpoint/2010/main" val="2569325408"/>
      </p:ext>
    </p:extLst>
  </p:cSld>
  <p:clrMapOvr>
    <a:masterClrMapping/>
  </p:clrMapOvr>
  <p:transition spd="slow">
    <p:strips dir="ld"/>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27864D7-F7B5-48B9-B1DB-A40A23A3290E}" type="slidenum">
              <a:rPr lang="it-IT"/>
              <a:pPr>
                <a:defRPr/>
              </a:pPr>
              <a:t>‹N›</a:t>
            </a:fld>
            <a:endParaRPr lang="it-IT"/>
          </a:p>
        </p:txBody>
      </p:sp>
    </p:spTree>
    <p:extLst>
      <p:ext uri="{BB962C8B-B14F-4D97-AF65-F5344CB8AC3E}">
        <p14:creationId xmlns:p14="http://schemas.microsoft.com/office/powerpoint/2010/main" val="1899750919"/>
      </p:ext>
    </p:extLst>
  </p:cSld>
  <p:clrMapOvr>
    <a:masterClrMapping/>
  </p:clrMapOvr>
  <p:transition spd="slow">
    <p:strips dir="l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27967A7-091E-4602-A776-9D115554079F}" type="slidenum">
              <a:rPr lang="it-IT"/>
              <a:pPr>
                <a:defRPr/>
              </a:pPr>
              <a:t>‹N›</a:t>
            </a:fld>
            <a:endParaRPr lang="it-IT"/>
          </a:p>
        </p:txBody>
      </p:sp>
    </p:spTree>
    <p:extLst>
      <p:ext uri="{BB962C8B-B14F-4D97-AF65-F5344CB8AC3E}">
        <p14:creationId xmlns:p14="http://schemas.microsoft.com/office/powerpoint/2010/main" val="1187381023"/>
      </p:ext>
    </p:extLst>
  </p:cSld>
  <p:clrMapOvr>
    <a:masterClrMapping/>
  </p:clrMapOvr>
  <p:transition spd="slow">
    <p:strips dir="l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6E90994-DD9C-4071-8983-5DA157969B45}" type="slidenum">
              <a:rPr lang="it-IT"/>
              <a:pPr>
                <a:defRPr/>
              </a:pPr>
              <a:t>‹N›</a:t>
            </a:fld>
            <a:endParaRPr lang="it-IT"/>
          </a:p>
        </p:txBody>
      </p:sp>
    </p:spTree>
    <p:extLst>
      <p:ext uri="{BB962C8B-B14F-4D97-AF65-F5344CB8AC3E}">
        <p14:creationId xmlns:p14="http://schemas.microsoft.com/office/powerpoint/2010/main" val="3351319603"/>
      </p:ext>
    </p:extLst>
  </p:cSld>
  <p:clrMapOvr>
    <a:masterClrMapping/>
  </p:clrMapOvr>
  <p:transition spd="slow">
    <p:strips dir="l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8CE7963-FC49-493D-ADC6-093BBBE0D2B5}" type="slidenum">
              <a:rPr lang="it-IT"/>
              <a:pPr>
                <a:defRPr/>
              </a:pPr>
              <a:t>‹N›</a:t>
            </a:fld>
            <a:endParaRPr lang="it-IT"/>
          </a:p>
        </p:txBody>
      </p:sp>
    </p:spTree>
    <p:extLst>
      <p:ext uri="{BB962C8B-B14F-4D97-AF65-F5344CB8AC3E}">
        <p14:creationId xmlns:p14="http://schemas.microsoft.com/office/powerpoint/2010/main" val="2292971150"/>
      </p:ext>
    </p:extLst>
  </p:cSld>
  <p:clrMapOvr>
    <a:masterClrMapping/>
  </p:clrMapOvr>
  <p:transition spd="slow">
    <p:strips dir="l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4EE0B64-5906-477F-9605-737ECB5D7542}" type="slidenum">
              <a:rPr lang="it-IT"/>
              <a:pPr>
                <a:defRPr/>
              </a:pPr>
              <a:t>‹N›</a:t>
            </a:fld>
            <a:endParaRPr lang="it-IT"/>
          </a:p>
        </p:txBody>
      </p:sp>
    </p:spTree>
    <p:extLst>
      <p:ext uri="{BB962C8B-B14F-4D97-AF65-F5344CB8AC3E}">
        <p14:creationId xmlns:p14="http://schemas.microsoft.com/office/powerpoint/2010/main" val="1254863562"/>
      </p:ext>
    </p:extLst>
  </p:cSld>
  <p:clrMapOvr>
    <a:masterClrMapping/>
  </p:clrMapOvr>
  <p:transition spd="slow">
    <p:strips dir="l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B68CE78-705E-4D62-93B5-AA152DBFE4E1}" type="slidenum">
              <a:rPr lang="it-IT"/>
              <a:pPr>
                <a:defRPr/>
              </a:pPr>
              <a:t>‹N›</a:t>
            </a:fld>
            <a:endParaRPr lang="it-IT"/>
          </a:p>
        </p:txBody>
      </p:sp>
    </p:spTree>
    <p:extLst>
      <p:ext uri="{BB962C8B-B14F-4D97-AF65-F5344CB8AC3E}">
        <p14:creationId xmlns:p14="http://schemas.microsoft.com/office/powerpoint/2010/main" val="82466165"/>
      </p:ext>
    </p:extLst>
  </p:cSld>
  <p:clrMapOvr>
    <a:masterClrMapping/>
  </p:clrMapOvr>
  <p:transition spd="slow">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311" y="4406895"/>
            <a:ext cx="7772400" cy="1362071"/>
          </a:xfrm>
        </p:spPr>
        <p:txBody>
          <a:bodyPr anchor="t" anchorCtr="0"/>
          <a:lstStyle>
            <a:lvl1pPr algn="l">
              <a:defRPr sz="4000" b="1" cap="all"/>
            </a:lvl1pPr>
          </a:lstStyle>
          <a:p>
            <a:pPr lvl="0"/>
            <a:r>
              <a:rPr lang="it-IT"/>
              <a:t>Fare clic per modificare lo stile del titolo</a:t>
            </a:r>
          </a:p>
        </p:txBody>
      </p:sp>
      <p:sp>
        <p:nvSpPr>
          <p:cNvPr id="3" name="Segnaposto testo 2"/>
          <p:cNvSpPr txBox="1">
            <a:spLocks noGrp="1"/>
          </p:cNvSpPr>
          <p:nvPr>
            <p:ph type="body" idx="1"/>
          </p:nvPr>
        </p:nvSpPr>
        <p:spPr>
          <a:xfrm>
            <a:off x="722311" y="2906713"/>
            <a:ext cx="7772400" cy="1500182"/>
          </a:xfrm>
        </p:spPr>
        <p:txBody>
          <a:bodyPr anchor="b"/>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2000">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10"/>
          </p:nvPr>
        </p:nvSpPr>
        <p:spPr/>
        <p:txBody>
          <a:bodyPr/>
          <a:lstStyle>
            <a:lvl1pPr eaLnBrk="0">
              <a:defRPr/>
            </a:lvl1pPr>
          </a:lstStyle>
          <a:p>
            <a:pPr>
              <a:defRPr/>
            </a:pPr>
            <a:endParaRPr/>
          </a:p>
        </p:txBody>
      </p:sp>
      <p:sp>
        <p:nvSpPr>
          <p:cNvPr id="5" name="Segnaposto piè di pagina 4"/>
          <p:cNvSpPr txBox="1">
            <a:spLocks noGrp="1"/>
          </p:cNvSpPr>
          <p:nvPr>
            <p:ph type="ftr" sz="quarter" idx="11"/>
          </p:nvPr>
        </p:nvSpPr>
        <p:spPr/>
        <p:txBody>
          <a:bodyPr/>
          <a:lstStyle>
            <a:lvl1pPr eaLnBrk="0">
              <a:defRPr/>
            </a:lvl1pPr>
          </a:lstStyle>
          <a:p>
            <a:pPr>
              <a:defRPr/>
            </a:pPr>
            <a:endParaRPr/>
          </a:p>
        </p:txBody>
      </p:sp>
      <p:sp>
        <p:nvSpPr>
          <p:cNvPr id="6" name="Segnaposto numero diapositiva 5"/>
          <p:cNvSpPr txBox="1">
            <a:spLocks noGrp="1"/>
          </p:cNvSpPr>
          <p:nvPr>
            <p:ph type="sldNum" sz="quarter" idx="12"/>
          </p:nvPr>
        </p:nvSpPr>
        <p:spPr/>
        <p:txBody>
          <a:bodyPr/>
          <a:lstStyle>
            <a:lvl1pPr eaLnBrk="0">
              <a:defRPr/>
            </a:lvl1pPr>
          </a:lstStyle>
          <a:p>
            <a:pPr>
              <a:defRPr/>
            </a:pPr>
            <a:fld id="{7872C8F2-62D5-4115-AD02-82456994569C}" type="slidenum">
              <a:rPr/>
              <a:pPr>
                <a:defRPr/>
              </a:pPr>
              <a:t>‹N›</a:t>
            </a:fld>
            <a:endParaRPr/>
          </a:p>
        </p:txBody>
      </p:sp>
    </p:spTree>
    <p:extLst>
      <p:ext uri="{BB962C8B-B14F-4D97-AF65-F5344CB8AC3E}">
        <p14:creationId xmlns:p14="http://schemas.microsoft.com/office/powerpoint/2010/main" val="2176352422"/>
      </p:ext>
    </p:extLst>
  </p:cSld>
  <p:clrMapOvr>
    <a:masterClrMapping/>
  </p:clrMapOvr>
  <p:transition spd="slow"/>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5AB1477-83EF-4DCC-B9E6-7B73EC89E92C}" type="slidenum">
              <a:rPr lang="it-IT"/>
              <a:pPr>
                <a:defRPr/>
              </a:pPr>
              <a:t>‹N›</a:t>
            </a:fld>
            <a:endParaRPr lang="it-IT"/>
          </a:p>
        </p:txBody>
      </p:sp>
    </p:spTree>
    <p:extLst>
      <p:ext uri="{BB962C8B-B14F-4D97-AF65-F5344CB8AC3E}">
        <p14:creationId xmlns:p14="http://schemas.microsoft.com/office/powerpoint/2010/main" val="1914143753"/>
      </p:ext>
    </p:extLst>
  </p:cSld>
  <p:clrMapOvr>
    <a:masterClrMapping/>
  </p:clrMapOvr>
  <p:transition spd="slow">
    <p:strips dir="ld"/>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56F1A11-197F-44DE-A43E-80B1C6694F87}" type="slidenum">
              <a:rPr lang="it-IT"/>
              <a:pPr>
                <a:defRPr/>
              </a:pPr>
              <a:t>‹N›</a:t>
            </a:fld>
            <a:endParaRPr lang="it-IT"/>
          </a:p>
        </p:txBody>
      </p:sp>
    </p:spTree>
    <p:extLst>
      <p:ext uri="{BB962C8B-B14F-4D97-AF65-F5344CB8AC3E}">
        <p14:creationId xmlns:p14="http://schemas.microsoft.com/office/powerpoint/2010/main" val="3446615545"/>
      </p:ext>
    </p:extLst>
  </p:cSld>
  <p:clrMapOvr>
    <a:masterClrMapping/>
  </p:clrMapOvr>
  <p:transition spd="slow">
    <p:strips dir="ld"/>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240F004-5126-4509-B014-0FFA4CD9FE70}" type="slidenum">
              <a:rPr lang="it-IT"/>
              <a:pPr>
                <a:defRPr/>
              </a:pPr>
              <a:t>‹N›</a:t>
            </a:fld>
            <a:endParaRPr lang="it-IT"/>
          </a:p>
        </p:txBody>
      </p:sp>
    </p:spTree>
    <p:extLst>
      <p:ext uri="{BB962C8B-B14F-4D97-AF65-F5344CB8AC3E}">
        <p14:creationId xmlns:p14="http://schemas.microsoft.com/office/powerpoint/2010/main" val="3663947883"/>
      </p:ext>
    </p:extLst>
  </p:cSld>
  <p:clrMapOvr>
    <a:masterClrMapping/>
  </p:clrMapOvr>
  <p:transition spd="slow">
    <p:strips dir="ld"/>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9E40385D-D419-4CBE-AE0E-C38F01F4FB33}" type="slidenum">
              <a:rPr lang="it-IT"/>
              <a:pPr>
                <a:defRPr/>
              </a:pPr>
              <a:t>‹N›</a:t>
            </a:fld>
            <a:endParaRPr lang="it-IT"/>
          </a:p>
        </p:txBody>
      </p:sp>
    </p:spTree>
    <p:extLst>
      <p:ext uri="{BB962C8B-B14F-4D97-AF65-F5344CB8AC3E}">
        <p14:creationId xmlns:p14="http://schemas.microsoft.com/office/powerpoint/2010/main" val="1395756591"/>
      </p:ext>
    </p:extLst>
  </p:cSld>
  <p:clrMapOvr>
    <a:masterClrMapping/>
  </p:clrMapOvr>
  <p:transition spd="slow">
    <p:strips dir="ld"/>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E04DBFC5-31B0-4AD1-8012-24F6A8AAD941}" type="slidenum">
              <a:rPr lang="it-IT"/>
              <a:pPr>
                <a:defRPr/>
              </a:pPr>
              <a:t>‹N›</a:t>
            </a:fld>
            <a:endParaRPr lang="it-IT"/>
          </a:p>
        </p:txBody>
      </p:sp>
    </p:spTree>
    <p:extLst>
      <p:ext uri="{BB962C8B-B14F-4D97-AF65-F5344CB8AC3E}">
        <p14:creationId xmlns:p14="http://schemas.microsoft.com/office/powerpoint/2010/main" val="340302924"/>
      </p:ext>
    </p:extLst>
  </p:cSld>
  <p:clrMapOvr>
    <a:masterClrMapping/>
  </p:clrMapOvr>
  <p:transition spd="slow">
    <p:strips dir="ld"/>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2846655-1B6F-4EA8-ACE4-1DC3FD9EE0A1}" type="slidenum">
              <a:rPr lang="it-IT"/>
              <a:pPr>
                <a:defRPr/>
              </a:pPr>
              <a:t>‹N›</a:t>
            </a:fld>
            <a:endParaRPr lang="it-IT"/>
          </a:p>
        </p:txBody>
      </p:sp>
    </p:spTree>
    <p:extLst>
      <p:ext uri="{BB962C8B-B14F-4D97-AF65-F5344CB8AC3E}">
        <p14:creationId xmlns:p14="http://schemas.microsoft.com/office/powerpoint/2010/main" val="4168132244"/>
      </p:ext>
    </p:extLst>
  </p:cSld>
  <p:clrMapOvr>
    <a:masterClrMapping/>
  </p:clrMapOvr>
  <p:transition spd="slow">
    <p:strips dir="ld"/>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02F1325-1EE7-4F35-93BB-616FCA584AB8}" type="slidenum">
              <a:rPr lang="it-IT"/>
              <a:pPr>
                <a:defRPr/>
              </a:pPr>
              <a:t>‹N›</a:t>
            </a:fld>
            <a:endParaRPr lang="it-IT"/>
          </a:p>
        </p:txBody>
      </p:sp>
    </p:spTree>
    <p:extLst>
      <p:ext uri="{BB962C8B-B14F-4D97-AF65-F5344CB8AC3E}">
        <p14:creationId xmlns:p14="http://schemas.microsoft.com/office/powerpoint/2010/main" val="3333449475"/>
      </p:ext>
    </p:extLst>
  </p:cSld>
  <p:clrMapOvr>
    <a:masterClrMapping/>
  </p:clrMapOvr>
  <p:transition spd="slow">
    <p:strips dir="ld"/>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C3CB4EE-0AEE-4A76-840C-E3AF10AD4848}" type="slidenum">
              <a:rPr lang="it-IT"/>
              <a:pPr>
                <a:defRPr/>
              </a:pPr>
              <a:t>‹N›</a:t>
            </a:fld>
            <a:endParaRPr lang="it-IT"/>
          </a:p>
        </p:txBody>
      </p:sp>
    </p:spTree>
    <p:extLst>
      <p:ext uri="{BB962C8B-B14F-4D97-AF65-F5344CB8AC3E}">
        <p14:creationId xmlns:p14="http://schemas.microsoft.com/office/powerpoint/2010/main" val="3086867088"/>
      </p:ext>
    </p:extLst>
  </p:cSld>
  <p:clrMapOvr>
    <a:masterClrMapping/>
  </p:clrMapOvr>
  <p:transition spd="slow">
    <p:strips dir="ld"/>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9A112D3-83A3-4AB3-9260-A13DDAE2A2F4}" type="slidenum">
              <a:rPr lang="it-IT"/>
              <a:pPr>
                <a:defRPr/>
              </a:pPr>
              <a:t>‹N›</a:t>
            </a:fld>
            <a:endParaRPr lang="it-IT"/>
          </a:p>
        </p:txBody>
      </p:sp>
    </p:spTree>
    <p:extLst>
      <p:ext uri="{BB962C8B-B14F-4D97-AF65-F5344CB8AC3E}">
        <p14:creationId xmlns:p14="http://schemas.microsoft.com/office/powerpoint/2010/main" val="3638639649"/>
      </p:ext>
    </p:extLst>
  </p:cSld>
  <p:clrMapOvr>
    <a:masterClrMapping/>
  </p:clrMapOvr>
  <p:transition spd="slow">
    <p:strips dir="ld"/>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D9D723A-BD9D-4F1E-9D16-E7E94BCA95A6}" type="slidenum">
              <a:rPr lang="it-IT"/>
              <a:pPr>
                <a:defRPr/>
              </a:pPr>
              <a:t>‹N›</a:t>
            </a:fld>
            <a:endParaRPr lang="it-IT"/>
          </a:p>
        </p:txBody>
      </p:sp>
    </p:spTree>
    <p:extLst>
      <p:ext uri="{BB962C8B-B14F-4D97-AF65-F5344CB8AC3E}">
        <p14:creationId xmlns:p14="http://schemas.microsoft.com/office/powerpoint/2010/main" val="1602418677"/>
      </p:ext>
    </p:extLst>
  </p:cSld>
  <p:clrMapOvr>
    <a:masterClrMapping/>
  </p:clrMapOvr>
  <p:transition spd="slow">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85800" y="1981203"/>
            <a:ext cx="3810003" cy="4235445"/>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648196" y="1981203"/>
            <a:ext cx="3810003" cy="4235445"/>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10"/>
          </p:nvPr>
        </p:nvSpPr>
        <p:spPr/>
        <p:txBody>
          <a:bodyPr/>
          <a:lstStyle>
            <a:lvl1pPr eaLnBrk="0">
              <a:defRPr/>
            </a:lvl1pPr>
          </a:lstStyle>
          <a:p>
            <a:pPr>
              <a:defRPr/>
            </a:pPr>
            <a:endParaRPr/>
          </a:p>
        </p:txBody>
      </p:sp>
      <p:sp>
        <p:nvSpPr>
          <p:cNvPr id="6" name="Segnaposto piè di pagina 5"/>
          <p:cNvSpPr txBox="1">
            <a:spLocks noGrp="1"/>
          </p:cNvSpPr>
          <p:nvPr>
            <p:ph type="ftr" sz="quarter" idx="11"/>
          </p:nvPr>
        </p:nvSpPr>
        <p:spPr/>
        <p:txBody>
          <a:bodyPr/>
          <a:lstStyle>
            <a:lvl1pPr eaLnBrk="0">
              <a:defRPr/>
            </a:lvl1pPr>
          </a:lstStyle>
          <a:p>
            <a:pPr>
              <a:defRPr/>
            </a:pPr>
            <a:endParaRPr/>
          </a:p>
        </p:txBody>
      </p:sp>
      <p:sp>
        <p:nvSpPr>
          <p:cNvPr id="7" name="Segnaposto numero diapositiva 6"/>
          <p:cNvSpPr txBox="1">
            <a:spLocks noGrp="1"/>
          </p:cNvSpPr>
          <p:nvPr>
            <p:ph type="sldNum" sz="quarter" idx="12"/>
          </p:nvPr>
        </p:nvSpPr>
        <p:spPr/>
        <p:txBody>
          <a:bodyPr/>
          <a:lstStyle>
            <a:lvl1pPr eaLnBrk="0">
              <a:defRPr/>
            </a:lvl1pPr>
          </a:lstStyle>
          <a:p>
            <a:pPr>
              <a:defRPr/>
            </a:pPr>
            <a:fld id="{2CA6493E-B706-4B2C-B7B1-04C0C6600751}" type="slidenum">
              <a:rPr/>
              <a:pPr>
                <a:defRPr/>
              </a:pPr>
              <a:t>‹N›</a:t>
            </a:fld>
            <a:endParaRPr/>
          </a:p>
        </p:txBody>
      </p:sp>
    </p:spTree>
    <p:extLst>
      <p:ext uri="{BB962C8B-B14F-4D97-AF65-F5344CB8AC3E}">
        <p14:creationId xmlns:p14="http://schemas.microsoft.com/office/powerpoint/2010/main" val="2012212647"/>
      </p:ext>
    </p:extLst>
  </p:cSld>
  <p:clrMapOvr>
    <a:masterClrMapping/>
  </p:clrMapOvr>
  <p:transition spd="slow"/>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179238B-7F70-4C20-9E15-93CDD48FE845}" type="slidenum">
              <a:rPr lang="it-IT"/>
              <a:pPr>
                <a:defRPr/>
              </a:pPr>
              <a:t>‹N›</a:t>
            </a:fld>
            <a:endParaRPr lang="it-IT"/>
          </a:p>
        </p:txBody>
      </p:sp>
    </p:spTree>
    <p:extLst>
      <p:ext uri="{BB962C8B-B14F-4D97-AF65-F5344CB8AC3E}">
        <p14:creationId xmlns:p14="http://schemas.microsoft.com/office/powerpoint/2010/main" val="13137213"/>
      </p:ext>
    </p:extLst>
  </p:cSld>
  <p:clrMapOvr>
    <a:masterClrMapping/>
  </p:clrMapOvr>
  <p:transition spd="slow">
    <p:strips dir="l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64FD573-6AFA-4020-A600-06535CFE8AAA}" type="slidenum">
              <a:rPr lang="it-IT"/>
              <a:pPr>
                <a:defRPr/>
              </a:pPr>
              <a:t>‹N›</a:t>
            </a:fld>
            <a:endParaRPr lang="it-IT"/>
          </a:p>
        </p:txBody>
      </p:sp>
    </p:spTree>
    <p:extLst>
      <p:ext uri="{BB962C8B-B14F-4D97-AF65-F5344CB8AC3E}">
        <p14:creationId xmlns:p14="http://schemas.microsoft.com/office/powerpoint/2010/main" val="922102158"/>
      </p:ext>
    </p:extLst>
  </p:cSld>
  <p:clrMapOvr>
    <a:masterClrMapping/>
  </p:clrMapOvr>
  <p:transition spd="slow">
    <p:strips dir="ld"/>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7D4687D-CB7D-4851-94E7-7EFBB5688234}" type="slidenum">
              <a:rPr lang="it-IT"/>
              <a:pPr>
                <a:defRPr/>
              </a:pPr>
              <a:t>‹N›</a:t>
            </a:fld>
            <a:endParaRPr lang="it-IT"/>
          </a:p>
        </p:txBody>
      </p:sp>
    </p:spTree>
    <p:extLst>
      <p:ext uri="{BB962C8B-B14F-4D97-AF65-F5344CB8AC3E}">
        <p14:creationId xmlns:p14="http://schemas.microsoft.com/office/powerpoint/2010/main" val="2747936175"/>
      </p:ext>
    </p:extLst>
  </p:cSld>
  <p:clrMapOvr>
    <a:masterClrMapping/>
  </p:clrMapOvr>
  <p:transition spd="slow">
    <p:strips dir="ld"/>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E4DDECC-2D17-4735-A42D-DF459B6EEB50}" type="slidenum">
              <a:rPr lang="it-IT"/>
              <a:pPr>
                <a:defRPr/>
              </a:pPr>
              <a:t>‹N›</a:t>
            </a:fld>
            <a:endParaRPr lang="it-IT"/>
          </a:p>
        </p:txBody>
      </p:sp>
    </p:spTree>
    <p:extLst>
      <p:ext uri="{BB962C8B-B14F-4D97-AF65-F5344CB8AC3E}">
        <p14:creationId xmlns:p14="http://schemas.microsoft.com/office/powerpoint/2010/main" val="1775989798"/>
      </p:ext>
    </p:extLst>
  </p:cSld>
  <p:clrMapOvr>
    <a:masterClrMapping/>
  </p:clrMapOvr>
  <p:transition spd="slow">
    <p:strips dir="ld"/>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4451041-EE02-4067-9560-BE017EC1CEBD}" type="slidenum">
              <a:rPr lang="it-IT"/>
              <a:pPr>
                <a:defRPr/>
              </a:pPr>
              <a:t>‹N›</a:t>
            </a:fld>
            <a:endParaRPr lang="it-IT"/>
          </a:p>
        </p:txBody>
      </p:sp>
    </p:spTree>
    <p:extLst>
      <p:ext uri="{BB962C8B-B14F-4D97-AF65-F5344CB8AC3E}">
        <p14:creationId xmlns:p14="http://schemas.microsoft.com/office/powerpoint/2010/main" val="2069518746"/>
      </p:ext>
    </p:extLst>
  </p:cSld>
  <p:clrMapOvr>
    <a:masterClrMapping/>
  </p:clrMapOvr>
  <p:transition spd="slow">
    <p:strips dir="ld"/>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7592862-746B-4475-BCB0-D0311EC69471}" type="slidenum">
              <a:rPr lang="it-IT"/>
              <a:pPr>
                <a:defRPr/>
              </a:pPr>
              <a:t>‹N›</a:t>
            </a:fld>
            <a:endParaRPr lang="it-IT"/>
          </a:p>
        </p:txBody>
      </p:sp>
    </p:spTree>
    <p:extLst>
      <p:ext uri="{BB962C8B-B14F-4D97-AF65-F5344CB8AC3E}">
        <p14:creationId xmlns:p14="http://schemas.microsoft.com/office/powerpoint/2010/main" val="4277847635"/>
      </p:ext>
    </p:extLst>
  </p:cSld>
  <p:clrMapOvr>
    <a:masterClrMapping/>
  </p:clrMapOvr>
  <p:transition spd="slow">
    <p:strips dir="ld"/>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9163F72-7725-4DF6-8AF4-9C45D8FC3BB2}" type="slidenum">
              <a:rPr lang="it-IT"/>
              <a:pPr>
                <a:defRPr/>
              </a:pPr>
              <a:t>‹N›</a:t>
            </a:fld>
            <a:endParaRPr lang="it-IT"/>
          </a:p>
        </p:txBody>
      </p:sp>
    </p:spTree>
    <p:extLst>
      <p:ext uri="{BB962C8B-B14F-4D97-AF65-F5344CB8AC3E}">
        <p14:creationId xmlns:p14="http://schemas.microsoft.com/office/powerpoint/2010/main" val="3233757348"/>
      </p:ext>
    </p:extLst>
  </p:cSld>
  <p:clrMapOvr>
    <a:masterClrMapping/>
  </p:clrMapOvr>
  <p:transition spd="slow">
    <p:strips dir="ld"/>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2F8418F-9332-4904-9E91-6D0190AC89C3}" type="slidenum">
              <a:rPr lang="it-IT"/>
              <a:pPr>
                <a:defRPr/>
              </a:pPr>
              <a:t>‹N›</a:t>
            </a:fld>
            <a:endParaRPr lang="it-IT"/>
          </a:p>
        </p:txBody>
      </p:sp>
    </p:spTree>
    <p:extLst>
      <p:ext uri="{BB962C8B-B14F-4D97-AF65-F5344CB8AC3E}">
        <p14:creationId xmlns:p14="http://schemas.microsoft.com/office/powerpoint/2010/main" val="596400301"/>
      </p:ext>
    </p:extLst>
  </p:cSld>
  <p:clrMapOvr>
    <a:masterClrMapping/>
  </p:clrMapOvr>
  <p:transition spd="slow">
    <p:strips dir="ld"/>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31422B1-4AFA-41C0-B7E8-4A6D721E53D6}" type="slidenum">
              <a:rPr lang="it-IT"/>
              <a:pPr>
                <a:defRPr/>
              </a:pPr>
              <a:t>‹N›</a:t>
            </a:fld>
            <a:endParaRPr lang="it-IT"/>
          </a:p>
        </p:txBody>
      </p:sp>
    </p:spTree>
    <p:extLst>
      <p:ext uri="{BB962C8B-B14F-4D97-AF65-F5344CB8AC3E}">
        <p14:creationId xmlns:p14="http://schemas.microsoft.com/office/powerpoint/2010/main" val="840417858"/>
      </p:ext>
    </p:extLst>
  </p:cSld>
  <p:clrMapOvr>
    <a:masterClrMapping/>
  </p:clrMapOvr>
  <p:transition spd="slow">
    <p:strips dir="ld"/>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C61C8C7-D526-4793-B941-66A82011ADA3}" type="slidenum">
              <a:rPr lang="it-IT"/>
              <a:pPr>
                <a:defRPr/>
              </a:pPr>
              <a:t>‹N›</a:t>
            </a:fld>
            <a:endParaRPr lang="it-IT"/>
          </a:p>
        </p:txBody>
      </p:sp>
    </p:spTree>
    <p:extLst>
      <p:ext uri="{BB962C8B-B14F-4D97-AF65-F5344CB8AC3E}">
        <p14:creationId xmlns:p14="http://schemas.microsoft.com/office/powerpoint/2010/main" val="2681383043"/>
      </p:ext>
    </p:extLst>
  </p:cSld>
  <p:clrMapOvr>
    <a:masterClrMapping/>
  </p:clrMapOvr>
  <p:transition spd="slow">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200" y="1535113"/>
            <a:ext cx="4040184" cy="639759"/>
          </a:xfrm>
        </p:spPr>
        <p:txBody>
          <a:bodyPr anchor="b"/>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2400" b="1"/>
            </a:lvl1pPr>
          </a:lstStyle>
          <a:p>
            <a:pPr lvl="0"/>
            <a:r>
              <a:rPr lang="it-IT"/>
              <a:t>Fare clic per modificare stili del testo dello schema</a:t>
            </a:r>
          </a:p>
        </p:txBody>
      </p:sp>
      <p:sp>
        <p:nvSpPr>
          <p:cNvPr id="4" name="Segnaposto contenuto 3"/>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023" y="1535113"/>
            <a:ext cx="4041776" cy="639759"/>
          </a:xfrm>
        </p:spPr>
        <p:txBody>
          <a:bodyPr anchor="b"/>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2400" b="1"/>
            </a:lvl1pPr>
          </a:lstStyle>
          <a:p>
            <a:pPr lvl="0"/>
            <a:r>
              <a:rPr lang="it-IT"/>
              <a:t>Fare clic per modificare stili del testo dello schema</a:t>
            </a:r>
          </a:p>
        </p:txBody>
      </p:sp>
      <p:sp>
        <p:nvSpPr>
          <p:cNvPr id="6" name="Segnaposto contenuto 5"/>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10"/>
          </p:nvPr>
        </p:nvSpPr>
        <p:spPr/>
        <p:txBody>
          <a:bodyPr/>
          <a:lstStyle>
            <a:lvl1pPr eaLnBrk="0">
              <a:defRPr/>
            </a:lvl1pPr>
          </a:lstStyle>
          <a:p>
            <a:pPr>
              <a:defRPr/>
            </a:pPr>
            <a:endParaRPr/>
          </a:p>
        </p:txBody>
      </p:sp>
      <p:sp>
        <p:nvSpPr>
          <p:cNvPr id="8" name="Segnaposto piè di pagina 7"/>
          <p:cNvSpPr txBox="1">
            <a:spLocks noGrp="1"/>
          </p:cNvSpPr>
          <p:nvPr>
            <p:ph type="ftr" sz="quarter" idx="11"/>
          </p:nvPr>
        </p:nvSpPr>
        <p:spPr/>
        <p:txBody>
          <a:bodyPr/>
          <a:lstStyle>
            <a:lvl1pPr eaLnBrk="0">
              <a:defRPr/>
            </a:lvl1pPr>
          </a:lstStyle>
          <a:p>
            <a:pPr>
              <a:defRPr/>
            </a:pPr>
            <a:endParaRPr/>
          </a:p>
        </p:txBody>
      </p:sp>
      <p:sp>
        <p:nvSpPr>
          <p:cNvPr id="9" name="Segnaposto numero diapositiva 8"/>
          <p:cNvSpPr txBox="1">
            <a:spLocks noGrp="1"/>
          </p:cNvSpPr>
          <p:nvPr>
            <p:ph type="sldNum" sz="quarter" idx="12"/>
          </p:nvPr>
        </p:nvSpPr>
        <p:spPr/>
        <p:txBody>
          <a:bodyPr/>
          <a:lstStyle>
            <a:lvl1pPr eaLnBrk="0">
              <a:defRPr/>
            </a:lvl1pPr>
          </a:lstStyle>
          <a:p>
            <a:pPr>
              <a:defRPr/>
            </a:pPr>
            <a:fld id="{BE5F0FB2-B005-4303-8033-781702D57BD9}" type="slidenum">
              <a:rPr/>
              <a:pPr>
                <a:defRPr/>
              </a:pPr>
              <a:t>‹N›</a:t>
            </a:fld>
            <a:endParaRPr/>
          </a:p>
        </p:txBody>
      </p:sp>
    </p:spTree>
    <p:extLst>
      <p:ext uri="{BB962C8B-B14F-4D97-AF65-F5344CB8AC3E}">
        <p14:creationId xmlns:p14="http://schemas.microsoft.com/office/powerpoint/2010/main" val="2176828775"/>
      </p:ext>
    </p:extLst>
  </p:cSld>
  <p:clrMapOvr>
    <a:masterClrMapping/>
  </p:clrMapOvr>
  <p:transition spd="slow"/>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F470A0B-232D-4293-B671-79AD5F639E62}" type="slidenum">
              <a:rPr lang="it-IT"/>
              <a:pPr>
                <a:defRPr/>
              </a:pPr>
              <a:t>‹N›</a:t>
            </a:fld>
            <a:endParaRPr lang="it-IT"/>
          </a:p>
        </p:txBody>
      </p:sp>
    </p:spTree>
    <p:extLst>
      <p:ext uri="{BB962C8B-B14F-4D97-AF65-F5344CB8AC3E}">
        <p14:creationId xmlns:p14="http://schemas.microsoft.com/office/powerpoint/2010/main" val="2007310871"/>
      </p:ext>
    </p:extLst>
  </p:cSld>
  <p:clrMapOvr>
    <a:masterClrMapping/>
  </p:clrMapOvr>
  <p:transition spd="slow">
    <p:strips dir="ld"/>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AE5745D-856E-4B06-BE43-D950B10A2714}" type="slidenum">
              <a:rPr lang="it-IT"/>
              <a:pPr>
                <a:defRPr/>
              </a:pPr>
              <a:t>‹N›</a:t>
            </a:fld>
            <a:endParaRPr lang="it-IT"/>
          </a:p>
        </p:txBody>
      </p:sp>
    </p:spTree>
    <p:extLst>
      <p:ext uri="{BB962C8B-B14F-4D97-AF65-F5344CB8AC3E}">
        <p14:creationId xmlns:p14="http://schemas.microsoft.com/office/powerpoint/2010/main" val="3954951921"/>
      </p:ext>
    </p:extLst>
  </p:cSld>
  <p:clrMapOvr>
    <a:masterClrMapping/>
  </p:clrMapOvr>
  <p:transition spd="slow">
    <p:strips dir="ld"/>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763459C-F404-4F44-A759-E94B0BD032F7}" type="slidenum">
              <a:rPr lang="it-IT"/>
              <a:pPr>
                <a:defRPr/>
              </a:pPr>
              <a:t>‹N›</a:t>
            </a:fld>
            <a:endParaRPr lang="it-IT"/>
          </a:p>
        </p:txBody>
      </p:sp>
    </p:spTree>
    <p:extLst>
      <p:ext uri="{BB962C8B-B14F-4D97-AF65-F5344CB8AC3E}">
        <p14:creationId xmlns:p14="http://schemas.microsoft.com/office/powerpoint/2010/main" val="3248177411"/>
      </p:ext>
    </p:extLst>
  </p:cSld>
  <p:clrMapOvr>
    <a:masterClrMapping/>
  </p:clrMapOvr>
  <p:transition spd="slow">
    <p:strips dir="l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B108ABB-9E78-4275-9E85-B996BA946FCA}" type="slidenum">
              <a:rPr lang="it-IT"/>
              <a:pPr>
                <a:defRPr/>
              </a:pPr>
              <a:t>‹N›</a:t>
            </a:fld>
            <a:endParaRPr lang="it-IT"/>
          </a:p>
        </p:txBody>
      </p:sp>
    </p:spTree>
    <p:extLst>
      <p:ext uri="{BB962C8B-B14F-4D97-AF65-F5344CB8AC3E}">
        <p14:creationId xmlns:p14="http://schemas.microsoft.com/office/powerpoint/2010/main" val="3770920664"/>
      </p:ext>
    </p:extLst>
  </p:cSld>
  <p:clrMapOvr>
    <a:masterClrMapping/>
  </p:clrMapOvr>
  <p:transition spd="slow">
    <p:strips dir="ld"/>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3BA1682-EB52-47F9-BC7F-8489C9972854}" type="slidenum">
              <a:rPr lang="it-IT"/>
              <a:pPr>
                <a:defRPr/>
              </a:pPr>
              <a:t>‹N›</a:t>
            </a:fld>
            <a:endParaRPr lang="it-IT"/>
          </a:p>
        </p:txBody>
      </p:sp>
    </p:spTree>
    <p:extLst>
      <p:ext uri="{BB962C8B-B14F-4D97-AF65-F5344CB8AC3E}">
        <p14:creationId xmlns:p14="http://schemas.microsoft.com/office/powerpoint/2010/main" val="924316811"/>
      </p:ext>
    </p:extLst>
  </p:cSld>
  <p:clrMapOvr>
    <a:masterClrMapping/>
  </p:clrMapOvr>
  <p:transition spd="slow">
    <p:strips dir="ld"/>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24BCAD0-6D2E-4D5B-9065-CF83C08A7188}" type="slidenum">
              <a:rPr lang="it-IT"/>
              <a:pPr>
                <a:defRPr/>
              </a:pPr>
              <a:t>‹N›</a:t>
            </a:fld>
            <a:endParaRPr lang="it-IT"/>
          </a:p>
        </p:txBody>
      </p:sp>
    </p:spTree>
    <p:extLst>
      <p:ext uri="{BB962C8B-B14F-4D97-AF65-F5344CB8AC3E}">
        <p14:creationId xmlns:p14="http://schemas.microsoft.com/office/powerpoint/2010/main" val="3044193932"/>
      </p:ext>
    </p:extLst>
  </p:cSld>
  <p:clrMapOvr>
    <a:masterClrMapping/>
  </p:clrMapOvr>
  <p:transition spd="slow">
    <p:strips dir="ld"/>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75170109-9311-44DA-87E0-59ADDDAE8A60}" type="slidenum">
              <a:rPr lang="it-IT"/>
              <a:pPr>
                <a:defRPr/>
              </a:pPr>
              <a:t>‹N›</a:t>
            </a:fld>
            <a:endParaRPr lang="it-IT"/>
          </a:p>
        </p:txBody>
      </p:sp>
    </p:spTree>
    <p:extLst>
      <p:ext uri="{BB962C8B-B14F-4D97-AF65-F5344CB8AC3E}">
        <p14:creationId xmlns:p14="http://schemas.microsoft.com/office/powerpoint/2010/main" val="2373129731"/>
      </p:ext>
    </p:extLst>
  </p:cSld>
  <p:clrMapOvr>
    <a:masterClrMapping/>
  </p:clrMapOvr>
  <p:transition spd="slow">
    <p:strips dir="ld"/>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12416BF9-2EC1-4B30-A2D4-54D089BFE811}" type="slidenum">
              <a:rPr lang="it-IT"/>
              <a:pPr>
                <a:defRPr/>
              </a:pPr>
              <a:t>‹N›</a:t>
            </a:fld>
            <a:endParaRPr lang="it-IT"/>
          </a:p>
        </p:txBody>
      </p:sp>
    </p:spTree>
    <p:extLst>
      <p:ext uri="{BB962C8B-B14F-4D97-AF65-F5344CB8AC3E}">
        <p14:creationId xmlns:p14="http://schemas.microsoft.com/office/powerpoint/2010/main" val="2976313414"/>
      </p:ext>
    </p:extLst>
  </p:cSld>
  <p:clrMapOvr>
    <a:masterClrMapping/>
  </p:clrMapOvr>
  <p:transition spd="slow">
    <p:strips dir="ld"/>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880388F2-4B4E-4337-85A7-6852E05CFD7C}" type="slidenum">
              <a:rPr lang="it-IT"/>
              <a:pPr>
                <a:defRPr/>
              </a:pPr>
              <a:t>‹N›</a:t>
            </a:fld>
            <a:endParaRPr lang="it-IT"/>
          </a:p>
        </p:txBody>
      </p:sp>
    </p:spTree>
    <p:extLst>
      <p:ext uri="{BB962C8B-B14F-4D97-AF65-F5344CB8AC3E}">
        <p14:creationId xmlns:p14="http://schemas.microsoft.com/office/powerpoint/2010/main" val="418927587"/>
      </p:ext>
    </p:extLst>
  </p:cSld>
  <p:clrMapOvr>
    <a:masterClrMapping/>
  </p:clrMapOvr>
  <p:transition spd="slow">
    <p:strips dir="ld"/>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2E868A9-B232-46E3-983D-88738D06A07B}" type="slidenum">
              <a:rPr lang="it-IT"/>
              <a:pPr>
                <a:defRPr/>
              </a:pPr>
              <a:t>‹N›</a:t>
            </a:fld>
            <a:endParaRPr lang="it-IT"/>
          </a:p>
        </p:txBody>
      </p:sp>
    </p:spTree>
    <p:extLst>
      <p:ext uri="{BB962C8B-B14F-4D97-AF65-F5344CB8AC3E}">
        <p14:creationId xmlns:p14="http://schemas.microsoft.com/office/powerpoint/2010/main" val="2116624375"/>
      </p:ext>
    </p:extLst>
  </p:cSld>
  <p:clrMapOvr>
    <a:masterClrMapping/>
  </p:clrMapOvr>
  <p:transition spd="slow">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CF4924E-ACAA-48F0-B02C-290E41FA268B}"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2BD4EBB-82B6-4448-ABCA-97050113160F}" type="slidenum">
              <a:rPr lang="it-IT"/>
              <a:pPr>
                <a:defRPr/>
              </a:pPr>
              <a:t>‹N›</a:t>
            </a:fld>
            <a:endParaRPr lang="it-IT"/>
          </a:p>
        </p:txBody>
      </p:sp>
    </p:spTree>
    <p:extLst>
      <p:ext uri="{BB962C8B-B14F-4D97-AF65-F5344CB8AC3E}">
        <p14:creationId xmlns:p14="http://schemas.microsoft.com/office/powerpoint/2010/main" val="163415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10"/>
          </p:nvPr>
        </p:nvSpPr>
        <p:spPr/>
        <p:txBody>
          <a:bodyPr/>
          <a:lstStyle>
            <a:lvl1pPr eaLnBrk="0">
              <a:defRPr/>
            </a:lvl1pPr>
          </a:lstStyle>
          <a:p>
            <a:pPr>
              <a:defRPr/>
            </a:pPr>
            <a:endParaRPr/>
          </a:p>
        </p:txBody>
      </p:sp>
      <p:sp>
        <p:nvSpPr>
          <p:cNvPr id="4" name="Segnaposto piè di pagina 3"/>
          <p:cNvSpPr txBox="1">
            <a:spLocks noGrp="1"/>
          </p:cNvSpPr>
          <p:nvPr>
            <p:ph type="ftr" sz="quarter" idx="11"/>
          </p:nvPr>
        </p:nvSpPr>
        <p:spPr/>
        <p:txBody>
          <a:bodyPr/>
          <a:lstStyle>
            <a:lvl1pPr eaLnBrk="0">
              <a:defRPr/>
            </a:lvl1pPr>
          </a:lstStyle>
          <a:p>
            <a:pPr>
              <a:defRPr/>
            </a:pPr>
            <a:endParaRPr/>
          </a:p>
        </p:txBody>
      </p:sp>
      <p:sp>
        <p:nvSpPr>
          <p:cNvPr id="5" name="Segnaposto numero diapositiva 4"/>
          <p:cNvSpPr txBox="1">
            <a:spLocks noGrp="1"/>
          </p:cNvSpPr>
          <p:nvPr>
            <p:ph type="sldNum" sz="quarter" idx="12"/>
          </p:nvPr>
        </p:nvSpPr>
        <p:spPr/>
        <p:txBody>
          <a:bodyPr/>
          <a:lstStyle>
            <a:lvl1pPr eaLnBrk="0">
              <a:defRPr/>
            </a:lvl1pPr>
          </a:lstStyle>
          <a:p>
            <a:pPr>
              <a:defRPr/>
            </a:pPr>
            <a:fld id="{90E09C21-BB7A-4A07-BE00-1E694ECE2A4E}" type="slidenum">
              <a:rPr/>
              <a:pPr>
                <a:defRPr/>
              </a:pPr>
              <a:t>‹N›</a:t>
            </a:fld>
            <a:endParaRPr/>
          </a:p>
        </p:txBody>
      </p:sp>
    </p:spTree>
    <p:extLst>
      <p:ext uri="{BB962C8B-B14F-4D97-AF65-F5344CB8AC3E}">
        <p14:creationId xmlns:p14="http://schemas.microsoft.com/office/powerpoint/2010/main" val="4085211782"/>
      </p:ext>
    </p:extLst>
  </p:cSld>
  <p:clrMapOvr>
    <a:masterClrMapping/>
  </p:clrMapOvr>
  <p:transition spd="slow"/>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94AC7A0-4C7C-4590-A48B-58BEF4E7C41F}" type="slidenum">
              <a:rPr lang="it-IT"/>
              <a:pPr>
                <a:defRPr/>
              </a:pPr>
              <a:t>‹N›</a:t>
            </a:fld>
            <a:endParaRPr lang="it-IT"/>
          </a:p>
        </p:txBody>
      </p:sp>
    </p:spTree>
    <p:extLst>
      <p:ext uri="{BB962C8B-B14F-4D97-AF65-F5344CB8AC3E}">
        <p14:creationId xmlns:p14="http://schemas.microsoft.com/office/powerpoint/2010/main" val="4278794572"/>
      </p:ext>
    </p:extLst>
  </p:cSld>
  <p:clrMapOvr>
    <a:masterClrMapping/>
  </p:clrMapOvr>
  <p:transition spd="slow">
    <p:strips dir="ld"/>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A128A06-997D-4E3F-AAFD-0E9717039C67}" type="slidenum">
              <a:rPr lang="it-IT"/>
              <a:pPr>
                <a:defRPr/>
              </a:pPr>
              <a:t>‹N›</a:t>
            </a:fld>
            <a:endParaRPr lang="it-IT"/>
          </a:p>
        </p:txBody>
      </p:sp>
    </p:spTree>
    <p:extLst>
      <p:ext uri="{BB962C8B-B14F-4D97-AF65-F5344CB8AC3E}">
        <p14:creationId xmlns:p14="http://schemas.microsoft.com/office/powerpoint/2010/main" val="573780969"/>
      </p:ext>
    </p:extLst>
  </p:cSld>
  <p:clrMapOvr>
    <a:masterClrMapping/>
  </p:clrMapOvr>
  <p:transition spd="slow">
    <p:strips dir="ld"/>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51522C2-5782-4A5A-B66E-70C511FA3B89}" type="slidenum">
              <a:rPr lang="it-IT"/>
              <a:pPr>
                <a:defRPr/>
              </a:pPr>
              <a:t>‹N›</a:t>
            </a:fld>
            <a:endParaRPr lang="it-IT"/>
          </a:p>
        </p:txBody>
      </p:sp>
    </p:spTree>
    <p:extLst>
      <p:ext uri="{BB962C8B-B14F-4D97-AF65-F5344CB8AC3E}">
        <p14:creationId xmlns:p14="http://schemas.microsoft.com/office/powerpoint/2010/main" val="2385608368"/>
      </p:ext>
    </p:extLst>
  </p:cSld>
  <p:clrMapOvr>
    <a:masterClrMapping/>
  </p:clrMapOvr>
  <p:transition spd="slow">
    <p:strips dir="ld"/>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4BADE56-7C66-47FA-BA92-D6B7A841AFCA}" type="slidenum">
              <a:rPr lang="it-IT"/>
              <a:pPr>
                <a:defRPr/>
              </a:pPr>
              <a:t>‹N›</a:t>
            </a:fld>
            <a:endParaRPr lang="it-IT"/>
          </a:p>
        </p:txBody>
      </p:sp>
    </p:spTree>
    <p:extLst>
      <p:ext uri="{BB962C8B-B14F-4D97-AF65-F5344CB8AC3E}">
        <p14:creationId xmlns:p14="http://schemas.microsoft.com/office/powerpoint/2010/main" val="951505412"/>
      </p:ext>
    </p:extLst>
  </p:cSld>
  <p:clrMapOvr>
    <a:masterClrMapping/>
  </p:clrMapOvr>
  <p:transition spd="slow">
    <p:strips dir="ld"/>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D7B68D8-57AF-4FCE-8A24-744EEE3B116C}" type="slidenum">
              <a:rPr lang="it-IT"/>
              <a:pPr>
                <a:defRPr/>
              </a:pPr>
              <a:t>‹N›</a:t>
            </a:fld>
            <a:endParaRPr lang="it-IT"/>
          </a:p>
        </p:txBody>
      </p:sp>
    </p:spTree>
    <p:extLst>
      <p:ext uri="{BB962C8B-B14F-4D97-AF65-F5344CB8AC3E}">
        <p14:creationId xmlns:p14="http://schemas.microsoft.com/office/powerpoint/2010/main" val="1640166995"/>
      </p:ext>
    </p:extLst>
  </p:cSld>
  <p:clrMapOvr>
    <a:masterClrMapping/>
  </p:clrMapOvr>
  <p:transition spd="slow">
    <p:strips dir="l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95C6683-CE7F-4D50-8FF5-F61403E8F2D4}" type="slidenum">
              <a:rPr lang="it-IT"/>
              <a:pPr>
                <a:defRPr/>
              </a:pPr>
              <a:t>‹N›</a:t>
            </a:fld>
            <a:endParaRPr lang="it-IT"/>
          </a:p>
        </p:txBody>
      </p:sp>
    </p:spTree>
    <p:extLst>
      <p:ext uri="{BB962C8B-B14F-4D97-AF65-F5344CB8AC3E}">
        <p14:creationId xmlns:p14="http://schemas.microsoft.com/office/powerpoint/2010/main" val="682469662"/>
      </p:ext>
    </p:extLst>
  </p:cSld>
  <p:clrMapOvr>
    <a:masterClrMapping/>
  </p:clrMapOvr>
  <p:transition spd="slow">
    <p:strips dir="ld"/>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77A3CE0-7B67-4F47-9131-E8452F0EA56F}" type="slidenum">
              <a:rPr lang="it-IT"/>
              <a:pPr>
                <a:defRPr/>
              </a:pPr>
              <a:t>‹N›</a:t>
            </a:fld>
            <a:endParaRPr lang="it-IT"/>
          </a:p>
        </p:txBody>
      </p:sp>
    </p:spTree>
    <p:extLst>
      <p:ext uri="{BB962C8B-B14F-4D97-AF65-F5344CB8AC3E}">
        <p14:creationId xmlns:p14="http://schemas.microsoft.com/office/powerpoint/2010/main" val="3078383268"/>
      </p:ext>
    </p:extLst>
  </p:cSld>
  <p:clrMapOvr>
    <a:masterClrMapping/>
  </p:clrMapOvr>
  <p:transition spd="slow">
    <p:strips dir="ld"/>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7D18246-21FA-4906-8257-9CC3555E811E}" type="slidenum">
              <a:rPr lang="it-IT"/>
              <a:pPr>
                <a:defRPr/>
              </a:pPr>
              <a:t>‹N›</a:t>
            </a:fld>
            <a:endParaRPr lang="it-IT"/>
          </a:p>
        </p:txBody>
      </p:sp>
    </p:spTree>
    <p:extLst>
      <p:ext uri="{BB962C8B-B14F-4D97-AF65-F5344CB8AC3E}">
        <p14:creationId xmlns:p14="http://schemas.microsoft.com/office/powerpoint/2010/main" val="2921543128"/>
      </p:ext>
    </p:extLst>
  </p:cSld>
  <p:clrMapOvr>
    <a:masterClrMapping/>
  </p:clrMapOvr>
  <p:transition spd="slow">
    <p:strips dir="ld"/>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85D1C99-634C-4B13-9003-6D46DEC95AB9}" type="slidenum">
              <a:rPr lang="it-IT"/>
              <a:pPr>
                <a:defRPr/>
              </a:pPr>
              <a:t>‹N›</a:t>
            </a:fld>
            <a:endParaRPr lang="it-IT"/>
          </a:p>
        </p:txBody>
      </p:sp>
    </p:spTree>
    <p:extLst>
      <p:ext uri="{BB962C8B-B14F-4D97-AF65-F5344CB8AC3E}">
        <p14:creationId xmlns:p14="http://schemas.microsoft.com/office/powerpoint/2010/main" val="2265927476"/>
      </p:ext>
    </p:extLst>
  </p:cSld>
  <p:clrMapOvr>
    <a:masterClrMapping/>
  </p:clrMapOvr>
  <p:transition spd="slow">
    <p:strips dir="ld"/>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262C9C4-6098-4257-9DF1-30365DBEE777}" type="slidenum">
              <a:rPr lang="it-IT"/>
              <a:pPr>
                <a:defRPr/>
              </a:pPr>
              <a:t>‹N›</a:t>
            </a:fld>
            <a:endParaRPr lang="it-IT"/>
          </a:p>
        </p:txBody>
      </p:sp>
    </p:spTree>
    <p:extLst>
      <p:ext uri="{BB962C8B-B14F-4D97-AF65-F5344CB8AC3E}">
        <p14:creationId xmlns:p14="http://schemas.microsoft.com/office/powerpoint/2010/main" val="2144447956"/>
      </p:ext>
    </p:extLst>
  </p:cSld>
  <p:clrMapOvr>
    <a:masterClrMapping/>
  </p:clrMapOvr>
  <p:transition spd="slow">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10"/>
          </p:nvPr>
        </p:nvSpPr>
        <p:spPr/>
        <p:txBody>
          <a:bodyPr/>
          <a:lstStyle>
            <a:lvl1pPr eaLnBrk="0">
              <a:defRPr/>
            </a:lvl1pPr>
          </a:lstStyle>
          <a:p>
            <a:pPr>
              <a:defRPr/>
            </a:pPr>
            <a:endParaRPr/>
          </a:p>
        </p:txBody>
      </p:sp>
      <p:sp>
        <p:nvSpPr>
          <p:cNvPr id="3" name="Segnaposto piè di pagina 2"/>
          <p:cNvSpPr txBox="1">
            <a:spLocks noGrp="1"/>
          </p:cNvSpPr>
          <p:nvPr>
            <p:ph type="ftr" sz="quarter" idx="11"/>
          </p:nvPr>
        </p:nvSpPr>
        <p:spPr/>
        <p:txBody>
          <a:bodyPr/>
          <a:lstStyle>
            <a:lvl1pPr eaLnBrk="0">
              <a:defRPr/>
            </a:lvl1pPr>
          </a:lstStyle>
          <a:p>
            <a:pPr>
              <a:defRPr/>
            </a:pPr>
            <a:endParaRPr/>
          </a:p>
        </p:txBody>
      </p:sp>
      <p:sp>
        <p:nvSpPr>
          <p:cNvPr id="4" name="Segnaposto numero diapositiva 3"/>
          <p:cNvSpPr txBox="1">
            <a:spLocks noGrp="1"/>
          </p:cNvSpPr>
          <p:nvPr>
            <p:ph type="sldNum" sz="quarter" idx="12"/>
          </p:nvPr>
        </p:nvSpPr>
        <p:spPr/>
        <p:txBody>
          <a:bodyPr/>
          <a:lstStyle>
            <a:lvl1pPr eaLnBrk="0">
              <a:defRPr/>
            </a:lvl1pPr>
          </a:lstStyle>
          <a:p>
            <a:pPr>
              <a:defRPr/>
            </a:pPr>
            <a:fld id="{9B285BE3-BD19-4DF7-8842-F6C18C1034C1}" type="slidenum">
              <a:rPr/>
              <a:pPr>
                <a:defRPr/>
              </a:pPr>
              <a:t>‹N›</a:t>
            </a:fld>
            <a:endParaRPr/>
          </a:p>
        </p:txBody>
      </p:sp>
    </p:spTree>
    <p:extLst>
      <p:ext uri="{BB962C8B-B14F-4D97-AF65-F5344CB8AC3E}">
        <p14:creationId xmlns:p14="http://schemas.microsoft.com/office/powerpoint/2010/main" val="796730587"/>
      </p:ext>
    </p:extLst>
  </p:cSld>
  <p:clrMapOvr>
    <a:masterClrMapping/>
  </p:clrMapOvr>
  <p:transition spd="slow"/>
  <p:hf sldNum="0"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331F3BE-62BF-411C-BF15-BBCBCA57F475}" type="slidenum">
              <a:rPr lang="it-IT"/>
              <a:pPr>
                <a:defRPr/>
              </a:pPr>
              <a:t>‹N›</a:t>
            </a:fld>
            <a:endParaRPr lang="it-IT"/>
          </a:p>
        </p:txBody>
      </p:sp>
    </p:spTree>
    <p:extLst>
      <p:ext uri="{BB962C8B-B14F-4D97-AF65-F5344CB8AC3E}">
        <p14:creationId xmlns:p14="http://schemas.microsoft.com/office/powerpoint/2010/main" val="2533730917"/>
      </p:ext>
    </p:extLst>
  </p:cSld>
  <p:clrMapOvr>
    <a:masterClrMapping/>
  </p:clrMapOvr>
  <p:transition spd="slow">
    <p:strips dir="ld"/>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DC209FC-109E-4E11-9F38-49CC83AD18F1}" type="slidenum">
              <a:rPr lang="it-IT"/>
              <a:pPr>
                <a:defRPr/>
              </a:pPr>
              <a:t>‹N›</a:t>
            </a:fld>
            <a:endParaRPr lang="it-IT"/>
          </a:p>
        </p:txBody>
      </p:sp>
    </p:spTree>
    <p:extLst>
      <p:ext uri="{BB962C8B-B14F-4D97-AF65-F5344CB8AC3E}">
        <p14:creationId xmlns:p14="http://schemas.microsoft.com/office/powerpoint/2010/main" val="121633364"/>
      </p:ext>
    </p:extLst>
  </p:cSld>
  <p:clrMapOvr>
    <a:masterClrMapping/>
  </p:clrMapOvr>
  <p:transition spd="slow">
    <p:strips dir="ld"/>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B4504CC-C732-4FBD-BF6F-3683CF3CCFA5}" type="slidenum">
              <a:rPr lang="it-IT"/>
              <a:pPr>
                <a:defRPr/>
              </a:pPr>
              <a:t>‹N›</a:t>
            </a:fld>
            <a:endParaRPr lang="it-IT"/>
          </a:p>
        </p:txBody>
      </p:sp>
    </p:spTree>
    <p:extLst>
      <p:ext uri="{BB962C8B-B14F-4D97-AF65-F5344CB8AC3E}">
        <p14:creationId xmlns:p14="http://schemas.microsoft.com/office/powerpoint/2010/main" val="3188828626"/>
      </p:ext>
    </p:extLst>
  </p:cSld>
  <p:clrMapOvr>
    <a:masterClrMapping/>
  </p:clrMapOvr>
  <p:transition spd="slow">
    <p:strips dir="ld"/>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F6246D6-BFFA-45CB-B1F4-5E2C012BB34A}" type="slidenum">
              <a:rPr lang="it-IT"/>
              <a:pPr>
                <a:defRPr/>
              </a:pPr>
              <a:t>‹N›</a:t>
            </a:fld>
            <a:endParaRPr lang="it-IT"/>
          </a:p>
        </p:txBody>
      </p:sp>
    </p:spTree>
    <p:extLst>
      <p:ext uri="{BB962C8B-B14F-4D97-AF65-F5344CB8AC3E}">
        <p14:creationId xmlns:p14="http://schemas.microsoft.com/office/powerpoint/2010/main" val="634662735"/>
      </p:ext>
    </p:extLst>
  </p:cSld>
  <p:clrMapOvr>
    <a:masterClrMapping/>
  </p:clrMapOvr>
  <p:transition spd="slow">
    <p:strips dir="ld"/>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8C5FC19-32C4-4BA0-8D57-5E121BF4527C}" type="slidenum">
              <a:rPr lang="it-IT"/>
              <a:pPr>
                <a:defRPr/>
              </a:pPr>
              <a:t>‹N›</a:t>
            </a:fld>
            <a:endParaRPr lang="it-IT"/>
          </a:p>
        </p:txBody>
      </p:sp>
    </p:spTree>
    <p:extLst>
      <p:ext uri="{BB962C8B-B14F-4D97-AF65-F5344CB8AC3E}">
        <p14:creationId xmlns:p14="http://schemas.microsoft.com/office/powerpoint/2010/main" val="125108957"/>
      </p:ext>
    </p:extLst>
  </p:cSld>
  <p:clrMapOvr>
    <a:masterClrMapping/>
  </p:clrMapOvr>
  <p:transition spd="slow">
    <p:strips dir="ld"/>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6AEB4C1-06EB-4342-B05F-FF0E24B519E6}" type="slidenum">
              <a:rPr lang="it-IT"/>
              <a:pPr>
                <a:defRPr/>
              </a:pPr>
              <a:t>‹N›</a:t>
            </a:fld>
            <a:endParaRPr lang="it-IT"/>
          </a:p>
        </p:txBody>
      </p:sp>
    </p:spTree>
    <p:extLst>
      <p:ext uri="{BB962C8B-B14F-4D97-AF65-F5344CB8AC3E}">
        <p14:creationId xmlns:p14="http://schemas.microsoft.com/office/powerpoint/2010/main" val="977029048"/>
      </p:ext>
    </p:extLst>
  </p:cSld>
  <p:clrMapOvr>
    <a:masterClrMapping/>
  </p:clrMapOvr>
  <p:transition spd="slow">
    <p:strips dir="ld"/>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FF48A58-7EFF-499E-BB48-C2C983B9DEB7}" type="slidenum">
              <a:rPr lang="it-IT"/>
              <a:pPr>
                <a:defRPr/>
              </a:pPr>
              <a:t>‹N›</a:t>
            </a:fld>
            <a:endParaRPr lang="it-IT"/>
          </a:p>
        </p:txBody>
      </p:sp>
    </p:spTree>
    <p:extLst>
      <p:ext uri="{BB962C8B-B14F-4D97-AF65-F5344CB8AC3E}">
        <p14:creationId xmlns:p14="http://schemas.microsoft.com/office/powerpoint/2010/main" val="4124882307"/>
      </p:ext>
    </p:extLst>
  </p:cSld>
  <p:clrMapOvr>
    <a:masterClrMapping/>
  </p:clrMapOvr>
  <p:transition spd="slow">
    <p:strips dir="l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334891B-D5C3-429B-91A5-D46B0F81A4BE}" type="slidenum">
              <a:rPr lang="it-IT"/>
              <a:pPr>
                <a:defRPr/>
              </a:pPr>
              <a:t>‹N›</a:t>
            </a:fld>
            <a:endParaRPr lang="it-IT"/>
          </a:p>
        </p:txBody>
      </p:sp>
    </p:spTree>
    <p:extLst>
      <p:ext uri="{BB962C8B-B14F-4D97-AF65-F5344CB8AC3E}">
        <p14:creationId xmlns:p14="http://schemas.microsoft.com/office/powerpoint/2010/main" val="985402695"/>
      </p:ext>
    </p:extLst>
  </p:cSld>
  <p:clrMapOvr>
    <a:masterClrMapping/>
  </p:clrMapOvr>
  <p:transition spd="slow">
    <p:strips dir="ld"/>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31EC806-8FCA-40B6-9142-C175F937E546}" type="slidenum">
              <a:rPr lang="it-IT"/>
              <a:pPr>
                <a:defRPr/>
              </a:pPr>
              <a:t>‹N›</a:t>
            </a:fld>
            <a:endParaRPr lang="it-IT"/>
          </a:p>
        </p:txBody>
      </p:sp>
    </p:spTree>
    <p:extLst>
      <p:ext uri="{BB962C8B-B14F-4D97-AF65-F5344CB8AC3E}">
        <p14:creationId xmlns:p14="http://schemas.microsoft.com/office/powerpoint/2010/main" val="3224474212"/>
      </p:ext>
    </p:extLst>
  </p:cSld>
  <p:clrMapOvr>
    <a:masterClrMapping/>
  </p:clrMapOvr>
  <p:transition spd="slow">
    <p:strips dir="ld"/>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70B63F9-8E96-4E08-84A5-FCF6A4A1E2CC}" type="slidenum">
              <a:rPr lang="it-IT"/>
              <a:pPr>
                <a:defRPr/>
              </a:pPr>
              <a:t>‹N›</a:t>
            </a:fld>
            <a:endParaRPr lang="it-IT"/>
          </a:p>
        </p:txBody>
      </p:sp>
    </p:spTree>
    <p:extLst>
      <p:ext uri="{BB962C8B-B14F-4D97-AF65-F5344CB8AC3E}">
        <p14:creationId xmlns:p14="http://schemas.microsoft.com/office/powerpoint/2010/main" val="2521993237"/>
      </p:ext>
    </p:extLst>
  </p:cSld>
  <p:clrMapOvr>
    <a:masterClrMapping/>
  </p:clrMapOvr>
  <p:transition spd="slow">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3048"/>
            <a:ext cx="3008311" cy="1162046"/>
          </a:xfrm>
        </p:spPr>
        <p:txBody>
          <a:bodyPr anchor="b" anchorCtr="0"/>
          <a:lstStyle>
            <a:lvl1pPr algn="l">
              <a:defRPr sz="2000" b="1"/>
            </a:lvl1pPr>
          </a:lstStyle>
          <a:p>
            <a:pPr lvl="0"/>
            <a:r>
              <a:rPr lang="it-IT"/>
              <a:t>Fare clic per modificare lo stile del titolo</a:t>
            </a:r>
          </a:p>
        </p:txBody>
      </p:sp>
      <p:sp>
        <p:nvSpPr>
          <p:cNvPr id="3" name="Segnaposto contenuto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200" y="1435095"/>
            <a:ext cx="3008311" cy="4691064"/>
          </a:xfrm>
        </p:spPr>
        <p:txBody>
          <a:bodyPr/>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1400"/>
            </a:lvl1pPr>
          </a:lstStyle>
          <a:p>
            <a:pPr lvl="0"/>
            <a:r>
              <a:rPr lang="it-IT"/>
              <a:t>Fare clic per modificare stili del testo dello schema</a:t>
            </a:r>
          </a:p>
        </p:txBody>
      </p:sp>
      <p:sp>
        <p:nvSpPr>
          <p:cNvPr id="5" name="Segnaposto data 4"/>
          <p:cNvSpPr txBox="1">
            <a:spLocks noGrp="1"/>
          </p:cNvSpPr>
          <p:nvPr>
            <p:ph type="dt" sz="half" idx="10"/>
          </p:nvPr>
        </p:nvSpPr>
        <p:spPr/>
        <p:txBody>
          <a:bodyPr/>
          <a:lstStyle>
            <a:lvl1pPr eaLnBrk="0">
              <a:defRPr/>
            </a:lvl1pPr>
          </a:lstStyle>
          <a:p>
            <a:pPr>
              <a:defRPr/>
            </a:pPr>
            <a:endParaRPr/>
          </a:p>
        </p:txBody>
      </p:sp>
      <p:sp>
        <p:nvSpPr>
          <p:cNvPr id="6" name="Segnaposto piè di pagina 5"/>
          <p:cNvSpPr txBox="1">
            <a:spLocks noGrp="1"/>
          </p:cNvSpPr>
          <p:nvPr>
            <p:ph type="ftr" sz="quarter" idx="11"/>
          </p:nvPr>
        </p:nvSpPr>
        <p:spPr/>
        <p:txBody>
          <a:bodyPr/>
          <a:lstStyle>
            <a:lvl1pPr eaLnBrk="0">
              <a:defRPr/>
            </a:lvl1pPr>
          </a:lstStyle>
          <a:p>
            <a:pPr>
              <a:defRPr/>
            </a:pPr>
            <a:endParaRPr/>
          </a:p>
        </p:txBody>
      </p:sp>
      <p:sp>
        <p:nvSpPr>
          <p:cNvPr id="7" name="Segnaposto numero diapositiva 6"/>
          <p:cNvSpPr txBox="1">
            <a:spLocks noGrp="1"/>
          </p:cNvSpPr>
          <p:nvPr>
            <p:ph type="sldNum" sz="quarter" idx="12"/>
          </p:nvPr>
        </p:nvSpPr>
        <p:spPr/>
        <p:txBody>
          <a:bodyPr/>
          <a:lstStyle>
            <a:lvl1pPr eaLnBrk="0">
              <a:defRPr/>
            </a:lvl1pPr>
          </a:lstStyle>
          <a:p>
            <a:pPr>
              <a:defRPr/>
            </a:pPr>
            <a:fld id="{AEC19A1E-3EC8-4E9C-8645-C813B2D17058}" type="slidenum">
              <a:rPr/>
              <a:pPr>
                <a:defRPr/>
              </a:pPr>
              <a:t>‹N›</a:t>
            </a:fld>
            <a:endParaRPr/>
          </a:p>
        </p:txBody>
      </p:sp>
    </p:spTree>
    <p:extLst>
      <p:ext uri="{BB962C8B-B14F-4D97-AF65-F5344CB8AC3E}">
        <p14:creationId xmlns:p14="http://schemas.microsoft.com/office/powerpoint/2010/main" val="2646408701"/>
      </p:ext>
    </p:extLst>
  </p:cSld>
  <p:clrMapOvr>
    <a:masterClrMapping/>
  </p:clrMapOvr>
  <p:transition spd="slow"/>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4658AEC-2D22-4B68-AC08-4E59F3F3E6C1}" type="slidenum">
              <a:rPr lang="it-IT"/>
              <a:pPr>
                <a:defRPr/>
              </a:pPr>
              <a:t>‹N›</a:t>
            </a:fld>
            <a:endParaRPr lang="it-IT"/>
          </a:p>
        </p:txBody>
      </p:sp>
    </p:spTree>
    <p:extLst>
      <p:ext uri="{BB962C8B-B14F-4D97-AF65-F5344CB8AC3E}">
        <p14:creationId xmlns:p14="http://schemas.microsoft.com/office/powerpoint/2010/main" val="1036323168"/>
      </p:ext>
    </p:extLst>
  </p:cSld>
  <p:clrMapOvr>
    <a:masterClrMapping/>
  </p:clrMapOvr>
  <p:transition spd="slow">
    <p:strips dir="ld"/>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E1D75C7-E713-44F0-999A-F1FBF48CE54A}" type="slidenum">
              <a:rPr lang="it-IT"/>
              <a:pPr>
                <a:defRPr/>
              </a:pPr>
              <a:t>‹N›</a:t>
            </a:fld>
            <a:endParaRPr lang="it-IT"/>
          </a:p>
        </p:txBody>
      </p:sp>
    </p:spTree>
    <p:extLst>
      <p:ext uri="{BB962C8B-B14F-4D97-AF65-F5344CB8AC3E}">
        <p14:creationId xmlns:p14="http://schemas.microsoft.com/office/powerpoint/2010/main" val="3004419309"/>
      </p:ext>
    </p:extLst>
  </p:cSld>
  <p:clrMapOvr>
    <a:masterClrMapping/>
  </p:clrMapOvr>
  <p:transition spd="slow">
    <p:strips dir="ld"/>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564A230-8AD8-4603-B1EB-2B25710074A0}" type="slidenum">
              <a:rPr lang="it-IT"/>
              <a:pPr>
                <a:defRPr/>
              </a:pPr>
              <a:t>‹N›</a:t>
            </a:fld>
            <a:endParaRPr lang="it-IT"/>
          </a:p>
        </p:txBody>
      </p:sp>
    </p:spTree>
    <p:extLst>
      <p:ext uri="{BB962C8B-B14F-4D97-AF65-F5344CB8AC3E}">
        <p14:creationId xmlns:p14="http://schemas.microsoft.com/office/powerpoint/2010/main" val="3524841428"/>
      </p:ext>
    </p:extLst>
  </p:cSld>
  <p:clrMapOvr>
    <a:masterClrMapping/>
  </p:clrMapOvr>
  <p:transition spd="slow">
    <p:strips dir="ld"/>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8EDF582-BA8C-4807-A364-90FE40B634CD}" type="slidenum">
              <a:rPr lang="it-IT"/>
              <a:pPr>
                <a:defRPr/>
              </a:pPr>
              <a:t>‹N›</a:t>
            </a:fld>
            <a:endParaRPr lang="it-IT"/>
          </a:p>
        </p:txBody>
      </p:sp>
    </p:spTree>
    <p:extLst>
      <p:ext uri="{BB962C8B-B14F-4D97-AF65-F5344CB8AC3E}">
        <p14:creationId xmlns:p14="http://schemas.microsoft.com/office/powerpoint/2010/main" val="255939610"/>
      </p:ext>
    </p:extLst>
  </p:cSld>
  <p:clrMapOvr>
    <a:masterClrMapping/>
  </p:clrMapOvr>
  <p:transition spd="slow">
    <p:strips dir="ld"/>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0A0EB20-E6FE-4E66-A5EF-06B98D11FEE6}" type="slidenum">
              <a:rPr lang="it-IT"/>
              <a:pPr>
                <a:defRPr/>
              </a:pPr>
              <a:t>‹N›</a:t>
            </a:fld>
            <a:endParaRPr lang="it-IT"/>
          </a:p>
        </p:txBody>
      </p:sp>
    </p:spTree>
    <p:extLst>
      <p:ext uri="{BB962C8B-B14F-4D97-AF65-F5344CB8AC3E}">
        <p14:creationId xmlns:p14="http://schemas.microsoft.com/office/powerpoint/2010/main" val="602331658"/>
      </p:ext>
    </p:extLst>
  </p:cSld>
  <p:clrMapOvr>
    <a:masterClrMapping/>
  </p:clrMapOvr>
  <p:transition spd="slow">
    <p:strips dir="ld"/>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657E6BC-9B86-4058-9B1D-C74C44179C95}" type="slidenum">
              <a:rPr lang="it-IT"/>
              <a:pPr>
                <a:defRPr/>
              </a:pPr>
              <a:t>‹N›</a:t>
            </a:fld>
            <a:endParaRPr lang="it-IT"/>
          </a:p>
        </p:txBody>
      </p:sp>
    </p:spTree>
    <p:extLst>
      <p:ext uri="{BB962C8B-B14F-4D97-AF65-F5344CB8AC3E}">
        <p14:creationId xmlns:p14="http://schemas.microsoft.com/office/powerpoint/2010/main" val="1134092815"/>
      </p:ext>
    </p:extLst>
  </p:cSld>
  <p:clrMapOvr>
    <a:masterClrMapping/>
  </p:clrMapOvr>
  <p:transition spd="slow">
    <p:strips dir="ld"/>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C53A7B4-1ECE-4259-A371-5E421F67D093}" type="slidenum">
              <a:rPr lang="it-IT"/>
              <a:pPr>
                <a:defRPr/>
              </a:pPr>
              <a:t>‹N›</a:t>
            </a:fld>
            <a:endParaRPr lang="it-IT"/>
          </a:p>
        </p:txBody>
      </p:sp>
    </p:spTree>
    <p:extLst>
      <p:ext uri="{BB962C8B-B14F-4D97-AF65-F5344CB8AC3E}">
        <p14:creationId xmlns:p14="http://schemas.microsoft.com/office/powerpoint/2010/main" val="4190959583"/>
      </p:ext>
    </p:extLst>
  </p:cSld>
  <p:clrMapOvr>
    <a:masterClrMapping/>
  </p:clrMapOvr>
  <p:transition spd="slow">
    <p:strips dir="ld"/>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78B7B63-E2BA-4C7C-9899-27B10054A1CE}" type="slidenum">
              <a:rPr lang="it-IT"/>
              <a:pPr>
                <a:defRPr/>
              </a:pPr>
              <a:t>‹N›</a:t>
            </a:fld>
            <a:endParaRPr lang="it-IT"/>
          </a:p>
        </p:txBody>
      </p:sp>
    </p:spTree>
    <p:extLst>
      <p:ext uri="{BB962C8B-B14F-4D97-AF65-F5344CB8AC3E}">
        <p14:creationId xmlns:p14="http://schemas.microsoft.com/office/powerpoint/2010/main" val="3437560953"/>
      </p:ext>
    </p:extLst>
  </p:cSld>
  <p:clrMapOvr>
    <a:masterClrMapping/>
  </p:clrMapOvr>
  <p:transition spd="slow">
    <p:strips dir="ld"/>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AF6C25B-0D59-4487-AC85-A9BD7CD8324D}" type="slidenum">
              <a:rPr lang="it-IT"/>
              <a:pPr>
                <a:defRPr/>
              </a:pPr>
              <a:t>‹N›</a:t>
            </a:fld>
            <a:endParaRPr lang="it-IT"/>
          </a:p>
        </p:txBody>
      </p:sp>
    </p:spTree>
    <p:extLst>
      <p:ext uri="{BB962C8B-B14F-4D97-AF65-F5344CB8AC3E}">
        <p14:creationId xmlns:p14="http://schemas.microsoft.com/office/powerpoint/2010/main" val="2017964530"/>
      </p:ext>
    </p:extLst>
  </p:cSld>
  <p:clrMapOvr>
    <a:masterClrMapping/>
  </p:clrMapOvr>
  <p:transition spd="slow">
    <p:strips dir="l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FFE67F0-91E2-4DB5-9C13-FD13488BBD53}" type="slidenum">
              <a:rPr lang="it-IT"/>
              <a:pPr>
                <a:defRPr/>
              </a:pPr>
              <a:t>‹N›</a:t>
            </a:fld>
            <a:endParaRPr lang="it-IT"/>
          </a:p>
        </p:txBody>
      </p:sp>
    </p:spTree>
    <p:extLst>
      <p:ext uri="{BB962C8B-B14F-4D97-AF65-F5344CB8AC3E}">
        <p14:creationId xmlns:p14="http://schemas.microsoft.com/office/powerpoint/2010/main" val="3762753085"/>
      </p:ext>
    </p:extLst>
  </p:cSld>
  <p:clrMapOvr>
    <a:masterClrMapping/>
  </p:clrMapOvr>
  <p:transition spd="slow">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288" y="4800600"/>
            <a:ext cx="5486400" cy="566735"/>
          </a:xfrm>
        </p:spPr>
        <p:txBody>
          <a:bodyPr anchor="b" anchorCtr="0"/>
          <a:lstStyle>
            <a:lvl1pPr algn="l">
              <a:defRPr sz="2000" b="1"/>
            </a:lvl1pPr>
          </a:lstStyle>
          <a:p>
            <a:pPr lvl="0"/>
            <a:r>
              <a:rPr lang="it-IT"/>
              <a:t>Fare clic per modificare lo stile del titolo</a:t>
            </a:r>
          </a:p>
        </p:txBody>
      </p:sp>
      <p:sp>
        <p:nvSpPr>
          <p:cNvPr id="3" name="Segnaposto immagine 2"/>
          <p:cNvSpPr txBox="1">
            <a:spLocks noGrp="1"/>
          </p:cNvSpPr>
          <p:nvPr>
            <p:ph type="pic" idx="1"/>
          </p:nvPr>
        </p:nvSpPr>
        <p:spPr>
          <a:xfrm>
            <a:off x="1792288" y="612776"/>
            <a:ext cx="5486400" cy="4114800"/>
          </a:xfrm>
        </p:spPr>
        <p:txBody>
          <a:bodyPr/>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a:lvl1pPr>
          </a:lstStyle>
          <a:p>
            <a:pPr lvl="0"/>
            <a:endParaRPr lang="it-IT" noProof="0" smtClean="0"/>
          </a:p>
        </p:txBody>
      </p:sp>
      <p:sp>
        <p:nvSpPr>
          <p:cNvPr id="4" name="Segnaposto testo 3"/>
          <p:cNvSpPr txBox="1">
            <a:spLocks noGrp="1"/>
          </p:cNvSpPr>
          <p:nvPr>
            <p:ph type="body" idx="2"/>
          </p:nvPr>
        </p:nvSpPr>
        <p:spPr>
          <a:xfrm>
            <a:off x="1792288" y="5367335"/>
            <a:ext cx="5486400" cy="804864"/>
          </a:xfrm>
        </p:spPr>
        <p:txBody>
          <a:bodyPr/>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1400"/>
            </a:lvl1pPr>
          </a:lstStyle>
          <a:p>
            <a:pPr lvl="0"/>
            <a:r>
              <a:rPr lang="it-IT"/>
              <a:t>Fare clic per modificare stili del testo dello schema</a:t>
            </a:r>
          </a:p>
        </p:txBody>
      </p:sp>
      <p:sp>
        <p:nvSpPr>
          <p:cNvPr id="5" name="Segnaposto data 4"/>
          <p:cNvSpPr txBox="1">
            <a:spLocks noGrp="1"/>
          </p:cNvSpPr>
          <p:nvPr>
            <p:ph type="dt" sz="half" idx="10"/>
          </p:nvPr>
        </p:nvSpPr>
        <p:spPr/>
        <p:txBody>
          <a:bodyPr/>
          <a:lstStyle>
            <a:lvl1pPr eaLnBrk="0">
              <a:defRPr/>
            </a:lvl1pPr>
          </a:lstStyle>
          <a:p>
            <a:pPr>
              <a:defRPr/>
            </a:pPr>
            <a:endParaRPr/>
          </a:p>
        </p:txBody>
      </p:sp>
      <p:sp>
        <p:nvSpPr>
          <p:cNvPr id="6" name="Segnaposto piè di pagina 5"/>
          <p:cNvSpPr txBox="1">
            <a:spLocks noGrp="1"/>
          </p:cNvSpPr>
          <p:nvPr>
            <p:ph type="ftr" sz="quarter" idx="11"/>
          </p:nvPr>
        </p:nvSpPr>
        <p:spPr/>
        <p:txBody>
          <a:bodyPr/>
          <a:lstStyle>
            <a:lvl1pPr eaLnBrk="0">
              <a:defRPr/>
            </a:lvl1pPr>
          </a:lstStyle>
          <a:p>
            <a:pPr>
              <a:defRPr/>
            </a:pPr>
            <a:endParaRPr/>
          </a:p>
        </p:txBody>
      </p:sp>
      <p:sp>
        <p:nvSpPr>
          <p:cNvPr id="7" name="Segnaposto numero diapositiva 6"/>
          <p:cNvSpPr txBox="1">
            <a:spLocks noGrp="1"/>
          </p:cNvSpPr>
          <p:nvPr>
            <p:ph type="sldNum" sz="quarter" idx="12"/>
          </p:nvPr>
        </p:nvSpPr>
        <p:spPr/>
        <p:txBody>
          <a:bodyPr/>
          <a:lstStyle>
            <a:lvl1pPr eaLnBrk="0">
              <a:defRPr/>
            </a:lvl1pPr>
          </a:lstStyle>
          <a:p>
            <a:pPr>
              <a:defRPr/>
            </a:pPr>
            <a:fld id="{955A72E4-57D0-468E-B1EF-8FB3D3575730}" type="slidenum">
              <a:rPr/>
              <a:pPr>
                <a:defRPr/>
              </a:pPr>
              <a:t>‹N›</a:t>
            </a:fld>
            <a:endParaRPr/>
          </a:p>
        </p:txBody>
      </p:sp>
    </p:spTree>
    <p:extLst>
      <p:ext uri="{BB962C8B-B14F-4D97-AF65-F5344CB8AC3E}">
        <p14:creationId xmlns:p14="http://schemas.microsoft.com/office/powerpoint/2010/main" val="368106372"/>
      </p:ext>
    </p:extLst>
  </p:cSld>
  <p:clrMapOvr>
    <a:masterClrMapping/>
  </p:clrMapOvr>
  <p:transition spd="slow"/>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06E4D12-0308-48D8-8B6E-6CAA0FEAA007}" type="slidenum">
              <a:rPr lang="it-IT"/>
              <a:pPr>
                <a:defRPr/>
              </a:pPr>
              <a:t>‹N›</a:t>
            </a:fld>
            <a:endParaRPr lang="it-IT"/>
          </a:p>
        </p:txBody>
      </p:sp>
    </p:spTree>
    <p:extLst>
      <p:ext uri="{BB962C8B-B14F-4D97-AF65-F5344CB8AC3E}">
        <p14:creationId xmlns:p14="http://schemas.microsoft.com/office/powerpoint/2010/main" val="745556105"/>
      </p:ext>
    </p:extLst>
  </p:cSld>
  <p:clrMapOvr>
    <a:masterClrMapping/>
  </p:clrMapOvr>
  <p:transition spd="slow">
    <p:strips dir="ld"/>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F87B6A7-CDF0-4600-8EC8-95B2EF3C536E}" type="slidenum">
              <a:rPr lang="it-IT"/>
              <a:pPr>
                <a:defRPr/>
              </a:pPr>
              <a:t>‹N›</a:t>
            </a:fld>
            <a:endParaRPr lang="it-IT"/>
          </a:p>
        </p:txBody>
      </p:sp>
    </p:spTree>
    <p:extLst>
      <p:ext uri="{BB962C8B-B14F-4D97-AF65-F5344CB8AC3E}">
        <p14:creationId xmlns:p14="http://schemas.microsoft.com/office/powerpoint/2010/main" val="4215105381"/>
      </p:ext>
    </p:extLst>
  </p:cSld>
  <p:clrMapOvr>
    <a:masterClrMapping/>
  </p:clrMapOvr>
  <p:transition spd="slow">
    <p:strips dir="ld"/>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2B872F75-36A8-4DAF-9A65-48D46EC4E25E}" type="slidenum">
              <a:rPr lang="it-IT"/>
              <a:pPr>
                <a:defRPr/>
              </a:pPr>
              <a:t>‹N›</a:t>
            </a:fld>
            <a:endParaRPr lang="it-IT"/>
          </a:p>
        </p:txBody>
      </p:sp>
    </p:spTree>
    <p:extLst>
      <p:ext uri="{BB962C8B-B14F-4D97-AF65-F5344CB8AC3E}">
        <p14:creationId xmlns:p14="http://schemas.microsoft.com/office/powerpoint/2010/main" val="3495127830"/>
      </p:ext>
    </p:extLst>
  </p:cSld>
  <p:clrMapOvr>
    <a:masterClrMapping/>
  </p:clrMapOvr>
  <p:transition spd="slow">
    <p:strips dir="ld"/>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3AE3D71C-6EC7-473E-BE1C-AA98BD1239C1}" type="slidenum">
              <a:rPr lang="it-IT"/>
              <a:pPr>
                <a:defRPr/>
              </a:pPr>
              <a:t>‹N›</a:t>
            </a:fld>
            <a:endParaRPr lang="it-IT"/>
          </a:p>
        </p:txBody>
      </p:sp>
    </p:spTree>
    <p:extLst>
      <p:ext uri="{BB962C8B-B14F-4D97-AF65-F5344CB8AC3E}">
        <p14:creationId xmlns:p14="http://schemas.microsoft.com/office/powerpoint/2010/main" val="1435915477"/>
      </p:ext>
    </p:extLst>
  </p:cSld>
  <p:clrMapOvr>
    <a:masterClrMapping/>
  </p:clrMapOvr>
  <p:transition spd="slow">
    <p:strips dir="ld"/>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72DDE3CA-A913-43AB-A450-2F2EC813FF3A}" type="slidenum">
              <a:rPr lang="it-IT"/>
              <a:pPr>
                <a:defRPr/>
              </a:pPr>
              <a:t>‹N›</a:t>
            </a:fld>
            <a:endParaRPr lang="it-IT"/>
          </a:p>
        </p:txBody>
      </p:sp>
    </p:spTree>
    <p:extLst>
      <p:ext uri="{BB962C8B-B14F-4D97-AF65-F5344CB8AC3E}">
        <p14:creationId xmlns:p14="http://schemas.microsoft.com/office/powerpoint/2010/main" val="3446710386"/>
      </p:ext>
    </p:extLst>
  </p:cSld>
  <p:clrMapOvr>
    <a:masterClrMapping/>
  </p:clrMapOvr>
  <p:transition spd="slow">
    <p:strips dir="ld"/>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526313C-6572-4BCE-8F39-D924D4B231D5}" type="slidenum">
              <a:rPr lang="it-IT"/>
              <a:pPr>
                <a:defRPr/>
              </a:pPr>
              <a:t>‹N›</a:t>
            </a:fld>
            <a:endParaRPr lang="it-IT"/>
          </a:p>
        </p:txBody>
      </p:sp>
    </p:spTree>
    <p:extLst>
      <p:ext uri="{BB962C8B-B14F-4D97-AF65-F5344CB8AC3E}">
        <p14:creationId xmlns:p14="http://schemas.microsoft.com/office/powerpoint/2010/main" val="723938117"/>
      </p:ext>
    </p:extLst>
  </p:cSld>
  <p:clrMapOvr>
    <a:masterClrMapping/>
  </p:clrMapOvr>
  <p:transition spd="slow">
    <p:strips dir="ld"/>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D5338CE-FD56-4B70-B44A-98E9DB4D71D3}" type="slidenum">
              <a:rPr lang="it-IT"/>
              <a:pPr>
                <a:defRPr/>
              </a:pPr>
              <a:t>‹N›</a:t>
            </a:fld>
            <a:endParaRPr lang="it-IT"/>
          </a:p>
        </p:txBody>
      </p:sp>
    </p:spTree>
    <p:extLst>
      <p:ext uri="{BB962C8B-B14F-4D97-AF65-F5344CB8AC3E}">
        <p14:creationId xmlns:p14="http://schemas.microsoft.com/office/powerpoint/2010/main" val="1095570114"/>
      </p:ext>
    </p:extLst>
  </p:cSld>
  <p:clrMapOvr>
    <a:masterClrMapping/>
  </p:clrMapOvr>
  <p:transition spd="slow">
    <p:strips dir="ld"/>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E9E932E-06CB-4D94-AA2A-F9538B83712B}" type="slidenum">
              <a:rPr lang="it-IT"/>
              <a:pPr>
                <a:defRPr/>
              </a:pPr>
              <a:t>‹N›</a:t>
            </a:fld>
            <a:endParaRPr lang="it-IT"/>
          </a:p>
        </p:txBody>
      </p:sp>
    </p:spTree>
    <p:extLst>
      <p:ext uri="{BB962C8B-B14F-4D97-AF65-F5344CB8AC3E}">
        <p14:creationId xmlns:p14="http://schemas.microsoft.com/office/powerpoint/2010/main" val="2048636283"/>
      </p:ext>
    </p:extLst>
  </p:cSld>
  <p:clrMapOvr>
    <a:masterClrMapping/>
  </p:clrMapOvr>
  <p:transition spd="slow">
    <p:strips dir="ld"/>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5D16E54-7B90-4221-9516-3F03F355424A}" type="slidenum">
              <a:rPr lang="it-IT"/>
              <a:pPr>
                <a:defRPr/>
              </a:pPr>
              <a:t>‹N›</a:t>
            </a:fld>
            <a:endParaRPr lang="it-IT"/>
          </a:p>
        </p:txBody>
      </p:sp>
    </p:spTree>
    <p:extLst>
      <p:ext uri="{BB962C8B-B14F-4D97-AF65-F5344CB8AC3E}">
        <p14:creationId xmlns:p14="http://schemas.microsoft.com/office/powerpoint/2010/main" val="637209750"/>
      </p:ext>
    </p:extLst>
  </p:cSld>
  <p:clrMapOvr>
    <a:masterClrMapping/>
  </p:clrMapOvr>
  <p:transition spd="slow">
    <p:strips dir="ld"/>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6A4F8DC-6B4A-48DD-9105-C83A8767990E}" type="slidenum">
              <a:rPr lang="it-IT"/>
              <a:pPr>
                <a:defRPr/>
              </a:pPr>
              <a:t>‹N›</a:t>
            </a:fld>
            <a:endParaRPr lang="it-IT"/>
          </a:p>
        </p:txBody>
      </p:sp>
    </p:spTree>
    <p:extLst>
      <p:ext uri="{BB962C8B-B14F-4D97-AF65-F5344CB8AC3E}">
        <p14:creationId xmlns:p14="http://schemas.microsoft.com/office/powerpoint/2010/main" val="757969429"/>
      </p:ext>
    </p:extLst>
  </p:cSld>
  <p:clrMapOvr>
    <a:masterClrMapping/>
  </p:clrMapOvr>
  <p:transition spd="slow">
    <p:strips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10"/>
          </p:nvPr>
        </p:nvSpPr>
        <p:spPr/>
        <p:txBody>
          <a:bodyPr/>
          <a:lstStyle>
            <a:lvl1pPr eaLnBrk="0">
              <a:defRPr/>
            </a:lvl1pPr>
          </a:lstStyle>
          <a:p>
            <a:pPr>
              <a:defRPr/>
            </a:pPr>
            <a:endParaRPr/>
          </a:p>
        </p:txBody>
      </p:sp>
      <p:sp>
        <p:nvSpPr>
          <p:cNvPr id="5" name="Segnaposto piè di pagina 4"/>
          <p:cNvSpPr txBox="1">
            <a:spLocks noGrp="1"/>
          </p:cNvSpPr>
          <p:nvPr>
            <p:ph type="ftr" sz="quarter" idx="11"/>
          </p:nvPr>
        </p:nvSpPr>
        <p:spPr/>
        <p:txBody>
          <a:bodyPr/>
          <a:lstStyle>
            <a:lvl1pPr eaLnBrk="0">
              <a:defRPr/>
            </a:lvl1pPr>
          </a:lstStyle>
          <a:p>
            <a:pPr>
              <a:defRPr/>
            </a:pPr>
            <a:endParaRPr/>
          </a:p>
        </p:txBody>
      </p:sp>
      <p:sp>
        <p:nvSpPr>
          <p:cNvPr id="6" name="Segnaposto numero diapositiva 5"/>
          <p:cNvSpPr txBox="1">
            <a:spLocks noGrp="1"/>
          </p:cNvSpPr>
          <p:nvPr>
            <p:ph type="sldNum" sz="quarter" idx="12"/>
          </p:nvPr>
        </p:nvSpPr>
        <p:spPr/>
        <p:txBody>
          <a:bodyPr/>
          <a:lstStyle>
            <a:lvl1pPr eaLnBrk="0">
              <a:defRPr/>
            </a:lvl1pPr>
          </a:lstStyle>
          <a:p>
            <a:pPr>
              <a:defRPr/>
            </a:pPr>
            <a:fld id="{7F3466E4-4A7E-45C8-9FEC-3A91084D6059}" type="slidenum">
              <a:rPr/>
              <a:pPr>
                <a:defRPr/>
              </a:pPr>
              <a:t>‹N›</a:t>
            </a:fld>
            <a:endParaRPr/>
          </a:p>
        </p:txBody>
      </p:sp>
    </p:spTree>
    <p:extLst>
      <p:ext uri="{BB962C8B-B14F-4D97-AF65-F5344CB8AC3E}">
        <p14:creationId xmlns:p14="http://schemas.microsoft.com/office/powerpoint/2010/main" val="2173735693"/>
      </p:ext>
    </p:extLst>
  </p:cSld>
  <p:clrMapOvr>
    <a:masterClrMapping/>
  </p:clrMapOvr>
  <p:transition spd="slow"/>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13B3153-9977-454C-9660-4F3CF5837CA5}" type="slidenum">
              <a:rPr lang="it-IT"/>
              <a:pPr>
                <a:defRPr/>
              </a:pPr>
              <a:t>‹N›</a:t>
            </a:fld>
            <a:endParaRPr lang="it-IT"/>
          </a:p>
        </p:txBody>
      </p:sp>
    </p:spTree>
    <p:extLst>
      <p:ext uri="{BB962C8B-B14F-4D97-AF65-F5344CB8AC3E}">
        <p14:creationId xmlns:p14="http://schemas.microsoft.com/office/powerpoint/2010/main" val="4153850962"/>
      </p:ext>
    </p:extLst>
  </p:cSld>
  <p:clrMapOvr>
    <a:masterClrMapping/>
  </p:clrMapOvr>
  <p:transition spd="slow">
    <p:strips dir="l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63C7698-1527-4043-8DAE-D03224552EC5}" type="slidenum">
              <a:rPr lang="it-IT"/>
              <a:pPr>
                <a:defRPr/>
              </a:pPr>
              <a:t>‹N›</a:t>
            </a:fld>
            <a:endParaRPr lang="it-IT"/>
          </a:p>
        </p:txBody>
      </p:sp>
    </p:spTree>
    <p:extLst>
      <p:ext uri="{BB962C8B-B14F-4D97-AF65-F5344CB8AC3E}">
        <p14:creationId xmlns:p14="http://schemas.microsoft.com/office/powerpoint/2010/main" val="4204781935"/>
      </p:ext>
    </p:extLst>
  </p:cSld>
  <p:clrMapOvr>
    <a:masterClrMapping/>
  </p:clrMapOvr>
  <p:transition spd="slow">
    <p:strips dir="ld"/>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45D14A4-D645-41B5-9AC4-1C363A71DD48}" type="slidenum">
              <a:rPr lang="it-IT"/>
              <a:pPr>
                <a:defRPr/>
              </a:pPr>
              <a:t>‹N›</a:t>
            </a:fld>
            <a:endParaRPr lang="it-IT"/>
          </a:p>
        </p:txBody>
      </p:sp>
    </p:spTree>
    <p:extLst>
      <p:ext uri="{BB962C8B-B14F-4D97-AF65-F5344CB8AC3E}">
        <p14:creationId xmlns:p14="http://schemas.microsoft.com/office/powerpoint/2010/main" val="792821562"/>
      </p:ext>
    </p:extLst>
  </p:cSld>
  <p:clrMapOvr>
    <a:masterClrMapping/>
  </p:clrMapOvr>
  <p:transition spd="slow">
    <p:strips dir="ld"/>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5770278-D462-45C7-97E8-A0DF6D8C61C9}" type="slidenum">
              <a:rPr lang="it-IT"/>
              <a:pPr>
                <a:defRPr/>
              </a:pPr>
              <a:t>‹N›</a:t>
            </a:fld>
            <a:endParaRPr lang="it-IT"/>
          </a:p>
        </p:txBody>
      </p:sp>
    </p:spTree>
    <p:extLst>
      <p:ext uri="{BB962C8B-B14F-4D97-AF65-F5344CB8AC3E}">
        <p14:creationId xmlns:p14="http://schemas.microsoft.com/office/powerpoint/2010/main" val="2014607517"/>
      </p:ext>
    </p:extLst>
  </p:cSld>
  <p:clrMapOvr>
    <a:masterClrMapping/>
  </p:clrMapOvr>
  <p:transition spd="slow">
    <p:strips dir="ld"/>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9856C3DA-8C91-453A-9C6E-82EAD7DDAA3B}" type="slidenum">
              <a:rPr lang="it-IT"/>
              <a:pPr>
                <a:defRPr/>
              </a:pPr>
              <a:t>‹N›</a:t>
            </a:fld>
            <a:endParaRPr lang="it-IT"/>
          </a:p>
        </p:txBody>
      </p:sp>
    </p:spTree>
    <p:extLst>
      <p:ext uri="{BB962C8B-B14F-4D97-AF65-F5344CB8AC3E}">
        <p14:creationId xmlns:p14="http://schemas.microsoft.com/office/powerpoint/2010/main" val="3322712287"/>
      </p:ext>
    </p:extLst>
  </p:cSld>
  <p:clrMapOvr>
    <a:masterClrMapping/>
  </p:clrMapOvr>
  <p:transition spd="slow">
    <p:strips dir="ld"/>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E4E25F5B-A12C-4012-BC99-4DBFCA6251F4}" type="slidenum">
              <a:rPr lang="it-IT"/>
              <a:pPr>
                <a:defRPr/>
              </a:pPr>
              <a:t>‹N›</a:t>
            </a:fld>
            <a:endParaRPr lang="it-IT"/>
          </a:p>
        </p:txBody>
      </p:sp>
    </p:spTree>
    <p:extLst>
      <p:ext uri="{BB962C8B-B14F-4D97-AF65-F5344CB8AC3E}">
        <p14:creationId xmlns:p14="http://schemas.microsoft.com/office/powerpoint/2010/main" val="3518760511"/>
      </p:ext>
    </p:extLst>
  </p:cSld>
  <p:clrMapOvr>
    <a:masterClrMapping/>
  </p:clrMapOvr>
  <p:transition spd="slow">
    <p:strips dir="ld"/>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B94EE778-8C9B-4FC3-A674-68CAD761EDF8}" type="slidenum">
              <a:rPr lang="it-IT"/>
              <a:pPr>
                <a:defRPr/>
              </a:pPr>
              <a:t>‹N›</a:t>
            </a:fld>
            <a:endParaRPr lang="it-IT"/>
          </a:p>
        </p:txBody>
      </p:sp>
    </p:spTree>
    <p:extLst>
      <p:ext uri="{BB962C8B-B14F-4D97-AF65-F5344CB8AC3E}">
        <p14:creationId xmlns:p14="http://schemas.microsoft.com/office/powerpoint/2010/main" val="4103349020"/>
      </p:ext>
    </p:extLst>
  </p:cSld>
  <p:clrMapOvr>
    <a:masterClrMapping/>
  </p:clrMapOvr>
  <p:transition spd="slow">
    <p:strips dir="ld"/>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7AEB7B8-1210-4E2F-AAD8-5CC5AC95FE67}" type="slidenum">
              <a:rPr lang="it-IT"/>
              <a:pPr>
                <a:defRPr/>
              </a:pPr>
              <a:t>‹N›</a:t>
            </a:fld>
            <a:endParaRPr lang="it-IT"/>
          </a:p>
        </p:txBody>
      </p:sp>
    </p:spTree>
    <p:extLst>
      <p:ext uri="{BB962C8B-B14F-4D97-AF65-F5344CB8AC3E}">
        <p14:creationId xmlns:p14="http://schemas.microsoft.com/office/powerpoint/2010/main" val="4042180885"/>
      </p:ext>
    </p:extLst>
  </p:cSld>
  <p:clrMapOvr>
    <a:masterClrMapping/>
  </p:clrMapOvr>
  <p:transition spd="slow">
    <p:strips dir="ld"/>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8856714-8431-41C7-8321-70F116AA9A90}" type="slidenum">
              <a:rPr lang="it-IT"/>
              <a:pPr>
                <a:defRPr/>
              </a:pPr>
              <a:t>‹N›</a:t>
            </a:fld>
            <a:endParaRPr lang="it-IT"/>
          </a:p>
        </p:txBody>
      </p:sp>
    </p:spTree>
    <p:extLst>
      <p:ext uri="{BB962C8B-B14F-4D97-AF65-F5344CB8AC3E}">
        <p14:creationId xmlns:p14="http://schemas.microsoft.com/office/powerpoint/2010/main" val="4003551710"/>
      </p:ext>
    </p:extLst>
  </p:cSld>
  <p:clrMapOvr>
    <a:masterClrMapping/>
  </p:clrMapOvr>
  <p:transition spd="slow">
    <p:strips dir="ld"/>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384E7CA-311F-4370-A251-2017DDA22E15}" type="slidenum">
              <a:rPr lang="it-IT"/>
              <a:pPr>
                <a:defRPr/>
              </a:pPr>
              <a:t>‹N›</a:t>
            </a:fld>
            <a:endParaRPr lang="it-IT"/>
          </a:p>
        </p:txBody>
      </p:sp>
    </p:spTree>
    <p:extLst>
      <p:ext uri="{BB962C8B-B14F-4D97-AF65-F5344CB8AC3E}">
        <p14:creationId xmlns:p14="http://schemas.microsoft.com/office/powerpoint/2010/main" val="2603184184"/>
      </p:ext>
    </p:extLst>
  </p:cSld>
  <p:clrMapOvr>
    <a:masterClrMapping/>
  </p:clrMapOvr>
  <p:transition spd="slow">
    <p:strips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515099" y="463545"/>
            <a:ext cx="1943100" cy="575310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685800" y="463545"/>
            <a:ext cx="5676896" cy="575310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10"/>
          </p:nvPr>
        </p:nvSpPr>
        <p:spPr/>
        <p:txBody>
          <a:bodyPr/>
          <a:lstStyle>
            <a:lvl1pPr eaLnBrk="0">
              <a:defRPr/>
            </a:lvl1pPr>
          </a:lstStyle>
          <a:p>
            <a:pPr>
              <a:defRPr/>
            </a:pPr>
            <a:endParaRPr/>
          </a:p>
        </p:txBody>
      </p:sp>
      <p:sp>
        <p:nvSpPr>
          <p:cNvPr id="5" name="Segnaposto piè di pagina 4"/>
          <p:cNvSpPr txBox="1">
            <a:spLocks noGrp="1"/>
          </p:cNvSpPr>
          <p:nvPr>
            <p:ph type="ftr" sz="quarter" idx="11"/>
          </p:nvPr>
        </p:nvSpPr>
        <p:spPr/>
        <p:txBody>
          <a:bodyPr/>
          <a:lstStyle>
            <a:lvl1pPr eaLnBrk="0">
              <a:defRPr/>
            </a:lvl1pPr>
          </a:lstStyle>
          <a:p>
            <a:pPr>
              <a:defRPr/>
            </a:pPr>
            <a:endParaRPr/>
          </a:p>
        </p:txBody>
      </p:sp>
      <p:sp>
        <p:nvSpPr>
          <p:cNvPr id="6" name="Segnaposto numero diapositiva 5"/>
          <p:cNvSpPr txBox="1">
            <a:spLocks noGrp="1"/>
          </p:cNvSpPr>
          <p:nvPr>
            <p:ph type="sldNum" sz="quarter" idx="12"/>
          </p:nvPr>
        </p:nvSpPr>
        <p:spPr/>
        <p:txBody>
          <a:bodyPr/>
          <a:lstStyle>
            <a:lvl1pPr eaLnBrk="0">
              <a:defRPr/>
            </a:lvl1pPr>
          </a:lstStyle>
          <a:p>
            <a:pPr>
              <a:defRPr/>
            </a:pPr>
            <a:fld id="{612D97F5-1CE8-4822-A2F9-A6A5331B4C9D}" type="slidenum">
              <a:rPr/>
              <a:pPr>
                <a:defRPr/>
              </a:pPr>
              <a:t>‹N›</a:t>
            </a:fld>
            <a:endParaRPr/>
          </a:p>
        </p:txBody>
      </p:sp>
    </p:spTree>
    <p:extLst>
      <p:ext uri="{BB962C8B-B14F-4D97-AF65-F5344CB8AC3E}">
        <p14:creationId xmlns:p14="http://schemas.microsoft.com/office/powerpoint/2010/main" val="4238486438"/>
      </p:ext>
    </p:extLst>
  </p:cSld>
  <p:clrMapOvr>
    <a:masterClrMapping/>
  </p:clrMapOvr>
  <p:transition spd="slow"/>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4ED5A4D-A649-4754-B01B-44151CE29939}" type="slidenum">
              <a:rPr lang="it-IT"/>
              <a:pPr>
                <a:defRPr/>
              </a:pPr>
              <a:t>‹N›</a:t>
            </a:fld>
            <a:endParaRPr lang="it-IT"/>
          </a:p>
        </p:txBody>
      </p:sp>
    </p:spTree>
    <p:extLst>
      <p:ext uri="{BB962C8B-B14F-4D97-AF65-F5344CB8AC3E}">
        <p14:creationId xmlns:p14="http://schemas.microsoft.com/office/powerpoint/2010/main" val="854346473"/>
      </p:ext>
    </p:extLst>
  </p:cSld>
  <p:clrMapOvr>
    <a:masterClrMapping/>
  </p:clrMapOvr>
  <p:transition spd="slow">
    <p:strips dir="ld"/>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48B1853-3650-416D-B916-838EE4331A2E}" type="slidenum">
              <a:rPr lang="it-IT"/>
              <a:pPr>
                <a:defRPr/>
              </a:pPr>
              <a:t>‹N›</a:t>
            </a:fld>
            <a:endParaRPr lang="it-IT"/>
          </a:p>
        </p:txBody>
      </p:sp>
    </p:spTree>
    <p:extLst>
      <p:ext uri="{BB962C8B-B14F-4D97-AF65-F5344CB8AC3E}">
        <p14:creationId xmlns:p14="http://schemas.microsoft.com/office/powerpoint/2010/main" val="274842653"/>
      </p:ext>
    </p:extLst>
  </p:cSld>
  <p:clrMapOvr>
    <a:masterClrMapping/>
  </p:clrMapOvr>
  <p:transition spd="slow">
    <p:strips dir="ld"/>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4DE718F-DE2E-41B0-B5F6-5F86505DDEEE}" type="slidenum">
              <a:rPr lang="it-IT"/>
              <a:pPr>
                <a:defRPr/>
              </a:pPr>
              <a:t>‹N›</a:t>
            </a:fld>
            <a:endParaRPr lang="it-IT"/>
          </a:p>
        </p:txBody>
      </p:sp>
    </p:spTree>
    <p:extLst>
      <p:ext uri="{BB962C8B-B14F-4D97-AF65-F5344CB8AC3E}">
        <p14:creationId xmlns:p14="http://schemas.microsoft.com/office/powerpoint/2010/main" val="3612536217"/>
      </p:ext>
    </p:extLst>
  </p:cSld>
  <p:clrMapOvr>
    <a:masterClrMapping/>
  </p:clrMapOvr>
  <p:transition spd="slow">
    <p:strips dir="l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E953E0C-9547-4477-A42F-F0F34650A9BD}" type="slidenum">
              <a:rPr lang="it-IT"/>
              <a:pPr>
                <a:defRPr/>
              </a:pPr>
              <a:t>‹N›</a:t>
            </a:fld>
            <a:endParaRPr lang="it-IT"/>
          </a:p>
        </p:txBody>
      </p:sp>
    </p:spTree>
    <p:extLst>
      <p:ext uri="{BB962C8B-B14F-4D97-AF65-F5344CB8AC3E}">
        <p14:creationId xmlns:p14="http://schemas.microsoft.com/office/powerpoint/2010/main" val="1267350545"/>
      </p:ext>
    </p:extLst>
  </p:cSld>
  <p:clrMapOvr>
    <a:masterClrMapping/>
  </p:clrMapOvr>
  <p:transition spd="slow">
    <p:strips dir="ld"/>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85526D9-CF5C-4C64-9AC4-F5536B39A86E}" type="slidenum">
              <a:rPr lang="it-IT"/>
              <a:pPr>
                <a:defRPr/>
              </a:pPr>
              <a:t>‹N›</a:t>
            </a:fld>
            <a:endParaRPr lang="it-IT"/>
          </a:p>
        </p:txBody>
      </p:sp>
    </p:spTree>
    <p:extLst>
      <p:ext uri="{BB962C8B-B14F-4D97-AF65-F5344CB8AC3E}">
        <p14:creationId xmlns:p14="http://schemas.microsoft.com/office/powerpoint/2010/main" val="3325445788"/>
      </p:ext>
    </p:extLst>
  </p:cSld>
  <p:clrMapOvr>
    <a:masterClrMapping/>
  </p:clrMapOvr>
  <p:transition spd="slow">
    <p:strips dir="ld"/>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9E4ED68-93AE-4808-9DE0-9E1A24E385B6}" type="slidenum">
              <a:rPr lang="it-IT"/>
              <a:pPr>
                <a:defRPr/>
              </a:pPr>
              <a:t>‹N›</a:t>
            </a:fld>
            <a:endParaRPr lang="it-IT"/>
          </a:p>
        </p:txBody>
      </p:sp>
    </p:spTree>
    <p:extLst>
      <p:ext uri="{BB962C8B-B14F-4D97-AF65-F5344CB8AC3E}">
        <p14:creationId xmlns:p14="http://schemas.microsoft.com/office/powerpoint/2010/main" val="839727047"/>
      </p:ext>
    </p:extLst>
  </p:cSld>
  <p:clrMapOvr>
    <a:masterClrMapping/>
  </p:clrMapOvr>
  <p:transition spd="slow">
    <p:strips dir="ld"/>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AED901F-7A7A-494C-BD0B-A97D998E0543}" type="slidenum">
              <a:rPr lang="it-IT"/>
              <a:pPr>
                <a:defRPr/>
              </a:pPr>
              <a:t>‹N›</a:t>
            </a:fld>
            <a:endParaRPr lang="it-IT"/>
          </a:p>
        </p:txBody>
      </p:sp>
    </p:spTree>
    <p:extLst>
      <p:ext uri="{BB962C8B-B14F-4D97-AF65-F5344CB8AC3E}">
        <p14:creationId xmlns:p14="http://schemas.microsoft.com/office/powerpoint/2010/main" val="1536002710"/>
      </p:ext>
    </p:extLst>
  </p:cSld>
  <p:clrMapOvr>
    <a:masterClrMapping/>
  </p:clrMapOvr>
  <p:transition spd="slow">
    <p:strips dir="ld"/>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422E5BC-5984-4BB7-B88F-5F99EE59A8E9}" type="slidenum">
              <a:rPr lang="it-IT"/>
              <a:pPr>
                <a:defRPr/>
              </a:pPr>
              <a:t>‹N›</a:t>
            </a:fld>
            <a:endParaRPr lang="it-IT"/>
          </a:p>
        </p:txBody>
      </p:sp>
    </p:spTree>
    <p:extLst>
      <p:ext uri="{BB962C8B-B14F-4D97-AF65-F5344CB8AC3E}">
        <p14:creationId xmlns:p14="http://schemas.microsoft.com/office/powerpoint/2010/main" val="2116495619"/>
      </p:ext>
    </p:extLst>
  </p:cSld>
  <p:clrMapOvr>
    <a:masterClrMapping/>
  </p:clrMapOvr>
  <p:transition spd="slow">
    <p:strips dir="ld"/>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3187D28-C1E3-46C2-A455-0CFEE2326676}" type="slidenum">
              <a:rPr lang="it-IT"/>
              <a:pPr>
                <a:defRPr/>
              </a:pPr>
              <a:t>‹N›</a:t>
            </a:fld>
            <a:endParaRPr lang="it-IT"/>
          </a:p>
        </p:txBody>
      </p:sp>
    </p:spTree>
    <p:extLst>
      <p:ext uri="{BB962C8B-B14F-4D97-AF65-F5344CB8AC3E}">
        <p14:creationId xmlns:p14="http://schemas.microsoft.com/office/powerpoint/2010/main" val="1953839602"/>
      </p:ext>
    </p:extLst>
  </p:cSld>
  <p:clrMapOvr>
    <a:masterClrMapping/>
  </p:clrMapOvr>
  <p:transition spd="slow">
    <p:strips dir="ld"/>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D65C1F9-4203-49A2-B5B2-17A361AFB434}" type="slidenum">
              <a:rPr lang="it-IT"/>
              <a:pPr>
                <a:defRPr/>
              </a:pPr>
              <a:t>‹N›</a:t>
            </a:fld>
            <a:endParaRPr lang="it-IT"/>
          </a:p>
        </p:txBody>
      </p:sp>
    </p:spTree>
    <p:extLst>
      <p:ext uri="{BB962C8B-B14F-4D97-AF65-F5344CB8AC3E}">
        <p14:creationId xmlns:p14="http://schemas.microsoft.com/office/powerpoint/2010/main" val="999238152"/>
      </p:ext>
    </p:extLst>
  </p:cSld>
  <p:clrMapOvr>
    <a:masterClrMapping/>
  </p:clrMapOvr>
  <p:transition spd="slow">
    <p:strips dir="l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E61093E7-8964-44BF-AEFD-1FF941B108AF}" type="slidenum">
              <a:rPr lang="it-IT"/>
              <a:pPr>
                <a:defRPr/>
              </a:pPr>
              <a:t>‹N›</a:t>
            </a:fld>
            <a:endParaRPr lang="it-IT"/>
          </a:p>
        </p:txBody>
      </p:sp>
    </p:spTree>
    <p:extLst>
      <p:ext uri="{BB962C8B-B14F-4D97-AF65-F5344CB8AC3E}">
        <p14:creationId xmlns:p14="http://schemas.microsoft.com/office/powerpoint/2010/main" val="307385435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9569273-5C34-4EBC-BB44-05D169135C29}" type="slidenum">
              <a:rPr lang="it-IT"/>
              <a:pPr>
                <a:defRPr/>
              </a:pPr>
              <a:t>‹N›</a:t>
            </a:fld>
            <a:endParaRPr lang="it-IT"/>
          </a:p>
        </p:txBody>
      </p:sp>
    </p:spTree>
    <p:extLst>
      <p:ext uri="{BB962C8B-B14F-4D97-AF65-F5344CB8AC3E}">
        <p14:creationId xmlns:p14="http://schemas.microsoft.com/office/powerpoint/2010/main" val="190745191"/>
      </p:ext>
    </p:extLst>
  </p:cSld>
  <p:clrMapOvr>
    <a:masterClrMapping/>
  </p:clrMapOvr>
  <p:transition spd="slow">
    <p:strips dir="ld"/>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8F7596F-0F61-4823-AEF9-6BDD258E4AAD}" type="slidenum">
              <a:rPr lang="it-IT"/>
              <a:pPr>
                <a:defRPr/>
              </a:pPr>
              <a:t>‹N›</a:t>
            </a:fld>
            <a:endParaRPr lang="it-IT"/>
          </a:p>
        </p:txBody>
      </p:sp>
    </p:spTree>
    <p:extLst>
      <p:ext uri="{BB962C8B-B14F-4D97-AF65-F5344CB8AC3E}">
        <p14:creationId xmlns:p14="http://schemas.microsoft.com/office/powerpoint/2010/main" val="58750677"/>
      </p:ext>
    </p:extLst>
  </p:cSld>
  <p:clrMapOvr>
    <a:masterClrMapping/>
  </p:clrMapOvr>
  <p:transition spd="slow">
    <p:strips dir="ld"/>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712F3F7-2B1A-4B3E-9F53-A24F4D4C561A}" type="slidenum">
              <a:rPr lang="it-IT"/>
              <a:pPr>
                <a:defRPr/>
              </a:pPr>
              <a:t>‹N›</a:t>
            </a:fld>
            <a:endParaRPr lang="it-IT"/>
          </a:p>
        </p:txBody>
      </p:sp>
    </p:spTree>
    <p:extLst>
      <p:ext uri="{BB962C8B-B14F-4D97-AF65-F5344CB8AC3E}">
        <p14:creationId xmlns:p14="http://schemas.microsoft.com/office/powerpoint/2010/main" val="2361511633"/>
      </p:ext>
    </p:extLst>
  </p:cSld>
  <p:clrMapOvr>
    <a:masterClrMapping/>
  </p:clrMapOvr>
  <p:transition spd="slow">
    <p:strips dir="ld"/>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AB5E571-C897-49A6-98B0-5101EED91EBC}" type="slidenum">
              <a:rPr lang="it-IT"/>
              <a:pPr>
                <a:defRPr/>
              </a:pPr>
              <a:t>‹N›</a:t>
            </a:fld>
            <a:endParaRPr lang="it-IT"/>
          </a:p>
        </p:txBody>
      </p:sp>
    </p:spTree>
    <p:extLst>
      <p:ext uri="{BB962C8B-B14F-4D97-AF65-F5344CB8AC3E}">
        <p14:creationId xmlns:p14="http://schemas.microsoft.com/office/powerpoint/2010/main" val="4065192276"/>
      </p:ext>
    </p:extLst>
  </p:cSld>
  <p:clrMapOvr>
    <a:masterClrMapping/>
  </p:clrMapOvr>
  <p:transition spd="slow">
    <p:strips dir="ld"/>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AF2797C-B8A7-4523-9433-E4F17E6A5715}" type="slidenum">
              <a:rPr lang="en-US"/>
              <a:pPr>
                <a:defRPr/>
              </a:pPr>
              <a:t>‹N›</a:t>
            </a:fld>
            <a:endParaRPr lang="en-US"/>
          </a:p>
        </p:txBody>
      </p:sp>
    </p:spTree>
    <p:extLst>
      <p:ext uri="{BB962C8B-B14F-4D97-AF65-F5344CB8AC3E}">
        <p14:creationId xmlns:p14="http://schemas.microsoft.com/office/powerpoint/2010/main" val="3329398196"/>
      </p:ext>
    </p:extLst>
  </p:cSld>
  <p:clrMapOvr>
    <a:masterClrMapping/>
  </p:clrMapOvr>
  <p:transition spd="slow">
    <p:strips dir="l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F002E83-490F-459E-8D8F-8EB42143EEE8}" type="slidenum">
              <a:rPr lang="en-US"/>
              <a:pPr>
                <a:defRPr/>
              </a:pPr>
              <a:t>‹N›</a:t>
            </a:fld>
            <a:endParaRPr lang="en-US"/>
          </a:p>
        </p:txBody>
      </p:sp>
    </p:spTree>
    <p:extLst>
      <p:ext uri="{BB962C8B-B14F-4D97-AF65-F5344CB8AC3E}">
        <p14:creationId xmlns:p14="http://schemas.microsoft.com/office/powerpoint/2010/main" val="3472839628"/>
      </p:ext>
    </p:extLst>
  </p:cSld>
  <p:clrMapOvr>
    <a:masterClrMapping/>
  </p:clrMapOvr>
  <p:transition spd="slow">
    <p:strips dir="ld"/>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1928DAD-C437-47C5-B8E8-6D7A3E4F0D19}" type="slidenum">
              <a:rPr lang="en-US"/>
              <a:pPr>
                <a:defRPr/>
              </a:pPr>
              <a:t>‹N›</a:t>
            </a:fld>
            <a:endParaRPr lang="en-US"/>
          </a:p>
        </p:txBody>
      </p:sp>
    </p:spTree>
    <p:extLst>
      <p:ext uri="{BB962C8B-B14F-4D97-AF65-F5344CB8AC3E}">
        <p14:creationId xmlns:p14="http://schemas.microsoft.com/office/powerpoint/2010/main" val="1197149004"/>
      </p:ext>
    </p:extLst>
  </p:cSld>
  <p:clrMapOvr>
    <a:masterClrMapping/>
  </p:clrMapOvr>
  <p:transition spd="slow">
    <p:strips dir="ld"/>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BDB968D-BF25-47E6-B659-1CD00571D96D}" type="slidenum">
              <a:rPr lang="en-US"/>
              <a:pPr>
                <a:defRPr/>
              </a:pPr>
              <a:t>‹N›</a:t>
            </a:fld>
            <a:endParaRPr lang="en-US"/>
          </a:p>
        </p:txBody>
      </p:sp>
    </p:spTree>
    <p:extLst>
      <p:ext uri="{BB962C8B-B14F-4D97-AF65-F5344CB8AC3E}">
        <p14:creationId xmlns:p14="http://schemas.microsoft.com/office/powerpoint/2010/main" val="2577312353"/>
      </p:ext>
    </p:extLst>
  </p:cSld>
  <p:clrMapOvr>
    <a:masterClrMapping/>
  </p:clrMapOvr>
  <p:transition spd="slow">
    <p:strips dir="ld"/>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9FD28E5-4688-42E6-88AC-606E6AFCE4AC}" type="slidenum">
              <a:rPr lang="en-US"/>
              <a:pPr>
                <a:defRPr/>
              </a:pPr>
              <a:t>‹N›</a:t>
            </a:fld>
            <a:endParaRPr lang="en-US"/>
          </a:p>
        </p:txBody>
      </p:sp>
    </p:spTree>
    <p:extLst>
      <p:ext uri="{BB962C8B-B14F-4D97-AF65-F5344CB8AC3E}">
        <p14:creationId xmlns:p14="http://schemas.microsoft.com/office/powerpoint/2010/main" val="2583464029"/>
      </p:ext>
    </p:extLst>
  </p:cSld>
  <p:clrMapOvr>
    <a:masterClrMapping/>
  </p:clrMapOvr>
  <p:transition spd="slow">
    <p:strips dir="ld"/>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93BF0F2-7445-4521-AAC6-27925B880726}" type="slidenum">
              <a:rPr lang="en-US"/>
              <a:pPr>
                <a:defRPr/>
              </a:pPr>
              <a:t>‹N›</a:t>
            </a:fld>
            <a:endParaRPr lang="en-US"/>
          </a:p>
        </p:txBody>
      </p:sp>
    </p:spTree>
    <p:extLst>
      <p:ext uri="{BB962C8B-B14F-4D97-AF65-F5344CB8AC3E}">
        <p14:creationId xmlns:p14="http://schemas.microsoft.com/office/powerpoint/2010/main" val="3861008899"/>
      </p:ext>
    </p:extLst>
  </p:cSld>
  <p:clrMapOvr>
    <a:masterClrMapping/>
  </p:clrMapOvr>
  <p:transition spd="slow">
    <p:strips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A611FAE8-D240-4EEF-82F4-E225B8AAD042}" type="slidenum">
              <a:rPr lang="it-IT"/>
              <a:pPr>
                <a:defRPr/>
              </a:pPr>
              <a:t>‹N›</a:t>
            </a:fld>
            <a:endParaRPr lang="it-IT"/>
          </a:p>
        </p:txBody>
      </p:sp>
    </p:spTree>
    <p:extLst>
      <p:ext uri="{BB962C8B-B14F-4D97-AF65-F5344CB8AC3E}">
        <p14:creationId xmlns:p14="http://schemas.microsoft.com/office/powerpoint/2010/main" val="132339862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ADB1AA1-8F18-4558-BBED-9A4139CDC495}" type="slidenum">
              <a:rPr lang="en-US"/>
              <a:pPr>
                <a:defRPr/>
              </a:pPr>
              <a:t>‹N›</a:t>
            </a:fld>
            <a:endParaRPr lang="en-US"/>
          </a:p>
        </p:txBody>
      </p:sp>
    </p:spTree>
    <p:extLst>
      <p:ext uri="{BB962C8B-B14F-4D97-AF65-F5344CB8AC3E}">
        <p14:creationId xmlns:p14="http://schemas.microsoft.com/office/powerpoint/2010/main" val="370598863"/>
      </p:ext>
    </p:extLst>
  </p:cSld>
  <p:clrMapOvr>
    <a:masterClrMapping/>
  </p:clrMapOvr>
  <p:transition spd="slow">
    <p:strips dir="ld"/>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5BB4CE6-348D-4E73-B0B1-7A01FC985BAA}" type="slidenum">
              <a:rPr lang="en-US"/>
              <a:pPr>
                <a:defRPr/>
              </a:pPr>
              <a:t>‹N›</a:t>
            </a:fld>
            <a:endParaRPr lang="en-US"/>
          </a:p>
        </p:txBody>
      </p:sp>
    </p:spTree>
    <p:extLst>
      <p:ext uri="{BB962C8B-B14F-4D97-AF65-F5344CB8AC3E}">
        <p14:creationId xmlns:p14="http://schemas.microsoft.com/office/powerpoint/2010/main" val="3282258862"/>
      </p:ext>
    </p:extLst>
  </p:cSld>
  <p:clrMapOvr>
    <a:masterClrMapping/>
  </p:clrMapOvr>
  <p:transition spd="slow">
    <p:strips dir="ld"/>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2B0104A-578B-475D-84EA-E895CAC7D6D9}" type="slidenum">
              <a:rPr lang="en-US"/>
              <a:pPr>
                <a:defRPr/>
              </a:pPr>
              <a:t>‹N›</a:t>
            </a:fld>
            <a:endParaRPr lang="en-US"/>
          </a:p>
        </p:txBody>
      </p:sp>
    </p:spTree>
    <p:extLst>
      <p:ext uri="{BB962C8B-B14F-4D97-AF65-F5344CB8AC3E}">
        <p14:creationId xmlns:p14="http://schemas.microsoft.com/office/powerpoint/2010/main" val="1828178980"/>
      </p:ext>
    </p:extLst>
  </p:cSld>
  <p:clrMapOvr>
    <a:masterClrMapping/>
  </p:clrMapOvr>
  <p:transition spd="slow">
    <p:strips dir="ld"/>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46D1B97-7850-4C25-8630-542998506860}" type="slidenum">
              <a:rPr lang="en-US"/>
              <a:pPr>
                <a:defRPr/>
              </a:pPr>
              <a:t>‹N›</a:t>
            </a:fld>
            <a:endParaRPr lang="en-US"/>
          </a:p>
        </p:txBody>
      </p:sp>
    </p:spTree>
    <p:extLst>
      <p:ext uri="{BB962C8B-B14F-4D97-AF65-F5344CB8AC3E}">
        <p14:creationId xmlns:p14="http://schemas.microsoft.com/office/powerpoint/2010/main" val="3929060406"/>
      </p:ext>
    </p:extLst>
  </p:cSld>
  <p:clrMapOvr>
    <a:masterClrMapping/>
  </p:clrMapOvr>
  <p:transition spd="slow">
    <p:strips dir="ld"/>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BA8AD4F-87F7-4C4C-BA98-358F86B48F1D}" type="slidenum">
              <a:rPr lang="en-US"/>
              <a:pPr>
                <a:defRPr/>
              </a:pPr>
              <a:t>‹N›</a:t>
            </a:fld>
            <a:endParaRPr lang="en-US"/>
          </a:p>
        </p:txBody>
      </p:sp>
    </p:spTree>
    <p:extLst>
      <p:ext uri="{BB962C8B-B14F-4D97-AF65-F5344CB8AC3E}">
        <p14:creationId xmlns:p14="http://schemas.microsoft.com/office/powerpoint/2010/main" val="1835456511"/>
      </p:ext>
    </p:extLst>
  </p:cSld>
  <p:clrMapOvr>
    <a:masterClrMapping/>
  </p:clrMapOvr>
  <p:transition spd="slow">
    <p:strips dir="ld"/>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398525066"/>
      </p:ext>
    </p:extLst>
  </p:cSld>
  <p:clrMapOvr>
    <a:masterClrMapping/>
  </p:clrMapOvr>
  <p:transition spd="slow">
    <p:strips dir="ld"/>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67709444"/>
      </p:ext>
    </p:extLst>
  </p:cSld>
  <p:clrMapOvr>
    <a:masterClrMapping/>
  </p:clrMapOvr>
  <p:transition spd="slow">
    <p:strips dir="l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857171509"/>
      </p:ext>
    </p:extLst>
  </p:cSld>
  <p:clrMapOvr>
    <a:masterClrMapping/>
  </p:clrMapOvr>
  <p:transition spd="slow">
    <p:strips dir="ld"/>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803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803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27530987"/>
      </p:ext>
    </p:extLst>
  </p:cSld>
  <p:clrMapOvr>
    <a:masterClrMapping/>
  </p:clrMapOvr>
  <p:transition spd="slow">
    <p:strips dir="ld"/>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36120562"/>
      </p:ext>
    </p:extLst>
  </p:cSld>
  <p:clrMapOvr>
    <a:masterClrMapping/>
  </p:clrMapOvr>
  <p:transition spd="slow">
    <p:strips dir="l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CCF8545C-E5C0-45C5-ABF2-E3CA5B2BF0C5}" type="slidenum">
              <a:rPr lang="it-IT"/>
              <a:pPr>
                <a:defRPr/>
              </a:pPr>
              <a:t>‹N›</a:t>
            </a:fld>
            <a:endParaRPr lang="it-IT"/>
          </a:p>
        </p:txBody>
      </p:sp>
    </p:spTree>
    <p:extLst>
      <p:ext uri="{BB962C8B-B14F-4D97-AF65-F5344CB8AC3E}">
        <p14:creationId xmlns:p14="http://schemas.microsoft.com/office/powerpoint/2010/main" val="98095089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866963860"/>
      </p:ext>
    </p:extLst>
  </p:cSld>
  <p:clrMapOvr>
    <a:masterClrMapping/>
  </p:clrMapOvr>
  <p:transition spd="slow">
    <p:strips dir="ld"/>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240832"/>
      </p:ext>
    </p:extLst>
  </p:cSld>
  <p:clrMapOvr>
    <a:masterClrMapping/>
  </p:clrMapOvr>
  <p:transition spd="slow">
    <p:strips dir="ld"/>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238266139"/>
      </p:ext>
    </p:extLst>
  </p:cSld>
  <p:clrMapOvr>
    <a:masterClrMapping/>
  </p:clrMapOvr>
  <p:transition spd="slow">
    <p:strips dir="ld"/>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804516584"/>
      </p:ext>
    </p:extLst>
  </p:cSld>
  <p:clrMapOvr>
    <a:masterClrMapping/>
  </p:clrMapOvr>
  <p:transition spd="slow">
    <p:strips dir="ld"/>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01042724"/>
      </p:ext>
    </p:extLst>
  </p:cSld>
  <p:clrMapOvr>
    <a:masterClrMapping/>
  </p:clrMapOvr>
  <p:transition spd="slow">
    <p:strips dir="ld"/>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355600"/>
            <a:ext cx="1943100" cy="55626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355600"/>
            <a:ext cx="5676900" cy="55626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05255259"/>
      </p:ext>
    </p:extLst>
  </p:cSld>
  <p:clrMapOvr>
    <a:masterClrMapping/>
  </p:clrMapOvr>
  <p:transition spd="slow">
    <p:strips dir="ld"/>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52600" y="3810000"/>
            <a:ext cx="6781800" cy="1371600"/>
          </a:xfrm>
        </p:spPr>
        <p:txBody>
          <a:bodyPr anchor="b"/>
          <a:lstStyle>
            <a:lvl1pPr algn="r">
              <a:defRPr/>
            </a:lvl1pPr>
          </a:lstStyle>
          <a:p>
            <a:pPr lvl="0"/>
            <a:r>
              <a:rPr lang="it-IT" noProof="0" smtClean="0"/>
              <a:t>Fare clic per modificare lo stile del titolo dello schema</a:t>
            </a:r>
          </a:p>
        </p:txBody>
      </p:sp>
      <p:sp>
        <p:nvSpPr>
          <p:cNvPr id="4099" name="Rectangle 3"/>
          <p:cNvSpPr>
            <a:spLocks noGrp="1" noChangeArrowheads="1"/>
          </p:cNvSpPr>
          <p:nvPr>
            <p:ph type="subTitle" idx="1"/>
          </p:nvPr>
        </p:nvSpPr>
        <p:spPr>
          <a:xfrm>
            <a:off x="1752600" y="5257800"/>
            <a:ext cx="6781800" cy="1219200"/>
          </a:xfrm>
        </p:spPr>
        <p:txBody>
          <a:bodyPr anchor="t" anchorCtr="0"/>
          <a:lstStyle>
            <a:lvl1pPr marL="0" indent="0" algn="r">
              <a:buFont typeface="Wingdings" pitchFamily="2" charset="2"/>
              <a:buNone/>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val="282325261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B88A664-2C3E-43D8-8EE2-AB772C86C0FF}" type="slidenum">
              <a:rPr lang="it-IT"/>
              <a:pPr>
                <a:defRPr/>
              </a:pPr>
              <a:t>‹N›</a:t>
            </a:fld>
            <a:endParaRPr lang="it-IT"/>
          </a:p>
        </p:txBody>
      </p:sp>
    </p:spTree>
    <p:extLst>
      <p:ext uri="{BB962C8B-B14F-4D97-AF65-F5344CB8AC3E}">
        <p14:creationId xmlns:p14="http://schemas.microsoft.com/office/powerpoint/2010/main" val="39694470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7EAFE30-42B5-4D9B-8D61-7B14831B81C0}" type="slidenum">
              <a:rPr lang="it-IT"/>
              <a:pPr>
                <a:defRPr/>
              </a:pPr>
              <a:t>‹N›</a:t>
            </a:fld>
            <a:endParaRPr lang="it-IT"/>
          </a:p>
        </p:txBody>
      </p:sp>
    </p:spTree>
    <p:extLst>
      <p:ext uri="{BB962C8B-B14F-4D97-AF65-F5344CB8AC3E}">
        <p14:creationId xmlns:p14="http://schemas.microsoft.com/office/powerpoint/2010/main" val="240289263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810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339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3F2E7C94-BA4A-4BF2-996C-697D532C12CB}" type="slidenum">
              <a:rPr lang="it-IT"/>
              <a:pPr>
                <a:defRPr/>
              </a:pPr>
              <a:t>‹N›</a:t>
            </a:fld>
            <a:endParaRPr lang="it-IT"/>
          </a:p>
        </p:txBody>
      </p:sp>
    </p:spTree>
    <p:extLst>
      <p:ext uri="{BB962C8B-B14F-4D97-AF65-F5344CB8AC3E}">
        <p14:creationId xmlns:p14="http://schemas.microsoft.com/office/powerpoint/2010/main" val="4088846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Date Placeholder 3"/>
          <p:cNvSpPr>
            <a:spLocks noGrp="1"/>
          </p:cNvSpPr>
          <p:nvPr>
            <p:ph type="dt" sz="half" idx="10"/>
          </p:nvPr>
        </p:nvSpPr>
        <p:spPr/>
        <p:txBody>
          <a:bodyPr/>
          <a:lstStyle>
            <a:lvl1pPr eaLnBrk="0" hangingPunct="0">
              <a:defRPr/>
            </a:lvl1pPr>
          </a:lstStyle>
          <a:p>
            <a:pPr>
              <a:defRPr/>
            </a:pPr>
            <a:endParaRPr lang="it-IT"/>
          </a:p>
        </p:txBody>
      </p:sp>
      <p:sp>
        <p:nvSpPr>
          <p:cNvPr id="6" name="Footer Placeholder 4"/>
          <p:cNvSpPr>
            <a:spLocks noGrp="1"/>
          </p:cNvSpPr>
          <p:nvPr>
            <p:ph type="ftr" sz="quarter" idx="11"/>
          </p:nvPr>
        </p:nvSpPr>
        <p:spPr/>
        <p:txBody>
          <a:bodyPr/>
          <a:lstStyle>
            <a:lvl1pPr eaLnBrk="0" hangingPunct="0">
              <a:defRPr/>
            </a:lvl1pPr>
          </a:lstStyle>
          <a:p>
            <a:pPr>
              <a:defRPr/>
            </a:pPr>
            <a:endParaRPr lang="it-IT"/>
          </a:p>
        </p:txBody>
      </p:sp>
      <p:sp>
        <p:nvSpPr>
          <p:cNvPr id="7" name="Slide Number Placeholder 5"/>
          <p:cNvSpPr>
            <a:spLocks noGrp="1"/>
          </p:cNvSpPr>
          <p:nvPr>
            <p:ph type="sldNum" sz="quarter" idx="12"/>
          </p:nvPr>
        </p:nvSpPr>
        <p:spPr/>
        <p:txBody>
          <a:bodyPr/>
          <a:lstStyle>
            <a:lvl1pPr eaLnBrk="0" hangingPunct="0">
              <a:defRPr/>
            </a:lvl1pPr>
          </a:lstStyle>
          <a:p>
            <a:pPr>
              <a:defRPr/>
            </a:pPr>
            <a:fld id="{A7DD8AFD-F6C2-4D18-971B-C8A50413B334}" type="slidenum">
              <a:rPr lang="it-IT"/>
              <a:pPr>
                <a:defRPr/>
              </a:pPr>
              <a:t>‹N›</a:t>
            </a:fld>
            <a:endParaRPr lang="it-IT"/>
          </a:p>
        </p:txBody>
      </p:sp>
    </p:spTree>
    <p:extLst>
      <p:ext uri="{BB962C8B-B14F-4D97-AF65-F5344CB8AC3E}">
        <p14:creationId xmlns:p14="http://schemas.microsoft.com/office/powerpoint/2010/main" val="66251817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1C37AA7B-E8C0-4169-B667-8D903549B557}" type="slidenum">
              <a:rPr lang="it-IT"/>
              <a:pPr>
                <a:defRPr/>
              </a:pPr>
              <a:t>‹N›</a:t>
            </a:fld>
            <a:endParaRPr lang="it-IT"/>
          </a:p>
        </p:txBody>
      </p:sp>
    </p:spTree>
    <p:extLst>
      <p:ext uri="{BB962C8B-B14F-4D97-AF65-F5344CB8AC3E}">
        <p14:creationId xmlns:p14="http://schemas.microsoft.com/office/powerpoint/2010/main" val="348325513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4F987B00-047D-4297-B3DF-9781D2548920}" type="slidenum">
              <a:rPr lang="it-IT"/>
              <a:pPr>
                <a:defRPr/>
              </a:pPr>
              <a:t>‹N›</a:t>
            </a:fld>
            <a:endParaRPr lang="it-IT"/>
          </a:p>
        </p:txBody>
      </p:sp>
    </p:spTree>
    <p:extLst>
      <p:ext uri="{BB962C8B-B14F-4D97-AF65-F5344CB8AC3E}">
        <p14:creationId xmlns:p14="http://schemas.microsoft.com/office/powerpoint/2010/main" val="16188062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A593973B-D8E2-4E9A-94AC-79584A09ABD0}" type="slidenum">
              <a:rPr lang="it-IT"/>
              <a:pPr>
                <a:defRPr/>
              </a:pPr>
              <a:t>‹N›</a:t>
            </a:fld>
            <a:endParaRPr lang="it-IT"/>
          </a:p>
        </p:txBody>
      </p:sp>
    </p:spTree>
    <p:extLst>
      <p:ext uri="{BB962C8B-B14F-4D97-AF65-F5344CB8AC3E}">
        <p14:creationId xmlns:p14="http://schemas.microsoft.com/office/powerpoint/2010/main" val="27800813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C1AC7AC-567C-4077-8CE2-CC5049C4AF2E}" type="slidenum">
              <a:rPr lang="it-IT"/>
              <a:pPr>
                <a:defRPr/>
              </a:pPr>
              <a:t>‹N›</a:t>
            </a:fld>
            <a:endParaRPr lang="it-IT"/>
          </a:p>
        </p:txBody>
      </p:sp>
    </p:spTree>
    <p:extLst>
      <p:ext uri="{BB962C8B-B14F-4D97-AF65-F5344CB8AC3E}">
        <p14:creationId xmlns:p14="http://schemas.microsoft.com/office/powerpoint/2010/main" val="153303518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9EC05DC-BF29-4302-9301-BCEF74FCF48B}" type="slidenum">
              <a:rPr lang="it-IT"/>
              <a:pPr>
                <a:defRPr/>
              </a:pPr>
              <a:t>‹N›</a:t>
            </a:fld>
            <a:endParaRPr lang="it-IT"/>
          </a:p>
        </p:txBody>
      </p:sp>
    </p:spTree>
    <p:extLst>
      <p:ext uri="{BB962C8B-B14F-4D97-AF65-F5344CB8AC3E}">
        <p14:creationId xmlns:p14="http://schemas.microsoft.com/office/powerpoint/2010/main" val="87624117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B87FC5A-E6CF-490C-971F-232CF545C2C2}" type="slidenum">
              <a:rPr lang="it-IT"/>
              <a:pPr>
                <a:defRPr/>
              </a:pPr>
              <a:t>‹N›</a:t>
            </a:fld>
            <a:endParaRPr lang="it-IT"/>
          </a:p>
        </p:txBody>
      </p:sp>
    </p:spTree>
    <p:extLst>
      <p:ext uri="{BB962C8B-B14F-4D97-AF65-F5344CB8AC3E}">
        <p14:creationId xmlns:p14="http://schemas.microsoft.com/office/powerpoint/2010/main" val="124740280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76200"/>
            <a:ext cx="2133600" cy="6019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81000" y="76200"/>
            <a:ext cx="6248400" cy="6019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05C5581-E958-404C-8A9B-4C9A32FF2303}" type="slidenum">
              <a:rPr lang="it-IT"/>
              <a:pPr>
                <a:defRPr/>
              </a:pPr>
              <a:t>‹N›</a:t>
            </a:fld>
            <a:endParaRPr lang="it-IT"/>
          </a:p>
        </p:txBody>
      </p:sp>
    </p:spTree>
    <p:extLst>
      <p:ext uri="{BB962C8B-B14F-4D97-AF65-F5344CB8AC3E}">
        <p14:creationId xmlns:p14="http://schemas.microsoft.com/office/powerpoint/2010/main" val="78943714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52600" y="3810000"/>
            <a:ext cx="6781800" cy="1371600"/>
          </a:xfrm>
        </p:spPr>
        <p:txBody>
          <a:bodyPr anchor="b"/>
          <a:lstStyle>
            <a:lvl1pPr algn="r">
              <a:defRPr/>
            </a:lvl1pPr>
          </a:lstStyle>
          <a:p>
            <a:pPr lvl="0"/>
            <a:r>
              <a:rPr lang="it-IT" noProof="0" smtClean="0"/>
              <a:t>Fare clic per modificare lo stile del titolo dello schema</a:t>
            </a:r>
          </a:p>
        </p:txBody>
      </p:sp>
      <p:sp>
        <p:nvSpPr>
          <p:cNvPr id="4099" name="Rectangle 3"/>
          <p:cNvSpPr>
            <a:spLocks noGrp="1" noChangeArrowheads="1"/>
          </p:cNvSpPr>
          <p:nvPr>
            <p:ph type="subTitle" idx="1"/>
          </p:nvPr>
        </p:nvSpPr>
        <p:spPr>
          <a:xfrm>
            <a:off x="1752600" y="5257800"/>
            <a:ext cx="6781800" cy="1219200"/>
          </a:xfrm>
        </p:spPr>
        <p:txBody>
          <a:bodyPr anchor="t" anchorCtr="0"/>
          <a:lstStyle>
            <a:lvl1pPr marL="0" indent="0" algn="r">
              <a:buFont typeface="Wingdings" pitchFamily="2" charset="2"/>
              <a:buNone/>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val="357832223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039E142-4C10-4C26-B9E5-E24EEBFEFD17}" type="slidenum">
              <a:rPr lang="it-IT"/>
              <a:pPr>
                <a:defRPr/>
              </a:pPr>
              <a:t>‹N›</a:t>
            </a:fld>
            <a:endParaRPr lang="it-IT"/>
          </a:p>
        </p:txBody>
      </p:sp>
    </p:spTree>
    <p:extLst>
      <p:ext uri="{BB962C8B-B14F-4D97-AF65-F5344CB8AC3E}">
        <p14:creationId xmlns:p14="http://schemas.microsoft.com/office/powerpoint/2010/main" val="382514267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0B35059-1901-497C-AFEF-4AFD0899D9AE}" type="slidenum">
              <a:rPr lang="it-IT"/>
              <a:pPr>
                <a:defRPr/>
              </a:pPr>
              <a:t>‹N›</a:t>
            </a:fld>
            <a:endParaRPr lang="it-IT"/>
          </a:p>
        </p:txBody>
      </p:sp>
    </p:spTree>
    <p:extLst>
      <p:ext uri="{BB962C8B-B14F-4D97-AF65-F5344CB8AC3E}">
        <p14:creationId xmlns:p14="http://schemas.microsoft.com/office/powerpoint/2010/main" val="423161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194751A-80A9-4B7D-89BC-CB040571962F}"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82FA357-F38B-406B-87BF-BAD32354FBD0}" type="slidenum">
              <a:rPr lang="it-IT"/>
              <a:pPr>
                <a:defRPr/>
              </a:pPr>
              <a:t>‹N›</a:t>
            </a:fld>
            <a:endParaRPr lang="it-IT"/>
          </a:p>
        </p:txBody>
      </p:sp>
    </p:spTree>
    <p:extLst>
      <p:ext uri="{BB962C8B-B14F-4D97-AF65-F5344CB8AC3E}">
        <p14:creationId xmlns:p14="http://schemas.microsoft.com/office/powerpoint/2010/main" val="875638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Date Placeholder 3"/>
          <p:cNvSpPr>
            <a:spLocks noGrp="1"/>
          </p:cNvSpPr>
          <p:nvPr>
            <p:ph type="dt" sz="half" idx="10"/>
          </p:nvPr>
        </p:nvSpPr>
        <p:spPr/>
        <p:txBody>
          <a:bodyPr/>
          <a:lstStyle>
            <a:lvl1pPr eaLnBrk="0" hangingPunct="0">
              <a:defRPr/>
            </a:lvl1pPr>
          </a:lstStyle>
          <a:p>
            <a:pPr>
              <a:defRPr/>
            </a:pPr>
            <a:endParaRPr lang="it-IT"/>
          </a:p>
        </p:txBody>
      </p:sp>
      <p:sp>
        <p:nvSpPr>
          <p:cNvPr id="8" name="Footer Placeholder 4"/>
          <p:cNvSpPr>
            <a:spLocks noGrp="1"/>
          </p:cNvSpPr>
          <p:nvPr>
            <p:ph type="ftr" sz="quarter" idx="11"/>
          </p:nvPr>
        </p:nvSpPr>
        <p:spPr/>
        <p:txBody>
          <a:bodyPr/>
          <a:lstStyle>
            <a:lvl1pPr eaLnBrk="0" hangingPunct="0">
              <a:defRPr/>
            </a:lvl1pPr>
          </a:lstStyle>
          <a:p>
            <a:pPr>
              <a:defRPr/>
            </a:pPr>
            <a:endParaRPr lang="it-IT"/>
          </a:p>
        </p:txBody>
      </p:sp>
      <p:sp>
        <p:nvSpPr>
          <p:cNvPr id="9" name="Slide Number Placeholder 5"/>
          <p:cNvSpPr>
            <a:spLocks noGrp="1"/>
          </p:cNvSpPr>
          <p:nvPr>
            <p:ph type="sldNum" sz="quarter" idx="12"/>
          </p:nvPr>
        </p:nvSpPr>
        <p:spPr/>
        <p:txBody>
          <a:bodyPr/>
          <a:lstStyle>
            <a:lvl1pPr eaLnBrk="0" hangingPunct="0">
              <a:defRPr/>
            </a:lvl1pPr>
          </a:lstStyle>
          <a:p>
            <a:pPr>
              <a:defRPr/>
            </a:pPr>
            <a:fld id="{AC4A5DF0-3530-4E15-B47E-7253D2DD6B7F}" type="slidenum">
              <a:rPr lang="it-IT"/>
              <a:pPr>
                <a:defRPr/>
              </a:pPr>
              <a:t>‹N›</a:t>
            </a:fld>
            <a:endParaRPr lang="it-IT"/>
          </a:p>
        </p:txBody>
      </p:sp>
    </p:spTree>
    <p:extLst>
      <p:ext uri="{BB962C8B-B14F-4D97-AF65-F5344CB8AC3E}">
        <p14:creationId xmlns:p14="http://schemas.microsoft.com/office/powerpoint/2010/main" val="4191408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810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339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FC204A6-934D-47EF-ABE8-5B4740FAEF72}" type="slidenum">
              <a:rPr lang="it-IT"/>
              <a:pPr>
                <a:defRPr/>
              </a:pPr>
              <a:t>‹N›</a:t>
            </a:fld>
            <a:endParaRPr lang="it-IT"/>
          </a:p>
        </p:txBody>
      </p:sp>
    </p:spTree>
    <p:extLst>
      <p:ext uri="{BB962C8B-B14F-4D97-AF65-F5344CB8AC3E}">
        <p14:creationId xmlns:p14="http://schemas.microsoft.com/office/powerpoint/2010/main" val="61907341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F4E51AA-8C31-40CD-9995-1C09105EA420}" type="slidenum">
              <a:rPr lang="it-IT"/>
              <a:pPr>
                <a:defRPr/>
              </a:pPr>
              <a:t>‹N›</a:t>
            </a:fld>
            <a:endParaRPr lang="it-IT"/>
          </a:p>
        </p:txBody>
      </p:sp>
    </p:spTree>
    <p:extLst>
      <p:ext uri="{BB962C8B-B14F-4D97-AF65-F5344CB8AC3E}">
        <p14:creationId xmlns:p14="http://schemas.microsoft.com/office/powerpoint/2010/main" val="218638402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DB0351E-3ADC-43CA-9CE1-270A399E2A89}" type="slidenum">
              <a:rPr lang="it-IT"/>
              <a:pPr>
                <a:defRPr/>
              </a:pPr>
              <a:t>‹N›</a:t>
            </a:fld>
            <a:endParaRPr lang="it-IT"/>
          </a:p>
        </p:txBody>
      </p:sp>
    </p:spTree>
    <p:extLst>
      <p:ext uri="{BB962C8B-B14F-4D97-AF65-F5344CB8AC3E}">
        <p14:creationId xmlns:p14="http://schemas.microsoft.com/office/powerpoint/2010/main" val="329747123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A2D7D533-6BF6-4176-9ED6-4A8BA9254BD3}" type="slidenum">
              <a:rPr lang="it-IT"/>
              <a:pPr>
                <a:defRPr/>
              </a:pPr>
              <a:t>‹N›</a:t>
            </a:fld>
            <a:endParaRPr lang="it-IT"/>
          </a:p>
        </p:txBody>
      </p:sp>
    </p:spTree>
    <p:extLst>
      <p:ext uri="{BB962C8B-B14F-4D97-AF65-F5344CB8AC3E}">
        <p14:creationId xmlns:p14="http://schemas.microsoft.com/office/powerpoint/2010/main" val="353854211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3B807DB-7677-4C38-A5F5-AB5EE2FB022E}" type="slidenum">
              <a:rPr lang="it-IT"/>
              <a:pPr>
                <a:defRPr/>
              </a:pPr>
              <a:t>‹N›</a:t>
            </a:fld>
            <a:endParaRPr lang="it-IT"/>
          </a:p>
        </p:txBody>
      </p:sp>
    </p:spTree>
    <p:extLst>
      <p:ext uri="{BB962C8B-B14F-4D97-AF65-F5344CB8AC3E}">
        <p14:creationId xmlns:p14="http://schemas.microsoft.com/office/powerpoint/2010/main" val="22507123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CFB8A28-E274-48D9-BD1E-AB2D65404A4B}" type="slidenum">
              <a:rPr lang="it-IT"/>
              <a:pPr>
                <a:defRPr/>
              </a:pPr>
              <a:t>‹N›</a:t>
            </a:fld>
            <a:endParaRPr lang="it-IT"/>
          </a:p>
        </p:txBody>
      </p:sp>
    </p:spTree>
    <p:extLst>
      <p:ext uri="{BB962C8B-B14F-4D97-AF65-F5344CB8AC3E}">
        <p14:creationId xmlns:p14="http://schemas.microsoft.com/office/powerpoint/2010/main" val="54089486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23D8D08-F733-491C-B749-90CB22C41308}" type="slidenum">
              <a:rPr lang="it-IT"/>
              <a:pPr>
                <a:defRPr/>
              </a:pPr>
              <a:t>‹N›</a:t>
            </a:fld>
            <a:endParaRPr lang="it-IT"/>
          </a:p>
        </p:txBody>
      </p:sp>
    </p:spTree>
    <p:extLst>
      <p:ext uri="{BB962C8B-B14F-4D97-AF65-F5344CB8AC3E}">
        <p14:creationId xmlns:p14="http://schemas.microsoft.com/office/powerpoint/2010/main" val="976153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76200"/>
            <a:ext cx="2133600" cy="6019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81000" y="76200"/>
            <a:ext cx="6248400" cy="6019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00D707E-A73E-457A-8937-1C3BCE51B4C5}" type="slidenum">
              <a:rPr lang="it-IT"/>
              <a:pPr>
                <a:defRPr/>
              </a:pPr>
              <a:t>‹N›</a:t>
            </a:fld>
            <a:endParaRPr lang="it-IT"/>
          </a:p>
        </p:txBody>
      </p:sp>
    </p:spTree>
    <p:extLst>
      <p:ext uri="{BB962C8B-B14F-4D97-AF65-F5344CB8AC3E}">
        <p14:creationId xmlns:p14="http://schemas.microsoft.com/office/powerpoint/2010/main" val="79494015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52600" y="3810000"/>
            <a:ext cx="6781800" cy="1371600"/>
          </a:xfrm>
        </p:spPr>
        <p:txBody>
          <a:bodyPr anchor="b"/>
          <a:lstStyle>
            <a:lvl1pPr algn="r">
              <a:defRPr/>
            </a:lvl1pPr>
          </a:lstStyle>
          <a:p>
            <a:pPr lvl="0"/>
            <a:r>
              <a:rPr lang="it-IT" noProof="0" smtClean="0"/>
              <a:t>Fare clic per modificare lo stile del titolo dello schema</a:t>
            </a:r>
          </a:p>
        </p:txBody>
      </p:sp>
      <p:sp>
        <p:nvSpPr>
          <p:cNvPr id="4099" name="Rectangle 3"/>
          <p:cNvSpPr>
            <a:spLocks noGrp="1" noChangeArrowheads="1"/>
          </p:cNvSpPr>
          <p:nvPr>
            <p:ph type="subTitle" idx="1"/>
          </p:nvPr>
        </p:nvSpPr>
        <p:spPr>
          <a:xfrm>
            <a:off x="1752600" y="5257800"/>
            <a:ext cx="6781800" cy="1219200"/>
          </a:xfrm>
        </p:spPr>
        <p:txBody>
          <a:bodyPr anchor="t" anchorCtr="0"/>
          <a:lstStyle>
            <a:lvl1pPr marL="0" indent="0" algn="r">
              <a:buFont typeface="Wingdings" pitchFamily="2" charset="2"/>
              <a:buNone/>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val="208602506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2AF41FA-260D-4213-B911-D35EC55762D8}" type="slidenum">
              <a:rPr lang="it-IT"/>
              <a:pPr>
                <a:defRPr/>
              </a:pPr>
              <a:t>‹N›</a:t>
            </a:fld>
            <a:endParaRPr lang="it-IT"/>
          </a:p>
        </p:txBody>
      </p:sp>
    </p:spTree>
    <p:extLst>
      <p:ext uri="{BB962C8B-B14F-4D97-AF65-F5344CB8AC3E}">
        <p14:creationId xmlns:p14="http://schemas.microsoft.com/office/powerpoint/2010/main" val="4195362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Date Placeholder 3"/>
          <p:cNvSpPr>
            <a:spLocks noGrp="1"/>
          </p:cNvSpPr>
          <p:nvPr>
            <p:ph type="dt" sz="half" idx="10"/>
          </p:nvPr>
        </p:nvSpPr>
        <p:spPr/>
        <p:txBody>
          <a:bodyPr/>
          <a:lstStyle>
            <a:lvl1pPr eaLnBrk="0" hangingPunct="0">
              <a:defRPr/>
            </a:lvl1pPr>
          </a:lstStyle>
          <a:p>
            <a:pPr>
              <a:defRPr/>
            </a:pPr>
            <a:endParaRPr lang="it-IT"/>
          </a:p>
        </p:txBody>
      </p:sp>
      <p:sp>
        <p:nvSpPr>
          <p:cNvPr id="4" name="Footer Placeholder 4"/>
          <p:cNvSpPr>
            <a:spLocks noGrp="1"/>
          </p:cNvSpPr>
          <p:nvPr>
            <p:ph type="ftr" sz="quarter" idx="11"/>
          </p:nvPr>
        </p:nvSpPr>
        <p:spPr/>
        <p:txBody>
          <a:bodyPr/>
          <a:lstStyle>
            <a:lvl1pPr eaLnBrk="0" hangingPunct="0">
              <a:defRPr/>
            </a:lvl1pPr>
          </a:lstStyle>
          <a:p>
            <a:pPr>
              <a:defRPr/>
            </a:pPr>
            <a:endParaRPr lang="it-IT"/>
          </a:p>
        </p:txBody>
      </p:sp>
      <p:sp>
        <p:nvSpPr>
          <p:cNvPr id="5" name="Slide Number Placeholder 5"/>
          <p:cNvSpPr>
            <a:spLocks noGrp="1"/>
          </p:cNvSpPr>
          <p:nvPr>
            <p:ph type="sldNum" sz="quarter" idx="12"/>
          </p:nvPr>
        </p:nvSpPr>
        <p:spPr/>
        <p:txBody>
          <a:bodyPr/>
          <a:lstStyle>
            <a:lvl1pPr eaLnBrk="0" hangingPunct="0">
              <a:defRPr/>
            </a:lvl1pPr>
          </a:lstStyle>
          <a:p>
            <a:pPr>
              <a:defRPr/>
            </a:pPr>
            <a:fld id="{D99DBCFA-7A22-4D22-80E2-1276648E65C4}" type="slidenum">
              <a:rPr lang="it-IT"/>
              <a:pPr>
                <a:defRPr/>
              </a:pPr>
              <a:t>‹N›</a:t>
            </a:fld>
            <a:endParaRPr lang="it-IT"/>
          </a:p>
        </p:txBody>
      </p:sp>
    </p:spTree>
    <p:extLst>
      <p:ext uri="{BB962C8B-B14F-4D97-AF65-F5344CB8AC3E}">
        <p14:creationId xmlns:p14="http://schemas.microsoft.com/office/powerpoint/2010/main" val="135054230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81F8962-185C-4188-8B23-AB6843AA49C2}" type="slidenum">
              <a:rPr lang="it-IT"/>
              <a:pPr>
                <a:defRPr/>
              </a:pPr>
              <a:t>‹N›</a:t>
            </a:fld>
            <a:endParaRPr lang="it-IT"/>
          </a:p>
        </p:txBody>
      </p:sp>
    </p:spTree>
    <p:extLst>
      <p:ext uri="{BB962C8B-B14F-4D97-AF65-F5344CB8AC3E}">
        <p14:creationId xmlns:p14="http://schemas.microsoft.com/office/powerpoint/2010/main" val="229468100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810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339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5590CE5-DA89-44A9-A91B-AF311BB123BA}" type="slidenum">
              <a:rPr lang="it-IT"/>
              <a:pPr>
                <a:defRPr/>
              </a:pPr>
              <a:t>‹N›</a:t>
            </a:fld>
            <a:endParaRPr lang="it-IT"/>
          </a:p>
        </p:txBody>
      </p:sp>
    </p:spTree>
    <p:extLst>
      <p:ext uri="{BB962C8B-B14F-4D97-AF65-F5344CB8AC3E}">
        <p14:creationId xmlns:p14="http://schemas.microsoft.com/office/powerpoint/2010/main" val="190378303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57BE84D5-9B2C-4268-A1C9-8954ED4CBC56}" type="slidenum">
              <a:rPr lang="it-IT"/>
              <a:pPr>
                <a:defRPr/>
              </a:pPr>
              <a:t>‹N›</a:t>
            </a:fld>
            <a:endParaRPr lang="it-IT"/>
          </a:p>
        </p:txBody>
      </p:sp>
    </p:spTree>
    <p:extLst>
      <p:ext uri="{BB962C8B-B14F-4D97-AF65-F5344CB8AC3E}">
        <p14:creationId xmlns:p14="http://schemas.microsoft.com/office/powerpoint/2010/main" val="246486170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509C0A5-627D-419E-B7B3-7F9F91D792D9}" type="slidenum">
              <a:rPr lang="it-IT"/>
              <a:pPr>
                <a:defRPr/>
              </a:pPr>
              <a:t>‹N›</a:t>
            </a:fld>
            <a:endParaRPr lang="it-IT"/>
          </a:p>
        </p:txBody>
      </p:sp>
    </p:spTree>
    <p:extLst>
      <p:ext uri="{BB962C8B-B14F-4D97-AF65-F5344CB8AC3E}">
        <p14:creationId xmlns:p14="http://schemas.microsoft.com/office/powerpoint/2010/main" val="2050786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1D97946C-EBBF-40DA-A28F-57051FCA6191}" type="slidenum">
              <a:rPr lang="it-IT"/>
              <a:pPr>
                <a:defRPr/>
              </a:pPr>
              <a:t>‹N›</a:t>
            </a:fld>
            <a:endParaRPr lang="it-IT"/>
          </a:p>
        </p:txBody>
      </p:sp>
    </p:spTree>
    <p:extLst>
      <p:ext uri="{BB962C8B-B14F-4D97-AF65-F5344CB8AC3E}">
        <p14:creationId xmlns:p14="http://schemas.microsoft.com/office/powerpoint/2010/main" val="98389188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126127A-94F8-4560-87A7-466B6F19259A}" type="slidenum">
              <a:rPr lang="it-IT"/>
              <a:pPr>
                <a:defRPr/>
              </a:pPr>
              <a:t>‹N›</a:t>
            </a:fld>
            <a:endParaRPr lang="it-IT"/>
          </a:p>
        </p:txBody>
      </p:sp>
    </p:spTree>
    <p:extLst>
      <p:ext uri="{BB962C8B-B14F-4D97-AF65-F5344CB8AC3E}">
        <p14:creationId xmlns:p14="http://schemas.microsoft.com/office/powerpoint/2010/main" val="193539347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38A6CE74-E138-4BC5-92A3-69E1ED103EED}" type="slidenum">
              <a:rPr lang="it-IT"/>
              <a:pPr>
                <a:defRPr/>
              </a:pPr>
              <a:t>‹N›</a:t>
            </a:fld>
            <a:endParaRPr lang="it-IT"/>
          </a:p>
        </p:txBody>
      </p:sp>
    </p:spTree>
    <p:extLst>
      <p:ext uri="{BB962C8B-B14F-4D97-AF65-F5344CB8AC3E}">
        <p14:creationId xmlns:p14="http://schemas.microsoft.com/office/powerpoint/2010/main" val="225941723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D0F6042-159A-4076-93E1-A49598BE0C29}" type="slidenum">
              <a:rPr lang="it-IT"/>
              <a:pPr>
                <a:defRPr/>
              </a:pPr>
              <a:t>‹N›</a:t>
            </a:fld>
            <a:endParaRPr lang="it-IT"/>
          </a:p>
        </p:txBody>
      </p:sp>
    </p:spTree>
    <p:extLst>
      <p:ext uri="{BB962C8B-B14F-4D97-AF65-F5344CB8AC3E}">
        <p14:creationId xmlns:p14="http://schemas.microsoft.com/office/powerpoint/2010/main" val="193790614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76200"/>
            <a:ext cx="2133600" cy="6019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81000" y="76200"/>
            <a:ext cx="6248400" cy="6019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F4BB03F-DCB0-4310-AAF1-DEF4642A395F}" type="slidenum">
              <a:rPr lang="it-IT"/>
              <a:pPr>
                <a:defRPr/>
              </a:pPr>
              <a:t>‹N›</a:t>
            </a:fld>
            <a:endParaRPr lang="it-IT"/>
          </a:p>
        </p:txBody>
      </p:sp>
    </p:spTree>
    <p:extLst>
      <p:ext uri="{BB962C8B-B14F-4D97-AF65-F5344CB8AC3E}">
        <p14:creationId xmlns:p14="http://schemas.microsoft.com/office/powerpoint/2010/main" val="343412832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52600" y="3810000"/>
            <a:ext cx="6781800" cy="1371600"/>
          </a:xfrm>
        </p:spPr>
        <p:txBody>
          <a:bodyPr anchor="b"/>
          <a:lstStyle>
            <a:lvl1pPr algn="r">
              <a:defRPr/>
            </a:lvl1pPr>
          </a:lstStyle>
          <a:p>
            <a:pPr lvl="0"/>
            <a:r>
              <a:rPr lang="it-IT" noProof="0" smtClean="0"/>
              <a:t>Fare clic per modificare lo stile del titolo dello schema</a:t>
            </a:r>
          </a:p>
        </p:txBody>
      </p:sp>
      <p:sp>
        <p:nvSpPr>
          <p:cNvPr id="4099" name="Rectangle 3"/>
          <p:cNvSpPr>
            <a:spLocks noGrp="1" noChangeArrowheads="1"/>
          </p:cNvSpPr>
          <p:nvPr>
            <p:ph type="subTitle" idx="1"/>
          </p:nvPr>
        </p:nvSpPr>
        <p:spPr>
          <a:xfrm>
            <a:off x="1752600" y="5257800"/>
            <a:ext cx="6781800" cy="1219200"/>
          </a:xfrm>
        </p:spPr>
        <p:txBody>
          <a:bodyPr anchor="t" anchorCtr="0"/>
          <a:lstStyle>
            <a:lvl1pPr marL="0" indent="0" algn="r">
              <a:buFont typeface="Wingdings" pitchFamily="2" charset="2"/>
              <a:buNone/>
              <a:defRPr/>
            </a:lvl1pPr>
          </a:lstStyle>
          <a:p>
            <a:pPr lvl="0"/>
            <a:r>
              <a:rPr lang="it-IT" noProof="0" smtClean="0"/>
              <a:t>Fare clic per modificare lo stile del sottotitolo dello schema</a:t>
            </a:r>
          </a:p>
        </p:txBody>
      </p:sp>
    </p:spTree>
    <p:extLst>
      <p:ext uri="{BB962C8B-B14F-4D97-AF65-F5344CB8AC3E}">
        <p14:creationId xmlns:p14="http://schemas.microsoft.com/office/powerpoint/2010/main" val="3678262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endParaRPr lang="it-IT"/>
          </a:p>
        </p:txBody>
      </p:sp>
      <p:sp>
        <p:nvSpPr>
          <p:cNvPr id="3" name="Footer Placeholder 4"/>
          <p:cNvSpPr>
            <a:spLocks noGrp="1"/>
          </p:cNvSpPr>
          <p:nvPr>
            <p:ph type="ftr" sz="quarter" idx="11"/>
          </p:nvPr>
        </p:nvSpPr>
        <p:spPr/>
        <p:txBody>
          <a:bodyPr/>
          <a:lstStyle>
            <a:lvl1pPr eaLnBrk="0" hangingPunct="0">
              <a:defRPr/>
            </a:lvl1pPr>
          </a:lstStyle>
          <a:p>
            <a:pPr>
              <a:defRPr/>
            </a:pPr>
            <a:endParaRPr lang="it-IT"/>
          </a:p>
        </p:txBody>
      </p:sp>
      <p:sp>
        <p:nvSpPr>
          <p:cNvPr id="4" name="Slide Number Placeholder 5"/>
          <p:cNvSpPr>
            <a:spLocks noGrp="1"/>
          </p:cNvSpPr>
          <p:nvPr>
            <p:ph type="sldNum" sz="quarter" idx="12"/>
          </p:nvPr>
        </p:nvSpPr>
        <p:spPr/>
        <p:txBody>
          <a:bodyPr/>
          <a:lstStyle>
            <a:lvl1pPr eaLnBrk="0" hangingPunct="0">
              <a:defRPr/>
            </a:lvl1pPr>
          </a:lstStyle>
          <a:p>
            <a:pPr>
              <a:defRPr/>
            </a:pPr>
            <a:fld id="{DD28019D-2688-46B7-BE2D-9F9C9AF5BA62}" type="slidenum">
              <a:rPr lang="it-IT"/>
              <a:pPr>
                <a:defRPr/>
              </a:pPr>
              <a:t>‹N›</a:t>
            </a:fld>
            <a:endParaRPr lang="it-IT"/>
          </a:p>
        </p:txBody>
      </p:sp>
    </p:spTree>
    <p:extLst>
      <p:ext uri="{BB962C8B-B14F-4D97-AF65-F5344CB8AC3E}">
        <p14:creationId xmlns:p14="http://schemas.microsoft.com/office/powerpoint/2010/main" val="174433381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A894BF4-2CBA-4BDE-AE59-0DD82DBC4476}" type="slidenum">
              <a:rPr lang="it-IT"/>
              <a:pPr>
                <a:defRPr/>
              </a:pPr>
              <a:t>‹N›</a:t>
            </a:fld>
            <a:endParaRPr lang="it-IT"/>
          </a:p>
        </p:txBody>
      </p:sp>
    </p:spTree>
    <p:extLst>
      <p:ext uri="{BB962C8B-B14F-4D97-AF65-F5344CB8AC3E}">
        <p14:creationId xmlns:p14="http://schemas.microsoft.com/office/powerpoint/2010/main" val="11587187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82FD6AC-4BB2-4106-9E3B-ABEAFB351E93}" type="slidenum">
              <a:rPr lang="it-IT"/>
              <a:pPr>
                <a:defRPr/>
              </a:pPr>
              <a:t>‹N›</a:t>
            </a:fld>
            <a:endParaRPr lang="it-IT"/>
          </a:p>
        </p:txBody>
      </p:sp>
    </p:spTree>
    <p:extLst>
      <p:ext uri="{BB962C8B-B14F-4D97-AF65-F5344CB8AC3E}">
        <p14:creationId xmlns:p14="http://schemas.microsoft.com/office/powerpoint/2010/main" val="8201228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810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339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FA4E92F-91BB-496C-A8AB-D92115EE0535}" type="slidenum">
              <a:rPr lang="it-IT"/>
              <a:pPr>
                <a:defRPr/>
              </a:pPr>
              <a:t>‹N›</a:t>
            </a:fld>
            <a:endParaRPr lang="it-IT"/>
          </a:p>
        </p:txBody>
      </p:sp>
    </p:spTree>
    <p:extLst>
      <p:ext uri="{BB962C8B-B14F-4D97-AF65-F5344CB8AC3E}">
        <p14:creationId xmlns:p14="http://schemas.microsoft.com/office/powerpoint/2010/main" val="342108313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vl1pPr>
          </a:lstStyle>
          <a:p>
            <a:pPr>
              <a:defRPr/>
            </a:pPr>
            <a:fld id="{EEACD0D3-EB81-4E1E-82FD-B370FB81C595}" type="slidenum">
              <a:rPr lang="it-IT"/>
              <a:pPr>
                <a:defRPr/>
              </a:pPr>
              <a:t>‹N›</a:t>
            </a:fld>
            <a:endParaRPr lang="it-IT"/>
          </a:p>
        </p:txBody>
      </p:sp>
    </p:spTree>
    <p:extLst>
      <p:ext uri="{BB962C8B-B14F-4D97-AF65-F5344CB8AC3E}">
        <p14:creationId xmlns:p14="http://schemas.microsoft.com/office/powerpoint/2010/main" val="211841210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vl1pPr>
          </a:lstStyle>
          <a:p>
            <a:pPr>
              <a:defRPr/>
            </a:pPr>
            <a:fld id="{37707C26-4C5E-4F06-8820-0CE77E3BAA0D}" type="slidenum">
              <a:rPr lang="it-IT"/>
              <a:pPr>
                <a:defRPr/>
              </a:pPr>
              <a:t>‹N›</a:t>
            </a:fld>
            <a:endParaRPr lang="it-IT"/>
          </a:p>
        </p:txBody>
      </p:sp>
    </p:spTree>
    <p:extLst>
      <p:ext uri="{BB962C8B-B14F-4D97-AF65-F5344CB8AC3E}">
        <p14:creationId xmlns:p14="http://schemas.microsoft.com/office/powerpoint/2010/main" val="156493730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vl1pPr>
          </a:lstStyle>
          <a:p>
            <a:pPr>
              <a:defRPr/>
            </a:pPr>
            <a:fld id="{51C545C3-DE93-4082-993E-5E52060C46AA}" type="slidenum">
              <a:rPr lang="it-IT"/>
              <a:pPr>
                <a:defRPr/>
              </a:pPr>
              <a:t>‹N›</a:t>
            </a:fld>
            <a:endParaRPr lang="it-IT"/>
          </a:p>
        </p:txBody>
      </p:sp>
    </p:spTree>
    <p:extLst>
      <p:ext uri="{BB962C8B-B14F-4D97-AF65-F5344CB8AC3E}">
        <p14:creationId xmlns:p14="http://schemas.microsoft.com/office/powerpoint/2010/main" val="28520868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5DF5E09-1EA5-41B6-900A-A5DD11A5F1C4}" type="slidenum">
              <a:rPr lang="it-IT"/>
              <a:pPr>
                <a:defRPr/>
              </a:pPr>
              <a:t>‹N›</a:t>
            </a:fld>
            <a:endParaRPr lang="it-IT"/>
          </a:p>
        </p:txBody>
      </p:sp>
    </p:spTree>
    <p:extLst>
      <p:ext uri="{BB962C8B-B14F-4D97-AF65-F5344CB8AC3E}">
        <p14:creationId xmlns:p14="http://schemas.microsoft.com/office/powerpoint/2010/main" val="371686157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A22476D-DBC8-4F77-A8AA-448F5F5DD6D4}" type="slidenum">
              <a:rPr lang="it-IT"/>
              <a:pPr>
                <a:defRPr/>
              </a:pPr>
              <a:t>‹N›</a:t>
            </a:fld>
            <a:endParaRPr lang="it-IT"/>
          </a:p>
        </p:txBody>
      </p:sp>
    </p:spTree>
    <p:extLst>
      <p:ext uri="{BB962C8B-B14F-4D97-AF65-F5344CB8AC3E}">
        <p14:creationId xmlns:p14="http://schemas.microsoft.com/office/powerpoint/2010/main" val="202743932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F319200-DA17-42C0-B87A-4C5637EB1BDF}" type="slidenum">
              <a:rPr lang="it-IT"/>
              <a:pPr>
                <a:defRPr/>
              </a:pPr>
              <a:t>‹N›</a:t>
            </a:fld>
            <a:endParaRPr lang="it-IT"/>
          </a:p>
        </p:txBody>
      </p:sp>
    </p:spTree>
    <p:extLst>
      <p:ext uri="{BB962C8B-B14F-4D97-AF65-F5344CB8AC3E}">
        <p14:creationId xmlns:p14="http://schemas.microsoft.com/office/powerpoint/2010/main" val="14982731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76200"/>
            <a:ext cx="2133600" cy="6019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81000" y="76200"/>
            <a:ext cx="6248400" cy="6019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E87DA77-23E0-46B5-9A2B-91339811BC24}" type="slidenum">
              <a:rPr lang="it-IT"/>
              <a:pPr>
                <a:defRPr/>
              </a:pPr>
              <a:t>‹N›</a:t>
            </a:fld>
            <a:endParaRPr lang="it-IT"/>
          </a:p>
        </p:txBody>
      </p:sp>
    </p:spTree>
    <p:extLst>
      <p:ext uri="{BB962C8B-B14F-4D97-AF65-F5344CB8AC3E}">
        <p14:creationId xmlns:p14="http://schemas.microsoft.com/office/powerpoint/2010/main" val="2322970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eaLnBrk="0" hangingPunct="0">
              <a:defRPr/>
            </a:lvl1pPr>
          </a:lstStyle>
          <a:p>
            <a:pPr>
              <a:defRPr/>
            </a:pPr>
            <a:endParaRPr lang="it-IT"/>
          </a:p>
        </p:txBody>
      </p:sp>
      <p:sp>
        <p:nvSpPr>
          <p:cNvPr id="6" name="Footer Placeholder 4"/>
          <p:cNvSpPr>
            <a:spLocks noGrp="1"/>
          </p:cNvSpPr>
          <p:nvPr>
            <p:ph type="ftr" sz="quarter" idx="11"/>
          </p:nvPr>
        </p:nvSpPr>
        <p:spPr/>
        <p:txBody>
          <a:bodyPr/>
          <a:lstStyle>
            <a:lvl1pPr eaLnBrk="0" hangingPunct="0">
              <a:defRPr/>
            </a:lvl1pPr>
          </a:lstStyle>
          <a:p>
            <a:pPr>
              <a:defRPr/>
            </a:pPr>
            <a:endParaRPr lang="it-IT"/>
          </a:p>
        </p:txBody>
      </p:sp>
      <p:sp>
        <p:nvSpPr>
          <p:cNvPr id="7" name="Slide Number Placeholder 5"/>
          <p:cNvSpPr>
            <a:spLocks noGrp="1"/>
          </p:cNvSpPr>
          <p:nvPr>
            <p:ph type="sldNum" sz="quarter" idx="12"/>
          </p:nvPr>
        </p:nvSpPr>
        <p:spPr/>
        <p:txBody>
          <a:bodyPr/>
          <a:lstStyle>
            <a:lvl1pPr eaLnBrk="0" hangingPunct="0">
              <a:defRPr/>
            </a:lvl1pPr>
          </a:lstStyle>
          <a:p>
            <a:pPr>
              <a:defRPr/>
            </a:pPr>
            <a:fld id="{C33B0877-20AC-458A-9637-12067D52CE07}" type="slidenum">
              <a:rPr lang="it-IT"/>
              <a:pPr>
                <a:defRPr/>
              </a:pPr>
              <a:t>‹N›</a:t>
            </a:fld>
            <a:endParaRPr lang="it-IT"/>
          </a:p>
        </p:txBody>
      </p:sp>
    </p:spTree>
    <p:extLst>
      <p:ext uri="{BB962C8B-B14F-4D97-AF65-F5344CB8AC3E}">
        <p14:creationId xmlns:p14="http://schemas.microsoft.com/office/powerpoint/2010/main" val="377848634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41289034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7027067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422869585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63525" y="950913"/>
            <a:ext cx="4197350" cy="522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13275" y="950913"/>
            <a:ext cx="4197350" cy="522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1942179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2411503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4864227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05319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26746578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68996843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953134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eaLnBrk="0" hangingPunct="0">
              <a:defRPr/>
            </a:lvl1pPr>
          </a:lstStyle>
          <a:p>
            <a:pPr>
              <a:defRPr/>
            </a:pPr>
            <a:endParaRPr lang="it-IT"/>
          </a:p>
        </p:txBody>
      </p:sp>
      <p:sp>
        <p:nvSpPr>
          <p:cNvPr id="6" name="Footer Placeholder 4"/>
          <p:cNvSpPr>
            <a:spLocks noGrp="1"/>
          </p:cNvSpPr>
          <p:nvPr>
            <p:ph type="ftr" sz="quarter" idx="11"/>
          </p:nvPr>
        </p:nvSpPr>
        <p:spPr/>
        <p:txBody>
          <a:bodyPr/>
          <a:lstStyle>
            <a:lvl1pPr eaLnBrk="0" hangingPunct="0">
              <a:defRPr/>
            </a:lvl1pPr>
          </a:lstStyle>
          <a:p>
            <a:pPr>
              <a:defRPr/>
            </a:pPr>
            <a:endParaRPr lang="it-IT"/>
          </a:p>
        </p:txBody>
      </p:sp>
      <p:sp>
        <p:nvSpPr>
          <p:cNvPr id="7" name="Slide Number Placeholder 5"/>
          <p:cNvSpPr>
            <a:spLocks noGrp="1"/>
          </p:cNvSpPr>
          <p:nvPr>
            <p:ph type="sldNum" sz="quarter" idx="12"/>
          </p:nvPr>
        </p:nvSpPr>
        <p:spPr/>
        <p:txBody>
          <a:bodyPr/>
          <a:lstStyle>
            <a:lvl1pPr eaLnBrk="0" hangingPunct="0">
              <a:defRPr/>
            </a:lvl1pPr>
          </a:lstStyle>
          <a:p>
            <a:pPr>
              <a:defRPr/>
            </a:pPr>
            <a:fld id="{3C443E10-7A15-42A2-A981-3158831B3C1B}" type="slidenum">
              <a:rPr lang="it-IT"/>
              <a:pPr>
                <a:defRPr/>
              </a:pPr>
              <a:t>‹N›</a:t>
            </a:fld>
            <a:endParaRPr lang="it-IT"/>
          </a:p>
        </p:txBody>
      </p:sp>
    </p:spTree>
    <p:extLst>
      <p:ext uri="{BB962C8B-B14F-4D97-AF65-F5344CB8AC3E}">
        <p14:creationId xmlns:p14="http://schemas.microsoft.com/office/powerpoint/2010/main" val="328833807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238125"/>
            <a:ext cx="2136775" cy="59404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63525" y="238125"/>
            <a:ext cx="6257925" cy="59404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3093965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800" y="2130423"/>
            <a:ext cx="7772400" cy="1470026"/>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1600" y="3886200"/>
            <a:ext cx="6400800" cy="1752603"/>
          </a:xfrm>
        </p:spPr>
        <p:txBody>
          <a:bodyPr anchorCtr="1"/>
          <a:lstStyle>
            <a:lvl1pPr marL="0" indent="0" algn="ctr">
              <a:buNone/>
              <a:tabLst>
                <a:tab pos="914043" algn="l"/>
                <a:tab pos="1828443" algn="l"/>
                <a:tab pos="2742843" algn="l"/>
                <a:tab pos="3657243" algn="l"/>
                <a:tab pos="4571643" algn="l"/>
                <a:tab pos="5486043" algn="l"/>
                <a:tab pos="6400443" algn="l"/>
                <a:tab pos="7314843" algn="l"/>
                <a:tab pos="8229243" algn="l"/>
                <a:tab pos="9143643" algn="l"/>
                <a:tab pos="10058043" algn="l"/>
              </a:tabLst>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endParaRPr/>
          </a:p>
        </p:txBody>
      </p:sp>
      <p:sp>
        <p:nvSpPr>
          <p:cNvPr id="5" name="Segnaposto numero diapositiva 4"/>
          <p:cNvSpPr txBox="1">
            <a:spLocks noGrp="1"/>
          </p:cNvSpPr>
          <p:nvPr>
            <p:ph type="sldNum" sz="quarter" idx="8"/>
          </p:nvPr>
        </p:nvSpPr>
        <p:spPr/>
        <p:txBody>
          <a:bodyPr/>
          <a:lstStyle>
            <a:lvl1pPr>
              <a:defRPr/>
            </a:lvl1pPr>
          </a:lstStyle>
          <a:p>
            <a:fld id="{59629DFF-B6D2-4B20-AD95-8773EA732ED1}" type="slidenum">
              <a:rPr/>
              <a:pPr/>
              <a:t>‹N›</a:t>
            </a:fld>
            <a:endParaRPr/>
          </a:p>
        </p:txBody>
      </p:sp>
      <p:sp>
        <p:nvSpPr>
          <p:cNvPr id="6" name="Segnaposto piè di pagina 5"/>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127469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endParaRPr/>
          </a:p>
        </p:txBody>
      </p:sp>
      <p:sp>
        <p:nvSpPr>
          <p:cNvPr id="5" name="Segnaposto numero diapositiva 4"/>
          <p:cNvSpPr txBox="1">
            <a:spLocks noGrp="1"/>
          </p:cNvSpPr>
          <p:nvPr>
            <p:ph type="sldNum" sz="quarter" idx="8"/>
          </p:nvPr>
        </p:nvSpPr>
        <p:spPr/>
        <p:txBody>
          <a:bodyPr/>
          <a:lstStyle>
            <a:lvl1pPr>
              <a:defRPr/>
            </a:lvl1pPr>
          </a:lstStyle>
          <a:p>
            <a:fld id="{37BBA773-3D4A-415E-ACF8-31618DF30598}" type="slidenum">
              <a:rPr/>
              <a:pPr/>
              <a:t>‹N›</a:t>
            </a:fld>
            <a:endParaRPr/>
          </a:p>
        </p:txBody>
      </p:sp>
      <p:sp>
        <p:nvSpPr>
          <p:cNvPr id="6" name="Segnaposto piè di pagina 5"/>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58531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311" y="4406895"/>
            <a:ext cx="7772400" cy="1362071"/>
          </a:xfrm>
        </p:spPr>
        <p:txBody>
          <a:bodyPr anchor="t" anchorCtr="0"/>
          <a:lstStyle>
            <a:lvl1pPr algn="l">
              <a:defRPr sz="4000" cap="all"/>
            </a:lvl1pPr>
          </a:lstStyle>
          <a:p>
            <a:pPr lvl="0"/>
            <a:r>
              <a:rPr lang="it-IT"/>
              <a:t>Fare clic per modificare lo stile del titolo</a:t>
            </a:r>
          </a:p>
        </p:txBody>
      </p:sp>
      <p:sp>
        <p:nvSpPr>
          <p:cNvPr id="3" name="Segnaposto testo 2"/>
          <p:cNvSpPr txBox="1">
            <a:spLocks noGrp="1"/>
          </p:cNvSpPr>
          <p:nvPr>
            <p:ph type="body" idx="1"/>
          </p:nvPr>
        </p:nvSpPr>
        <p:spPr>
          <a:xfrm>
            <a:off x="722311" y="2906713"/>
            <a:ext cx="7772400" cy="1500182"/>
          </a:xfrm>
        </p:spPr>
        <p:txBody>
          <a:bodyPr anchor="b"/>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2000">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7"/>
          </p:nvPr>
        </p:nvSpPr>
        <p:spPr/>
        <p:txBody>
          <a:bodyPr/>
          <a:lstStyle>
            <a:lvl1pPr>
              <a:defRPr/>
            </a:lvl1pPr>
          </a:lstStyle>
          <a:p>
            <a:endParaRPr/>
          </a:p>
        </p:txBody>
      </p:sp>
      <p:sp>
        <p:nvSpPr>
          <p:cNvPr id="5" name="Segnaposto numero diapositiva 4"/>
          <p:cNvSpPr txBox="1">
            <a:spLocks noGrp="1"/>
          </p:cNvSpPr>
          <p:nvPr>
            <p:ph type="sldNum" sz="quarter" idx="8"/>
          </p:nvPr>
        </p:nvSpPr>
        <p:spPr/>
        <p:txBody>
          <a:bodyPr/>
          <a:lstStyle>
            <a:lvl1pPr>
              <a:defRPr/>
            </a:lvl1pPr>
          </a:lstStyle>
          <a:p>
            <a:fld id="{A72BABD9-A96F-46A7-9D25-56B97ABADE2F}" type="slidenum">
              <a:rPr/>
              <a:pPr/>
              <a:t>‹N›</a:t>
            </a:fld>
            <a:endParaRPr/>
          </a:p>
        </p:txBody>
      </p:sp>
      <p:sp>
        <p:nvSpPr>
          <p:cNvPr id="6" name="Segnaposto piè di pagina 5"/>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310893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457200" y="1600200"/>
            <a:ext cx="4038603" cy="4525959"/>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648196" y="1600200"/>
            <a:ext cx="4038603" cy="4525959"/>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AA4AF6B3-2BBD-47C8-AC3D-5F540B6BBA17}" type="slidenum">
              <a:rPr/>
              <a:pPr/>
              <a:t>‹N›</a:t>
            </a:fld>
            <a:endParaRPr/>
          </a:p>
        </p:txBody>
      </p:sp>
      <p:sp>
        <p:nvSpPr>
          <p:cNvPr id="7" name="Segnaposto piè di pagina 6"/>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145567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4640"/>
            <a:ext cx="8229600" cy="1143000"/>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200" y="1535113"/>
            <a:ext cx="4040184" cy="639759"/>
          </a:xfrm>
        </p:spPr>
        <p:txBody>
          <a:bodyPr anchor="b"/>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2400" b="1"/>
            </a:lvl1pPr>
          </a:lstStyle>
          <a:p>
            <a:pPr lvl="0"/>
            <a:r>
              <a:rPr lang="it-IT"/>
              <a:t>Fare clic per modificare stili del testo dello schema</a:t>
            </a:r>
          </a:p>
        </p:txBody>
      </p:sp>
      <p:sp>
        <p:nvSpPr>
          <p:cNvPr id="4" name="Segnaposto contenuto 3"/>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023" y="1535113"/>
            <a:ext cx="4041776" cy="639759"/>
          </a:xfrm>
        </p:spPr>
        <p:txBody>
          <a:bodyPr anchor="b"/>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2400" b="1"/>
            </a:lvl1pPr>
          </a:lstStyle>
          <a:p>
            <a:pPr lvl="0"/>
            <a:r>
              <a:rPr lang="it-IT"/>
              <a:t>Fare clic per modificare stili del testo dello schema</a:t>
            </a:r>
          </a:p>
        </p:txBody>
      </p:sp>
      <p:sp>
        <p:nvSpPr>
          <p:cNvPr id="6" name="Segnaposto contenuto 5"/>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a:defRPr/>
            </a:lvl1pPr>
          </a:lstStyle>
          <a:p>
            <a:endParaRPr/>
          </a:p>
        </p:txBody>
      </p:sp>
      <p:sp>
        <p:nvSpPr>
          <p:cNvPr id="8" name="Segnaposto numero diapositiva 7"/>
          <p:cNvSpPr txBox="1">
            <a:spLocks noGrp="1"/>
          </p:cNvSpPr>
          <p:nvPr>
            <p:ph type="sldNum" sz="quarter" idx="8"/>
          </p:nvPr>
        </p:nvSpPr>
        <p:spPr/>
        <p:txBody>
          <a:bodyPr/>
          <a:lstStyle>
            <a:lvl1pPr>
              <a:defRPr/>
            </a:lvl1pPr>
          </a:lstStyle>
          <a:p>
            <a:fld id="{CA909AE3-801B-4D21-A969-AD1CDF83099D}" type="slidenum">
              <a:rPr/>
              <a:pPr/>
              <a:t>‹N›</a:t>
            </a:fld>
            <a:endParaRPr/>
          </a:p>
        </p:txBody>
      </p:sp>
      <p:sp>
        <p:nvSpPr>
          <p:cNvPr id="9" name="Segnaposto piè di pagina 8"/>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314730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a:defRPr/>
            </a:lvl1pPr>
          </a:lstStyle>
          <a:p>
            <a:endParaRPr/>
          </a:p>
        </p:txBody>
      </p:sp>
      <p:sp>
        <p:nvSpPr>
          <p:cNvPr id="4" name="Segnaposto numero diapositiva 3"/>
          <p:cNvSpPr txBox="1">
            <a:spLocks noGrp="1"/>
          </p:cNvSpPr>
          <p:nvPr>
            <p:ph type="sldNum" sz="quarter" idx="8"/>
          </p:nvPr>
        </p:nvSpPr>
        <p:spPr/>
        <p:txBody>
          <a:bodyPr/>
          <a:lstStyle>
            <a:lvl1pPr>
              <a:defRPr/>
            </a:lvl1pPr>
          </a:lstStyle>
          <a:p>
            <a:fld id="{3984954C-8D5B-432F-9EE5-68BF1A2CC166}" type="slidenum">
              <a:rPr/>
              <a:pPr/>
              <a:t>‹N›</a:t>
            </a:fld>
            <a:endParaRPr/>
          </a:p>
        </p:txBody>
      </p:sp>
      <p:sp>
        <p:nvSpPr>
          <p:cNvPr id="5" name="Segnaposto piè di pagina 4"/>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357385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endParaRPr/>
          </a:p>
        </p:txBody>
      </p:sp>
      <p:sp>
        <p:nvSpPr>
          <p:cNvPr id="3" name="Segnaposto numero diapositiva 2"/>
          <p:cNvSpPr txBox="1">
            <a:spLocks noGrp="1"/>
          </p:cNvSpPr>
          <p:nvPr>
            <p:ph type="sldNum" sz="quarter" idx="8"/>
          </p:nvPr>
        </p:nvSpPr>
        <p:spPr/>
        <p:txBody>
          <a:bodyPr/>
          <a:lstStyle>
            <a:lvl1pPr>
              <a:defRPr/>
            </a:lvl1pPr>
          </a:lstStyle>
          <a:p>
            <a:fld id="{DA6E5366-7D0C-40B2-9E91-F5927EA2A679}" type="slidenum">
              <a:rPr/>
              <a:pPr/>
              <a:t>‹N›</a:t>
            </a:fld>
            <a:endParaRPr/>
          </a:p>
        </p:txBody>
      </p:sp>
      <p:sp>
        <p:nvSpPr>
          <p:cNvPr id="4" name="Segnaposto piè di pagina 3"/>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384066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3048"/>
            <a:ext cx="3008311" cy="1162046"/>
          </a:xfrm>
        </p:spPr>
        <p:txBody>
          <a:bodyPr anchor="b" anchorCtr="0"/>
          <a:lstStyle>
            <a:lvl1pPr algn="l">
              <a:defRPr sz="2000"/>
            </a:lvl1pPr>
          </a:lstStyle>
          <a:p>
            <a:pPr lvl="0"/>
            <a:r>
              <a:rPr lang="it-IT"/>
              <a:t>Fare clic per modificare lo stile del titolo</a:t>
            </a:r>
          </a:p>
        </p:txBody>
      </p:sp>
      <p:sp>
        <p:nvSpPr>
          <p:cNvPr id="3" name="Segnaposto contenuto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200" y="1435095"/>
            <a:ext cx="3008311" cy="4691064"/>
          </a:xfrm>
        </p:spPr>
        <p:txBody>
          <a:bodyPr/>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14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CD688026-CAAB-4D53-A429-19DC7359872A}" type="slidenum">
              <a:rPr/>
              <a:pPr/>
              <a:t>‹N›</a:t>
            </a:fld>
            <a:endParaRPr/>
          </a:p>
        </p:txBody>
      </p:sp>
      <p:sp>
        <p:nvSpPr>
          <p:cNvPr id="7" name="Segnaposto piè di pagina 6"/>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281036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288" y="4800600"/>
            <a:ext cx="5486400" cy="566735"/>
          </a:xfrm>
        </p:spPr>
        <p:txBody>
          <a:bodyPr anchor="b" anchorCtr="0"/>
          <a:lstStyle>
            <a:lvl1pPr algn="l">
              <a:defRPr sz="2000"/>
            </a:lvl1pPr>
          </a:lstStyle>
          <a:p>
            <a:pPr lvl="0"/>
            <a:r>
              <a:rPr lang="it-IT"/>
              <a:t>Fare clic per modificare lo stile del titolo</a:t>
            </a:r>
          </a:p>
        </p:txBody>
      </p:sp>
      <p:sp>
        <p:nvSpPr>
          <p:cNvPr id="3" name="Segnaposto immagine 2"/>
          <p:cNvSpPr txBox="1">
            <a:spLocks noGrp="1"/>
          </p:cNvSpPr>
          <p:nvPr>
            <p:ph type="pic" idx="1"/>
          </p:nvPr>
        </p:nvSpPr>
        <p:spPr>
          <a:xfrm>
            <a:off x="1792288" y="612776"/>
            <a:ext cx="5486400" cy="4114800"/>
          </a:xfrm>
        </p:spPr>
        <p:txBody>
          <a:bodyPr/>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a:lvl1pPr>
          </a:lstStyle>
          <a:p>
            <a:pPr lvl="0"/>
            <a:endParaRPr lang="it-IT"/>
          </a:p>
        </p:txBody>
      </p:sp>
      <p:sp>
        <p:nvSpPr>
          <p:cNvPr id="4" name="Segnaposto testo 3"/>
          <p:cNvSpPr txBox="1">
            <a:spLocks noGrp="1"/>
          </p:cNvSpPr>
          <p:nvPr>
            <p:ph type="body" idx="2"/>
          </p:nvPr>
        </p:nvSpPr>
        <p:spPr>
          <a:xfrm>
            <a:off x="1792288" y="5367335"/>
            <a:ext cx="5486400" cy="804864"/>
          </a:xfrm>
        </p:spPr>
        <p:txBody>
          <a:bodyPr/>
          <a:lstStyle>
            <a:lvl1pPr marL="0" indent="0">
              <a:buNone/>
              <a:tabLst>
                <a:tab pos="914043" algn="l"/>
                <a:tab pos="1828443" algn="l"/>
                <a:tab pos="2742843" algn="l"/>
                <a:tab pos="3657243" algn="l"/>
                <a:tab pos="4571643" algn="l"/>
                <a:tab pos="5486043" algn="l"/>
                <a:tab pos="6400443" algn="l"/>
                <a:tab pos="7314843" algn="l"/>
                <a:tab pos="8229243" algn="l"/>
                <a:tab pos="9143643" algn="l"/>
                <a:tab pos="10058043" algn="l"/>
              </a:tabLst>
              <a:defRPr sz="14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31F81575-BF7A-4DB2-AE98-7FB0EBAF6C6B}" type="slidenum">
              <a:rPr/>
              <a:pPr/>
              <a:t>‹N›</a:t>
            </a:fld>
            <a:endParaRPr/>
          </a:p>
        </p:txBody>
      </p:sp>
      <p:sp>
        <p:nvSpPr>
          <p:cNvPr id="7" name="Segnaposto piè di pagina 6"/>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339889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E7E3D7BF-472C-447F-9C93-CF34A84C038D}" type="slidenum">
              <a:rPr lang="it-IT"/>
              <a:pPr>
                <a:defRPr/>
              </a:pPr>
              <a:t>‹N›</a:t>
            </a:fld>
            <a:endParaRPr lang="it-IT"/>
          </a:p>
        </p:txBody>
      </p:sp>
    </p:spTree>
    <p:extLst>
      <p:ext uri="{BB962C8B-B14F-4D97-AF65-F5344CB8AC3E}">
        <p14:creationId xmlns:p14="http://schemas.microsoft.com/office/powerpoint/2010/main" val="386636361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endParaRPr/>
          </a:p>
        </p:txBody>
      </p:sp>
      <p:sp>
        <p:nvSpPr>
          <p:cNvPr id="5" name="Segnaposto numero diapositiva 4"/>
          <p:cNvSpPr txBox="1">
            <a:spLocks noGrp="1"/>
          </p:cNvSpPr>
          <p:nvPr>
            <p:ph type="sldNum" sz="quarter" idx="8"/>
          </p:nvPr>
        </p:nvSpPr>
        <p:spPr/>
        <p:txBody>
          <a:bodyPr/>
          <a:lstStyle>
            <a:lvl1pPr>
              <a:defRPr/>
            </a:lvl1pPr>
          </a:lstStyle>
          <a:p>
            <a:fld id="{414BB329-E463-4B97-A367-6B130FA9D907}" type="slidenum">
              <a:rPr/>
              <a:pPr/>
              <a:t>‹N›</a:t>
            </a:fld>
            <a:endParaRPr/>
          </a:p>
        </p:txBody>
      </p:sp>
      <p:sp>
        <p:nvSpPr>
          <p:cNvPr id="6" name="Segnaposto piè di pagina 5"/>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176775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29400" y="128592"/>
            <a:ext cx="2057400" cy="5997577"/>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457200" y="128592"/>
            <a:ext cx="6019796" cy="5997577"/>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endParaRPr/>
          </a:p>
        </p:txBody>
      </p:sp>
      <p:sp>
        <p:nvSpPr>
          <p:cNvPr id="5" name="Segnaposto numero diapositiva 4"/>
          <p:cNvSpPr txBox="1">
            <a:spLocks noGrp="1"/>
          </p:cNvSpPr>
          <p:nvPr>
            <p:ph type="sldNum" sz="quarter" idx="8"/>
          </p:nvPr>
        </p:nvSpPr>
        <p:spPr/>
        <p:txBody>
          <a:bodyPr/>
          <a:lstStyle>
            <a:lvl1pPr>
              <a:defRPr/>
            </a:lvl1pPr>
          </a:lstStyle>
          <a:p>
            <a:fld id="{227E62C6-5678-4863-AD75-A7BFC4E0CB03}" type="slidenum">
              <a:rPr/>
              <a:pPr/>
              <a:t>‹N›</a:t>
            </a:fld>
            <a:endParaRPr/>
          </a:p>
        </p:txBody>
      </p:sp>
      <p:sp>
        <p:nvSpPr>
          <p:cNvPr id="6" name="Segnaposto piè di pagina 5"/>
          <p:cNvSpPr txBox="1">
            <a:spLocks noGrp="1"/>
          </p:cNvSpPr>
          <p:nvPr>
            <p:ph type="ftr" sz="quarter" idx="9"/>
          </p:nvPr>
        </p:nvSpPr>
        <p:spPr/>
        <p:txBody>
          <a:bodyPr/>
          <a:lstStyle>
            <a:lvl1pPr>
              <a:defRPr/>
            </a:lvl1pPr>
          </a:lstStyle>
          <a:p>
            <a:endParaRPr/>
          </a:p>
        </p:txBody>
      </p:sp>
    </p:spTree>
    <p:extLst>
      <p:ext uri="{BB962C8B-B14F-4D97-AF65-F5344CB8AC3E}">
        <p14:creationId xmlns:p14="http://schemas.microsoft.com/office/powerpoint/2010/main" val="12335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F013387-FE46-46D9-AF64-78841B323546}" type="datetimeFigureOut">
              <a:rPr lang="it-IT">
                <a:solidFill>
                  <a:prstClr val="white">
                    <a:tint val="75000"/>
                  </a:prstClr>
                </a:solidFill>
              </a:rPr>
              <a:pPr>
                <a:defRPr/>
              </a:pPr>
              <a:t>09/06/2012</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4260A25-0E19-48AE-91C5-D53E3CF3AC05}"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58488736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CF4924E-ACAA-48F0-B02C-290E41FA268B}" type="datetimeFigureOut">
              <a:rPr lang="it-IT">
                <a:solidFill>
                  <a:prstClr val="white">
                    <a:tint val="75000"/>
                  </a:prstClr>
                </a:solidFill>
              </a:rPr>
              <a:pPr>
                <a:defRPr/>
              </a:pPr>
              <a:t>09/06/2012</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2BD4EBB-82B6-4448-ABCA-97050113160F}"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10692255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194751A-80A9-4B7D-89BC-CB040571962F}" type="datetimeFigureOut">
              <a:rPr lang="it-IT">
                <a:solidFill>
                  <a:prstClr val="white">
                    <a:tint val="75000"/>
                  </a:prstClr>
                </a:solidFill>
              </a:rPr>
              <a:pPr>
                <a:defRPr/>
              </a:pPr>
              <a:t>09/06/2012</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82FA357-F38B-406B-87BF-BAD32354FBD0}"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55419602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B2FC56B-D967-4B79-85B3-D22D601F1E1E}" type="datetimeFigureOut">
              <a:rPr lang="it-IT">
                <a:solidFill>
                  <a:prstClr val="white">
                    <a:tint val="75000"/>
                  </a:prstClr>
                </a:solidFill>
              </a:rPr>
              <a:pPr>
                <a:defRPr/>
              </a:pPr>
              <a:t>09/06/2012</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424547C-5A3F-4A29-B327-588C7235A330}"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29299377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48D8314-396B-4489-87C7-22FF67C170AF}" type="datetimeFigureOut">
              <a:rPr lang="it-IT">
                <a:solidFill>
                  <a:prstClr val="white">
                    <a:tint val="75000"/>
                  </a:prstClr>
                </a:solidFill>
              </a:rPr>
              <a:pPr>
                <a:defRPr/>
              </a:pPr>
              <a:t>09/06/2012</a:t>
            </a:fld>
            <a:endParaRPr lang="it-IT">
              <a:solidFill>
                <a:prstClr val="white">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E8E86923-7949-453A-BF33-7F39CDF83FE3}"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5412797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E2BB83C-829A-4C98-9C60-36B9263B8952}" type="datetimeFigureOut">
              <a:rPr lang="it-IT">
                <a:solidFill>
                  <a:prstClr val="white">
                    <a:tint val="75000"/>
                  </a:prstClr>
                </a:solidFill>
              </a:rPr>
              <a:pPr>
                <a:defRPr/>
              </a:pPr>
              <a:t>09/06/2012</a:t>
            </a:fld>
            <a:endParaRPr lang="it-IT">
              <a:solidFill>
                <a:prstClr val="white">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687243BF-FFF6-44C5-977E-F34A80B6836C}"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83768897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BFA1A95-D78E-470D-9B3F-7737FEF7E55F}" type="datetimeFigureOut">
              <a:rPr lang="it-IT">
                <a:solidFill>
                  <a:prstClr val="white">
                    <a:tint val="75000"/>
                  </a:prstClr>
                </a:solidFill>
              </a:rPr>
              <a:pPr>
                <a:defRPr/>
              </a:pPr>
              <a:t>09/06/2012</a:t>
            </a:fld>
            <a:endParaRPr lang="it-IT">
              <a:solidFill>
                <a:prstClr val="white">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4BFC8A1F-F936-464A-915C-BC7744620615}"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0469327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CC7FD8C-0E5D-45B6-AAA8-3EFBA307CFC9}" type="datetimeFigureOut">
              <a:rPr lang="it-IT">
                <a:solidFill>
                  <a:prstClr val="white">
                    <a:tint val="75000"/>
                  </a:prstClr>
                </a:solidFill>
              </a:rPr>
              <a:pPr>
                <a:defRPr/>
              </a:pPr>
              <a:t>09/06/2012</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288BDF5-8B6B-4DB6-8F65-C11EDBD6AEEB}"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590680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452DBA91-E925-400D-9959-E16282CD90D9}" type="slidenum">
              <a:rPr lang="it-IT"/>
              <a:pPr>
                <a:defRPr/>
              </a:pPr>
              <a:t>‹N›</a:t>
            </a:fld>
            <a:endParaRPr lang="it-IT"/>
          </a:p>
        </p:txBody>
      </p:sp>
    </p:spTree>
    <p:extLst>
      <p:ext uri="{BB962C8B-B14F-4D97-AF65-F5344CB8AC3E}">
        <p14:creationId xmlns:p14="http://schemas.microsoft.com/office/powerpoint/2010/main" val="74570945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C08418B-B64B-473F-83E4-932DA4906633}" type="datetimeFigureOut">
              <a:rPr lang="it-IT">
                <a:solidFill>
                  <a:prstClr val="white">
                    <a:tint val="75000"/>
                  </a:prstClr>
                </a:solidFill>
              </a:rPr>
              <a:pPr>
                <a:defRPr/>
              </a:pPr>
              <a:t>09/06/2012</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C321022-3B43-47F7-8655-C914B49C0DEE}"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35164128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D245F38-CC8E-43F5-BFAA-ED14760AF633}" type="datetimeFigureOut">
              <a:rPr lang="it-IT">
                <a:solidFill>
                  <a:prstClr val="white">
                    <a:tint val="75000"/>
                  </a:prstClr>
                </a:solidFill>
              </a:rPr>
              <a:pPr>
                <a:defRPr/>
              </a:pPr>
              <a:t>09/06/2012</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01D4358-B20A-41C7-9E65-54D45BDCAA7F}"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8338847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F0C4E09-06A9-4C4A-B095-59FBB1F9865A}" type="datetimeFigureOut">
              <a:rPr lang="it-IT">
                <a:solidFill>
                  <a:prstClr val="white">
                    <a:tint val="75000"/>
                  </a:prstClr>
                </a:solidFill>
              </a:rPr>
              <a:pPr>
                <a:defRPr/>
              </a:pPr>
              <a:t>09/06/2012</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5D451F2-8260-4625-AB4E-428D856CBA9B}"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11884215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85800" y="6248400"/>
            <a:ext cx="1905000" cy="457200"/>
          </a:xfrm>
        </p:spPr>
        <p:txBody>
          <a:bodyPr/>
          <a:lstStyle>
            <a:lvl1pPr>
              <a:defRPr/>
            </a:lvl1pPr>
          </a:lstStyle>
          <a:p>
            <a:pPr>
              <a:defRPr/>
            </a:pPr>
            <a:endParaRPr lang="it-IT">
              <a:solidFill>
                <a:prstClr val="white">
                  <a:tint val="75000"/>
                </a:prstClr>
              </a:solidFill>
            </a:endParaRPr>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pPr>
              <a:defRPr/>
            </a:pPr>
            <a:endParaRPr lang="it-IT">
              <a:solidFill>
                <a:prstClr val="white">
                  <a:tint val="75000"/>
                </a:prstClr>
              </a:solidFill>
            </a:endParaRPr>
          </a:p>
        </p:txBody>
      </p:sp>
      <p:sp>
        <p:nvSpPr>
          <p:cNvPr id="8" name="Segnaposto numero diapositiva 7"/>
          <p:cNvSpPr>
            <a:spLocks noGrp="1"/>
          </p:cNvSpPr>
          <p:nvPr>
            <p:ph type="sldNum" sz="quarter" idx="12"/>
          </p:nvPr>
        </p:nvSpPr>
        <p:spPr>
          <a:xfrm>
            <a:off x="6553200" y="6248400"/>
            <a:ext cx="1905000" cy="457200"/>
          </a:xfrm>
        </p:spPr>
        <p:txBody>
          <a:bodyPr/>
          <a:lstStyle>
            <a:lvl1pPr>
              <a:defRPr/>
            </a:lvl1pPr>
          </a:lstStyle>
          <a:p>
            <a:pPr>
              <a:defRPr/>
            </a:pPr>
            <a:fld id="{E948B143-92E6-4331-9F42-0503D1B1AD49}"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265175680"/>
      </p:ext>
    </p:extLst>
  </p:cSld>
  <p:clrMapOvr>
    <a:masterClrMapping/>
  </p:clrMapOvr>
  <p:transition spd="slow"/>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Line 10"/>
          <p:cNvSpPr>
            <a:spLocks noChangeShapeType="1"/>
          </p:cNvSpPr>
          <p:nvPr userDrawn="1"/>
        </p:nvSpPr>
        <p:spPr bwMode="auto">
          <a:xfrm>
            <a:off x="0" y="981075"/>
            <a:ext cx="91440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solidFill>
                <a:prstClr val="white"/>
              </a:solidFill>
            </a:endParaRPr>
          </a:p>
        </p:txBody>
      </p:sp>
      <p:sp>
        <p:nvSpPr>
          <p:cNvPr id="3" name="Line 11"/>
          <p:cNvSpPr>
            <a:spLocks noChangeShapeType="1"/>
          </p:cNvSpPr>
          <p:nvPr userDrawn="1"/>
        </p:nvSpPr>
        <p:spPr bwMode="auto">
          <a:xfrm>
            <a:off x="0" y="6296025"/>
            <a:ext cx="9144000" cy="0"/>
          </a:xfrm>
          <a:prstGeom prst="line">
            <a:avLst/>
          </a:prstGeom>
          <a:noFill/>
          <a:ln w="222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solidFill>
                <a:prstClr val="white"/>
              </a:solidFill>
            </a:endParaRPr>
          </a:p>
        </p:txBody>
      </p:sp>
    </p:spTree>
    <p:extLst>
      <p:ext uri="{BB962C8B-B14F-4D97-AF65-F5344CB8AC3E}">
        <p14:creationId xmlns:p14="http://schemas.microsoft.com/office/powerpoint/2010/main" val="324295013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478953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AB016CA8-6806-44CF-A0CA-7CE1FDA3FCCA}" type="slidenum">
              <a:rPr lang="it-IT"/>
              <a:pPr>
                <a:defRPr/>
              </a:pPr>
              <a:t>‹N›</a:t>
            </a:fld>
            <a:endParaRPr lang="it-IT"/>
          </a:p>
        </p:txBody>
      </p:sp>
    </p:spTree>
    <p:extLst>
      <p:ext uri="{BB962C8B-B14F-4D97-AF65-F5344CB8AC3E}">
        <p14:creationId xmlns:p14="http://schemas.microsoft.com/office/powerpoint/2010/main" val="608760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B02DF3F2-FEA7-4442-A1BC-7B57614BB99D}" type="slidenum">
              <a:rPr lang="it-IT"/>
              <a:pPr>
                <a:defRPr/>
              </a:pPr>
              <a:t>‹N›</a:t>
            </a:fld>
            <a:endParaRPr lang="it-IT"/>
          </a:p>
        </p:txBody>
      </p:sp>
    </p:spTree>
    <p:extLst>
      <p:ext uri="{BB962C8B-B14F-4D97-AF65-F5344CB8AC3E}">
        <p14:creationId xmlns:p14="http://schemas.microsoft.com/office/powerpoint/2010/main" val="1643040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7C9A9754-2E59-45CC-A8E0-55C6B7169299}" type="slidenum">
              <a:rPr lang="it-IT"/>
              <a:pPr>
                <a:defRPr/>
              </a:pPr>
              <a:t>‹N›</a:t>
            </a:fld>
            <a:endParaRPr lang="it-IT"/>
          </a:p>
        </p:txBody>
      </p:sp>
    </p:spTree>
    <p:extLst>
      <p:ext uri="{BB962C8B-B14F-4D97-AF65-F5344CB8AC3E}">
        <p14:creationId xmlns:p14="http://schemas.microsoft.com/office/powerpoint/2010/main" val="390927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B2FC56B-D967-4B79-85B3-D22D601F1E1E}" type="datetimeFigureOut">
              <a:rPr lang="it-IT"/>
              <a:pPr>
                <a:defRPr/>
              </a:pPr>
              <a:t>09/06/2012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424547C-5A3F-4A29-B327-588C7235A330}" type="slidenum">
              <a:rPr lang="it-IT"/>
              <a:pPr>
                <a:defRPr/>
              </a:pPr>
              <a:t>‹N›</a:t>
            </a:fld>
            <a:endParaRPr lang="it-IT"/>
          </a:p>
        </p:txBody>
      </p:sp>
    </p:spTree>
    <p:extLst>
      <p:ext uri="{BB962C8B-B14F-4D97-AF65-F5344CB8AC3E}">
        <p14:creationId xmlns:p14="http://schemas.microsoft.com/office/powerpoint/2010/main" val="2027959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Date Placeholder 3"/>
          <p:cNvSpPr>
            <a:spLocks noGrp="1"/>
          </p:cNvSpPr>
          <p:nvPr>
            <p:ph type="dt" sz="half" idx="10"/>
          </p:nvPr>
        </p:nvSpPr>
        <p:spPr/>
        <p:txBody>
          <a:bodyPr/>
          <a:lstStyle>
            <a:lvl1pPr eaLnBrk="0" hangingPunct="0">
              <a:defRPr/>
            </a:lvl1pPr>
          </a:lstStyle>
          <a:p>
            <a:pPr>
              <a:defRPr/>
            </a:pPr>
            <a:endParaRPr lang="it-IT"/>
          </a:p>
        </p:txBody>
      </p:sp>
      <p:sp>
        <p:nvSpPr>
          <p:cNvPr id="6" name="Footer Placeholder 4"/>
          <p:cNvSpPr>
            <a:spLocks noGrp="1"/>
          </p:cNvSpPr>
          <p:nvPr>
            <p:ph type="ftr" sz="quarter" idx="11"/>
          </p:nvPr>
        </p:nvSpPr>
        <p:spPr/>
        <p:txBody>
          <a:bodyPr/>
          <a:lstStyle>
            <a:lvl1pPr eaLnBrk="0" hangingPunct="0">
              <a:defRPr/>
            </a:lvl1pPr>
          </a:lstStyle>
          <a:p>
            <a:pPr>
              <a:defRPr/>
            </a:pPr>
            <a:endParaRPr lang="it-IT"/>
          </a:p>
        </p:txBody>
      </p:sp>
      <p:sp>
        <p:nvSpPr>
          <p:cNvPr id="7" name="Slide Number Placeholder 5"/>
          <p:cNvSpPr>
            <a:spLocks noGrp="1"/>
          </p:cNvSpPr>
          <p:nvPr>
            <p:ph type="sldNum" sz="quarter" idx="12"/>
          </p:nvPr>
        </p:nvSpPr>
        <p:spPr/>
        <p:txBody>
          <a:bodyPr/>
          <a:lstStyle>
            <a:lvl1pPr eaLnBrk="0" hangingPunct="0">
              <a:defRPr/>
            </a:lvl1pPr>
          </a:lstStyle>
          <a:p>
            <a:pPr>
              <a:defRPr/>
            </a:pPr>
            <a:fld id="{29F53D23-C26C-445B-B44A-A2AAACE3DCE2}" type="slidenum">
              <a:rPr lang="it-IT"/>
              <a:pPr>
                <a:defRPr/>
              </a:pPr>
              <a:t>‹N›</a:t>
            </a:fld>
            <a:endParaRPr lang="it-IT"/>
          </a:p>
        </p:txBody>
      </p:sp>
    </p:spTree>
    <p:extLst>
      <p:ext uri="{BB962C8B-B14F-4D97-AF65-F5344CB8AC3E}">
        <p14:creationId xmlns:p14="http://schemas.microsoft.com/office/powerpoint/2010/main" val="3365527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Date Placeholder 3"/>
          <p:cNvSpPr>
            <a:spLocks noGrp="1"/>
          </p:cNvSpPr>
          <p:nvPr>
            <p:ph type="dt" sz="half" idx="10"/>
          </p:nvPr>
        </p:nvSpPr>
        <p:spPr/>
        <p:txBody>
          <a:bodyPr/>
          <a:lstStyle>
            <a:lvl1pPr eaLnBrk="0" hangingPunct="0">
              <a:defRPr/>
            </a:lvl1pPr>
          </a:lstStyle>
          <a:p>
            <a:pPr>
              <a:defRPr/>
            </a:pPr>
            <a:endParaRPr lang="it-IT"/>
          </a:p>
        </p:txBody>
      </p:sp>
      <p:sp>
        <p:nvSpPr>
          <p:cNvPr id="8" name="Footer Placeholder 4"/>
          <p:cNvSpPr>
            <a:spLocks noGrp="1"/>
          </p:cNvSpPr>
          <p:nvPr>
            <p:ph type="ftr" sz="quarter" idx="11"/>
          </p:nvPr>
        </p:nvSpPr>
        <p:spPr/>
        <p:txBody>
          <a:bodyPr/>
          <a:lstStyle>
            <a:lvl1pPr eaLnBrk="0" hangingPunct="0">
              <a:defRPr/>
            </a:lvl1pPr>
          </a:lstStyle>
          <a:p>
            <a:pPr>
              <a:defRPr/>
            </a:pPr>
            <a:endParaRPr lang="it-IT"/>
          </a:p>
        </p:txBody>
      </p:sp>
      <p:sp>
        <p:nvSpPr>
          <p:cNvPr id="9" name="Slide Number Placeholder 5"/>
          <p:cNvSpPr>
            <a:spLocks noGrp="1"/>
          </p:cNvSpPr>
          <p:nvPr>
            <p:ph type="sldNum" sz="quarter" idx="12"/>
          </p:nvPr>
        </p:nvSpPr>
        <p:spPr/>
        <p:txBody>
          <a:bodyPr/>
          <a:lstStyle>
            <a:lvl1pPr eaLnBrk="0" hangingPunct="0">
              <a:defRPr/>
            </a:lvl1pPr>
          </a:lstStyle>
          <a:p>
            <a:pPr>
              <a:defRPr/>
            </a:pPr>
            <a:fld id="{F5F73286-8FC4-482E-B3DF-BB80E673DCC6}" type="slidenum">
              <a:rPr lang="it-IT"/>
              <a:pPr>
                <a:defRPr/>
              </a:pPr>
              <a:t>‹N›</a:t>
            </a:fld>
            <a:endParaRPr lang="it-IT"/>
          </a:p>
        </p:txBody>
      </p:sp>
    </p:spTree>
    <p:extLst>
      <p:ext uri="{BB962C8B-B14F-4D97-AF65-F5344CB8AC3E}">
        <p14:creationId xmlns:p14="http://schemas.microsoft.com/office/powerpoint/2010/main" val="70716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Date Placeholder 3"/>
          <p:cNvSpPr>
            <a:spLocks noGrp="1"/>
          </p:cNvSpPr>
          <p:nvPr>
            <p:ph type="dt" sz="half" idx="10"/>
          </p:nvPr>
        </p:nvSpPr>
        <p:spPr/>
        <p:txBody>
          <a:bodyPr/>
          <a:lstStyle>
            <a:lvl1pPr eaLnBrk="0" hangingPunct="0">
              <a:defRPr/>
            </a:lvl1pPr>
          </a:lstStyle>
          <a:p>
            <a:pPr>
              <a:defRPr/>
            </a:pPr>
            <a:endParaRPr lang="it-IT"/>
          </a:p>
        </p:txBody>
      </p:sp>
      <p:sp>
        <p:nvSpPr>
          <p:cNvPr id="4" name="Footer Placeholder 4"/>
          <p:cNvSpPr>
            <a:spLocks noGrp="1"/>
          </p:cNvSpPr>
          <p:nvPr>
            <p:ph type="ftr" sz="quarter" idx="11"/>
          </p:nvPr>
        </p:nvSpPr>
        <p:spPr/>
        <p:txBody>
          <a:bodyPr/>
          <a:lstStyle>
            <a:lvl1pPr eaLnBrk="0" hangingPunct="0">
              <a:defRPr/>
            </a:lvl1pPr>
          </a:lstStyle>
          <a:p>
            <a:pPr>
              <a:defRPr/>
            </a:pPr>
            <a:endParaRPr lang="it-IT"/>
          </a:p>
        </p:txBody>
      </p:sp>
      <p:sp>
        <p:nvSpPr>
          <p:cNvPr id="5" name="Slide Number Placeholder 5"/>
          <p:cNvSpPr>
            <a:spLocks noGrp="1"/>
          </p:cNvSpPr>
          <p:nvPr>
            <p:ph type="sldNum" sz="quarter" idx="12"/>
          </p:nvPr>
        </p:nvSpPr>
        <p:spPr/>
        <p:txBody>
          <a:bodyPr/>
          <a:lstStyle>
            <a:lvl1pPr eaLnBrk="0" hangingPunct="0">
              <a:defRPr/>
            </a:lvl1pPr>
          </a:lstStyle>
          <a:p>
            <a:pPr>
              <a:defRPr/>
            </a:pPr>
            <a:fld id="{6A84E88F-9BE7-45E6-84C3-8B3643F574E0}" type="slidenum">
              <a:rPr lang="it-IT"/>
              <a:pPr>
                <a:defRPr/>
              </a:pPr>
              <a:t>‹N›</a:t>
            </a:fld>
            <a:endParaRPr lang="it-IT"/>
          </a:p>
        </p:txBody>
      </p:sp>
    </p:spTree>
    <p:extLst>
      <p:ext uri="{BB962C8B-B14F-4D97-AF65-F5344CB8AC3E}">
        <p14:creationId xmlns:p14="http://schemas.microsoft.com/office/powerpoint/2010/main" val="2704035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endParaRPr lang="it-IT"/>
          </a:p>
        </p:txBody>
      </p:sp>
      <p:sp>
        <p:nvSpPr>
          <p:cNvPr id="3" name="Footer Placeholder 4"/>
          <p:cNvSpPr>
            <a:spLocks noGrp="1"/>
          </p:cNvSpPr>
          <p:nvPr>
            <p:ph type="ftr" sz="quarter" idx="11"/>
          </p:nvPr>
        </p:nvSpPr>
        <p:spPr/>
        <p:txBody>
          <a:bodyPr/>
          <a:lstStyle>
            <a:lvl1pPr eaLnBrk="0" hangingPunct="0">
              <a:defRPr/>
            </a:lvl1pPr>
          </a:lstStyle>
          <a:p>
            <a:pPr>
              <a:defRPr/>
            </a:pPr>
            <a:endParaRPr lang="it-IT"/>
          </a:p>
        </p:txBody>
      </p:sp>
      <p:sp>
        <p:nvSpPr>
          <p:cNvPr id="4" name="Slide Number Placeholder 5"/>
          <p:cNvSpPr>
            <a:spLocks noGrp="1"/>
          </p:cNvSpPr>
          <p:nvPr>
            <p:ph type="sldNum" sz="quarter" idx="12"/>
          </p:nvPr>
        </p:nvSpPr>
        <p:spPr/>
        <p:txBody>
          <a:bodyPr/>
          <a:lstStyle>
            <a:lvl1pPr eaLnBrk="0" hangingPunct="0">
              <a:defRPr/>
            </a:lvl1pPr>
          </a:lstStyle>
          <a:p>
            <a:pPr>
              <a:defRPr/>
            </a:pPr>
            <a:fld id="{D9A155C1-74A0-4A23-A8CE-6475F86C1787}" type="slidenum">
              <a:rPr lang="it-IT"/>
              <a:pPr>
                <a:defRPr/>
              </a:pPr>
              <a:t>‹N›</a:t>
            </a:fld>
            <a:endParaRPr lang="it-IT"/>
          </a:p>
        </p:txBody>
      </p:sp>
    </p:spTree>
    <p:extLst>
      <p:ext uri="{BB962C8B-B14F-4D97-AF65-F5344CB8AC3E}">
        <p14:creationId xmlns:p14="http://schemas.microsoft.com/office/powerpoint/2010/main" val="3876173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eaLnBrk="0" hangingPunct="0">
              <a:defRPr/>
            </a:lvl1pPr>
          </a:lstStyle>
          <a:p>
            <a:pPr>
              <a:defRPr/>
            </a:pPr>
            <a:endParaRPr lang="it-IT"/>
          </a:p>
        </p:txBody>
      </p:sp>
      <p:sp>
        <p:nvSpPr>
          <p:cNvPr id="6" name="Footer Placeholder 4"/>
          <p:cNvSpPr>
            <a:spLocks noGrp="1"/>
          </p:cNvSpPr>
          <p:nvPr>
            <p:ph type="ftr" sz="quarter" idx="11"/>
          </p:nvPr>
        </p:nvSpPr>
        <p:spPr/>
        <p:txBody>
          <a:bodyPr/>
          <a:lstStyle>
            <a:lvl1pPr eaLnBrk="0" hangingPunct="0">
              <a:defRPr/>
            </a:lvl1pPr>
          </a:lstStyle>
          <a:p>
            <a:pPr>
              <a:defRPr/>
            </a:pPr>
            <a:endParaRPr lang="it-IT"/>
          </a:p>
        </p:txBody>
      </p:sp>
      <p:sp>
        <p:nvSpPr>
          <p:cNvPr id="7" name="Slide Number Placeholder 5"/>
          <p:cNvSpPr>
            <a:spLocks noGrp="1"/>
          </p:cNvSpPr>
          <p:nvPr>
            <p:ph type="sldNum" sz="quarter" idx="12"/>
          </p:nvPr>
        </p:nvSpPr>
        <p:spPr/>
        <p:txBody>
          <a:bodyPr/>
          <a:lstStyle>
            <a:lvl1pPr eaLnBrk="0" hangingPunct="0">
              <a:defRPr/>
            </a:lvl1pPr>
          </a:lstStyle>
          <a:p>
            <a:pPr>
              <a:defRPr/>
            </a:pPr>
            <a:fld id="{8D6DBD48-AF94-4B0A-98C1-DE10E0C6A27C}" type="slidenum">
              <a:rPr lang="it-IT"/>
              <a:pPr>
                <a:defRPr/>
              </a:pPr>
              <a:t>‹N›</a:t>
            </a:fld>
            <a:endParaRPr lang="it-IT"/>
          </a:p>
        </p:txBody>
      </p:sp>
    </p:spTree>
    <p:extLst>
      <p:ext uri="{BB962C8B-B14F-4D97-AF65-F5344CB8AC3E}">
        <p14:creationId xmlns:p14="http://schemas.microsoft.com/office/powerpoint/2010/main" val="2569169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eaLnBrk="0" hangingPunct="0">
              <a:defRPr/>
            </a:lvl1pPr>
          </a:lstStyle>
          <a:p>
            <a:pPr>
              <a:defRPr/>
            </a:pPr>
            <a:endParaRPr lang="it-IT"/>
          </a:p>
        </p:txBody>
      </p:sp>
      <p:sp>
        <p:nvSpPr>
          <p:cNvPr id="6" name="Footer Placeholder 4"/>
          <p:cNvSpPr>
            <a:spLocks noGrp="1"/>
          </p:cNvSpPr>
          <p:nvPr>
            <p:ph type="ftr" sz="quarter" idx="11"/>
          </p:nvPr>
        </p:nvSpPr>
        <p:spPr/>
        <p:txBody>
          <a:bodyPr/>
          <a:lstStyle>
            <a:lvl1pPr eaLnBrk="0" hangingPunct="0">
              <a:defRPr/>
            </a:lvl1pPr>
          </a:lstStyle>
          <a:p>
            <a:pPr>
              <a:defRPr/>
            </a:pPr>
            <a:endParaRPr lang="it-IT"/>
          </a:p>
        </p:txBody>
      </p:sp>
      <p:sp>
        <p:nvSpPr>
          <p:cNvPr id="7" name="Slide Number Placeholder 5"/>
          <p:cNvSpPr>
            <a:spLocks noGrp="1"/>
          </p:cNvSpPr>
          <p:nvPr>
            <p:ph type="sldNum" sz="quarter" idx="12"/>
          </p:nvPr>
        </p:nvSpPr>
        <p:spPr/>
        <p:txBody>
          <a:bodyPr/>
          <a:lstStyle>
            <a:lvl1pPr eaLnBrk="0" hangingPunct="0">
              <a:defRPr/>
            </a:lvl1pPr>
          </a:lstStyle>
          <a:p>
            <a:pPr>
              <a:defRPr/>
            </a:pPr>
            <a:fld id="{B67FD73A-5C5C-482F-935C-FF0BA88F25C9}" type="slidenum">
              <a:rPr lang="it-IT"/>
              <a:pPr>
                <a:defRPr/>
              </a:pPr>
              <a:t>‹N›</a:t>
            </a:fld>
            <a:endParaRPr lang="it-IT"/>
          </a:p>
        </p:txBody>
      </p:sp>
    </p:spTree>
    <p:extLst>
      <p:ext uri="{BB962C8B-B14F-4D97-AF65-F5344CB8AC3E}">
        <p14:creationId xmlns:p14="http://schemas.microsoft.com/office/powerpoint/2010/main" val="1821387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4A020E81-82A2-4199-8C9E-8E2958A6A70D}" type="slidenum">
              <a:rPr lang="it-IT"/>
              <a:pPr>
                <a:defRPr/>
              </a:pPr>
              <a:t>‹N›</a:t>
            </a:fld>
            <a:endParaRPr lang="it-IT"/>
          </a:p>
        </p:txBody>
      </p:sp>
    </p:spTree>
    <p:extLst>
      <p:ext uri="{BB962C8B-B14F-4D97-AF65-F5344CB8AC3E}">
        <p14:creationId xmlns:p14="http://schemas.microsoft.com/office/powerpoint/2010/main" val="1018909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p:txBody>
          <a:bodyPr/>
          <a:lstStyle>
            <a:lvl1pPr eaLnBrk="0" hangingPunct="0">
              <a:defRPr/>
            </a:lvl1pPr>
          </a:lstStyle>
          <a:p>
            <a:pPr>
              <a:defRPr/>
            </a:pPr>
            <a:endParaRPr lang="it-IT"/>
          </a:p>
        </p:txBody>
      </p:sp>
      <p:sp>
        <p:nvSpPr>
          <p:cNvPr id="5" name="Footer Placeholder 4"/>
          <p:cNvSpPr>
            <a:spLocks noGrp="1"/>
          </p:cNvSpPr>
          <p:nvPr>
            <p:ph type="ftr" sz="quarter" idx="11"/>
          </p:nvPr>
        </p:nvSpPr>
        <p:spPr/>
        <p:txBody>
          <a:bodyPr/>
          <a:lstStyle>
            <a:lvl1pPr eaLnBrk="0" hangingPunct="0">
              <a:defRPr/>
            </a:lvl1pPr>
          </a:lstStyle>
          <a:p>
            <a:pPr>
              <a:defRPr/>
            </a:pPr>
            <a:endParaRPr lang="it-IT"/>
          </a:p>
        </p:txBody>
      </p:sp>
      <p:sp>
        <p:nvSpPr>
          <p:cNvPr id="6" name="Slide Number Placeholder 5"/>
          <p:cNvSpPr>
            <a:spLocks noGrp="1"/>
          </p:cNvSpPr>
          <p:nvPr>
            <p:ph type="sldNum" sz="quarter" idx="12"/>
          </p:nvPr>
        </p:nvSpPr>
        <p:spPr/>
        <p:txBody>
          <a:bodyPr/>
          <a:lstStyle>
            <a:lvl1pPr eaLnBrk="0" hangingPunct="0">
              <a:defRPr/>
            </a:lvl1pPr>
          </a:lstStyle>
          <a:p>
            <a:pPr>
              <a:defRPr/>
            </a:pPr>
            <a:fld id="{F6829F06-C43B-420F-928F-C89D5A39AC2A}" type="slidenum">
              <a:rPr lang="it-IT"/>
              <a:pPr>
                <a:defRPr/>
              </a:pPr>
              <a:t>‹N›</a:t>
            </a:fld>
            <a:endParaRPr lang="it-IT"/>
          </a:p>
        </p:txBody>
      </p:sp>
    </p:spTree>
    <p:extLst>
      <p:ext uri="{BB962C8B-B14F-4D97-AF65-F5344CB8AC3E}">
        <p14:creationId xmlns:p14="http://schemas.microsoft.com/office/powerpoint/2010/main" val="3337661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34FB4CF-C083-46AB-911B-AB5D5AF450C0}" type="slidenum">
              <a:rPr lang="it-IT"/>
              <a:pPr>
                <a:defRPr/>
              </a:pPr>
              <a:t>‹N›</a:t>
            </a:fld>
            <a:endParaRPr lang="it-IT"/>
          </a:p>
        </p:txBody>
      </p:sp>
    </p:spTree>
    <p:extLst>
      <p:ext uri="{BB962C8B-B14F-4D97-AF65-F5344CB8AC3E}">
        <p14:creationId xmlns:p14="http://schemas.microsoft.com/office/powerpoint/2010/main" val="2756954901"/>
      </p:ext>
    </p:extLst>
  </p:cSld>
  <p:clrMapOvr>
    <a:masterClrMapping/>
  </p:clrMapOvr>
  <p:transition spd="slow">
    <p:strips dir="l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E756B0A-337E-4C7A-84E4-925920BCB27F}" type="slidenum">
              <a:rPr lang="it-IT"/>
              <a:pPr>
                <a:defRPr/>
              </a:pPr>
              <a:t>‹N›</a:t>
            </a:fld>
            <a:endParaRPr lang="it-IT"/>
          </a:p>
        </p:txBody>
      </p:sp>
    </p:spTree>
    <p:extLst>
      <p:ext uri="{BB962C8B-B14F-4D97-AF65-F5344CB8AC3E}">
        <p14:creationId xmlns:p14="http://schemas.microsoft.com/office/powerpoint/2010/main" val="1123440780"/>
      </p:ext>
    </p:extLst>
  </p:cSld>
  <p:clrMapOvr>
    <a:masterClrMapping/>
  </p:clrMapOvr>
  <p:transition spd="slow">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48D8314-396B-4489-87C7-22FF67C170AF}" type="datetimeFigureOut">
              <a:rPr lang="it-IT"/>
              <a:pPr>
                <a:defRPr/>
              </a:pPr>
              <a:t>09/06/2012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8E86923-7949-453A-BF33-7F39CDF83FE3}" type="slidenum">
              <a:rPr lang="it-IT"/>
              <a:pPr>
                <a:defRPr/>
              </a:pPr>
              <a:t>‹N›</a:t>
            </a:fld>
            <a:endParaRPr lang="it-IT"/>
          </a:p>
        </p:txBody>
      </p:sp>
    </p:spTree>
    <p:extLst>
      <p:ext uri="{BB962C8B-B14F-4D97-AF65-F5344CB8AC3E}">
        <p14:creationId xmlns:p14="http://schemas.microsoft.com/office/powerpoint/2010/main" val="35810325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834FA72-CDAF-409F-83B2-329DEDF7C0BC}" type="slidenum">
              <a:rPr lang="it-IT"/>
              <a:pPr>
                <a:defRPr/>
              </a:pPr>
              <a:t>‹N›</a:t>
            </a:fld>
            <a:endParaRPr lang="it-IT"/>
          </a:p>
        </p:txBody>
      </p:sp>
    </p:spTree>
    <p:extLst>
      <p:ext uri="{BB962C8B-B14F-4D97-AF65-F5344CB8AC3E}">
        <p14:creationId xmlns:p14="http://schemas.microsoft.com/office/powerpoint/2010/main" val="2294436643"/>
      </p:ext>
    </p:extLst>
  </p:cSld>
  <p:clrMapOvr>
    <a:masterClrMapping/>
  </p:clrMapOvr>
  <p:transition spd="slow">
    <p:strips dir="l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CEB6DC0-B709-489D-937F-EE2CB17313B9}" type="slidenum">
              <a:rPr lang="it-IT"/>
              <a:pPr>
                <a:defRPr/>
              </a:pPr>
              <a:t>‹N›</a:t>
            </a:fld>
            <a:endParaRPr lang="it-IT"/>
          </a:p>
        </p:txBody>
      </p:sp>
    </p:spTree>
    <p:extLst>
      <p:ext uri="{BB962C8B-B14F-4D97-AF65-F5344CB8AC3E}">
        <p14:creationId xmlns:p14="http://schemas.microsoft.com/office/powerpoint/2010/main" val="1441701076"/>
      </p:ext>
    </p:extLst>
  </p:cSld>
  <p:clrMapOvr>
    <a:masterClrMapping/>
  </p:clrMapOvr>
  <p:transition spd="slow">
    <p:strips dir="l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AB92799-DFE4-4973-948E-C2BF1FC5799E}" type="slidenum">
              <a:rPr lang="it-IT"/>
              <a:pPr>
                <a:defRPr/>
              </a:pPr>
              <a:t>‹N›</a:t>
            </a:fld>
            <a:endParaRPr lang="it-IT"/>
          </a:p>
        </p:txBody>
      </p:sp>
    </p:spTree>
    <p:extLst>
      <p:ext uri="{BB962C8B-B14F-4D97-AF65-F5344CB8AC3E}">
        <p14:creationId xmlns:p14="http://schemas.microsoft.com/office/powerpoint/2010/main" val="3744877585"/>
      </p:ext>
    </p:extLst>
  </p:cSld>
  <p:clrMapOvr>
    <a:masterClrMapping/>
  </p:clrMapOvr>
  <p:transition spd="slow">
    <p:strips dir="l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3130554-AE67-4F13-9948-079A35090810}" type="slidenum">
              <a:rPr lang="it-IT"/>
              <a:pPr>
                <a:defRPr/>
              </a:pPr>
              <a:t>‹N›</a:t>
            </a:fld>
            <a:endParaRPr lang="it-IT"/>
          </a:p>
        </p:txBody>
      </p:sp>
    </p:spTree>
    <p:extLst>
      <p:ext uri="{BB962C8B-B14F-4D97-AF65-F5344CB8AC3E}">
        <p14:creationId xmlns:p14="http://schemas.microsoft.com/office/powerpoint/2010/main" val="3819159715"/>
      </p:ext>
    </p:extLst>
  </p:cSld>
  <p:clrMapOvr>
    <a:masterClrMapping/>
  </p:clrMapOvr>
  <p:transition spd="slow">
    <p:strips dir="l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6DDB0D7-F48B-43CF-82DC-CAD17BECD3AA}" type="slidenum">
              <a:rPr lang="it-IT"/>
              <a:pPr>
                <a:defRPr/>
              </a:pPr>
              <a:t>‹N›</a:t>
            </a:fld>
            <a:endParaRPr lang="it-IT"/>
          </a:p>
        </p:txBody>
      </p:sp>
    </p:spTree>
    <p:extLst>
      <p:ext uri="{BB962C8B-B14F-4D97-AF65-F5344CB8AC3E}">
        <p14:creationId xmlns:p14="http://schemas.microsoft.com/office/powerpoint/2010/main" val="210385930"/>
      </p:ext>
    </p:extLst>
  </p:cSld>
  <p:clrMapOvr>
    <a:masterClrMapping/>
  </p:clrMapOvr>
  <p:transition spd="slow">
    <p:strips dir="l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21ADA91-7A81-41D1-8524-05064D78784B}" type="slidenum">
              <a:rPr lang="it-IT"/>
              <a:pPr>
                <a:defRPr/>
              </a:pPr>
              <a:t>‹N›</a:t>
            </a:fld>
            <a:endParaRPr lang="it-IT"/>
          </a:p>
        </p:txBody>
      </p:sp>
    </p:spTree>
    <p:extLst>
      <p:ext uri="{BB962C8B-B14F-4D97-AF65-F5344CB8AC3E}">
        <p14:creationId xmlns:p14="http://schemas.microsoft.com/office/powerpoint/2010/main" val="3387690022"/>
      </p:ext>
    </p:extLst>
  </p:cSld>
  <p:clrMapOvr>
    <a:masterClrMapping/>
  </p:clrMapOvr>
  <p:transition spd="slow">
    <p:strips dir="l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3A47BA2-26AC-4C5F-BC57-F875516C6539}" type="slidenum">
              <a:rPr lang="it-IT"/>
              <a:pPr>
                <a:defRPr/>
              </a:pPr>
              <a:t>‹N›</a:t>
            </a:fld>
            <a:endParaRPr lang="it-IT"/>
          </a:p>
        </p:txBody>
      </p:sp>
    </p:spTree>
    <p:extLst>
      <p:ext uri="{BB962C8B-B14F-4D97-AF65-F5344CB8AC3E}">
        <p14:creationId xmlns:p14="http://schemas.microsoft.com/office/powerpoint/2010/main" val="670464016"/>
      </p:ext>
    </p:extLst>
  </p:cSld>
  <p:clrMapOvr>
    <a:masterClrMapping/>
  </p:clrMapOvr>
  <p:transition spd="slow">
    <p:strips dir="l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E0B76C9-A819-43EF-82C0-1C44E8C477CA}" type="slidenum">
              <a:rPr lang="it-IT"/>
              <a:pPr>
                <a:defRPr/>
              </a:pPr>
              <a:t>‹N›</a:t>
            </a:fld>
            <a:endParaRPr lang="it-IT"/>
          </a:p>
        </p:txBody>
      </p:sp>
    </p:spTree>
    <p:extLst>
      <p:ext uri="{BB962C8B-B14F-4D97-AF65-F5344CB8AC3E}">
        <p14:creationId xmlns:p14="http://schemas.microsoft.com/office/powerpoint/2010/main" val="399386179"/>
      </p:ext>
    </p:extLst>
  </p:cSld>
  <p:clrMapOvr>
    <a:masterClrMapping/>
  </p:clrMapOvr>
  <p:transition spd="slow">
    <p:strips dir="l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F64E345-34DD-4C49-B918-686F9554EF7C}" type="slidenum">
              <a:rPr lang="it-IT"/>
              <a:pPr>
                <a:defRPr/>
              </a:pPr>
              <a:t>‹N›</a:t>
            </a:fld>
            <a:endParaRPr lang="it-IT"/>
          </a:p>
        </p:txBody>
      </p:sp>
    </p:spTree>
    <p:extLst>
      <p:ext uri="{BB962C8B-B14F-4D97-AF65-F5344CB8AC3E}">
        <p14:creationId xmlns:p14="http://schemas.microsoft.com/office/powerpoint/2010/main" val="1162838455"/>
      </p:ext>
    </p:extLst>
  </p:cSld>
  <p:clrMapOvr>
    <a:masterClrMapping/>
  </p:clrMapOvr>
  <p:transition spd="slow">
    <p:strips dir="l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88A7FE0-1073-4E63-8128-8F47398C2466}" type="slidenum">
              <a:rPr lang="it-IT"/>
              <a:pPr>
                <a:defRPr/>
              </a:pPr>
              <a:t>‹N›</a:t>
            </a:fld>
            <a:endParaRPr lang="it-IT"/>
          </a:p>
        </p:txBody>
      </p:sp>
    </p:spTree>
    <p:extLst>
      <p:ext uri="{BB962C8B-B14F-4D97-AF65-F5344CB8AC3E}">
        <p14:creationId xmlns:p14="http://schemas.microsoft.com/office/powerpoint/2010/main" val="689790648"/>
      </p:ext>
    </p:extLst>
  </p:cSld>
  <p:clrMapOvr>
    <a:masterClrMapping/>
  </p:clrMapOvr>
  <p:transition spd="slow">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E2BB83C-829A-4C98-9C60-36B9263B8952}" type="datetimeFigureOut">
              <a:rPr lang="it-IT"/>
              <a:pPr>
                <a:defRPr/>
              </a:pPr>
              <a:t>09/06/2012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87243BF-FFF6-44C5-977E-F34A80B6836C}" type="slidenum">
              <a:rPr lang="it-IT"/>
              <a:pPr>
                <a:defRPr/>
              </a:pPr>
              <a:t>‹N›</a:t>
            </a:fld>
            <a:endParaRPr lang="it-IT"/>
          </a:p>
        </p:txBody>
      </p:sp>
    </p:spTree>
    <p:extLst>
      <p:ext uri="{BB962C8B-B14F-4D97-AF65-F5344CB8AC3E}">
        <p14:creationId xmlns:p14="http://schemas.microsoft.com/office/powerpoint/2010/main" val="20723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E179D54-793D-4F8F-B1E4-836EE5A789B7}" type="slidenum">
              <a:rPr lang="it-IT"/>
              <a:pPr>
                <a:defRPr/>
              </a:pPr>
              <a:t>‹N›</a:t>
            </a:fld>
            <a:endParaRPr lang="it-IT"/>
          </a:p>
        </p:txBody>
      </p:sp>
    </p:spTree>
    <p:extLst>
      <p:ext uri="{BB962C8B-B14F-4D97-AF65-F5344CB8AC3E}">
        <p14:creationId xmlns:p14="http://schemas.microsoft.com/office/powerpoint/2010/main" val="4155259050"/>
      </p:ext>
    </p:extLst>
  </p:cSld>
  <p:clrMapOvr>
    <a:masterClrMapping/>
  </p:clrMapOvr>
  <p:transition spd="slow">
    <p:strips dir="l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4BE80EE-F3CF-4613-B2A8-DBD9966891E8}" type="slidenum">
              <a:rPr lang="it-IT"/>
              <a:pPr>
                <a:defRPr/>
              </a:pPr>
              <a:t>‹N›</a:t>
            </a:fld>
            <a:endParaRPr lang="it-IT"/>
          </a:p>
        </p:txBody>
      </p:sp>
    </p:spTree>
    <p:extLst>
      <p:ext uri="{BB962C8B-B14F-4D97-AF65-F5344CB8AC3E}">
        <p14:creationId xmlns:p14="http://schemas.microsoft.com/office/powerpoint/2010/main" val="4058473998"/>
      </p:ext>
    </p:extLst>
  </p:cSld>
  <p:clrMapOvr>
    <a:masterClrMapping/>
  </p:clrMapOvr>
  <p:transition spd="slow">
    <p:strips dir="l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9554FFDE-FAC1-40C2-98D9-1432A5564584}" type="slidenum">
              <a:rPr lang="it-IT"/>
              <a:pPr>
                <a:defRPr/>
              </a:pPr>
              <a:t>‹N›</a:t>
            </a:fld>
            <a:endParaRPr lang="it-IT"/>
          </a:p>
        </p:txBody>
      </p:sp>
    </p:spTree>
    <p:extLst>
      <p:ext uri="{BB962C8B-B14F-4D97-AF65-F5344CB8AC3E}">
        <p14:creationId xmlns:p14="http://schemas.microsoft.com/office/powerpoint/2010/main" val="1519588246"/>
      </p:ext>
    </p:extLst>
  </p:cSld>
  <p:clrMapOvr>
    <a:masterClrMapping/>
  </p:clrMapOvr>
  <p:transition spd="slow">
    <p:strips dir="l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A813DC5-B775-42B4-A302-C97E13DC47C4}" type="slidenum">
              <a:rPr lang="it-IT"/>
              <a:pPr>
                <a:defRPr/>
              </a:pPr>
              <a:t>‹N›</a:t>
            </a:fld>
            <a:endParaRPr lang="it-IT"/>
          </a:p>
        </p:txBody>
      </p:sp>
    </p:spTree>
    <p:extLst>
      <p:ext uri="{BB962C8B-B14F-4D97-AF65-F5344CB8AC3E}">
        <p14:creationId xmlns:p14="http://schemas.microsoft.com/office/powerpoint/2010/main" val="3768060254"/>
      </p:ext>
    </p:extLst>
  </p:cSld>
  <p:clrMapOvr>
    <a:masterClrMapping/>
  </p:clrMapOvr>
  <p:transition spd="slow">
    <p:strips dir="l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88329B9-C743-494B-B5AE-3037AD82E431}" type="slidenum">
              <a:rPr lang="it-IT"/>
              <a:pPr>
                <a:defRPr/>
              </a:pPr>
              <a:t>‹N›</a:t>
            </a:fld>
            <a:endParaRPr lang="it-IT"/>
          </a:p>
        </p:txBody>
      </p:sp>
    </p:spTree>
    <p:extLst>
      <p:ext uri="{BB962C8B-B14F-4D97-AF65-F5344CB8AC3E}">
        <p14:creationId xmlns:p14="http://schemas.microsoft.com/office/powerpoint/2010/main" val="3502266493"/>
      </p:ext>
    </p:extLst>
  </p:cSld>
  <p:clrMapOvr>
    <a:masterClrMapping/>
  </p:clrMapOvr>
  <p:transition spd="slow">
    <p:strips dir="l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33024D7-DFD5-43ED-A0E1-36780007BCD4}" type="slidenum">
              <a:rPr lang="it-IT"/>
              <a:pPr>
                <a:defRPr/>
              </a:pPr>
              <a:t>‹N›</a:t>
            </a:fld>
            <a:endParaRPr lang="it-IT"/>
          </a:p>
        </p:txBody>
      </p:sp>
    </p:spTree>
    <p:extLst>
      <p:ext uri="{BB962C8B-B14F-4D97-AF65-F5344CB8AC3E}">
        <p14:creationId xmlns:p14="http://schemas.microsoft.com/office/powerpoint/2010/main" val="529255364"/>
      </p:ext>
    </p:extLst>
  </p:cSld>
  <p:clrMapOvr>
    <a:masterClrMapping/>
  </p:clrMapOvr>
  <p:transition spd="slow">
    <p:strips dir="l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6E4650F-F976-4744-87AC-C308112709A9}" type="slidenum">
              <a:rPr lang="it-IT"/>
              <a:pPr>
                <a:defRPr/>
              </a:pPr>
              <a:t>‹N›</a:t>
            </a:fld>
            <a:endParaRPr lang="it-IT"/>
          </a:p>
        </p:txBody>
      </p:sp>
    </p:spTree>
    <p:extLst>
      <p:ext uri="{BB962C8B-B14F-4D97-AF65-F5344CB8AC3E}">
        <p14:creationId xmlns:p14="http://schemas.microsoft.com/office/powerpoint/2010/main" val="3724468920"/>
      </p:ext>
    </p:extLst>
  </p:cSld>
  <p:clrMapOvr>
    <a:masterClrMapping/>
  </p:clrMapOvr>
  <p:transition spd="slow">
    <p:strips dir="l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F5593F8-BBF4-4C27-838C-4F225745F3EB}" type="slidenum">
              <a:rPr lang="it-IT"/>
              <a:pPr>
                <a:defRPr/>
              </a:pPr>
              <a:t>‹N›</a:t>
            </a:fld>
            <a:endParaRPr lang="it-IT"/>
          </a:p>
        </p:txBody>
      </p:sp>
    </p:spTree>
    <p:extLst>
      <p:ext uri="{BB962C8B-B14F-4D97-AF65-F5344CB8AC3E}">
        <p14:creationId xmlns:p14="http://schemas.microsoft.com/office/powerpoint/2010/main" val="224802943"/>
      </p:ext>
    </p:extLst>
  </p:cSld>
  <p:clrMapOvr>
    <a:masterClrMapping/>
  </p:clrMapOvr>
  <p:transition spd="slow">
    <p:strips dir="l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4B7772E-DDCC-414E-BDE1-9B733A5330FA}" type="slidenum">
              <a:rPr lang="it-IT"/>
              <a:pPr>
                <a:defRPr/>
              </a:pPr>
              <a:t>‹N›</a:t>
            </a:fld>
            <a:endParaRPr lang="it-IT"/>
          </a:p>
        </p:txBody>
      </p:sp>
    </p:spTree>
    <p:extLst>
      <p:ext uri="{BB962C8B-B14F-4D97-AF65-F5344CB8AC3E}">
        <p14:creationId xmlns:p14="http://schemas.microsoft.com/office/powerpoint/2010/main" val="1921447218"/>
      </p:ext>
    </p:extLst>
  </p:cSld>
  <p:clrMapOvr>
    <a:masterClrMapping/>
  </p:clrMapOvr>
  <p:transition spd="slow">
    <p:strips dir="l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3BCDF77-8C47-41CE-9D1A-B44AE3533044}" type="slidenum">
              <a:rPr lang="it-IT"/>
              <a:pPr>
                <a:defRPr/>
              </a:pPr>
              <a:t>‹N›</a:t>
            </a:fld>
            <a:endParaRPr lang="it-IT"/>
          </a:p>
        </p:txBody>
      </p:sp>
    </p:spTree>
    <p:extLst>
      <p:ext uri="{BB962C8B-B14F-4D97-AF65-F5344CB8AC3E}">
        <p14:creationId xmlns:p14="http://schemas.microsoft.com/office/powerpoint/2010/main" val="1940811410"/>
      </p:ext>
    </p:extLst>
  </p:cSld>
  <p:clrMapOvr>
    <a:masterClrMapping/>
  </p:clrMapOvr>
  <p:transition spd="slow">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BFA1A95-D78E-470D-9B3F-7737FEF7E55F}" type="datetimeFigureOut">
              <a:rPr lang="it-IT"/>
              <a:pPr>
                <a:defRPr/>
              </a:pPr>
              <a:t>09/06/2012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BFC8A1F-F936-464A-915C-BC7744620615}" type="slidenum">
              <a:rPr lang="it-IT"/>
              <a:pPr>
                <a:defRPr/>
              </a:pPr>
              <a:t>‹N›</a:t>
            </a:fld>
            <a:endParaRPr lang="it-IT"/>
          </a:p>
        </p:txBody>
      </p:sp>
    </p:spTree>
    <p:extLst>
      <p:ext uri="{BB962C8B-B14F-4D97-AF65-F5344CB8AC3E}">
        <p14:creationId xmlns:p14="http://schemas.microsoft.com/office/powerpoint/2010/main" val="28556902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EE8E453-32BB-4EDE-A778-8C148ECB7BA0}" type="slidenum">
              <a:rPr lang="it-IT"/>
              <a:pPr>
                <a:defRPr/>
              </a:pPr>
              <a:t>‹N›</a:t>
            </a:fld>
            <a:endParaRPr lang="it-IT"/>
          </a:p>
        </p:txBody>
      </p:sp>
    </p:spTree>
    <p:extLst>
      <p:ext uri="{BB962C8B-B14F-4D97-AF65-F5344CB8AC3E}">
        <p14:creationId xmlns:p14="http://schemas.microsoft.com/office/powerpoint/2010/main" val="1742546774"/>
      </p:ext>
    </p:extLst>
  </p:cSld>
  <p:clrMapOvr>
    <a:masterClrMapping/>
  </p:clrMapOvr>
  <p:transition spd="slow">
    <p:strips dir="l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A2EC114-DB66-4DF4-9770-C8FCA2894BB7}" type="slidenum">
              <a:rPr lang="it-IT"/>
              <a:pPr>
                <a:defRPr/>
              </a:pPr>
              <a:t>‹N›</a:t>
            </a:fld>
            <a:endParaRPr lang="it-IT"/>
          </a:p>
        </p:txBody>
      </p:sp>
    </p:spTree>
    <p:extLst>
      <p:ext uri="{BB962C8B-B14F-4D97-AF65-F5344CB8AC3E}">
        <p14:creationId xmlns:p14="http://schemas.microsoft.com/office/powerpoint/2010/main" val="2055168600"/>
      </p:ext>
    </p:extLst>
  </p:cSld>
  <p:clrMapOvr>
    <a:masterClrMapping/>
  </p:clrMapOvr>
  <p:transition spd="slow">
    <p:strips dir="l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CCE3999-0DB6-496E-9582-B8B0FE26E286}" type="slidenum">
              <a:rPr lang="it-IT"/>
              <a:pPr>
                <a:defRPr/>
              </a:pPr>
              <a:t>‹N›</a:t>
            </a:fld>
            <a:endParaRPr lang="it-IT"/>
          </a:p>
        </p:txBody>
      </p:sp>
    </p:spTree>
    <p:extLst>
      <p:ext uri="{BB962C8B-B14F-4D97-AF65-F5344CB8AC3E}">
        <p14:creationId xmlns:p14="http://schemas.microsoft.com/office/powerpoint/2010/main" val="588744125"/>
      </p:ext>
    </p:extLst>
  </p:cSld>
  <p:clrMapOvr>
    <a:masterClrMapping/>
  </p:clrMapOvr>
  <p:transition spd="slow">
    <p:strips dir="l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E29D4D1-9156-4B4E-9068-99A52006C1A0}" type="slidenum">
              <a:rPr lang="it-IT"/>
              <a:pPr>
                <a:defRPr/>
              </a:pPr>
              <a:t>‹N›</a:t>
            </a:fld>
            <a:endParaRPr lang="it-IT"/>
          </a:p>
        </p:txBody>
      </p:sp>
    </p:spTree>
    <p:extLst>
      <p:ext uri="{BB962C8B-B14F-4D97-AF65-F5344CB8AC3E}">
        <p14:creationId xmlns:p14="http://schemas.microsoft.com/office/powerpoint/2010/main" val="3967215333"/>
      </p:ext>
    </p:extLst>
  </p:cSld>
  <p:clrMapOvr>
    <a:masterClrMapping/>
  </p:clrMapOvr>
  <p:transition spd="slow">
    <p:strips dir="l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DEA7DBB-287A-4805-AFEF-891BE391748C}" type="slidenum">
              <a:rPr lang="it-IT"/>
              <a:pPr>
                <a:defRPr/>
              </a:pPr>
              <a:t>‹N›</a:t>
            </a:fld>
            <a:endParaRPr lang="it-IT"/>
          </a:p>
        </p:txBody>
      </p:sp>
    </p:spTree>
    <p:extLst>
      <p:ext uri="{BB962C8B-B14F-4D97-AF65-F5344CB8AC3E}">
        <p14:creationId xmlns:p14="http://schemas.microsoft.com/office/powerpoint/2010/main" val="250031283"/>
      </p:ext>
    </p:extLst>
  </p:cSld>
  <p:clrMapOvr>
    <a:masterClrMapping/>
  </p:clrMapOvr>
  <p:transition spd="slow">
    <p:strips dir="l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04319AA-81E6-488A-85AB-426EE2F8F749}" type="slidenum">
              <a:rPr lang="it-IT"/>
              <a:pPr>
                <a:defRPr/>
              </a:pPr>
              <a:t>‹N›</a:t>
            </a:fld>
            <a:endParaRPr lang="it-IT"/>
          </a:p>
        </p:txBody>
      </p:sp>
    </p:spTree>
    <p:extLst>
      <p:ext uri="{BB962C8B-B14F-4D97-AF65-F5344CB8AC3E}">
        <p14:creationId xmlns:p14="http://schemas.microsoft.com/office/powerpoint/2010/main" val="2038330912"/>
      </p:ext>
    </p:extLst>
  </p:cSld>
  <p:clrMapOvr>
    <a:masterClrMapping/>
  </p:clrMapOvr>
  <p:transition spd="slow">
    <p:strips dir="l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6816E5E-7805-45A9-A652-DC91C035D6EE}" type="slidenum">
              <a:rPr lang="it-IT"/>
              <a:pPr>
                <a:defRPr/>
              </a:pPr>
              <a:t>‹N›</a:t>
            </a:fld>
            <a:endParaRPr lang="it-IT"/>
          </a:p>
        </p:txBody>
      </p:sp>
    </p:spTree>
    <p:extLst>
      <p:ext uri="{BB962C8B-B14F-4D97-AF65-F5344CB8AC3E}">
        <p14:creationId xmlns:p14="http://schemas.microsoft.com/office/powerpoint/2010/main" val="2705536167"/>
      </p:ext>
    </p:extLst>
  </p:cSld>
  <p:clrMapOvr>
    <a:masterClrMapping/>
  </p:clrMapOvr>
  <p:transition spd="slow">
    <p:strips dir="l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F05135D-99B0-4179-B1CA-DB4136EACB35}" type="slidenum">
              <a:rPr lang="it-IT"/>
              <a:pPr>
                <a:defRPr/>
              </a:pPr>
              <a:t>‹N›</a:t>
            </a:fld>
            <a:endParaRPr lang="it-IT"/>
          </a:p>
        </p:txBody>
      </p:sp>
    </p:spTree>
    <p:extLst>
      <p:ext uri="{BB962C8B-B14F-4D97-AF65-F5344CB8AC3E}">
        <p14:creationId xmlns:p14="http://schemas.microsoft.com/office/powerpoint/2010/main" val="867391474"/>
      </p:ext>
    </p:extLst>
  </p:cSld>
  <p:clrMapOvr>
    <a:masterClrMapping/>
  </p:clrMapOvr>
  <p:transition spd="slow">
    <p:strips dir="l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46C552D-095E-4FA1-AEDD-AB50D18080AF}" type="slidenum">
              <a:rPr lang="it-IT"/>
              <a:pPr>
                <a:defRPr/>
              </a:pPr>
              <a:t>‹N›</a:t>
            </a:fld>
            <a:endParaRPr lang="it-IT"/>
          </a:p>
        </p:txBody>
      </p:sp>
    </p:spTree>
    <p:extLst>
      <p:ext uri="{BB962C8B-B14F-4D97-AF65-F5344CB8AC3E}">
        <p14:creationId xmlns:p14="http://schemas.microsoft.com/office/powerpoint/2010/main" val="2990056276"/>
      </p:ext>
    </p:extLst>
  </p:cSld>
  <p:clrMapOvr>
    <a:masterClrMapping/>
  </p:clrMapOvr>
  <p:transition spd="slow">
    <p:strips dir="l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E0D6C53-697F-4E55-BB3A-C6546CDB3F78}" type="slidenum">
              <a:rPr lang="it-IT"/>
              <a:pPr>
                <a:defRPr/>
              </a:pPr>
              <a:t>‹N›</a:t>
            </a:fld>
            <a:endParaRPr lang="it-IT"/>
          </a:p>
        </p:txBody>
      </p:sp>
    </p:spTree>
    <p:extLst>
      <p:ext uri="{BB962C8B-B14F-4D97-AF65-F5344CB8AC3E}">
        <p14:creationId xmlns:p14="http://schemas.microsoft.com/office/powerpoint/2010/main" val="2641003432"/>
      </p:ext>
    </p:extLst>
  </p:cSld>
  <p:clrMapOvr>
    <a:masterClrMapping/>
  </p:clrMapOvr>
  <p:transition spd="slow">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CC7FD8C-0E5D-45B6-AAA8-3EFBA307CFC9}" type="datetimeFigureOut">
              <a:rPr lang="it-IT"/>
              <a:pPr>
                <a:defRPr/>
              </a:pPr>
              <a:t>09/06/2012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288BDF5-8B6B-4DB6-8F65-C11EDBD6AEEB}" type="slidenum">
              <a:rPr lang="it-IT"/>
              <a:pPr>
                <a:defRPr/>
              </a:pPr>
              <a:t>‹N›</a:t>
            </a:fld>
            <a:endParaRPr lang="it-IT"/>
          </a:p>
        </p:txBody>
      </p:sp>
    </p:spTree>
    <p:extLst>
      <p:ext uri="{BB962C8B-B14F-4D97-AF65-F5344CB8AC3E}">
        <p14:creationId xmlns:p14="http://schemas.microsoft.com/office/powerpoint/2010/main" val="119951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E955B56-3C5A-471E-929D-AE56E9FD46B8}" type="slidenum">
              <a:rPr lang="it-IT"/>
              <a:pPr>
                <a:defRPr/>
              </a:pPr>
              <a:t>‹N›</a:t>
            </a:fld>
            <a:endParaRPr lang="it-IT"/>
          </a:p>
        </p:txBody>
      </p:sp>
    </p:spTree>
    <p:extLst>
      <p:ext uri="{BB962C8B-B14F-4D97-AF65-F5344CB8AC3E}">
        <p14:creationId xmlns:p14="http://schemas.microsoft.com/office/powerpoint/2010/main" val="1812692282"/>
      </p:ext>
    </p:extLst>
  </p:cSld>
  <p:clrMapOvr>
    <a:masterClrMapping/>
  </p:clrMapOvr>
  <p:transition spd="slow">
    <p:strips dir="l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A61AAC4-7EB3-4BFB-83CA-519B15C0C9E6}" type="slidenum">
              <a:rPr lang="it-IT"/>
              <a:pPr>
                <a:defRPr/>
              </a:pPr>
              <a:t>‹N›</a:t>
            </a:fld>
            <a:endParaRPr lang="it-IT"/>
          </a:p>
        </p:txBody>
      </p:sp>
    </p:spTree>
    <p:extLst>
      <p:ext uri="{BB962C8B-B14F-4D97-AF65-F5344CB8AC3E}">
        <p14:creationId xmlns:p14="http://schemas.microsoft.com/office/powerpoint/2010/main" val="859952506"/>
      </p:ext>
    </p:extLst>
  </p:cSld>
  <p:clrMapOvr>
    <a:masterClrMapping/>
  </p:clrMapOvr>
  <p:transition spd="slow">
    <p:strips dir="l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2245488-DAE4-4A33-9758-A1D0598B60FC}" type="slidenum">
              <a:rPr lang="it-IT"/>
              <a:pPr>
                <a:defRPr/>
              </a:pPr>
              <a:t>‹N›</a:t>
            </a:fld>
            <a:endParaRPr lang="it-IT"/>
          </a:p>
        </p:txBody>
      </p:sp>
    </p:spTree>
    <p:extLst>
      <p:ext uri="{BB962C8B-B14F-4D97-AF65-F5344CB8AC3E}">
        <p14:creationId xmlns:p14="http://schemas.microsoft.com/office/powerpoint/2010/main" val="1960204073"/>
      </p:ext>
    </p:extLst>
  </p:cSld>
  <p:clrMapOvr>
    <a:masterClrMapping/>
  </p:clrMapOvr>
  <p:transition spd="slow">
    <p:strips dir="l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9E00100-99B7-4BE4-B001-CB8C8D992A2D}" type="slidenum">
              <a:rPr lang="it-IT"/>
              <a:pPr>
                <a:defRPr/>
              </a:pPr>
              <a:t>‹N›</a:t>
            </a:fld>
            <a:endParaRPr lang="it-IT"/>
          </a:p>
        </p:txBody>
      </p:sp>
    </p:spTree>
    <p:extLst>
      <p:ext uri="{BB962C8B-B14F-4D97-AF65-F5344CB8AC3E}">
        <p14:creationId xmlns:p14="http://schemas.microsoft.com/office/powerpoint/2010/main" val="4001016383"/>
      </p:ext>
    </p:extLst>
  </p:cSld>
  <p:clrMapOvr>
    <a:masterClrMapping/>
  </p:clrMapOvr>
  <p:transition spd="slow">
    <p:strips dir="l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A61761E-0DD0-4EF7-A2A1-540EAF8879B0}" type="slidenum">
              <a:rPr lang="it-IT"/>
              <a:pPr>
                <a:defRPr/>
              </a:pPr>
              <a:t>‹N›</a:t>
            </a:fld>
            <a:endParaRPr lang="it-IT"/>
          </a:p>
        </p:txBody>
      </p:sp>
    </p:spTree>
    <p:extLst>
      <p:ext uri="{BB962C8B-B14F-4D97-AF65-F5344CB8AC3E}">
        <p14:creationId xmlns:p14="http://schemas.microsoft.com/office/powerpoint/2010/main" val="1374542747"/>
      </p:ext>
    </p:extLst>
  </p:cSld>
  <p:clrMapOvr>
    <a:masterClrMapping/>
  </p:clrMapOvr>
  <p:transition spd="slow">
    <p:strips dir="l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53B3639-6941-4139-A122-2A90C7B8F5F1}" type="slidenum">
              <a:rPr lang="it-IT"/>
              <a:pPr>
                <a:defRPr/>
              </a:pPr>
              <a:t>‹N›</a:t>
            </a:fld>
            <a:endParaRPr lang="it-IT"/>
          </a:p>
        </p:txBody>
      </p:sp>
    </p:spTree>
    <p:extLst>
      <p:ext uri="{BB962C8B-B14F-4D97-AF65-F5344CB8AC3E}">
        <p14:creationId xmlns:p14="http://schemas.microsoft.com/office/powerpoint/2010/main" val="189717077"/>
      </p:ext>
    </p:extLst>
  </p:cSld>
  <p:clrMapOvr>
    <a:masterClrMapping/>
  </p:clrMapOvr>
  <p:transition spd="slow">
    <p:strips dir="l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8BBC85E-DBE0-425C-974E-11DB597B0F40}" type="slidenum">
              <a:rPr lang="it-IT"/>
              <a:pPr>
                <a:defRPr/>
              </a:pPr>
              <a:t>‹N›</a:t>
            </a:fld>
            <a:endParaRPr lang="it-IT"/>
          </a:p>
        </p:txBody>
      </p:sp>
    </p:spTree>
    <p:extLst>
      <p:ext uri="{BB962C8B-B14F-4D97-AF65-F5344CB8AC3E}">
        <p14:creationId xmlns:p14="http://schemas.microsoft.com/office/powerpoint/2010/main" val="1621591767"/>
      </p:ext>
    </p:extLst>
  </p:cSld>
  <p:clrMapOvr>
    <a:masterClrMapping/>
  </p:clrMapOvr>
  <p:transition spd="slow">
    <p:strips dir="l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2B54851-50E2-43D5-862A-6F4504C1DBBE}" type="slidenum">
              <a:rPr lang="it-IT"/>
              <a:pPr>
                <a:defRPr/>
              </a:pPr>
              <a:t>‹N›</a:t>
            </a:fld>
            <a:endParaRPr lang="it-IT"/>
          </a:p>
        </p:txBody>
      </p:sp>
    </p:spTree>
    <p:extLst>
      <p:ext uri="{BB962C8B-B14F-4D97-AF65-F5344CB8AC3E}">
        <p14:creationId xmlns:p14="http://schemas.microsoft.com/office/powerpoint/2010/main" val="3262740420"/>
      </p:ext>
    </p:extLst>
  </p:cSld>
  <p:clrMapOvr>
    <a:masterClrMapping/>
  </p:clrMapOvr>
  <p:transition spd="slow">
    <p:strips dir="l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C8258F1-F9D9-4490-8B4F-8FC50999846A}" type="slidenum">
              <a:rPr lang="it-IT"/>
              <a:pPr>
                <a:defRPr/>
              </a:pPr>
              <a:t>‹N›</a:t>
            </a:fld>
            <a:endParaRPr lang="it-IT"/>
          </a:p>
        </p:txBody>
      </p:sp>
    </p:spTree>
    <p:extLst>
      <p:ext uri="{BB962C8B-B14F-4D97-AF65-F5344CB8AC3E}">
        <p14:creationId xmlns:p14="http://schemas.microsoft.com/office/powerpoint/2010/main" val="1945243387"/>
      </p:ext>
    </p:extLst>
  </p:cSld>
  <p:clrMapOvr>
    <a:masterClrMapping/>
  </p:clrMapOvr>
  <p:transition spd="slow">
    <p:strips dir="l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4A5FDB3-8FC8-4877-B076-834FB998D28A}" type="slidenum">
              <a:rPr lang="it-IT"/>
              <a:pPr>
                <a:defRPr/>
              </a:pPr>
              <a:t>‹N›</a:t>
            </a:fld>
            <a:endParaRPr lang="it-IT"/>
          </a:p>
        </p:txBody>
      </p:sp>
    </p:spTree>
    <p:extLst>
      <p:ext uri="{BB962C8B-B14F-4D97-AF65-F5344CB8AC3E}">
        <p14:creationId xmlns:p14="http://schemas.microsoft.com/office/powerpoint/2010/main" val="368703485"/>
      </p:ext>
    </p:extLst>
  </p:cSld>
  <p:clrMapOvr>
    <a:masterClrMapping/>
  </p:clrMapOvr>
  <p:transition spd="slow">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C08418B-B64B-473F-83E4-932DA4906633}" type="datetimeFigureOut">
              <a:rPr lang="it-IT"/>
              <a:pPr>
                <a:defRPr/>
              </a:pPr>
              <a:t>09/06/2012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C321022-3B43-47F7-8655-C914B49C0DEE}" type="slidenum">
              <a:rPr lang="it-IT"/>
              <a:pPr>
                <a:defRPr/>
              </a:pPr>
              <a:t>‹N›</a:t>
            </a:fld>
            <a:endParaRPr lang="it-IT"/>
          </a:p>
        </p:txBody>
      </p:sp>
    </p:spTree>
    <p:extLst>
      <p:ext uri="{BB962C8B-B14F-4D97-AF65-F5344CB8AC3E}">
        <p14:creationId xmlns:p14="http://schemas.microsoft.com/office/powerpoint/2010/main" val="25242159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C552976-A387-4392-A51A-7A219D80198F}" type="slidenum">
              <a:rPr lang="it-IT"/>
              <a:pPr>
                <a:defRPr/>
              </a:pPr>
              <a:t>‹N›</a:t>
            </a:fld>
            <a:endParaRPr lang="it-IT"/>
          </a:p>
        </p:txBody>
      </p:sp>
    </p:spTree>
    <p:extLst>
      <p:ext uri="{BB962C8B-B14F-4D97-AF65-F5344CB8AC3E}">
        <p14:creationId xmlns:p14="http://schemas.microsoft.com/office/powerpoint/2010/main" val="913405712"/>
      </p:ext>
    </p:extLst>
  </p:cSld>
  <p:clrMapOvr>
    <a:masterClrMapping/>
  </p:clrMapOvr>
  <p:transition spd="slow">
    <p:strips dir="l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B309A0B-8D3A-4365-A052-1CA3E7B5668B}" type="slidenum">
              <a:rPr lang="it-IT"/>
              <a:pPr>
                <a:defRPr/>
              </a:pPr>
              <a:t>‹N›</a:t>
            </a:fld>
            <a:endParaRPr lang="it-IT"/>
          </a:p>
        </p:txBody>
      </p:sp>
    </p:spTree>
    <p:extLst>
      <p:ext uri="{BB962C8B-B14F-4D97-AF65-F5344CB8AC3E}">
        <p14:creationId xmlns:p14="http://schemas.microsoft.com/office/powerpoint/2010/main" val="431668176"/>
      </p:ext>
    </p:extLst>
  </p:cSld>
  <p:clrMapOvr>
    <a:masterClrMapping/>
  </p:clrMapOvr>
  <p:transition spd="slow">
    <p:strips dir="l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81ACA80E-21D8-4C43-832D-CC334ADB698D}" type="slidenum">
              <a:rPr lang="it-IT"/>
              <a:pPr>
                <a:defRPr/>
              </a:pPr>
              <a:t>‹N›</a:t>
            </a:fld>
            <a:endParaRPr lang="it-IT"/>
          </a:p>
        </p:txBody>
      </p:sp>
    </p:spTree>
    <p:extLst>
      <p:ext uri="{BB962C8B-B14F-4D97-AF65-F5344CB8AC3E}">
        <p14:creationId xmlns:p14="http://schemas.microsoft.com/office/powerpoint/2010/main" val="2207853445"/>
      </p:ext>
    </p:extLst>
  </p:cSld>
  <p:clrMapOvr>
    <a:masterClrMapping/>
  </p:clrMapOvr>
  <p:transition spd="slow">
    <p:strips dir="l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D6C0568-67B8-4952-9A9B-48E62F2CDACF}" type="slidenum">
              <a:rPr lang="it-IT"/>
              <a:pPr>
                <a:defRPr/>
              </a:pPr>
              <a:t>‹N›</a:t>
            </a:fld>
            <a:endParaRPr lang="it-IT"/>
          </a:p>
        </p:txBody>
      </p:sp>
    </p:spTree>
    <p:extLst>
      <p:ext uri="{BB962C8B-B14F-4D97-AF65-F5344CB8AC3E}">
        <p14:creationId xmlns:p14="http://schemas.microsoft.com/office/powerpoint/2010/main" val="959403342"/>
      </p:ext>
    </p:extLst>
  </p:cSld>
  <p:clrMapOvr>
    <a:masterClrMapping/>
  </p:clrMapOvr>
  <p:transition spd="slow">
    <p:strips dir="l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DA3F77C9-E38A-4E89-B021-25739378E9C1}" type="slidenum">
              <a:rPr lang="it-IT"/>
              <a:pPr>
                <a:defRPr/>
              </a:pPr>
              <a:t>‹N›</a:t>
            </a:fld>
            <a:endParaRPr lang="it-IT"/>
          </a:p>
        </p:txBody>
      </p:sp>
    </p:spTree>
    <p:extLst>
      <p:ext uri="{BB962C8B-B14F-4D97-AF65-F5344CB8AC3E}">
        <p14:creationId xmlns:p14="http://schemas.microsoft.com/office/powerpoint/2010/main" val="1597415753"/>
      </p:ext>
    </p:extLst>
  </p:cSld>
  <p:clrMapOvr>
    <a:masterClrMapping/>
  </p:clrMapOvr>
  <p:transition spd="slow">
    <p:strips dir="l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BF4AD9D-5256-4585-BE81-9C3E848F8995}" type="slidenum">
              <a:rPr lang="it-IT"/>
              <a:pPr>
                <a:defRPr/>
              </a:pPr>
              <a:t>‹N›</a:t>
            </a:fld>
            <a:endParaRPr lang="it-IT"/>
          </a:p>
        </p:txBody>
      </p:sp>
    </p:spTree>
    <p:extLst>
      <p:ext uri="{BB962C8B-B14F-4D97-AF65-F5344CB8AC3E}">
        <p14:creationId xmlns:p14="http://schemas.microsoft.com/office/powerpoint/2010/main" val="3174075666"/>
      </p:ext>
    </p:extLst>
  </p:cSld>
  <p:clrMapOvr>
    <a:masterClrMapping/>
  </p:clrMapOvr>
  <p:transition spd="slow">
    <p:strips dir="l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14131D06-879A-45BE-9E5F-D2B6608DE954}" type="slidenum">
              <a:rPr lang="it-IT"/>
              <a:pPr>
                <a:defRPr/>
              </a:pPr>
              <a:t>‹N›</a:t>
            </a:fld>
            <a:endParaRPr lang="it-IT"/>
          </a:p>
        </p:txBody>
      </p:sp>
    </p:spTree>
    <p:extLst>
      <p:ext uri="{BB962C8B-B14F-4D97-AF65-F5344CB8AC3E}">
        <p14:creationId xmlns:p14="http://schemas.microsoft.com/office/powerpoint/2010/main" val="396964393"/>
      </p:ext>
    </p:extLst>
  </p:cSld>
  <p:clrMapOvr>
    <a:masterClrMapping/>
  </p:clrMapOvr>
  <p:transition spd="slow">
    <p:strips dir="l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5DF41ABC-A89E-42EF-A5FF-8576FA7FE85D}" type="slidenum">
              <a:rPr lang="it-IT"/>
              <a:pPr>
                <a:defRPr/>
              </a:pPr>
              <a:t>‹N›</a:t>
            </a:fld>
            <a:endParaRPr lang="it-IT"/>
          </a:p>
        </p:txBody>
      </p:sp>
    </p:spTree>
    <p:extLst>
      <p:ext uri="{BB962C8B-B14F-4D97-AF65-F5344CB8AC3E}">
        <p14:creationId xmlns:p14="http://schemas.microsoft.com/office/powerpoint/2010/main" val="2323882581"/>
      </p:ext>
    </p:extLst>
  </p:cSld>
  <p:clrMapOvr>
    <a:masterClrMapping/>
  </p:clrMapOvr>
  <p:transition spd="slow">
    <p:strips dir="l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CEBB65B-26CC-4ABB-95D2-D6D38916F371}" type="slidenum">
              <a:rPr lang="it-IT"/>
              <a:pPr>
                <a:defRPr/>
              </a:pPr>
              <a:t>‹N›</a:t>
            </a:fld>
            <a:endParaRPr lang="it-IT"/>
          </a:p>
        </p:txBody>
      </p:sp>
    </p:spTree>
    <p:extLst>
      <p:ext uri="{BB962C8B-B14F-4D97-AF65-F5344CB8AC3E}">
        <p14:creationId xmlns:p14="http://schemas.microsoft.com/office/powerpoint/2010/main" val="562021995"/>
      </p:ext>
    </p:extLst>
  </p:cSld>
  <p:clrMapOvr>
    <a:masterClrMapping/>
  </p:clrMapOvr>
  <p:transition spd="slow">
    <p:strips dir="l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it-IT"/>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it-IT"/>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A69A384-103C-49D3-8F39-1C27DEE56863}" type="slidenum">
              <a:rPr lang="it-IT"/>
              <a:pPr>
                <a:defRPr/>
              </a:pPr>
              <a:t>‹N›</a:t>
            </a:fld>
            <a:endParaRPr lang="it-IT"/>
          </a:p>
        </p:txBody>
      </p:sp>
    </p:spTree>
    <p:extLst>
      <p:ext uri="{BB962C8B-B14F-4D97-AF65-F5344CB8AC3E}">
        <p14:creationId xmlns:p14="http://schemas.microsoft.com/office/powerpoint/2010/main" val="1789673609"/>
      </p:ext>
    </p:extLst>
  </p:cSld>
  <p:clrMapOvr>
    <a:masterClrMapping/>
  </p:clrMapOvr>
  <p:transition spd="slow">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2.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2.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9.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image" Target="../media/image2.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1.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image" Target="../media/image2.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22.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image" Target="../media/image2.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2.jpe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3.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image" Target="../media/image2.jpeg"/><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theme" Target="../theme/theme24.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image" Target="../media/image3.jpeg"/><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theme" Target="../theme/theme25.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image" Target="../media/image3.jpeg"/><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theme" Target="../theme/theme26.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image" Target="../media/image3.jpeg"/><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theme" Target="../theme/theme27.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image" Target="../media/image3.jpeg"/><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theme" Target="../theme/theme28.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image" Target="../media/image5.jpeg"/><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theme" Target="../theme/theme29.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8.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theme" Target="../theme/theme30.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slideLayout" Target="../slideLayouts/slideLayout364.xml"/><Relationship Id="rId3" Type="http://schemas.openxmlformats.org/officeDocument/2006/relationships/slideLayout" Target="../slideLayouts/slideLayout354.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2" Type="http://schemas.openxmlformats.org/officeDocument/2006/relationships/slideLayout" Target="../slideLayouts/slideLayout353.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5" Type="http://schemas.openxmlformats.org/officeDocument/2006/relationships/slideLayout" Target="../slideLayouts/slideLayout356.xml"/><Relationship Id="rId15" Type="http://schemas.openxmlformats.org/officeDocument/2006/relationships/theme" Target="../theme/theme31.xml"/><Relationship Id="rId10" Type="http://schemas.openxmlformats.org/officeDocument/2006/relationships/slideLayout" Target="../slideLayouts/slideLayout361.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slideLayout" Target="../slideLayouts/slideLayout3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82DEE83-CBA6-40B8-80B2-564AC4ACAB93}" type="datetimeFigureOut">
              <a:rPr lang="it-IT"/>
              <a:pPr>
                <a:defRPr/>
              </a:pPr>
              <a:t>09/06/2012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5CF28-2BE6-4C26-B3EF-5DFD6740349A}" type="slidenum">
              <a:rPr lang="it-IT"/>
              <a:pPr>
                <a:defRPr/>
              </a:pPr>
              <a:t>‹N›</a:t>
            </a:fld>
            <a:endParaRPr lang="it-IT"/>
          </a:p>
        </p:txBody>
      </p:sp>
    </p:spTree>
  </p:cSld>
  <p:clrMap bg1="dk1" tx1="lt1" bg2="dk2" tx2="lt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 id="2147485047" r:id="rId12"/>
    <p:sldLayoutId id="2147485048" r:id="rId13"/>
    <p:sldLayoutId id="214748504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3BB02411-C2A8-493A-AC2C-6DE14FC772E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 id="2147485153" r:id="rId11"/>
    <p:sldLayoutId id="2147485154"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81CAA71C-9AD8-4FA5-BE58-9904349B7A6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155"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 id="2147485166"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F208875-662F-4798-A1DE-CD9154B8FA6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 id="2147485178"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00FFA55A-320B-4853-A73D-8ECEFF5D7D8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 id="2147485190"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C3C127F9-621D-41EC-8790-D7E00237480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DC58049E-56FD-4348-B6B4-93BE109DF6D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 id="2147485214"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6A28DDD6-FC4A-4BFB-B59B-2E942B55FB7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15"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 id="2147485226"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C752A721-CC13-47C8-9006-6AE179D109B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 id="2147485238"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122F757A-0D4C-4B61-A883-14895F201D1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 id="2147485250"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5DB70C3-1321-4CC9-88C9-031CA4C5CDB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 id="2147485262"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2050" name="Segnaposto titolo 1"/>
          <p:cNvSpPr txBox="1">
            <a:spLocks noGrp="1"/>
          </p:cNvSpPr>
          <p:nvPr>
            <p:ph type="title"/>
          </p:nvPr>
        </p:nvSpPr>
        <p:spPr bwMode="auto">
          <a:xfrm>
            <a:off x="685800" y="463550"/>
            <a:ext cx="7772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1" compatLnSpc="1">
            <a:prstTxWarp prst="textNoShape">
              <a:avLst/>
            </a:prstTxWarp>
          </a:bodyPr>
          <a:lstStyle/>
          <a:p>
            <a:pPr lvl="0"/>
            <a:endParaRPr lang="it-IT" smtClean="0"/>
          </a:p>
        </p:txBody>
      </p:sp>
      <p:sp>
        <p:nvSpPr>
          <p:cNvPr id="2051" name="Segnaposto testo 2"/>
          <p:cNvSpPr txBox="1">
            <a:spLocks noGrp="1"/>
          </p:cNvSpPr>
          <p:nvPr>
            <p:ph type="body" idx="1"/>
          </p:nvPr>
        </p:nvSpPr>
        <p:spPr bwMode="auto">
          <a:xfrm>
            <a:off x="685800" y="1981200"/>
            <a:ext cx="77724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txBox="1">
            <a:spLocks noGrp="1"/>
          </p:cNvSpPr>
          <p:nvPr>
            <p:ph type="dt" sz="half" idx="2"/>
          </p:nvPr>
        </p:nvSpPr>
        <p:spPr>
          <a:xfrm>
            <a:off x="685800" y="6248400"/>
            <a:ext cx="1905000" cy="457200"/>
          </a:xfrm>
          <a:prstGeom prst="rect">
            <a:avLst/>
          </a:prstGeom>
          <a:noFill/>
          <a:ln>
            <a:noFill/>
          </a:ln>
        </p:spPr>
        <p:txBody>
          <a:bodyPr vert="horz" wrap="none" lIns="90004" tIns="46798" rIns="90004" bIns="46798" anchor="t" anchorCtr="0" compatLnSpc="1"/>
          <a:lstStyle>
            <a:lvl1pPr marL="0" marR="0" lvl="0" indent="0" algn="l" defTabSz="914400" rtl="0" eaLnBrk="1"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 name="Segnaposto piè di pagina 4"/>
          <p:cNvSpPr txBox="1">
            <a:spLocks noGrp="1"/>
          </p:cNvSpPr>
          <p:nvPr>
            <p:ph type="ftr" sz="quarter" idx="3"/>
          </p:nvPr>
        </p:nvSpPr>
        <p:spPr>
          <a:xfrm>
            <a:off x="3124200" y="6248400"/>
            <a:ext cx="2895600" cy="457200"/>
          </a:xfrm>
          <a:prstGeom prst="rect">
            <a:avLst/>
          </a:prstGeom>
          <a:noFill/>
          <a:ln>
            <a:noFill/>
          </a:ln>
        </p:spPr>
        <p:txBody>
          <a:bodyPr vert="horz" wrap="none" lIns="90004" tIns="46798" rIns="90004" bIns="46798" anchor="t" anchorCtr="1" compatLnSpc="1"/>
          <a:lstStyle>
            <a:lvl1pPr marL="0" marR="0" lvl="0" indent="0" algn="ctr" defTabSz="914400" rtl="0" eaLnBrk="1"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6" name="Segnaposto numero diapositiva 5"/>
          <p:cNvSpPr txBox="1">
            <a:spLocks noGrp="1"/>
          </p:cNvSpPr>
          <p:nvPr>
            <p:ph type="sldNum" sz="quarter" idx="4"/>
          </p:nvPr>
        </p:nvSpPr>
        <p:spPr>
          <a:xfrm>
            <a:off x="6553200" y="6248400"/>
            <a:ext cx="1905000" cy="457200"/>
          </a:xfrm>
          <a:prstGeom prst="rect">
            <a:avLst/>
          </a:prstGeom>
          <a:noFill/>
          <a:ln>
            <a:noFill/>
          </a:ln>
        </p:spPr>
        <p:txBody>
          <a:bodyPr vert="horz" wrap="none" lIns="90004" tIns="46798" rIns="90004" bIns="46798" anchor="t" anchorCtr="0" compatLnSpc="1"/>
          <a:lstStyle>
            <a:lvl1pPr marL="0" marR="0" lvl="0" indent="0" algn="r" defTabSz="914400" rtl="0" eaLnBrk="1"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E968B8F0-5537-4656-887F-FC9DB73D3E65}"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Lst>
  <p:transition spd="slow"/>
  <p:txStyles>
    <p:titleStyle>
      <a:lvl1pPr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it-IT" sz="4400">
          <a:solidFill>
            <a:srgbClr val="000000"/>
          </a:solidFill>
          <a:latin typeface="Times New Roman" pitchFamily="18"/>
          <a:ea typeface="Arial Unicode MS" pitchFamily="2"/>
          <a:cs typeface="Tahoma" pitchFamily="2"/>
        </a:defRPr>
      </a:lvl1pPr>
      <a:lvl2pPr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000000"/>
          </a:solidFill>
          <a:latin typeface="Times New Roman" pitchFamily="18" charset="0"/>
          <a:ea typeface="Arial Unicode MS" pitchFamily="34" charset="-128"/>
          <a:cs typeface="Tahoma" pitchFamily="34" charset="0"/>
        </a:defRPr>
      </a:lvl2pPr>
      <a:lvl3pPr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000000"/>
          </a:solidFill>
          <a:latin typeface="Times New Roman" pitchFamily="18" charset="0"/>
          <a:ea typeface="Arial Unicode MS" pitchFamily="34" charset="-128"/>
          <a:cs typeface="Tahoma" pitchFamily="34" charset="0"/>
        </a:defRPr>
      </a:lvl3pPr>
      <a:lvl4pPr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000000"/>
          </a:solidFill>
          <a:latin typeface="Times New Roman" pitchFamily="18" charset="0"/>
          <a:ea typeface="Arial Unicode MS" pitchFamily="34" charset="-128"/>
          <a:cs typeface="Tahoma" pitchFamily="34" charset="0"/>
        </a:defRPr>
      </a:lvl4pPr>
      <a:lvl5pPr algn="ctr"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000000"/>
          </a:solidFill>
          <a:latin typeface="Times New Roman" pitchFamily="18" charset="0"/>
          <a:ea typeface="Arial Unicode MS" pitchFamily="34" charset="-128"/>
          <a:cs typeface="Tahoma" pitchFamily="34" charset="0"/>
        </a:defRPr>
      </a:lvl5pPr>
      <a:lvl6pPr marL="457200" algn="ctr" rtl="0" eaLnBrk="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000000"/>
          </a:solidFill>
          <a:latin typeface="Times New Roman" pitchFamily="18" charset="0"/>
          <a:ea typeface="Arial Unicode MS" pitchFamily="34" charset="-128"/>
          <a:cs typeface="Tahoma" pitchFamily="34" charset="0"/>
        </a:defRPr>
      </a:lvl6pPr>
      <a:lvl7pPr marL="914400" algn="ctr" rtl="0" eaLnBrk="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000000"/>
          </a:solidFill>
          <a:latin typeface="Times New Roman" pitchFamily="18" charset="0"/>
          <a:ea typeface="Arial Unicode MS" pitchFamily="34" charset="-128"/>
          <a:cs typeface="Tahoma" pitchFamily="34" charset="0"/>
        </a:defRPr>
      </a:lvl7pPr>
      <a:lvl8pPr marL="1371600" algn="ctr" rtl="0" eaLnBrk="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000000"/>
          </a:solidFill>
          <a:latin typeface="Times New Roman" pitchFamily="18" charset="0"/>
          <a:ea typeface="Arial Unicode MS" pitchFamily="34" charset="-128"/>
          <a:cs typeface="Tahoma" pitchFamily="34" charset="0"/>
        </a:defRPr>
      </a:lvl8pPr>
      <a:lvl9pPr marL="1828800" algn="ctr" rtl="0" eaLnBrk="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000000"/>
          </a:solidFill>
          <a:latin typeface="Times New Roman" pitchFamily="18" charset="0"/>
          <a:ea typeface="Arial Unicode MS" pitchFamily="34" charset="-128"/>
          <a:cs typeface="Tahoma" pitchFamily="34" charset="0"/>
        </a:defRPr>
      </a:lvl9pPr>
    </p:titleStyle>
    <p:bodyStyle>
      <a:lvl1pPr marL="341313" indent="-341313" algn="l" rtl="0" eaLnBrk="0" fontAlgn="base" hangingPunct="0">
        <a:spcBef>
          <a:spcPts val="800"/>
        </a:spcBef>
        <a:spcAft>
          <a:spcPct val="0"/>
        </a:spcAft>
        <a:buClr>
          <a:srgbClr val="000000"/>
        </a:buClr>
        <a:buSzPct val="100000"/>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lang="it-IT" sz="3200">
          <a:solidFill>
            <a:srgbClr val="000000"/>
          </a:solidFill>
          <a:latin typeface="Times New Roman" pitchFamily="18"/>
          <a:ea typeface="Arial Unicode MS" pitchFamily="2"/>
          <a:cs typeface="Tahoma" pitchFamily="2"/>
        </a:defRPr>
      </a:lvl1pPr>
      <a:lvl2pPr marL="741363" lvl="1" indent="-284163" algn="l" rtl="0" eaLnBrk="0" fontAlgn="base" hangingPunct="0">
        <a:spcBef>
          <a:spcPts val="700"/>
        </a:spcBef>
        <a:spcAft>
          <a:spcPct val="0"/>
        </a:spcAft>
        <a:buClr>
          <a:srgbClr val="000000"/>
        </a:buClr>
        <a:buSzPct val="100000"/>
        <a:buFont typeface="Times New Roman"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lang="it-IT" sz="2800">
          <a:solidFill>
            <a:srgbClr val="000000"/>
          </a:solidFill>
          <a:latin typeface="Times New Roman" pitchFamily="18"/>
          <a:ea typeface="Arial Unicode MS" pitchFamily="2"/>
          <a:cs typeface="Tahoma" pitchFamily="2"/>
        </a:defRPr>
      </a:lvl2pPr>
      <a:lvl3pPr marL="1143000" lvl="2" indent="-228600" algn="l" rtl="0" eaLnBrk="0" fontAlgn="base" hangingPunct="0">
        <a:spcBef>
          <a:spcPts val="600"/>
        </a:spcBef>
        <a:spcAft>
          <a:spcPct val="0"/>
        </a:spcAft>
        <a:buClr>
          <a:srgbClr val="000000"/>
        </a:buClr>
        <a:buSzPct val="100000"/>
        <a:buFont typeface="Times New Roman" pitchFamily="18" charset="0"/>
        <a:buChar char="•"/>
        <a:tabLst>
          <a:tab pos="1828800" algn="l"/>
          <a:tab pos="2743200" algn="l"/>
          <a:tab pos="3657600" algn="l"/>
          <a:tab pos="4572000" algn="l"/>
          <a:tab pos="5486400" algn="l"/>
          <a:tab pos="6400800" algn="l"/>
          <a:tab pos="7315200" algn="l"/>
          <a:tab pos="8229600" algn="l"/>
          <a:tab pos="9144000" algn="l"/>
          <a:tab pos="10058400" algn="l"/>
        </a:tabLst>
        <a:defRPr lang="it-IT" sz="2400">
          <a:solidFill>
            <a:srgbClr val="000000"/>
          </a:solidFill>
          <a:latin typeface="Times New Roman" pitchFamily="18"/>
          <a:ea typeface="Arial Unicode MS" pitchFamily="2"/>
          <a:cs typeface="Tahoma" pitchFamily="2"/>
        </a:defRPr>
      </a:lvl3pPr>
      <a:lvl4pPr marL="1600200" lvl="3" indent="-228600" algn="l" rtl="0" eaLnBrk="0" fontAlgn="base" hangingPunct="0">
        <a:spcBef>
          <a:spcPts val="500"/>
        </a:spcBef>
        <a:spcAft>
          <a:spcPct val="0"/>
        </a:spcAft>
        <a:buClr>
          <a:srgbClr val="000000"/>
        </a:buClr>
        <a:buSzPct val="100000"/>
        <a:buFont typeface="Times New Roman" pitchFamily="18" charset="0"/>
        <a:buChar char="–"/>
        <a:tabLst>
          <a:tab pos="1828800" algn="l"/>
          <a:tab pos="2743200" algn="l"/>
          <a:tab pos="3657600" algn="l"/>
          <a:tab pos="4572000" algn="l"/>
          <a:tab pos="5486400" algn="l"/>
          <a:tab pos="6400800" algn="l"/>
          <a:tab pos="7315200" algn="l"/>
          <a:tab pos="8229600" algn="l"/>
          <a:tab pos="9144000" algn="l"/>
          <a:tab pos="10058400" algn="l"/>
        </a:tabLst>
        <a:defRPr lang="it-IT" sz="2000">
          <a:solidFill>
            <a:srgbClr val="000000"/>
          </a:solidFill>
          <a:latin typeface="Times New Roman" pitchFamily="18"/>
          <a:ea typeface="Arial Unicode MS" pitchFamily="2"/>
          <a:cs typeface="Tahoma" pitchFamily="2"/>
        </a:defRPr>
      </a:lvl4pPr>
      <a:lvl5pPr marL="2057400" lvl="4" indent="-228600" algn="l" rtl="0" eaLnBrk="0" fontAlgn="base" hangingPunct="0">
        <a:spcBef>
          <a:spcPts val="500"/>
        </a:spcBef>
        <a:spcAft>
          <a:spcPct val="0"/>
        </a:spcAft>
        <a:buClr>
          <a:srgbClr val="000000"/>
        </a:buClr>
        <a:buSzPct val="100000"/>
        <a:buFont typeface="Times New Roman" pitchFamily="18" charset="0"/>
        <a:buChar char="»"/>
        <a:tabLst>
          <a:tab pos="2743200" algn="l"/>
          <a:tab pos="3657600" algn="l"/>
          <a:tab pos="4572000" algn="l"/>
          <a:tab pos="5486400" algn="l"/>
          <a:tab pos="6400800" algn="l"/>
          <a:tab pos="7315200" algn="l"/>
          <a:tab pos="8229600" algn="l"/>
          <a:tab pos="9144000" algn="l"/>
          <a:tab pos="10058400" algn="l"/>
        </a:tabLst>
        <a:defRPr lang="it-IT" sz="2000">
          <a:solidFill>
            <a:srgbClr val="000000"/>
          </a:solidFill>
          <a:latin typeface="Times New Roman" pitchFamily="18"/>
          <a:ea typeface="Arial Unicode MS" pitchFamily="2"/>
          <a:cs typeface="Tahoma" pitchFamily="2"/>
        </a:defRPr>
      </a:lvl5pPr>
      <a:lvl6pPr marL="2514600" indent="-228600" algn="l" rtl="0" eaLnBrk="0" fontAlgn="base">
        <a:spcBef>
          <a:spcPts val="500"/>
        </a:spcBef>
        <a:spcAft>
          <a:spcPct val="0"/>
        </a:spcAft>
        <a:buClr>
          <a:srgbClr val="000000"/>
        </a:buClr>
        <a:buSzPct val="100000"/>
        <a:buFont typeface="Times New Roman" pitchFamily="18" charset="0"/>
        <a:buChar char="»"/>
        <a:tabLst>
          <a:tab pos="2743200" algn="l"/>
          <a:tab pos="3657600" algn="l"/>
          <a:tab pos="4572000" algn="l"/>
          <a:tab pos="5486400" algn="l"/>
          <a:tab pos="6400800" algn="l"/>
          <a:tab pos="7315200" algn="l"/>
          <a:tab pos="8229600" algn="l"/>
          <a:tab pos="9144000" algn="l"/>
          <a:tab pos="10058400" algn="l"/>
        </a:tabLst>
        <a:defRPr lang="it-IT" sz="2000">
          <a:solidFill>
            <a:srgbClr val="000000"/>
          </a:solidFill>
          <a:latin typeface="Times New Roman" pitchFamily="18"/>
          <a:ea typeface="Arial Unicode MS" pitchFamily="2"/>
          <a:cs typeface="Tahoma" pitchFamily="2"/>
        </a:defRPr>
      </a:lvl6pPr>
      <a:lvl7pPr marL="2971800" indent="-228600" algn="l" rtl="0" eaLnBrk="0" fontAlgn="base">
        <a:spcBef>
          <a:spcPts val="500"/>
        </a:spcBef>
        <a:spcAft>
          <a:spcPct val="0"/>
        </a:spcAft>
        <a:buClr>
          <a:srgbClr val="000000"/>
        </a:buClr>
        <a:buSzPct val="100000"/>
        <a:buFont typeface="Times New Roman" pitchFamily="18" charset="0"/>
        <a:buChar char="»"/>
        <a:tabLst>
          <a:tab pos="2743200" algn="l"/>
          <a:tab pos="3657600" algn="l"/>
          <a:tab pos="4572000" algn="l"/>
          <a:tab pos="5486400" algn="l"/>
          <a:tab pos="6400800" algn="l"/>
          <a:tab pos="7315200" algn="l"/>
          <a:tab pos="8229600" algn="l"/>
          <a:tab pos="9144000" algn="l"/>
          <a:tab pos="10058400" algn="l"/>
        </a:tabLst>
        <a:defRPr lang="it-IT" sz="2000">
          <a:solidFill>
            <a:srgbClr val="000000"/>
          </a:solidFill>
          <a:latin typeface="Times New Roman" pitchFamily="18"/>
          <a:ea typeface="Arial Unicode MS" pitchFamily="2"/>
          <a:cs typeface="Tahoma" pitchFamily="2"/>
        </a:defRPr>
      </a:lvl7pPr>
      <a:lvl8pPr marL="3429000" indent="-228600" algn="l" rtl="0" eaLnBrk="0" fontAlgn="base">
        <a:spcBef>
          <a:spcPts val="500"/>
        </a:spcBef>
        <a:spcAft>
          <a:spcPct val="0"/>
        </a:spcAft>
        <a:buClr>
          <a:srgbClr val="000000"/>
        </a:buClr>
        <a:buSzPct val="100000"/>
        <a:buFont typeface="Times New Roman" pitchFamily="18" charset="0"/>
        <a:buChar char="»"/>
        <a:tabLst>
          <a:tab pos="2743200" algn="l"/>
          <a:tab pos="3657600" algn="l"/>
          <a:tab pos="4572000" algn="l"/>
          <a:tab pos="5486400" algn="l"/>
          <a:tab pos="6400800" algn="l"/>
          <a:tab pos="7315200" algn="l"/>
          <a:tab pos="8229600" algn="l"/>
          <a:tab pos="9144000" algn="l"/>
          <a:tab pos="10058400" algn="l"/>
        </a:tabLst>
        <a:defRPr lang="it-IT" sz="2000">
          <a:solidFill>
            <a:srgbClr val="000000"/>
          </a:solidFill>
          <a:latin typeface="Times New Roman" pitchFamily="18"/>
          <a:ea typeface="Arial Unicode MS" pitchFamily="2"/>
          <a:cs typeface="Tahoma" pitchFamily="2"/>
        </a:defRPr>
      </a:lvl8pPr>
      <a:lvl9pPr marL="3886200" indent="-228600" algn="l" rtl="0" eaLnBrk="0" fontAlgn="base">
        <a:spcBef>
          <a:spcPts val="500"/>
        </a:spcBef>
        <a:spcAft>
          <a:spcPct val="0"/>
        </a:spcAft>
        <a:buClr>
          <a:srgbClr val="000000"/>
        </a:buClr>
        <a:buSzPct val="100000"/>
        <a:buFont typeface="Times New Roman" pitchFamily="18" charset="0"/>
        <a:buChar char="»"/>
        <a:tabLst>
          <a:tab pos="2743200" algn="l"/>
          <a:tab pos="3657600" algn="l"/>
          <a:tab pos="4572000" algn="l"/>
          <a:tab pos="5486400" algn="l"/>
          <a:tab pos="6400800" algn="l"/>
          <a:tab pos="7315200" algn="l"/>
          <a:tab pos="8229600" algn="l"/>
          <a:tab pos="9144000" algn="l"/>
          <a:tab pos="10058400" algn="l"/>
        </a:tabLst>
        <a:defRPr lang="it-IT" sz="2000">
          <a:solidFill>
            <a:srgbClr val="000000"/>
          </a:solidFill>
          <a:latin typeface="Times New Roman" pitchFamily="18"/>
          <a:ea typeface="Arial Unicode MS" pitchFamily="2"/>
          <a:cs typeface="Tahoma" pitchFamily="2"/>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C9B870B0-937F-46C8-9289-0C0987F3990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 id="2147485274"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endParaRPr lang="it-IT"/>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endParaRPr lang="it-IT"/>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20CC9058-3FF0-4BB0-BA6C-D56DCAF2ACF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 id="2147485286"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Times New Roman" pitchFamily="18"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1270D75C-06C0-47D6-8C4E-B1CBD31D2E4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87" r:id="rId1"/>
    <p:sldLayoutId id="2147485288" r:id="rId2"/>
    <p:sldLayoutId id="2147485289" r:id="rId3"/>
    <p:sldLayoutId id="2147485290" r:id="rId4"/>
    <p:sldLayoutId id="2147485291" r:id="rId5"/>
    <p:sldLayoutId id="2147485292" r:id="rId6"/>
    <p:sldLayoutId id="2147485293" r:id="rId7"/>
    <p:sldLayoutId id="2147485294" r:id="rId8"/>
    <p:sldLayoutId id="2147485295" r:id="rId9"/>
    <p:sldLayoutId id="2147485296" r:id="rId10"/>
    <p:sldLayoutId id="2147485297" r:id="rId11"/>
    <p:sldLayoutId id="2147485298"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2718A9E6-C40A-4428-BE6C-B6E0ABCFCAEE}"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355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sp>
        <p:nvSpPr>
          <p:cNvPr id="24579" name="Rectangle 3"/>
          <p:cNvSpPr>
            <a:spLocks noGrp="1" noChangeArrowheads="1"/>
          </p:cNvSpPr>
          <p:nvPr>
            <p:ph type="body" idx="1"/>
          </p:nvPr>
        </p:nvSpPr>
        <p:spPr bwMode="auto">
          <a:xfrm>
            <a:off x="685800" y="1803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ransition spd="slow">
    <p:strips dir="ld"/>
  </p:transition>
  <p:txStyles>
    <p:titleStyle>
      <a:lvl1pPr algn="ctr" rtl="0" eaLnBrk="0" fontAlgn="base" hangingPunct="0">
        <a:spcBef>
          <a:spcPct val="0"/>
        </a:spcBef>
        <a:spcAft>
          <a:spcPct val="0"/>
        </a:spcAft>
        <a:defRPr sz="40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0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0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0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0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100000"/>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lr>
          <a:schemeClr val="hlink"/>
        </a:buClr>
        <a:buSzPct val="100000"/>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lr>
          <a:schemeClr val="hlink"/>
        </a:buClr>
        <a:buSzPct val="100000"/>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lr>
          <a:schemeClr val="hlink"/>
        </a:buClr>
        <a:buSzPct val="100000"/>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914400" y="76200"/>
            <a:ext cx="8001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5603" name="Rectangle 3"/>
          <p:cNvSpPr>
            <a:spLocks noGrp="1" noChangeArrowheads="1"/>
          </p:cNvSpPr>
          <p:nvPr>
            <p:ph type="body" idx="1"/>
          </p:nvPr>
        </p:nvSpPr>
        <p:spPr bwMode="auto">
          <a:xfrm>
            <a:off x="381000" y="16764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it-IT" smtClean="0"/>
              <a:t>Fare clic per modificare gli stili del testo dello schema</a:t>
            </a:r>
          </a:p>
          <a:p>
            <a:pPr lvl="1"/>
            <a:r>
              <a:rPr lang="it-IT" smtClean="0"/>
              <a:t>Secondo livello</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cs typeface="Arial" charset="0"/>
              </a:defRPr>
            </a:lvl1pPr>
          </a:lstStyle>
          <a:p>
            <a:pPr>
              <a:defRPr/>
            </a:pPr>
            <a:endParaRPr lang="it-IT"/>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cs typeface="Arial" charset="0"/>
              </a:defRPr>
            </a:lvl1pPr>
          </a:lstStyle>
          <a:p>
            <a:pPr>
              <a:defRPr/>
            </a:pPr>
            <a:endParaRPr lang="it-IT"/>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cs typeface="Arial" charset="0"/>
              </a:defRPr>
            </a:lvl1pPr>
          </a:lstStyle>
          <a:p>
            <a:pPr>
              <a:defRPr/>
            </a:pPr>
            <a:fld id="{D767850A-0347-49FA-A433-783DF00DEDC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310" r:id="rId1"/>
    <p:sldLayoutId id="2147485311" r:id="rId2"/>
    <p:sldLayoutId id="2147485312" r:id="rId3"/>
    <p:sldLayoutId id="2147485313" r:id="rId4"/>
    <p:sldLayoutId id="2147485314" r:id="rId5"/>
    <p:sldLayoutId id="2147485315" r:id="rId6"/>
    <p:sldLayoutId id="2147485316" r:id="rId7"/>
    <p:sldLayoutId id="2147485317" r:id="rId8"/>
    <p:sldLayoutId id="2147485318" r:id="rId9"/>
    <p:sldLayoutId id="2147485319" r:id="rId10"/>
    <p:sldLayoutId id="2147485320" r:id="rId11"/>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290513" indent="-290513" algn="l" rtl="0" eaLnBrk="0" fontAlgn="base" hangingPunct="0">
        <a:spcBef>
          <a:spcPct val="50000"/>
        </a:spcBef>
        <a:spcAft>
          <a:spcPct val="0"/>
        </a:spcAft>
        <a:buClr>
          <a:srgbClr val="780064"/>
        </a:buClr>
        <a:buFont typeface="Wingdings" pitchFamily="2" charset="2"/>
        <a:buChar char="§"/>
        <a:defRPr sz="2600">
          <a:solidFill>
            <a:schemeClr val="tx1"/>
          </a:solidFill>
          <a:latin typeface="+mn-lt"/>
          <a:ea typeface="+mn-ea"/>
          <a:cs typeface="+mn-cs"/>
        </a:defRPr>
      </a:lvl1pPr>
      <a:lvl2pPr marL="661988" indent="-180975" algn="l" rtl="0" eaLnBrk="0" fontAlgn="base" hangingPunct="0">
        <a:spcBef>
          <a:spcPct val="50000"/>
        </a:spcBef>
        <a:spcAft>
          <a:spcPct val="0"/>
        </a:spcAft>
        <a:buClr>
          <a:srgbClr val="006432"/>
        </a:buClr>
        <a:buFont typeface="Wingdings" pitchFamily="2" charset="2"/>
        <a:buChar char="ü"/>
        <a:defRPr sz="2400">
          <a:solidFill>
            <a:schemeClr val="tx1"/>
          </a:solidFill>
          <a:latin typeface="+mn-lt"/>
        </a:defRPr>
      </a:lvl2pPr>
      <a:lvl3pPr marL="1185863" indent="-228600" algn="l" rtl="0" eaLnBrk="0" fontAlgn="base" hangingPunct="0">
        <a:spcBef>
          <a:spcPct val="20000"/>
        </a:spcBef>
        <a:spcAft>
          <a:spcPct val="0"/>
        </a:spcAft>
        <a:buChar char="•"/>
        <a:defRPr sz="2400">
          <a:solidFill>
            <a:schemeClr val="tx1"/>
          </a:solidFill>
          <a:latin typeface="+mn-lt"/>
        </a:defRPr>
      </a:lvl3pPr>
      <a:lvl4pPr marL="160496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914400" y="76200"/>
            <a:ext cx="8001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6627" name="Rectangle 3"/>
          <p:cNvSpPr>
            <a:spLocks noGrp="1" noChangeArrowheads="1"/>
          </p:cNvSpPr>
          <p:nvPr>
            <p:ph type="body" idx="1"/>
          </p:nvPr>
        </p:nvSpPr>
        <p:spPr bwMode="auto">
          <a:xfrm>
            <a:off x="381000" y="16764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it-IT" smtClean="0"/>
              <a:t>Fare clic per modificare gli stili del testo dello schema</a:t>
            </a:r>
          </a:p>
          <a:p>
            <a:pPr lvl="1"/>
            <a:r>
              <a:rPr lang="it-IT" smtClean="0"/>
              <a:t>Secondo livello</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cs typeface="Arial" charset="0"/>
              </a:defRPr>
            </a:lvl1pPr>
          </a:lstStyle>
          <a:p>
            <a:pPr>
              <a:defRPr/>
            </a:pPr>
            <a:endParaRPr lang="it-IT"/>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cs typeface="Arial" charset="0"/>
              </a:defRPr>
            </a:lvl1pPr>
          </a:lstStyle>
          <a:p>
            <a:pPr>
              <a:defRPr/>
            </a:pPr>
            <a:endParaRPr lang="it-IT"/>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cs typeface="Arial" charset="0"/>
              </a:defRPr>
            </a:lvl1pPr>
          </a:lstStyle>
          <a:p>
            <a:pPr>
              <a:defRPr/>
            </a:pPr>
            <a:fld id="{84092308-DE6C-4E0D-BBD7-5C425CF7BB4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321" r:id="rId1"/>
    <p:sldLayoutId id="2147485322" r:id="rId2"/>
    <p:sldLayoutId id="2147485323" r:id="rId3"/>
    <p:sldLayoutId id="2147485324" r:id="rId4"/>
    <p:sldLayoutId id="2147485325" r:id="rId5"/>
    <p:sldLayoutId id="2147485326" r:id="rId6"/>
    <p:sldLayoutId id="2147485327" r:id="rId7"/>
    <p:sldLayoutId id="2147485328" r:id="rId8"/>
    <p:sldLayoutId id="2147485329" r:id="rId9"/>
    <p:sldLayoutId id="2147485330" r:id="rId10"/>
    <p:sldLayoutId id="2147485331" r:id="rId11"/>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290513" indent="-290513" algn="l" rtl="0" eaLnBrk="0" fontAlgn="base" hangingPunct="0">
        <a:spcBef>
          <a:spcPct val="50000"/>
        </a:spcBef>
        <a:spcAft>
          <a:spcPct val="0"/>
        </a:spcAft>
        <a:buClr>
          <a:srgbClr val="780064"/>
        </a:buClr>
        <a:buFont typeface="Wingdings" pitchFamily="2" charset="2"/>
        <a:buChar char="§"/>
        <a:defRPr sz="2600">
          <a:solidFill>
            <a:schemeClr val="tx1"/>
          </a:solidFill>
          <a:latin typeface="+mn-lt"/>
          <a:ea typeface="+mn-ea"/>
          <a:cs typeface="+mn-cs"/>
        </a:defRPr>
      </a:lvl1pPr>
      <a:lvl2pPr marL="661988" indent="-180975" algn="l" rtl="0" eaLnBrk="0" fontAlgn="base" hangingPunct="0">
        <a:spcBef>
          <a:spcPct val="50000"/>
        </a:spcBef>
        <a:spcAft>
          <a:spcPct val="0"/>
        </a:spcAft>
        <a:buClr>
          <a:srgbClr val="006432"/>
        </a:buClr>
        <a:buFont typeface="Wingdings" pitchFamily="2" charset="2"/>
        <a:buChar char="ü"/>
        <a:defRPr sz="2400">
          <a:solidFill>
            <a:schemeClr val="tx1"/>
          </a:solidFill>
          <a:latin typeface="+mn-lt"/>
        </a:defRPr>
      </a:lvl2pPr>
      <a:lvl3pPr marL="1185863" indent="-228600" algn="l" rtl="0" eaLnBrk="0" fontAlgn="base" hangingPunct="0">
        <a:spcBef>
          <a:spcPct val="20000"/>
        </a:spcBef>
        <a:spcAft>
          <a:spcPct val="0"/>
        </a:spcAft>
        <a:buChar char="•"/>
        <a:defRPr sz="2400">
          <a:solidFill>
            <a:schemeClr val="tx1"/>
          </a:solidFill>
          <a:latin typeface="+mn-lt"/>
        </a:defRPr>
      </a:lvl3pPr>
      <a:lvl4pPr marL="160496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914400" y="76200"/>
            <a:ext cx="8001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7651" name="Rectangle 3"/>
          <p:cNvSpPr>
            <a:spLocks noGrp="1" noChangeArrowheads="1"/>
          </p:cNvSpPr>
          <p:nvPr>
            <p:ph type="body" idx="1"/>
          </p:nvPr>
        </p:nvSpPr>
        <p:spPr bwMode="auto">
          <a:xfrm>
            <a:off x="381000" y="16764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it-IT" smtClean="0"/>
              <a:t>Fare clic per modificare gli stili del testo dello schema</a:t>
            </a:r>
          </a:p>
          <a:p>
            <a:pPr lvl="1"/>
            <a:r>
              <a:rPr lang="it-IT" smtClean="0"/>
              <a:t>Secondo livello</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cs typeface="Arial" charset="0"/>
              </a:defRPr>
            </a:lvl1pPr>
          </a:lstStyle>
          <a:p>
            <a:pPr>
              <a:defRPr/>
            </a:pPr>
            <a:endParaRPr lang="it-IT"/>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cs typeface="Arial" charset="0"/>
              </a:defRPr>
            </a:lvl1pPr>
          </a:lstStyle>
          <a:p>
            <a:pPr>
              <a:defRPr/>
            </a:pPr>
            <a:endParaRPr lang="it-IT"/>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cs typeface="Arial" charset="0"/>
              </a:defRPr>
            </a:lvl1pPr>
          </a:lstStyle>
          <a:p>
            <a:pPr>
              <a:defRPr/>
            </a:pPr>
            <a:fld id="{E84A3D80-9340-40AA-8F6E-DD97E106898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332" r:id="rId1"/>
    <p:sldLayoutId id="2147485333" r:id="rId2"/>
    <p:sldLayoutId id="2147485334" r:id="rId3"/>
    <p:sldLayoutId id="2147485335" r:id="rId4"/>
    <p:sldLayoutId id="2147485336" r:id="rId5"/>
    <p:sldLayoutId id="2147485337" r:id="rId6"/>
    <p:sldLayoutId id="2147485338" r:id="rId7"/>
    <p:sldLayoutId id="2147485339" r:id="rId8"/>
    <p:sldLayoutId id="2147485340" r:id="rId9"/>
    <p:sldLayoutId id="2147485341" r:id="rId10"/>
    <p:sldLayoutId id="2147485342" r:id="rId11"/>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290513" indent="-290513" algn="l" rtl="0" eaLnBrk="0" fontAlgn="base" hangingPunct="0">
        <a:spcBef>
          <a:spcPct val="50000"/>
        </a:spcBef>
        <a:spcAft>
          <a:spcPct val="0"/>
        </a:spcAft>
        <a:buClr>
          <a:srgbClr val="780064"/>
        </a:buClr>
        <a:buFont typeface="Wingdings" pitchFamily="2" charset="2"/>
        <a:buChar char="§"/>
        <a:defRPr sz="2600">
          <a:solidFill>
            <a:schemeClr val="tx1"/>
          </a:solidFill>
          <a:latin typeface="+mn-lt"/>
          <a:ea typeface="+mn-ea"/>
          <a:cs typeface="+mn-cs"/>
        </a:defRPr>
      </a:lvl1pPr>
      <a:lvl2pPr marL="661988" indent="-180975" algn="l" rtl="0" eaLnBrk="0" fontAlgn="base" hangingPunct="0">
        <a:spcBef>
          <a:spcPct val="50000"/>
        </a:spcBef>
        <a:spcAft>
          <a:spcPct val="0"/>
        </a:spcAft>
        <a:buClr>
          <a:srgbClr val="006432"/>
        </a:buClr>
        <a:buFont typeface="Wingdings" pitchFamily="2" charset="2"/>
        <a:buChar char="ü"/>
        <a:defRPr sz="2400">
          <a:solidFill>
            <a:schemeClr val="tx1"/>
          </a:solidFill>
          <a:latin typeface="+mn-lt"/>
        </a:defRPr>
      </a:lvl2pPr>
      <a:lvl3pPr marL="1185863" indent="-228600" algn="l" rtl="0" eaLnBrk="0" fontAlgn="base" hangingPunct="0">
        <a:spcBef>
          <a:spcPct val="20000"/>
        </a:spcBef>
        <a:spcAft>
          <a:spcPct val="0"/>
        </a:spcAft>
        <a:buChar char="•"/>
        <a:defRPr sz="2400">
          <a:solidFill>
            <a:schemeClr val="tx1"/>
          </a:solidFill>
          <a:latin typeface="+mn-lt"/>
        </a:defRPr>
      </a:lvl3pPr>
      <a:lvl4pPr marL="160496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914400" y="76200"/>
            <a:ext cx="8001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8675" name="Rectangle 3"/>
          <p:cNvSpPr>
            <a:spLocks noGrp="1" noChangeArrowheads="1"/>
          </p:cNvSpPr>
          <p:nvPr>
            <p:ph type="body" idx="1"/>
          </p:nvPr>
        </p:nvSpPr>
        <p:spPr bwMode="auto">
          <a:xfrm>
            <a:off x="381000" y="16764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it-IT" smtClean="0"/>
              <a:t>Fare clic per modificare gli stili del testo dello schema</a:t>
            </a:r>
          </a:p>
          <a:p>
            <a:pPr lvl="1"/>
            <a:r>
              <a:rPr lang="it-IT" smtClean="0"/>
              <a:t>Secondo livello</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cs typeface="Arial" charset="0"/>
              </a:defRPr>
            </a:lvl1pPr>
          </a:lstStyle>
          <a:p>
            <a:pPr>
              <a:defRPr/>
            </a:pPr>
            <a:endParaRPr lang="it-IT"/>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cs typeface="Arial" charset="0"/>
              </a:defRPr>
            </a:lvl1pPr>
          </a:lstStyle>
          <a:p>
            <a:pPr>
              <a:defRPr/>
            </a:pPr>
            <a:endParaRPr lang="it-IT"/>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cs typeface="Arial" charset="0"/>
              </a:defRPr>
            </a:lvl1pPr>
          </a:lstStyle>
          <a:p>
            <a:pPr>
              <a:defRPr/>
            </a:pPr>
            <a:fld id="{69227447-9664-428A-8973-756E9B78BD2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343" r:id="rId1"/>
    <p:sldLayoutId id="2147485344" r:id="rId2"/>
    <p:sldLayoutId id="2147485345" r:id="rId3"/>
    <p:sldLayoutId id="2147485346" r:id="rId4"/>
    <p:sldLayoutId id="2147485347" r:id="rId5"/>
    <p:sldLayoutId id="2147485348" r:id="rId6"/>
    <p:sldLayoutId id="2147485349" r:id="rId7"/>
    <p:sldLayoutId id="2147485350" r:id="rId8"/>
    <p:sldLayoutId id="2147485351" r:id="rId9"/>
    <p:sldLayoutId id="2147485352" r:id="rId10"/>
    <p:sldLayoutId id="2147485353" r:id="rId11"/>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290513" indent="-290513" algn="l" rtl="0" eaLnBrk="0" fontAlgn="base" hangingPunct="0">
        <a:spcBef>
          <a:spcPct val="50000"/>
        </a:spcBef>
        <a:spcAft>
          <a:spcPct val="0"/>
        </a:spcAft>
        <a:buClr>
          <a:srgbClr val="780064"/>
        </a:buClr>
        <a:buFont typeface="Wingdings" pitchFamily="2" charset="2"/>
        <a:buChar char="§"/>
        <a:defRPr sz="2600">
          <a:solidFill>
            <a:schemeClr val="tx1"/>
          </a:solidFill>
          <a:latin typeface="+mn-lt"/>
          <a:ea typeface="+mn-ea"/>
          <a:cs typeface="+mn-cs"/>
        </a:defRPr>
      </a:lvl1pPr>
      <a:lvl2pPr marL="661988" indent="-180975" algn="l" rtl="0" eaLnBrk="0" fontAlgn="base" hangingPunct="0">
        <a:spcBef>
          <a:spcPct val="50000"/>
        </a:spcBef>
        <a:spcAft>
          <a:spcPct val="0"/>
        </a:spcAft>
        <a:buClr>
          <a:srgbClr val="006432"/>
        </a:buClr>
        <a:buFont typeface="Wingdings" pitchFamily="2" charset="2"/>
        <a:buChar char="ü"/>
        <a:defRPr sz="2400">
          <a:solidFill>
            <a:schemeClr val="tx1"/>
          </a:solidFill>
          <a:latin typeface="+mn-lt"/>
        </a:defRPr>
      </a:lvl2pPr>
      <a:lvl3pPr marL="1185863" indent="-228600" algn="l" rtl="0" eaLnBrk="0" fontAlgn="base" hangingPunct="0">
        <a:spcBef>
          <a:spcPct val="20000"/>
        </a:spcBef>
        <a:spcAft>
          <a:spcPct val="0"/>
        </a:spcAft>
        <a:buChar char="•"/>
        <a:defRPr sz="2400">
          <a:solidFill>
            <a:schemeClr val="tx1"/>
          </a:solidFill>
          <a:latin typeface="+mn-lt"/>
        </a:defRPr>
      </a:lvl3pPr>
      <a:lvl4pPr marL="160496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EC_Text_slide"/>
          <p:cNvPicPr>
            <a:picLocks noChangeAspect="1" noChangeArrowheads="1"/>
          </p:cNvPicPr>
          <p:nvPr/>
        </p:nvPicPr>
        <p:blipFill>
          <a:blip r:embed="rId13">
            <a:extLst>
              <a:ext uri="{28A0092B-C50C-407E-A947-70E740481C1C}">
                <a14:useLocalDpi xmlns:a14="http://schemas.microsoft.com/office/drawing/2010/main" val="0"/>
              </a:ext>
            </a:extLst>
          </a:blip>
          <a:srcRect l="11118"/>
          <a:stretch>
            <a:fillRect/>
          </a:stretch>
        </p:blipFill>
        <p:spPr bwMode="auto">
          <a:xfrm>
            <a:off x="0" y="141288"/>
            <a:ext cx="90963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bwMode="auto">
          <a:xfrm>
            <a:off x="447675" y="238125"/>
            <a:ext cx="83629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nvPr>
        </p:nvSpPr>
        <p:spPr bwMode="auto">
          <a:xfrm>
            <a:off x="263525" y="950913"/>
            <a:ext cx="8547100" cy="52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endParaRPr lang="en-US" smtClean="0"/>
          </a:p>
        </p:txBody>
      </p:sp>
      <p:sp>
        <p:nvSpPr>
          <p:cNvPr id="29701" name="Rectangle 5"/>
          <p:cNvSpPr>
            <a:spLocks noChangeArrowheads="1"/>
          </p:cNvSpPr>
          <p:nvPr/>
        </p:nvSpPr>
        <p:spPr bwMode="auto">
          <a:xfrm>
            <a:off x="0" y="0"/>
            <a:ext cx="9144000" cy="1555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it-IT" sz="1800">
              <a:solidFill>
                <a:srgbClr val="289392"/>
              </a:solidFill>
              <a:latin typeface="Arial" pitchFamily="34" charset="0"/>
            </a:endParaRPr>
          </a:p>
        </p:txBody>
      </p:sp>
      <p:pic>
        <p:nvPicPr>
          <p:cNvPr id="29702" name="Picture 6" descr="merck_be_well_green_gra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7938" y="6221413"/>
            <a:ext cx="12969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pitchFamily="34" charset="0"/>
          <a:cs typeface="Arial" pitchFamily="34" charset="0"/>
        </a:defRPr>
      </a:lvl2pPr>
      <a:lvl3pPr algn="l" rtl="0" eaLnBrk="0" fontAlgn="base" hangingPunct="0">
        <a:lnSpc>
          <a:spcPct val="90000"/>
        </a:lnSpc>
        <a:spcBef>
          <a:spcPct val="0"/>
        </a:spcBef>
        <a:spcAft>
          <a:spcPct val="0"/>
        </a:spcAft>
        <a:defRPr sz="3200" b="1">
          <a:solidFill>
            <a:schemeClr val="tx2"/>
          </a:solidFill>
          <a:latin typeface="Arial" pitchFamily="34" charset="0"/>
          <a:cs typeface="Arial" pitchFamily="34" charset="0"/>
        </a:defRPr>
      </a:lvl3pPr>
      <a:lvl4pPr algn="l" rtl="0" eaLnBrk="0" fontAlgn="base" hangingPunct="0">
        <a:lnSpc>
          <a:spcPct val="90000"/>
        </a:lnSpc>
        <a:spcBef>
          <a:spcPct val="0"/>
        </a:spcBef>
        <a:spcAft>
          <a:spcPct val="0"/>
        </a:spcAft>
        <a:defRPr sz="3200" b="1">
          <a:solidFill>
            <a:schemeClr val="tx2"/>
          </a:solidFill>
          <a:latin typeface="Arial" pitchFamily="34" charset="0"/>
          <a:cs typeface="Arial" pitchFamily="34" charset="0"/>
        </a:defRPr>
      </a:lvl4pPr>
      <a:lvl5pPr algn="l" rtl="0" eaLnBrk="0" fontAlgn="base" hangingPunct="0">
        <a:lnSpc>
          <a:spcPct val="90000"/>
        </a:lnSpc>
        <a:spcBef>
          <a:spcPct val="0"/>
        </a:spcBef>
        <a:spcAft>
          <a:spcPct val="0"/>
        </a:spcAft>
        <a:defRPr sz="3200" b="1">
          <a:solidFill>
            <a:schemeClr val="tx2"/>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tx2"/>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tx2"/>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tx2"/>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tx2"/>
          </a:solidFill>
          <a:latin typeface="Arial" pitchFamily="34" charset="0"/>
          <a:cs typeface="Arial" pitchFamily="34" charset="0"/>
        </a:defRPr>
      </a:lvl9pPr>
    </p:titleStyle>
    <p:bodyStyle>
      <a:lvl1pPr marL="342900" indent="-342900" algn="l" rtl="0" eaLnBrk="0" fontAlgn="base" hangingPunct="0">
        <a:lnSpc>
          <a:spcPct val="90000"/>
        </a:lnSpc>
        <a:spcBef>
          <a:spcPct val="40000"/>
        </a:spcBef>
        <a:spcAft>
          <a:spcPct val="0"/>
        </a:spcAft>
        <a:buClr>
          <a:schemeClr val="accent1"/>
        </a:buClr>
        <a:buSzPct val="90000"/>
        <a:buFont typeface="Arial" pitchFamily="34" charset="0"/>
        <a:buChar char="►"/>
        <a:defRPr sz="2800">
          <a:solidFill>
            <a:srgbClr val="000000"/>
          </a:solidFill>
          <a:latin typeface="+mn-lt"/>
          <a:ea typeface="+mn-ea"/>
          <a:cs typeface="+mn-cs"/>
        </a:defRPr>
      </a:lvl1pPr>
      <a:lvl2pPr marL="742950" indent="-285750" algn="l" rtl="0" eaLnBrk="0" fontAlgn="base" hangingPunct="0">
        <a:lnSpc>
          <a:spcPct val="90000"/>
        </a:lnSpc>
        <a:spcBef>
          <a:spcPct val="10000"/>
        </a:spcBef>
        <a:spcAft>
          <a:spcPct val="0"/>
        </a:spcAft>
        <a:buChar char="–"/>
        <a:defRPr sz="2600">
          <a:solidFill>
            <a:srgbClr val="000000"/>
          </a:solidFill>
          <a:latin typeface="+mn-lt"/>
          <a:cs typeface="+mn-cs"/>
        </a:defRPr>
      </a:lvl2pPr>
      <a:lvl3pPr marL="1143000" indent="-228600" algn="l" rtl="0" eaLnBrk="0" fontAlgn="base" hangingPunct="0">
        <a:lnSpc>
          <a:spcPct val="90000"/>
        </a:lnSpc>
        <a:spcBef>
          <a:spcPct val="10000"/>
        </a:spcBef>
        <a:spcAft>
          <a:spcPct val="0"/>
        </a:spcAft>
        <a:buChar char="•"/>
        <a:defRPr sz="2200">
          <a:solidFill>
            <a:srgbClr val="000000"/>
          </a:solidFill>
          <a:latin typeface="+mn-lt"/>
          <a:cs typeface="+mn-cs"/>
        </a:defRPr>
      </a:lvl3pPr>
      <a:lvl4pPr marL="1600200" indent="-228600" algn="l" rtl="0" eaLnBrk="0" fontAlgn="base" hangingPunct="0">
        <a:lnSpc>
          <a:spcPct val="90000"/>
        </a:lnSpc>
        <a:spcBef>
          <a:spcPct val="10000"/>
        </a:spcBef>
        <a:spcAft>
          <a:spcPct val="0"/>
        </a:spcAft>
        <a:buChar char="–"/>
        <a:defRPr>
          <a:solidFill>
            <a:srgbClr val="000000"/>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t-IT" smtClean="0"/>
          </a:p>
        </p:txBody>
      </p:sp>
      <p:sp>
        <p:nvSpPr>
          <p:cNvPr id="3075" name="Text Placeholder 2"/>
          <p:cNvSpPr>
            <a:spLocks noGrp="1"/>
          </p:cNvSpPr>
          <p:nvPr>
            <p:ph type="body" idx="1"/>
          </p:nvPr>
        </p:nvSpPr>
        <p:spPr bwMode="auto">
          <a:xfrm>
            <a:off x="457200" y="1484313"/>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smtClean="0"/>
          </a:p>
        </p:txBody>
      </p:sp>
      <p:sp>
        <p:nvSpPr>
          <p:cNvPr id="4" name="Date Placeholder 3"/>
          <p:cNvSpPr>
            <a:spLocks noGrp="1"/>
          </p:cNvSpPr>
          <p:nvPr>
            <p:ph type="dt" sz="half" idx="2"/>
          </p:nvPr>
        </p:nvSpPr>
        <p:spPr>
          <a:xfrm>
            <a:off x="457200" y="6597650"/>
            <a:ext cx="2133600" cy="2159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cs typeface="+mn-cs"/>
              </a:defRPr>
            </a:lvl1pPr>
          </a:lstStyle>
          <a:p>
            <a:pPr>
              <a:defRPr/>
            </a:pPr>
            <a:endParaRPr lang="it-IT"/>
          </a:p>
        </p:txBody>
      </p:sp>
      <p:sp>
        <p:nvSpPr>
          <p:cNvPr id="5" name="Footer Placeholder 4"/>
          <p:cNvSpPr>
            <a:spLocks noGrp="1"/>
          </p:cNvSpPr>
          <p:nvPr>
            <p:ph type="ftr" sz="quarter" idx="3"/>
          </p:nvPr>
        </p:nvSpPr>
        <p:spPr>
          <a:xfrm>
            <a:off x="3124200" y="6597650"/>
            <a:ext cx="2895600" cy="21590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553200" y="6597650"/>
            <a:ext cx="2133600" cy="2159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cs typeface="+mn-cs"/>
              </a:defRPr>
            </a:lvl1pPr>
          </a:lstStyle>
          <a:p>
            <a:pPr>
              <a:defRPr/>
            </a:pPr>
            <a:fld id="{E1F7ADDC-8ACC-42F3-AA8E-C4DD9F6212C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61" r:id="rId1"/>
    <p:sldLayoutId id="2147485062" r:id="rId2"/>
    <p:sldLayoutId id="2147485063" r:id="rId3"/>
    <p:sldLayoutId id="2147485064" r:id="rId4"/>
    <p:sldLayoutId id="2147485065" r:id="rId5"/>
    <p:sldLayoutId id="2147485066" r:id="rId6"/>
    <p:sldLayoutId id="2147485067" r:id="rId7"/>
    <p:sldLayoutId id="2147485068" r:id="rId8"/>
    <p:sldLayoutId id="2147485069" r:id="rId9"/>
    <p:sldLayoutId id="2147485070" r:id="rId10"/>
    <p:sldLayoutId id="2147485071" r:id="rId11"/>
  </p:sldLayoutIdLst>
  <p:txStyles>
    <p:titleStyle>
      <a:lvl1pPr algn="l" rtl="0" eaLnBrk="0" fontAlgn="base" hangingPunct="0">
        <a:spcBef>
          <a:spcPct val="0"/>
        </a:spcBef>
        <a:spcAft>
          <a:spcPct val="0"/>
        </a:spcAft>
        <a:defRPr sz="2800" b="1">
          <a:solidFill>
            <a:srgbClr val="279D9A"/>
          </a:solidFill>
          <a:latin typeface="+mj-lt"/>
          <a:ea typeface="+mj-ea"/>
          <a:cs typeface="+mj-cs"/>
        </a:defRPr>
      </a:lvl1pPr>
      <a:lvl2pPr algn="l" rtl="0" eaLnBrk="0" fontAlgn="base" hangingPunct="0">
        <a:spcBef>
          <a:spcPct val="0"/>
        </a:spcBef>
        <a:spcAft>
          <a:spcPct val="0"/>
        </a:spcAft>
        <a:defRPr sz="2800" b="1">
          <a:solidFill>
            <a:srgbClr val="279D9A"/>
          </a:solidFill>
          <a:latin typeface="Arial" charset="0"/>
          <a:cs typeface="Arial" charset="0"/>
        </a:defRPr>
      </a:lvl2pPr>
      <a:lvl3pPr algn="l" rtl="0" eaLnBrk="0" fontAlgn="base" hangingPunct="0">
        <a:spcBef>
          <a:spcPct val="0"/>
        </a:spcBef>
        <a:spcAft>
          <a:spcPct val="0"/>
        </a:spcAft>
        <a:defRPr sz="2800" b="1">
          <a:solidFill>
            <a:srgbClr val="279D9A"/>
          </a:solidFill>
          <a:latin typeface="Arial" charset="0"/>
          <a:cs typeface="Arial" charset="0"/>
        </a:defRPr>
      </a:lvl3pPr>
      <a:lvl4pPr algn="l" rtl="0" eaLnBrk="0" fontAlgn="base" hangingPunct="0">
        <a:spcBef>
          <a:spcPct val="0"/>
        </a:spcBef>
        <a:spcAft>
          <a:spcPct val="0"/>
        </a:spcAft>
        <a:defRPr sz="2800" b="1">
          <a:solidFill>
            <a:srgbClr val="279D9A"/>
          </a:solidFill>
          <a:latin typeface="Arial" charset="0"/>
          <a:cs typeface="Arial" charset="0"/>
        </a:defRPr>
      </a:lvl4pPr>
      <a:lvl5pPr algn="l" rtl="0" eaLnBrk="0" fontAlgn="base" hangingPunct="0">
        <a:spcBef>
          <a:spcPct val="0"/>
        </a:spcBef>
        <a:spcAft>
          <a:spcPct val="0"/>
        </a:spcAft>
        <a:defRPr sz="2800" b="1">
          <a:solidFill>
            <a:srgbClr val="279D9A"/>
          </a:solidFill>
          <a:latin typeface="Arial" charset="0"/>
          <a:cs typeface="Arial" charset="0"/>
        </a:defRPr>
      </a:lvl5pPr>
      <a:lvl6pPr marL="457200" algn="l" rtl="0" fontAlgn="base">
        <a:spcBef>
          <a:spcPct val="0"/>
        </a:spcBef>
        <a:spcAft>
          <a:spcPct val="0"/>
        </a:spcAft>
        <a:defRPr sz="2800" b="1">
          <a:solidFill>
            <a:srgbClr val="279D9A"/>
          </a:solidFill>
          <a:latin typeface="Arial" charset="0"/>
          <a:cs typeface="Arial" charset="0"/>
        </a:defRPr>
      </a:lvl6pPr>
      <a:lvl7pPr marL="914400" algn="l" rtl="0" fontAlgn="base">
        <a:spcBef>
          <a:spcPct val="0"/>
        </a:spcBef>
        <a:spcAft>
          <a:spcPct val="0"/>
        </a:spcAft>
        <a:defRPr sz="2800" b="1">
          <a:solidFill>
            <a:srgbClr val="279D9A"/>
          </a:solidFill>
          <a:latin typeface="Arial" charset="0"/>
          <a:cs typeface="Arial" charset="0"/>
        </a:defRPr>
      </a:lvl7pPr>
      <a:lvl8pPr marL="1371600" algn="l" rtl="0" fontAlgn="base">
        <a:spcBef>
          <a:spcPct val="0"/>
        </a:spcBef>
        <a:spcAft>
          <a:spcPct val="0"/>
        </a:spcAft>
        <a:defRPr sz="2800" b="1">
          <a:solidFill>
            <a:srgbClr val="279D9A"/>
          </a:solidFill>
          <a:latin typeface="Arial" charset="0"/>
          <a:cs typeface="Arial" charset="0"/>
        </a:defRPr>
      </a:lvl8pPr>
      <a:lvl9pPr marL="1828800" algn="l" rtl="0" fontAlgn="base">
        <a:spcBef>
          <a:spcPct val="0"/>
        </a:spcBef>
        <a:spcAft>
          <a:spcPct val="0"/>
        </a:spcAft>
        <a:defRPr sz="2800" b="1">
          <a:solidFill>
            <a:srgbClr val="279D9A"/>
          </a:solidFill>
          <a:latin typeface="Arial" charset="0"/>
          <a:cs typeface="Arial" charset="0"/>
        </a:defRPr>
      </a:lvl9pPr>
    </p:titleStyle>
    <p:bodyStyle>
      <a:lvl1pPr marL="342900" indent="-342900" algn="l" rtl="0" eaLnBrk="0" fontAlgn="base" hangingPunct="0">
        <a:spcBef>
          <a:spcPts val="600"/>
        </a:spcBef>
        <a:spcAft>
          <a:spcPts val="600"/>
        </a:spcAft>
        <a:buClr>
          <a:srgbClr val="279D9A"/>
        </a:buClr>
        <a:buFont typeface="Arial" pitchFamily="34" charset="0"/>
        <a:buChar char="•"/>
        <a:defRPr sz="2000" b="1">
          <a:solidFill>
            <a:srgbClr val="7F7F7F"/>
          </a:solidFill>
          <a:latin typeface="+mn-lt"/>
          <a:ea typeface="+mn-ea"/>
          <a:cs typeface="+mn-cs"/>
        </a:defRPr>
      </a:lvl1pPr>
      <a:lvl2pPr marL="650875" indent="-285750" algn="l" rtl="0" eaLnBrk="0" fontAlgn="base" hangingPunct="0">
        <a:spcBef>
          <a:spcPts val="600"/>
        </a:spcBef>
        <a:spcAft>
          <a:spcPts val="600"/>
        </a:spcAft>
        <a:buClr>
          <a:srgbClr val="279D9A"/>
        </a:buClr>
        <a:buFont typeface="Arial" pitchFamily="34" charset="0"/>
        <a:buChar char="•"/>
        <a:defRPr>
          <a:solidFill>
            <a:srgbClr val="7F7F7F"/>
          </a:solidFill>
          <a:latin typeface="+mn-lt"/>
          <a:cs typeface="+mn-cs"/>
        </a:defRPr>
      </a:lvl2pPr>
      <a:lvl3pPr marL="996950" indent="-285750" algn="l" rtl="0" eaLnBrk="0" fontAlgn="base" hangingPunct="0">
        <a:spcBef>
          <a:spcPct val="20000"/>
        </a:spcBef>
        <a:spcAft>
          <a:spcPct val="0"/>
        </a:spcAft>
        <a:buClr>
          <a:srgbClr val="279D9A"/>
        </a:buClr>
        <a:buFont typeface="Arial" pitchFamily="34" charset="0"/>
        <a:buChar char="•"/>
        <a:defRPr sz="1600">
          <a:solidFill>
            <a:srgbClr val="7F7F7F"/>
          </a:solidFill>
          <a:latin typeface="+mn-lt"/>
          <a:cs typeface="+mn-cs"/>
        </a:defRPr>
      </a:lvl3pPr>
      <a:lvl4pPr marL="1365250" indent="-285750" algn="l" rtl="0" eaLnBrk="0" fontAlgn="base" hangingPunct="0">
        <a:spcBef>
          <a:spcPct val="20000"/>
        </a:spcBef>
        <a:spcAft>
          <a:spcPct val="0"/>
        </a:spcAft>
        <a:buClr>
          <a:srgbClr val="279D9A"/>
        </a:buClr>
        <a:buFont typeface="Arial" pitchFamily="34" charset="0"/>
        <a:buChar char="•"/>
        <a:defRPr sz="1400">
          <a:solidFill>
            <a:srgbClr val="7F7F7F"/>
          </a:solidFill>
          <a:latin typeface="+mn-lt"/>
          <a:cs typeface="+mn-cs"/>
        </a:defRPr>
      </a:lvl4pPr>
      <a:lvl5pPr marL="1720850" indent="-285750" algn="l" rtl="0" eaLnBrk="0" fontAlgn="base" hangingPunct="0">
        <a:spcBef>
          <a:spcPct val="20000"/>
        </a:spcBef>
        <a:spcAft>
          <a:spcPct val="0"/>
        </a:spcAft>
        <a:buClr>
          <a:srgbClr val="279D9A"/>
        </a:buClr>
        <a:buFont typeface="Arial" pitchFamily="34" charset="0"/>
        <a:buChar char="•"/>
        <a:defRPr sz="1400">
          <a:solidFill>
            <a:srgbClr val="7F7F7F"/>
          </a:solidFill>
          <a:latin typeface="+mn-lt"/>
          <a:cs typeface="+mn-cs"/>
        </a:defRPr>
      </a:lvl5pPr>
      <a:lvl6pPr marL="2178050" indent="-285750" algn="l" rtl="0" fontAlgn="base">
        <a:spcBef>
          <a:spcPct val="20000"/>
        </a:spcBef>
        <a:spcAft>
          <a:spcPct val="0"/>
        </a:spcAft>
        <a:buClr>
          <a:srgbClr val="279D9A"/>
        </a:buClr>
        <a:buFont typeface="Arial" charset="0"/>
        <a:buChar char="•"/>
        <a:defRPr sz="1400">
          <a:solidFill>
            <a:srgbClr val="7F7F7F"/>
          </a:solidFill>
          <a:latin typeface="+mn-lt"/>
          <a:cs typeface="+mn-cs"/>
        </a:defRPr>
      </a:lvl6pPr>
      <a:lvl7pPr marL="2635250" indent="-285750" algn="l" rtl="0" fontAlgn="base">
        <a:spcBef>
          <a:spcPct val="20000"/>
        </a:spcBef>
        <a:spcAft>
          <a:spcPct val="0"/>
        </a:spcAft>
        <a:buClr>
          <a:srgbClr val="279D9A"/>
        </a:buClr>
        <a:buFont typeface="Arial" charset="0"/>
        <a:buChar char="•"/>
        <a:defRPr sz="1400">
          <a:solidFill>
            <a:srgbClr val="7F7F7F"/>
          </a:solidFill>
          <a:latin typeface="+mn-lt"/>
          <a:cs typeface="+mn-cs"/>
        </a:defRPr>
      </a:lvl7pPr>
      <a:lvl8pPr marL="3092450" indent="-285750" algn="l" rtl="0" fontAlgn="base">
        <a:spcBef>
          <a:spcPct val="20000"/>
        </a:spcBef>
        <a:spcAft>
          <a:spcPct val="0"/>
        </a:spcAft>
        <a:buClr>
          <a:srgbClr val="279D9A"/>
        </a:buClr>
        <a:buFont typeface="Arial" charset="0"/>
        <a:buChar char="•"/>
        <a:defRPr sz="1400">
          <a:solidFill>
            <a:srgbClr val="7F7F7F"/>
          </a:solidFill>
          <a:latin typeface="+mn-lt"/>
          <a:cs typeface="+mn-cs"/>
        </a:defRPr>
      </a:lvl8pPr>
      <a:lvl9pPr marL="3549650" indent="-285750" algn="l" rtl="0" fontAlgn="base">
        <a:spcBef>
          <a:spcPct val="20000"/>
        </a:spcBef>
        <a:spcAft>
          <a:spcPct val="0"/>
        </a:spcAft>
        <a:buClr>
          <a:srgbClr val="279D9A"/>
        </a:buClr>
        <a:buFont typeface="Arial" charset="0"/>
        <a:buChar char="•"/>
        <a:defRPr sz="1400">
          <a:solidFill>
            <a:srgbClr val="7F7F7F"/>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Segnaposto data 1"/>
          <p:cNvSpPr txBox="1">
            <a:spLocks noGrp="1"/>
          </p:cNvSpPr>
          <p:nvPr>
            <p:ph type="dt" sz="half" idx="2"/>
          </p:nvPr>
        </p:nvSpPr>
        <p:spPr>
          <a:xfrm>
            <a:off x="456843" y="6250682"/>
            <a:ext cx="2133715" cy="476640"/>
          </a:xfrm>
          <a:prstGeom prst="rect">
            <a:avLst/>
          </a:prstGeom>
          <a:noFill/>
          <a:ln>
            <a:noFill/>
          </a:ln>
        </p:spPr>
        <p:txBody>
          <a:bodyPr vert="horz" wrap="none" lIns="90004" tIns="46798" rIns="90004" bIns="46798" anchor="b" anchorCtr="0" compatLnSpc="1"/>
          <a:lstStyle>
            <a:lvl1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it-IT" sz="1200" b="0" i="0" u="none" strike="noStrike" kern="1200" cap="none" spc="0" baseline="0">
                <a:solidFill>
                  <a:srgbClr val="FFFFFF"/>
                </a:solidFill>
                <a:uFillTx/>
                <a:latin typeface="Arial" pitchFamily="18"/>
                <a:ea typeface="Arial Unicode MS" pitchFamily="2"/>
                <a:cs typeface="Tahoma" pitchFamily="2"/>
              </a:defRPr>
            </a:lvl1pPr>
          </a:lstStyle>
          <a:p>
            <a:pPr eaLnBrk="1"/>
            <a:endParaRPr/>
          </a:p>
        </p:txBody>
      </p:sp>
      <p:sp>
        <p:nvSpPr>
          <p:cNvPr id="3" name="Segnaposto numero diapositiva 2"/>
          <p:cNvSpPr txBox="1">
            <a:spLocks noGrp="1"/>
          </p:cNvSpPr>
          <p:nvPr>
            <p:ph type="sldNum" sz="quarter" idx="4"/>
          </p:nvPr>
        </p:nvSpPr>
        <p:spPr>
          <a:xfrm>
            <a:off x="6552718" y="6247802"/>
            <a:ext cx="2133715" cy="476640"/>
          </a:xfrm>
          <a:prstGeom prst="rect">
            <a:avLst/>
          </a:prstGeom>
          <a:noFill/>
          <a:ln>
            <a:noFill/>
          </a:ln>
        </p:spPr>
        <p:txBody>
          <a:bodyPr vert="horz" wrap="none" lIns="90004" tIns="46798" rIns="90004" bIns="46798" anchor="b" anchorCtr="0" compatLnSpc="1"/>
          <a:lstStyle>
            <a:lvl1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it-IT" sz="1200" b="0" i="0" u="none" strike="noStrike" kern="1200" cap="none" spc="0" baseline="0">
                <a:solidFill>
                  <a:srgbClr val="FFFFFF"/>
                </a:solidFill>
                <a:uFillTx/>
                <a:latin typeface="Arial" pitchFamily="18"/>
                <a:ea typeface="Arial Unicode MS" pitchFamily="2"/>
                <a:cs typeface="Tahoma" pitchFamily="2"/>
              </a:defRPr>
            </a:lvl1pPr>
          </a:lstStyle>
          <a:p>
            <a:pPr eaLnBrk="1"/>
            <a:fld id="{F396F68B-BF71-483F-99F0-FA1A17E8251B}" type="slidenum">
              <a:rPr/>
              <a:pPr eaLnBrk="1"/>
              <a:t>‹N›</a:t>
            </a:fld>
            <a:endParaRPr/>
          </a:p>
        </p:txBody>
      </p:sp>
      <p:grpSp>
        <p:nvGrpSpPr>
          <p:cNvPr id="4" name="Gruppo 3"/>
          <p:cNvGrpSpPr/>
          <p:nvPr/>
        </p:nvGrpSpPr>
        <p:grpSpPr>
          <a:xfrm>
            <a:off x="0" y="0"/>
            <a:ext cx="9140763" cy="6850080"/>
            <a:chOff x="0" y="0"/>
            <a:chExt cx="9140763" cy="6850080"/>
          </a:xfrm>
        </p:grpSpPr>
        <p:grpSp>
          <p:nvGrpSpPr>
            <p:cNvPr id="5" name="Gruppo 4"/>
            <p:cNvGrpSpPr/>
            <p:nvPr/>
          </p:nvGrpSpPr>
          <p:grpSpPr>
            <a:xfrm>
              <a:off x="2743200" y="3540236"/>
              <a:ext cx="6392880" cy="3309844"/>
              <a:chOff x="2743200" y="3540236"/>
              <a:chExt cx="6392880" cy="3309844"/>
            </a:xfrm>
          </p:grpSpPr>
          <p:sp>
            <p:nvSpPr>
              <p:cNvPr id="6" name="Figura a mano libera 5"/>
              <p:cNvSpPr/>
              <p:nvPr/>
            </p:nvSpPr>
            <p:spPr>
              <a:xfrm>
                <a:off x="2743200" y="4197242"/>
                <a:ext cx="4575236" cy="2652838"/>
              </a:xfrm>
              <a:custGeom>
                <a:avLst/>
                <a:gdLst>
                  <a:gd name="f0" fmla="val w"/>
                  <a:gd name="f1" fmla="val h"/>
                  <a:gd name="f2" fmla="val 0"/>
                  <a:gd name="f3" fmla="val 2882"/>
                  <a:gd name="f4" fmla="val 1671"/>
                  <a:gd name="f5" fmla="val 2773"/>
                  <a:gd name="f6" fmla="val 544"/>
                  <a:gd name="f7" fmla="val 2740"/>
                  <a:gd name="f8" fmla="val 528"/>
                  <a:gd name="f9" fmla="val 2692"/>
                  <a:gd name="f10" fmla="val 506"/>
                  <a:gd name="f11" fmla="val 2632"/>
                  <a:gd name="f12" fmla="val 484"/>
                  <a:gd name="f13" fmla="val 2561"/>
                  <a:gd name="f14" fmla="val 457"/>
                  <a:gd name="f15" fmla="val 2480"/>
                  <a:gd name="f16" fmla="val 424"/>
                  <a:gd name="f17" fmla="val 2388"/>
                  <a:gd name="f18" fmla="val 397"/>
                  <a:gd name="f19" fmla="val 2203"/>
                  <a:gd name="f20" fmla="val 343"/>
                  <a:gd name="f21" fmla="val 2078"/>
                  <a:gd name="f22" fmla="val 310"/>
                  <a:gd name="f23" fmla="val 1970"/>
                  <a:gd name="f24" fmla="val 277"/>
                  <a:gd name="f25" fmla="val 1878"/>
                  <a:gd name="f26" fmla="val 245"/>
                  <a:gd name="f27" fmla="val 1807"/>
                  <a:gd name="f28" fmla="val 212"/>
                  <a:gd name="f29" fmla="val 1742"/>
                  <a:gd name="f30" fmla="val 179"/>
                  <a:gd name="f31" fmla="val 1693"/>
                  <a:gd name="f32" fmla="val 152"/>
                  <a:gd name="f33" fmla="val 1655"/>
                  <a:gd name="f34" fmla="val 125"/>
                  <a:gd name="f35" fmla="val 1628"/>
                  <a:gd name="f36" fmla="val 103"/>
                  <a:gd name="f37" fmla="val 1606"/>
                  <a:gd name="f38" fmla="val 81"/>
                  <a:gd name="f39" fmla="val 1590"/>
                  <a:gd name="f40" fmla="val 60"/>
                  <a:gd name="f41" fmla="val 1585"/>
                  <a:gd name="f42" fmla="val 43"/>
                  <a:gd name="f43" fmla="val 1579"/>
                  <a:gd name="f44" fmla="val 27"/>
                  <a:gd name="f45" fmla="val 5"/>
                  <a:gd name="f46" fmla="val 1568"/>
                  <a:gd name="f47" fmla="val 1557"/>
                  <a:gd name="f48" fmla="val 49"/>
                  <a:gd name="f49" fmla="val 76"/>
                  <a:gd name="f50" fmla="val 98"/>
                  <a:gd name="f51" fmla="val 120"/>
                  <a:gd name="f52" fmla="val 1617"/>
                  <a:gd name="f53" fmla="val 141"/>
                  <a:gd name="f54" fmla="val 1650"/>
                  <a:gd name="f55" fmla="val 163"/>
                  <a:gd name="f56" fmla="val 1688"/>
                  <a:gd name="f57" fmla="val 185"/>
                  <a:gd name="f58" fmla="val 1737"/>
                  <a:gd name="f59" fmla="val 207"/>
                  <a:gd name="f60" fmla="val 1791"/>
                  <a:gd name="f61" fmla="val 228"/>
                  <a:gd name="f62" fmla="val 1905"/>
                  <a:gd name="f63" fmla="val 267"/>
                  <a:gd name="f64" fmla="val 2040"/>
                  <a:gd name="f65" fmla="val 2182"/>
                  <a:gd name="f66" fmla="val 348"/>
                  <a:gd name="f67" fmla="val 2285"/>
                  <a:gd name="f68" fmla="val 381"/>
                  <a:gd name="f69" fmla="val 2382"/>
                  <a:gd name="f70" fmla="val 408"/>
                  <a:gd name="f71" fmla="val 2464"/>
                  <a:gd name="f72" fmla="val 435"/>
                  <a:gd name="f73" fmla="val 2540"/>
                  <a:gd name="f74" fmla="val 462"/>
                  <a:gd name="f75" fmla="val 2605"/>
                  <a:gd name="f76" fmla="val 2659"/>
                  <a:gd name="f77" fmla="val 2708"/>
                  <a:gd name="f78" fmla="val 2768"/>
                  <a:gd name="f79" fmla="val 560"/>
                  <a:gd name="f80" fmla="val 2784"/>
                  <a:gd name="f81" fmla="val 577"/>
                  <a:gd name="f82" fmla="val 2795"/>
                  <a:gd name="f83" fmla="val 593"/>
                  <a:gd name="f84" fmla="val 2800"/>
                  <a:gd name="f85" fmla="val 615"/>
                  <a:gd name="f86" fmla="val 642"/>
                  <a:gd name="f87" fmla="val 664"/>
                  <a:gd name="f88" fmla="val 2762"/>
                  <a:gd name="f89" fmla="val 691"/>
                  <a:gd name="f90" fmla="val 2730"/>
                  <a:gd name="f91" fmla="val 713"/>
                  <a:gd name="f92" fmla="val 735"/>
                  <a:gd name="f93" fmla="val 2643"/>
                  <a:gd name="f94" fmla="val 756"/>
                  <a:gd name="f95" fmla="val 2589"/>
                  <a:gd name="f96" fmla="val 778"/>
                  <a:gd name="f97" fmla="val 2529"/>
                  <a:gd name="f98" fmla="val 800"/>
                  <a:gd name="f99" fmla="val 2458"/>
                  <a:gd name="f100" fmla="val 822"/>
                  <a:gd name="f101" fmla="val 843"/>
                  <a:gd name="f102" fmla="val 2301"/>
                  <a:gd name="f103" fmla="val 865"/>
                  <a:gd name="f104" fmla="val 2214"/>
                  <a:gd name="f105" fmla="val 887"/>
                  <a:gd name="f106" fmla="val 2030"/>
                  <a:gd name="f107" fmla="val 930"/>
                  <a:gd name="f108" fmla="val 1823"/>
                  <a:gd name="f109" fmla="val 979"/>
                  <a:gd name="f110" fmla="val 1034"/>
                  <a:gd name="f111" fmla="val 1378"/>
                  <a:gd name="f112" fmla="val 1094"/>
                  <a:gd name="f113" fmla="val 1145"/>
                  <a:gd name="f114" fmla="val 1164"/>
                  <a:gd name="f115" fmla="val 912"/>
                  <a:gd name="f116" fmla="val 1241"/>
                  <a:gd name="f117" fmla="val 673"/>
                  <a:gd name="f118" fmla="val 1328"/>
                  <a:gd name="f119" fmla="val 440"/>
                  <a:gd name="f120" fmla="val 1431"/>
                  <a:gd name="f121" fmla="val 217"/>
                  <a:gd name="f122" fmla="val 1545"/>
                  <a:gd name="f123" fmla="val 353"/>
                  <a:gd name="f124" fmla="val 554"/>
                  <a:gd name="f125" fmla="val 1567"/>
                  <a:gd name="f126" fmla="val 754"/>
                  <a:gd name="f127" fmla="val 1469"/>
                  <a:gd name="f128" fmla="val 955"/>
                  <a:gd name="f129" fmla="val 1388"/>
                  <a:gd name="f130" fmla="val 1311"/>
                  <a:gd name="f131" fmla="val 1335"/>
                  <a:gd name="f132" fmla="val 1519"/>
                  <a:gd name="f133" fmla="val 1186"/>
                  <a:gd name="f134" fmla="val 1132"/>
                  <a:gd name="f135" fmla="val 1861"/>
                  <a:gd name="f136" fmla="val 1083"/>
                  <a:gd name="f137" fmla="val 2019"/>
                  <a:gd name="f138" fmla="val 1045"/>
                  <a:gd name="f139" fmla="val 2165"/>
                  <a:gd name="f140" fmla="val 1007"/>
                  <a:gd name="f141" fmla="val 974"/>
                  <a:gd name="f142" fmla="val 2426"/>
                  <a:gd name="f143" fmla="val 947"/>
                  <a:gd name="f144" fmla="val 2534"/>
                  <a:gd name="f145" fmla="val 914"/>
                  <a:gd name="f146" fmla="val 2626"/>
                  <a:gd name="f147" fmla="val 892"/>
                  <a:gd name="f148" fmla="val 2702"/>
                  <a:gd name="f149" fmla="val 838"/>
                  <a:gd name="f150" fmla="val 816"/>
                  <a:gd name="f151" fmla="val 2827"/>
                  <a:gd name="f152" fmla="val 794"/>
                  <a:gd name="f153" fmla="val 2849"/>
                  <a:gd name="f154" fmla="val 767"/>
                  <a:gd name="f155" fmla="val 2865"/>
                  <a:gd name="f156" fmla="val 745"/>
                  <a:gd name="f157" fmla="val 2876"/>
                  <a:gd name="f158" fmla="val 724"/>
                  <a:gd name="f159" fmla="val 702"/>
                  <a:gd name="f160" fmla="val 658"/>
                  <a:gd name="f161" fmla="val 2854"/>
                  <a:gd name="f162" fmla="val 620"/>
                  <a:gd name="f163" fmla="val 2833"/>
                  <a:gd name="f164" fmla="val 588"/>
                  <a:gd name="f165" fmla="*/ f0 1 2882"/>
                  <a:gd name="f166" fmla="*/ f1 1 1671"/>
                  <a:gd name="f167" fmla="+- f4 0 f2"/>
                  <a:gd name="f168" fmla="+- f3 0 f2"/>
                  <a:gd name="f169" fmla="*/ f168 1 2882"/>
                  <a:gd name="f170" fmla="*/ f167 1 1671"/>
                  <a:gd name="f171" fmla="*/ f2 1 f169"/>
                  <a:gd name="f172" fmla="*/ f3 1 f169"/>
                  <a:gd name="f173" fmla="*/ f2 1 f170"/>
                  <a:gd name="f174" fmla="*/ f4 1 f170"/>
                  <a:gd name="f175" fmla="*/ f171 f165 1"/>
                  <a:gd name="f176" fmla="*/ f172 f165 1"/>
                  <a:gd name="f177" fmla="*/ f174 f166 1"/>
                  <a:gd name="f178" fmla="*/ f173 f166 1"/>
                </a:gdLst>
                <a:ahLst/>
                <a:cxnLst>
                  <a:cxn ang="3cd4">
                    <a:pos x="hc" y="t"/>
                  </a:cxn>
                  <a:cxn ang="0">
                    <a:pos x="r" y="vc"/>
                  </a:cxn>
                  <a:cxn ang="cd4">
                    <a:pos x="hc" y="b"/>
                  </a:cxn>
                  <a:cxn ang="cd2">
                    <a:pos x="l" y="vc"/>
                  </a:cxn>
                </a:cxnLst>
                <a:rect l="f175" t="f178" r="f176" b="f177"/>
                <a:pathLst>
                  <a:path w="2882" h="1671">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1" y="f45"/>
                    </a:lnTo>
                    <a:lnTo>
                      <a:pt x="f41" y="f2"/>
                    </a:lnTo>
                    <a:lnTo>
                      <a:pt x="f46" y="f44"/>
                    </a:lnTo>
                    <a:lnTo>
                      <a:pt x="f47" y="f48"/>
                    </a:lnTo>
                    <a:lnTo>
                      <a:pt x="f47" y="f49"/>
                    </a:lnTo>
                    <a:lnTo>
                      <a:pt x="f46" y="f50"/>
                    </a:lnTo>
                    <a:lnTo>
                      <a:pt x="f39" y="f51"/>
                    </a:lnTo>
                    <a:lnTo>
                      <a:pt x="f52" y="f53"/>
                    </a:lnTo>
                    <a:lnTo>
                      <a:pt x="f54" y="f55"/>
                    </a:lnTo>
                    <a:lnTo>
                      <a:pt x="f56" y="f57"/>
                    </a:lnTo>
                    <a:lnTo>
                      <a:pt x="f58" y="f59"/>
                    </a:lnTo>
                    <a:lnTo>
                      <a:pt x="f60" y="f61"/>
                    </a:lnTo>
                    <a:lnTo>
                      <a:pt x="f62" y="f63"/>
                    </a:lnTo>
                    <a:lnTo>
                      <a:pt x="f64" y="f22"/>
                    </a:lnTo>
                    <a:lnTo>
                      <a:pt x="f65" y="f66"/>
                    </a:lnTo>
                    <a:lnTo>
                      <a:pt x="f67" y="f68"/>
                    </a:lnTo>
                    <a:lnTo>
                      <a:pt x="f69" y="f70"/>
                    </a:lnTo>
                    <a:lnTo>
                      <a:pt x="f71" y="f72"/>
                    </a:lnTo>
                    <a:lnTo>
                      <a:pt x="f73" y="f74"/>
                    </a:lnTo>
                    <a:lnTo>
                      <a:pt x="f75" y="f12"/>
                    </a:lnTo>
                    <a:lnTo>
                      <a:pt x="f76" y="f10"/>
                    </a:lnTo>
                    <a:lnTo>
                      <a:pt x="f77" y="f8"/>
                    </a:lnTo>
                    <a:lnTo>
                      <a:pt x="f7" y="f6"/>
                    </a:lnTo>
                    <a:lnTo>
                      <a:pt x="f78" y="f79"/>
                    </a:lnTo>
                    <a:lnTo>
                      <a:pt x="f80" y="f81"/>
                    </a:lnTo>
                    <a:lnTo>
                      <a:pt x="f82" y="f83"/>
                    </a:lnTo>
                    <a:lnTo>
                      <a:pt x="f84" y="f85"/>
                    </a:lnTo>
                    <a:lnTo>
                      <a:pt x="f82" y="f86"/>
                    </a:lnTo>
                    <a:lnTo>
                      <a:pt x="f80" y="f87"/>
                    </a:lnTo>
                    <a:lnTo>
                      <a:pt x="f88" y="f89"/>
                    </a:lnTo>
                    <a:lnTo>
                      <a:pt x="f90" y="f91"/>
                    </a:lnTo>
                    <a:lnTo>
                      <a:pt x="f9" y="f92"/>
                    </a:lnTo>
                    <a:lnTo>
                      <a:pt x="f93" y="f94"/>
                    </a:lnTo>
                    <a:lnTo>
                      <a:pt x="f95" y="f96"/>
                    </a:lnTo>
                    <a:lnTo>
                      <a:pt x="f97" y="f98"/>
                    </a:lnTo>
                    <a:lnTo>
                      <a:pt x="f99" y="f100"/>
                    </a:lnTo>
                    <a:lnTo>
                      <a:pt x="f69" y="f101"/>
                    </a:lnTo>
                    <a:lnTo>
                      <a:pt x="f102" y="f103"/>
                    </a:lnTo>
                    <a:lnTo>
                      <a:pt x="f104" y="f105"/>
                    </a:lnTo>
                    <a:lnTo>
                      <a:pt x="f106" y="f107"/>
                    </a:lnTo>
                    <a:lnTo>
                      <a:pt x="f108" y="f109"/>
                    </a:lnTo>
                    <a:lnTo>
                      <a:pt x="f37" y="f110"/>
                    </a:lnTo>
                    <a:lnTo>
                      <a:pt x="f111" y="f112"/>
                    </a:lnTo>
                    <a:lnTo>
                      <a:pt x="f113" y="f114"/>
                    </a:lnTo>
                    <a:lnTo>
                      <a:pt x="f115" y="f116"/>
                    </a:lnTo>
                    <a:lnTo>
                      <a:pt x="f117" y="f118"/>
                    </a:lnTo>
                    <a:lnTo>
                      <a:pt x="f119" y="f120"/>
                    </a:lnTo>
                    <a:lnTo>
                      <a:pt x="f121" y="f122"/>
                    </a:lnTo>
                    <a:lnTo>
                      <a:pt x="f2" y="f4"/>
                    </a:lnTo>
                    <a:lnTo>
                      <a:pt x="f123" y="f4"/>
                    </a:lnTo>
                    <a:lnTo>
                      <a:pt x="f124" y="f125"/>
                    </a:lnTo>
                    <a:lnTo>
                      <a:pt x="f126" y="f127"/>
                    </a:lnTo>
                    <a:lnTo>
                      <a:pt x="f128" y="f129"/>
                    </a:lnTo>
                    <a:lnTo>
                      <a:pt x="f113" y="f130"/>
                    </a:lnTo>
                    <a:lnTo>
                      <a:pt x="f131" y="f116"/>
                    </a:lnTo>
                    <a:lnTo>
                      <a:pt x="f132" y="f133"/>
                    </a:lnTo>
                    <a:lnTo>
                      <a:pt x="f31" y="f134"/>
                    </a:lnTo>
                    <a:lnTo>
                      <a:pt x="f135" y="f136"/>
                    </a:lnTo>
                    <a:lnTo>
                      <a:pt x="f137" y="f138"/>
                    </a:lnTo>
                    <a:lnTo>
                      <a:pt x="f139" y="f140"/>
                    </a:lnTo>
                    <a:lnTo>
                      <a:pt x="f102" y="f141"/>
                    </a:lnTo>
                    <a:lnTo>
                      <a:pt x="f142" y="f143"/>
                    </a:lnTo>
                    <a:lnTo>
                      <a:pt x="f144" y="f145"/>
                    </a:lnTo>
                    <a:lnTo>
                      <a:pt x="f146" y="f147"/>
                    </a:lnTo>
                    <a:lnTo>
                      <a:pt x="f148" y="f103"/>
                    </a:lnTo>
                    <a:lnTo>
                      <a:pt x="f88" y="f149"/>
                    </a:lnTo>
                    <a:lnTo>
                      <a:pt x="f84" y="f150"/>
                    </a:lnTo>
                    <a:lnTo>
                      <a:pt x="f151" y="f152"/>
                    </a:lnTo>
                    <a:lnTo>
                      <a:pt x="f153" y="f154"/>
                    </a:lnTo>
                    <a:lnTo>
                      <a:pt x="f155" y="f156"/>
                    </a:lnTo>
                    <a:lnTo>
                      <a:pt x="f157" y="f158"/>
                    </a:lnTo>
                    <a:lnTo>
                      <a:pt x="f3" y="f159"/>
                    </a:lnTo>
                    <a:lnTo>
                      <a:pt x="f157" y="f160"/>
                    </a:lnTo>
                    <a:lnTo>
                      <a:pt x="f161" y="f162"/>
                    </a:lnTo>
                    <a:lnTo>
                      <a:pt x="f163" y="f164"/>
                    </a:lnTo>
                    <a:lnTo>
                      <a:pt x="f84" y="f79"/>
                    </a:lnTo>
                    <a:lnTo>
                      <a:pt x="f5" y="f6"/>
                    </a:lnTo>
                    <a:lnTo>
                      <a:pt x="f5" y="f6"/>
                    </a:lnTo>
                    <a:close/>
                  </a:path>
                </a:pathLst>
              </a:custGeom>
              <a:gradFill>
                <a:gsLst>
                  <a:gs pos="0">
                    <a:srgbClr val="002E8A"/>
                  </a:gs>
                  <a:gs pos="100000">
                    <a:srgbClr val="003399"/>
                  </a:gs>
                </a:gsLst>
                <a:lin ang="10800000"/>
              </a:gradFill>
              <a:ln>
                <a:noFill/>
                <a:prstDash val="solid"/>
              </a:ln>
            </p:spPr>
            <p:txBody>
              <a:bodyPr vert="horz" wrap="none" lIns="90004" tIns="46798" rIns="90004" bIns="46798" anchor="t"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a:solidFill>
                    <a:srgbClr val="FFFFFF"/>
                  </a:solidFill>
                  <a:latin typeface="Arial" pitchFamily="18"/>
                  <a:ea typeface="Arial Unicode MS" pitchFamily="2"/>
                  <a:cs typeface="Tahoma" pitchFamily="2"/>
                </a:endParaRPr>
              </a:p>
            </p:txBody>
          </p:sp>
          <p:sp>
            <p:nvSpPr>
              <p:cNvPr id="7" name="Figura a mano libera 6"/>
              <p:cNvSpPr/>
              <p:nvPr/>
            </p:nvSpPr>
            <p:spPr>
              <a:xfrm>
                <a:off x="6620036" y="4240081"/>
                <a:ext cx="1998357" cy="1287722"/>
              </a:xfrm>
              <a:custGeom>
                <a:avLst/>
                <a:gdLst>
                  <a:gd name="f0" fmla="val w"/>
                  <a:gd name="f1" fmla="val h"/>
                  <a:gd name="f2" fmla="val 0"/>
                  <a:gd name="f3" fmla="val 1259"/>
                  <a:gd name="f4" fmla="val 811"/>
                  <a:gd name="f5" fmla="val 615"/>
                  <a:gd name="f6" fmla="val 1248"/>
                  <a:gd name="f7" fmla="val 588"/>
                  <a:gd name="f8" fmla="val 1237"/>
                  <a:gd name="f9" fmla="val 566"/>
                  <a:gd name="f10" fmla="val 1216"/>
                  <a:gd name="f11" fmla="val 539"/>
                  <a:gd name="f12" fmla="val 1188"/>
                  <a:gd name="f13" fmla="val 517"/>
                  <a:gd name="f14" fmla="val 1123"/>
                  <a:gd name="f15" fmla="val 479"/>
                  <a:gd name="f16" fmla="val 1042"/>
                  <a:gd name="f17" fmla="val 441"/>
                  <a:gd name="f18" fmla="val 944"/>
                  <a:gd name="f19" fmla="val 408"/>
                  <a:gd name="f20" fmla="val 841"/>
                  <a:gd name="f21" fmla="val 381"/>
                  <a:gd name="f22" fmla="val 727"/>
                  <a:gd name="f23" fmla="val 348"/>
                  <a:gd name="f24" fmla="val 613"/>
                  <a:gd name="f25" fmla="val 321"/>
                  <a:gd name="f26" fmla="val 499"/>
                  <a:gd name="f27" fmla="val 294"/>
                  <a:gd name="f28" fmla="val 391"/>
                  <a:gd name="f29" fmla="val 261"/>
                  <a:gd name="f30" fmla="val 288"/>
                  <a:gd name="f31" fmla="val 229"/>
                  <a:gd name="f32" fmla="val 195"/>
                  <a:gd name="f33" fmla="val 196"/>
                  <a:gd name="f34" fmla="val 119"/>
                  <a:gd name="f35" fmla="val 152"/>
                  <a:gd name="f36" fmla="val 54"/>
                  <a:gd name="f37" fmla="val 109"/>
                  <a:gd name="f38" fmla="val 33"/>
                  <a:gd name="f39" fmla="val 87"/>
                  <a:gd name="f40" fmla="val 16"/>
                  <a:gd name="f41" fmla="val 60"/>
                  <a:gd name="f42" fmla="val 5"/>
                  <a:gd name="f43" fmla="val 6"/>
                  <a:gd name="f44" fmla="val 11"/>
                  <a:gd name="f45" fmla="val 38"/>
                  <a:gd name="f46" fmla="val 114"/>
                  <a:gd name="f47" fmla="val 142"/>
                  <a:gd name="f48" fmla="val 174"/>
                  <a:gd name="f49" fmla="val 125"/>
                  <a:gd name="f50" fmla="val 207"/>
                  <a:gd name="f51" fmla="val 179"/>
                  <a:gd name="f52" fmla="val 240"/>
                  <a:gd name="f53" fmla="val 244"/>
                  <a:gd name="f54" fmla="val 278"/>
                  <a:gd name="f55" fmla="val 326"/>
                  <a:gd name="f56" fmla="val 310"/>
                  <a:gd name="f57" fmla="val 418"/>
                  <a:gd name="f58" fmla="val 526"/>
                  <a:gd name="f59" fmla="val 657"/>
                  <a:gd name="f60" fmla="val 414"/>
                  <a:gd name="f61" fmla="val 749"/>
                  <a:gd name="f62" fmla="val 435"/>
                  <a:gd name="f63" fmla="val 830"/>
                  <a:gd name="f64" fmla="val 463"/>
                  <a:gd name="f65" fmla="val 901"/>
                  <a:gd name="f66" fmla="val 490"/>
                  <a:gd name="f67" fmla="val 966"/>
                  <a:gd name="f68" fmla="val 512"/>
                  <a:gd name="f69" fmla="val 1015"/>
                  <a:gd name="f70" fmla="val 1053"/>
                  <a:gd name="f71" fmla="val 1080"/>
                  <a:gd name="f72" fmla="val 593"/>
                  <a:gd name="f73" fmla="val 1102"/>
                  <a:gd name="f74" fmla="val 620"/>
                  <a:gd name="f75" fmla="val 1112"/>
                  <a:gd name="f76" fmla="val 648"/>
                  <a:gd name="f77" fmla="val 1118"/>
                  <a:gd name="f78" fmla="val 675"/>
                  <a:gd name="f79" fmla="val 697"/>
                  <a:gd name="f80" fmla="val 1096"/>
                  <a:gd name="f81" fmla="val 724"/>
                  <a:gd name="f82" fmla="val 746"/>
                  <a:gd name="f83" fmla="val 767"/>
                  <a:gd name="f84" fmla="val 789"/>
                  <a:gd name="f85" fmla="val 977"/>
                  <a:gd name="f86" fmla="val 1047"/>
                  <a:gd name="f87" fmla="val 1107"/>
                  <a:gd name="f88" fmla="val 1156"/>
                  <a:gd name="f89" fmla="val 1199"/>
                  <a:gd name="f90" fmla="val 1226"/>
                  <a:gd name="f91" fmla="val 702"/>
                  <a:gd name="f92" fmla="*/ f0 1 1259"/>
                  <a:gd name="f93" fmla="*/ f1 1 811"/>
                  <a:gd name="f94" fmla="+- f4 0 f2"/>
                  <a:gd name="f95" fmla="+- f3 0 f2"/>
                  <a:gd name="f96" fmla="*/ f95 1 1259"/>
                  <a:gd name="f97" fmla="*/ f94 1 811"/>
                  <a:gd name="f98" fmla="*/ f2 1 f96"/>
                  <a:gd name="f99" fmla="*/ f3 1 f96"/>
                  <a:gd name="f100" fmla="*/ f2 1 f97"/>
                  <a:gd name="f101" fmla="*/ f4 1 f97"/>
                  <a:gd name="f102" fmla="*/ f98 f92 1"/>
                  <a:gd name="f103" fmla="*/ f99 f92 1"/>
                  <a:gd name="f104" fmla="*/ f101 f93 1"/>
                  <a:gd name="f105" fmla="*/ f100 f93 1"/>
                </a:gdLst>
                <a:ahLst/>
                <a:cxnLst>
                  <a:cxn ang="3cd4">
                    <a:pos x="hc" y="t"/>
                  </a:cxn>
                  <a:cxn ang="0">
                    <a:pos x="r" y="vc"/>
                  </a:cxn>
                  <a:cxn ang="cd4">
                    <a:pos x="hc" y="b"/>
                  </a:cxn>
                  <a:cxn ang="cd2">
                    <a:pos x="l" y="vc"/>
                  </a:cxn>
                </a:cxnLst>
                <a:rect l="f102" t="f105" r="f103" b="f104"/>
                <a:pathLst>
                  <a:path w="1259" h="811">
                    <a:moveTo>
                      <a:pt x="f3" y="f5"/>
                    </a:move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38"/>
                    </a:lnTo>
                    <a:lnTo>
                      <a:pt x="f2" y="f2"/>
                    </a:lnTo>
                    <a:lnTo>
                      <a:pt x="f2" y="f43"/>
                    </a:lnTo>
                    <a:lnTo>
                      <a:pt x="f2" y="f44"/>
                    </a:lnTo>
                    <a:lnTo>
                      <a:pt x="f2" y="f45"/>
                    </a:lnTo>
                    <a:lnTo>
                      <a:pt x="f42" y="f41"/>
                    </a:lnTo>
                    <a:lnTo>
                      <a:pt x="f40" y="f39"/>
                    </a:lnTo>
                    <a:lnTo>
                      <a:pt x="f38" y="f46"/>
                    </a:lnTo>
                    <a:lnTo>
                      <a:pt x="f36" y="f47"/>
                    </a:lnTo>
                    <a:lnTo>
                      <a:pt x="f39" y="f48"/>
                    </a:lnTo>
                    <a:lnTo>
                      <a:pt x="f49" y="f50"/>
                    </a:lnTo>
                    <a:lnTo>
                      <a:pt x="f51" y="f52"/>
                    </a:lnTo>
                    <a:lnTo>
                      <a:pt x="f53" y="f54"/>
                    </a:lnTo>
                    <a:lnTo>
                      <a:pt x="f55" y="f56"/>
                    </a:lnTo>
                    <a:lnTo>
                      <a:pt x="f57" y="f23"/>
                    </a:lnTo>
                    <a:lnTo>
                      <a:pt x="f58" y="f21"/>
                    </a:lnTo>
                    <a:lnTo>
                      <a:pt x="f59" y="f60"/>
                    </a:lnTo>
                    <a:lnTo>
                      <a:pt x="f61" y="f62"/>
                    </a:lnTo>
                    <a:lnTo>
                      <a:pt x="f63" y="f64"/>
                    </a:lnTo>
                    <a:lnTo>
                      <a:pt x="f65" y="f66"/>
                    </a:lnTo>
                    <a:lnTo>
                      <a:pt x="f67" y="f68"/>
                    </a:lnTo>
                    <a:lnTo>
                      <a:pt x="f69" y="f11"/>
                    </a:lnTo>
                    <a:lnTo>
                      <a:pt x="f70" y="f9"/>
                    </a:lnTo>
                    <a:lnTo>
                      <a:pt x="f71" y="f72"/>
                    </a:lnTo>
                    <a:lnTo>
                      <a:pt x="f73" y="f74"/>
                    </a:lnTo>
                    <a:lnTo>
                      <a:pt x="f75" y="f76"/>
                    </a:lnTo>
                    <a:lnTo>
                      <a:pt x="f77" y="f78"/>
                    </a:lnTo>
                    <a:lnTo>
                      <a:pt x="f75" y="f79"/>
                    </a:lnTo>
                    <a:lnTo>
                      <a:pt x="f80" y="f81"/>
                    </a:lnTo>
                    <a:lnTo>
                      <a:pt x="f71" y="f82"/>
                    </a:lnTo>
                    <a:lnTo>
                      <a:pt x="f70" y="f83"/>
                    </a:lnTo>
                    <a:lnTo>
                      <a:pt x="f69" y="f84"/>
                    </a:lnTo>
                    <a:lnTo>
                      <a:pt x="f85" y="f4"/>
                    </a:lnTo>
                    <a:lnTo>
                      <a:pt x="f86" y="f84"/>
                    </a:lnTo>
                    <a:lnTo>
                      <a:pt x="f87" y="f83"/>
                    </a:lnTo>
                    <a:lnTo>
                      <a:pt x="f88" y="f82"/>
                    </a:lnTo>
                    <a:lnTo>
                      <a:pt x="f89" y="f81"/>
                    </a:lnTo>
                    <a:lnTo>
                      <a:pt x="f90" y="f91"/>
                    </a:lnTo>
                    <a:lnTo>
                      <a:pt x="f6" y="f78"/>
                    </a:lnTo>
                    <a:lnTo>
                      <a:pt x="f3" y="f76"/>
                    </a:lnTo>
                    <a:lnTo>
                      <a:pt x="f3" y="f5"/>
                    </a:lnTo>
                    <a:lnTo>
                      <a:pt x="f3" y="f5"/>
                    </a:lnTo>
                    <a:close/>
                  </a:path>
                </a:pathLst>
              </a:custGeom>
              <a:gradFill>
                <a:gsLst>
                  <a:gs pos="0">
                    <a:srgbClr val="002E8A"/>
                  </a:gs>
                  <a:gs pos="100000">
                    <a:srgbClr val="003399"/>
                  </a:gs>
                </a:gsLst>
                <a:lin ang="13500000"/>
              </a:gradFill>
              <a:ln>
                <a:noFill/>
                <a:prstDash val="solid"/>
              </a:ln>
            </p:spPr>
            <p:txBody>
              <a:bodyPr vert="horz" wrap="none" lIns="90004" tIns="46798" rIns="90004" bIns="46798" anchor="t"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a:solidFill>
                    <a:srgbClr val="FFFFFF"/>
                  </a:solidFill>
                  <a:latin typeface="Arial" pitchFamily="18"/>
                  <a:ea typeface="Arial Unicode MS" pitchFamily="2"/>
                  <a:cs typeface="Tahoma" pitchFamily="2"/>
                </a:endParaRPr>
              </a:p>
            </p:txBody>
          </p:sp>
          <p:sp>
            <p:nvSpPr>
              <p:cNvPr id="8" name="Figura a mano libera 7"/>
              <p:cNvSpPr/>
              <p:nvPr/>
            </p:nvSpPr>
            <p:spPr>
              <a:xfrm>
                <a:off x="4603674" y="5311804"/>
                <a:ext cx="4522677" cy="1538276"/>
              </a:xfrm>
              <a:custGeom>
                <a:avLst/>
                <a:gdLst>
                  <a:gd name="f0" fmla="val w"/>
                  <a:gd name="f1" fmla="val h"/>
                  <a:gd name="f2" fmla="val 0"/>
                  <a:gd name="f3" fmla="val 2849"/>
                  <a:gd name="f4" fmla="val 969"/>
                  <a:gd name="f5" fmla="val 92"/>
                  <a:gd name="f6" fmla="val 958"/>
                  <a:gd name="f7" fmla="val 391"/>
                  <a:gd name="f8" fmla="val 434"/>
                  <a:gd name="f9" fmla="val 947"/>
                  <a:gd name="f10" fmla="val 483"/>
                  <a:gd name="f11" fmla="val 914"/>
                  <a:gd name="f12" fmla="val 554"/>
                  <a:gd name="f13" fmla="val 876"/>
                  <a:gd name="f14" fmla="val 635"/>
                  <a:gd name="f15" fmla="val 838"/>
                  <a:gd name="f16" fmla="val 727"/>
                  <a:gd name="f17" fmla="val 794"/>
                  <a:gd name="f18" fmla="val 836"/>
                  <a:gd name="f19" fmla="val 745"/>
                  <a:gd name="f20" fmla="val 961"/>
                  <a:gd name="f21" fmla="val 696"/>
                  <a:gd name="f22" fmla="val 1102"/>
                  <a:gd name="f23" fmla="val 642"/>
                  <a:gd name="f24" fmla="val 1259"/>
                  <a:gd name="f25" fmla="val 582"/>
                  <a:gd name="f26" fmla="val 1433"/>
                  <a:gd name="f27" fmla="val 522"/>
                  <a:gd name="f28" fmla="val 1623"/>
                  <a:gd name="f29" fmla="val 462"/>
                  <a:gd name="f30" fmla="val 1829"/>
                  <a:gd name="f31" fmla="val 403"/>
                  <a:gd name="f32" fmla="val 2057"/>
                  <a:gd name="f33" fmla="val 343"/>
                  <a:gd name="f34" fmla="val 2301"/>
                  <a:gd name="f35" fmla="val 283"/>
                  <a:gd name="f36" fmla="val 2567"/>
                  <a:gd name="f37" fmla="val 223"/>
                  <a:gd name="f38" fmla="val 163"/>
                  <a:gd name="f39" fmla="val 2817"/>
                  <a:gd name="f40" fmla="val 16"/>
                  <a:gd name="f41" fmla="val 2773"/>
                  <a:gd name="f42" fmla="val 33"/>
                  <a:gd name="f43" fmla="val 2719"/>
                  <a:gd name="f44" fmla="val 54"/>
                  <a:gd name="f45" fmla="val 2648"/>
                  <a:gd name="f46" fmla="val 76"/>
                  <a:gd name="f47" fmla="val 2572"/>
                  <a:gd name="f48" fmla="val 98"/>
                  <a:gd name="f49" fmla="val 2491"/>
                  <a:gd name="f50" fmla="val 120"/>
                  <a:gd name="f51" fmla="val 2399"/>
                  <a:gd name="f52" fmla="val 147"/>
                  <a:gd name="f53" fmla="val 169"/>
                  <a:gd name="f54" fmla="val 2095"/>
                  <a:gd name="f55" fmla="val 1889"/>
                  <a:gd name="f56" fmla="val 277"/>
                  <a:gd name="f57" fmla="val 1688"/>
                  <a:gd name="f58" fmla="val 326"/>
                  <a:gd name="f59" fmla="val 1590"/>
                  <a:gd name="f60" fmla="val 354"/>
                  <a:gd name="f61" fmla="val 1503"/>
                  <a:gd name="f62" fmla="val 381"/>
                  <a:gd name="f63" fmla="val 1107"/>
                  <a:gd name="f64" fmla="val 506"/>
                  <a:gd name="f65" fmla="val 912"/>
                  <a:gd name="f66" fmla="val 577"/>
                  <a:gd name="f67" fmla="val 647"/>
                  <a:gd name="f68" fmla="val 548"/>
                  <a:gd name="f69" fmla="val 718"/>
                  <a:gd name="f70" fmla="val 380"/>
                  <a:gd name="f71" fmla="val 228"/>
                  <a:gd name="f72" fmla="*/ f0 1 2849"/>
                  <a:gd name="f73" fmla="*/ f1 1 969"/>
                  <a:gd name="f74" fmla="+- f4 0 f2"/>
                  <a:gd name="f75" fmla="+- f3 0 f2"/>
                  <a:gd name="f76" fmla="*/ f75 1 2849"/>
                  <a:gd name="f77" fmla="*/ f74 1 969"/>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2849" h="969">
                    <a:moveTo>
                      <a:pt x="f5" y="f6"/>
                    </a:moveTo>
                    <a:lnTo>
                      <a:pt x="f2" y="f4"/>
                    </a:lnTo>
                    <a:lnTo>
                      <a:pt x="f7" y="f4"/>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 y="f38"/>
                    </a:lnTo>
                    <a:lnTo>
                      <a:pt x="f3" y="f2"/>
                    </a:lnTo>
                    <a:lnTo>
                      <a:pt x="f39" y="f40"/>
                    </a:lnTo>
                    <a:lnTo>
                      <a:pt x="f41" y="f42"/>
                    </a:lnTo>
                    <a:lnTo>
                      <a:pt x="f43" y="f44"/>
                    </a:lnTo>
                    <a:lnTo>
                      <a:pt x="f45" y="f46"/>
                    </a:lnTo>
                    <a:lnTo>
                      <a:pt x="f47" y="f48"/>
                    </a:lnTo>
                    <a:lnTo>
                      <a:pt x="f49" y="f50"/>
                    </a:lnTo>
                    <a:lnTo>
                      <a:pt x="f51" y="f52"/>
                    </a:lnTo>
                    <a:lnTo>
                      <a:pt x="f34" y="f53"/>
                    </a:lnTo>
                    <a:lnTo>
                      <a:pt x="f54" y="f37"/>
                    </a:lnTo>
                    <a:lnTo>
                      <a:pt x="f55" y="f56"/>
                    </a:lnTo>
                    <a:lnTo>
                      <a:pt x="f57" y="f58"/>
                    </a:lnTo>
                    <a:lnTo>
                      <a:pt x="f59" y="f60"/>
                    </a:lnTo>
                    <a:lnTo>
                      <a:pt x="f61" y="f62"/>
                    </a:lnTo>
                    <a:lnTo>
                      <a:pt x="f63" y="f64"/>
                    </a:lnTo>
                    <a:lnTo>
                      <a:pt x="f65" y="f66"/>
                    </a:lnTo>
                    <a:lnTo>
                      <a:pt x="f16" y="f67"/>
                    </a:lnTo>
                    <a:lnTo>
                      <a:pt x="f68" y="f69"/>
                    </a:lnTo>
                    <a:lnTo>
                      <a:pt x="f70" y="f17"/>
                    </a:lnTo>
                    <a:lnTo>
                      <a:pt x="f71" y="f13"/>
                    </a:lnTo>
                    <a:lnTo>
                      <a:pt x="f5" y="f6"/>
                    </a:lnTo>
                    <a:lnTo>
                      <a:pt x="f5" y="f6"/>
                    </a:lnTo>
                    <a:close/>
                  </a:path>
                </a:pathLst>
              </a:custGeom>
              <a:gradFill>
                <a:gsLst>
                  <a:gs pos="0">
                    <a:srgbClr val="00297C"/>
                  </a:gs>
                  <a:gs pos="100000">
                    <a:srgbClr val="003399"/>
                  </a:gs>
                </a:gsLst>
                <a:lin ang="5400000"/>
              </a:gradFill>
              <a:ln>
                <a:noFill/>
                <a:prstDash val="solid"/>
              </a:ln>
            </p:spPr>
            <p:txBody>
              <a:bodyPr vert="horz" wrap="none" lIns="90004" tIns="46798" rIns="90004" bIns="46798" anchor="t"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a:solidFill>
                    <a:srgbClr val="FFFFFF"/>
                  </a:solidFill>
                  <a:latin typeface="Arial" pitchFamily="18"/>
                  <a:ea typeface="Arial Unicode MS" pitchFamily="2"/>
                  <a:cs typeface="Tahoma" pitchFamily="2"/>
                </a:endParaRPr>
              </a:p>
            </p:txBody>
          </p:sp>
          <p:sp>
            <p:nvSpPr>
              <p:cNvPr id="9" name="Figura a mano libera 8"/>
              <p:cNvSpPr/>
              <p:nvPr/>
            </p:nvSpPr>
            <p:spPr>
              <a:xfrm>
                <a:off x="4362483" y="3540236"/>
                <a:ext cx="4773597" cy="3309835"/>
              </a:xfrm>
              <a:custGeom>
                <a:avLst/>
                <a:gdLst>
                  <a:gd name="f0" fmla="val 180"/>
                  <a:gd name="f1" fmla="val w"/>
                  <a:gd name="f2" fmla="val h"/>
                  <a:gd name="f3" fmla="val 0"/>
                  <a:gd name="f4" fmla="val 3007"/>
                  <a:gd name="f5" fmla="val 2085"/>
                  <a:gd name="f6" fmla="val 1427"/>
                  <a:gd name="f7" fmla="val 441"/>
                  <a:gd name="f8" fmla="val 1433"/>
                  <a:gd name="f9" fmla="val 474"/>
                  <a:gd name="f10" fmla="val 1444"/>
                  <a:gd name="f11" fmla="val 501"/>
                  <a:gd name="f12" fmla="val 1460"/>
                  <a:gd name="f13" fmla="val 528"/>
                  <a:gd name="f14" fmla="val 1482"/>
                  <a:gd name="f15" fmla="val 550"/>
                  <a:gd name="f16" fmla="val 1541"/>
                  <a:gd name="f17" fmla="val 593"/>
                  <a:gd name="f18" fmla="val 1623"/>
                  <a:gd name="f19" fmla="val 637"/>
                  <a:gd name="f20" fmla="val 1715"/>
                  <a:gd name="f21" fmla="val 670"/>
                  <a:gd name="f22" fmla="val 1818"/>
                  <a:gd name="f23" fmla="val 702"/>
                  <a:gd name="f24" fmla="val 1927"/>
                  <a:gd name="f25" fmla="val 735"/>
                  <a:gd name="f26" fmla="val 2041"/>
                  <a:gd name="f27" fmla="val 762"/>
                  <a:gd name="f28" fmla="val 2155"/>
                  <a:gd name="f29" fmla="val 789"/>
                  <a:gd name="f30" fmla="val 2269"/>
                  <a:gd name="f31" fmla="val 822"/>
                  <a:gd name="f32" fmla="val 2372"/>
                  <a:gd name="f33" fmla="val 849"/>
                  <a:gd name="f34" fmla="val 2464"/>
                  <a:gd name="f35" fmla="val 882"/>
                  <a:gd name="f36" fmla="val 2551"/>
                  <a:gd name="f37" fmla="val 920"/>
                  <a:gd name="f38" fmla="val 2616"/>
                  <a:gd name="f39" fmla="val 958"/>
                  <a:gd name="f40" fmla="val 2638"/>
                  <a:gd name="f41" fmla="val 980"/>
                  <a:gd name="f42" fmla="val 2659"/>
                  <a:gd name="f43" fmla="val 1007"/>
                  <a:gd name="f44" fmla="val 2676"/>
                  <a:gd name="f45" fmla="val 1029"/>
                  <a:gd name="f46" fmla="val 2681"/>
                  <a:gd name="f47" fmla="val 1056"/>
                  <a:gd name="f48" fmla="val 1083"/>
                  <a:gd name="f49" fmla="val 1105"/>
                  <a:gd name="f50" fmla="val 2665"/>
                  <a:gd name="f51" fmla="val 1127"/>
                  <a:gd name="f52" fmla="val 2643"/>
                  <a:gd name="f53" fmla="val 1149"/>
                  <a:gd name="f54" fmla="val 1170"/>
                  <a:gd name="f55" fmla="val 2583"/>
                  <a:gd name="f56" fmla="val 1187"/>
                  <a:gd name="f57" fmla="val 2545"/>
                  <a:gd name="f58" fmla="val 1208"/>
                  <a:gd name="f59" fmla="val 2502"/>
                  <a:gd name="f60" fmla="val 1225"/>
                  <a:gd name="f61" fmla="val 2448"/>
                  <a:gd name="f62" fmla="val 1241"/>
                  <a:gd name="f63" fmla="val 2388"/>
                  <a:gd name="f64" fmla="val 1257"/>
                  <a:gd name="f65" fmla="val 2328"/>
                  <a:gd name="f66" fmla="val 1274"/>
                  <a:gd name="f67" fmla="val 2258"/>
                  <a:gd name="f68" fmla="val 1290"/>
                  <a:gd name="f69" fmla="val 2106"/>
                  <a:gd name="f70" fmla="val 1328"/>
                  <a:gd name="f71" fmla="val 1932"/>
                  <a:gd name="f72" fmla="val 1372"/>
                  <a:gd name="f73" fmla="val 1742"/>
                  <a:gd name="f74" fmla="val 1421"/>
                  <a:gd name="f75" fmla="val 1531"/>
                  <a:gd name="f76" fmla="val 1475"/>
                  <a:gd name="f77" fmla="val 1308"/>
                  <a:gd name="f78" fmla="val 1540"/>
                  <a:gd name="f79" fmla="val 1069"/>
                  <a:gd name="f80" fmla="val 1617"/>
                  <a:gd name="f81" fmla="val 820"/>
                  <a:gd name="f82" fmla="val 1709"/>
                  <a:gd name="f83" fmla="val 554"/>
                  <a:gd name="f84" fmla="val 282"/>
                  <a:gd name="f85" fmla="val 1943"/>
                  <a:gd name="f86" fmla="val 152"/>
                  <a:gd name="f87" fmla="val 244"/>
                  <a:gd name="f88" fmla="val 2074"/>
                  <a:gd name="f89" fmla="val 386"/>
                  <a:gd name="f90" fmla="val 1992"/>
                  <a:gd name="f91" fmla="val 537"/>
                  <a:gd name="f92" fmla="val 1910"/>
                  <a:gd name="f93" fmla="val 700"/>
                  <a:gd name="f94" fmla="val 1834"/>
                  <a:gd name="f95" fmla="val 879"/>
                  <a:gd name="f96" fmla="val 1763"/>
                  <a:gd name="f97" fmla="val 1064"/>
                  <a:gd name="f98" fmla="val 1693"/>
                  <a:gd name="f99" fmla="val 1259"/>
                  <a:gd name="f100" fmla="val 1622"/>
                  <a:gd name="f101" fmla="val 1661"/>
                  <a:gd name="f102" fmla="val 1497"/>
                  <a:gd name="f103" fmla="val 1748"/>
                  <a:gd name="f104" fmla="val 1470"/>
                  <a:gd name="f105" fmla="val 1845"/>
                  <a:gd name="f106" fmla="val 1442"/>
                  <a:gd name="f107" fmla="val 2046"/>
                  <a:gd name="f108" fmla="val 1393"/>
                  <a:gd name="f109" fmla="val 2252"/>
                  <a:gd name="f110" fmla="val 1339"/>
                  <a:gd name="f111" fmla="val 2458"/>
                  <a:gd name="f112" fmla="val 1285"/>
                  <a:gd name="f113" fmla="val 1263"/>
                  <a:gd name="f114" fmla="val 1236"/>
                  <a:gd name="f115" fmla="val 2730"/>
                  <a:gd name="f116" fmla="val 1214"/>
                  <a:gd name="f117" fmla="val 2806"/>
                  <a:gd name="f118" fmla="val 1192"/>
                  <a:gd name="f119" fmla="val 2876"/>
                  <a:gd name="f120" fmla="val 2931"/>
                  <a:gd name="f121" fmla="val 2974"/>
                  <a:gd name="f122" fmla="val 1132"/>
                  <a:gd name="f123" fmla="val 1116"/>
                  <a:gd name="f124" fmla="val 871"/>
                  <a:gd name="f125" fmla="val 2941"/>
                  <a:gd name="f126" fmla="val 860"/>
                  <a:gd name="f127" fmla="val 2860"/>
                  <a:gd name="f128" fmla="val 844"/>
                  <a:gd name="f129" fmla="val 2773"/>
                  <a:gd name="f130" fmla="val 827"/>
                  <a:gd name="f131" fmla="val 2670"/>
                  <a:gd name="f132" fmla="val 806"/>
                  <a:gd name="f133" fmla="val 2567"/>
                  <a:gd name="f134" fmla="val 784"/>
                  <a:gd name="f135" fmla="val 757"/>
                  <a:gd name="f136" fmla="val 2241"/>
                  <a:gd name="f137" fmla="val 2138"/>
                  <a:gd name="f138" fmla="val 1959"/>
                  <a:gd name="f139" fmla="val 604"/>
                  <a:gd name="f140" fmla="val 1883"/>
                  <a:gd name="f141" fmla="val 566"/>
                  <a:gd name="f142" fmla="val 1824"/>
                  <a:gd name="f143" fmla="val 534"/>
                  <a:gd name="f144" fmla="val 1780"/>
                  <a:gd name="f145" fmla="val 495"/>
                  <a:gd name="f146" fmla="val 1769"/>
                  <a:gd name="f147" fmla="val 1758"/>
                  <a:gd name="f148" fmla="val 457"/>
                  <a:gd name="f149" fmla="val 1753"/>
                  <a:gd name="f150" fmla="val 436"/>
                  <a:gd name="f151" fmla="val 419"/>
                  <a:gd name="f152" fmla="val 381"/>
                  <a:gd name="f153" fmla="val 1813"/>
                  <a:gd name="f154" fmla="val 343"/>
                  <a:gd name="f155" fmla="val 1862"/>
                  <a:gd name="f156" fmla="val 316"/>
                  <a:gd name="f157" fmla="val 1921"/>
                  <a:gd name="f158" fmla="val 289"/>
                  <a:gd name="f159" fmla="val 1986"/>
                  <a:gd name="f160" fmla="val 267"/>
                  <a:gd name="f161" fmla="val 2062"/>
                  <a:gd name="f162" fmla="val 245"/>
                  <a:gd name="f163" fmla="val 2149"/>
                  <a:gd name="f164" fmla="val 229"/>
                  <a:gd name="f165" fmla="val 2236"/>
                  <a:gd name="f166" fmla="val 213"/>
                  <a:gd name="f167" fmla="val 2431"/>
                  <a:gd name="f168" fmla="val 2627"/>
                  <a:gd name="f169" fmla="val 158"/>
                  <a:gd name="f170" fmla="val 2827"/>
                  <a:gd name="f171" fmla="val 125"/>
                  <a:gd name="f172" fmla="val 2920"/>
                  <a:gd name="f173" fmla="val 109"/>
                  <a:gd name="f174" fmla="val 87"/>
                  <a:gd name="f175" fmla="val 2909"/>
                  <a:gd name="f176" fmla="val 22"/>
                  <a:gd name="f177" fmla="val 2795"/>
                  <a:gd name="f178" fmla="val 44"/>
                  <a:gd name="f179" fmla="val 66"/>
                  <a:gd name="f180" fmla="val 82"/>
                  <a:gd name="f181" fmla="val 2285"/>
                  <a:gd name="f182" fmla="val 120"/>
                  <a:gd name="f183" fmla="val 136"/>
                  <a:gd name="f184" fmla="val 2030"/>
                  <a:gd name="f185" fmla="val 1905"/>
                  <a:gd name="f186" fmla="val 174"/>
                  <a:gd name="f187" fmla="val 1791"/>
                  <a:gd name="f188" fmla="val 202"/>
                  <a:gd name="f189" fmla="val 1688"/>
                  <a:gd name="f190" fmla="val 1601"/>
                  <a:gd name="f191" fmla="val 261"/>
                  <a:gd name="f192" fmla="val 1525"/>
                  <a:gd name="f193" fmla="val 300"/>
                  <a:gd name="f194" fmla="val 1471"/>
                  <a:gd name="f195" fmla="val 338"/>
                  <a:gd name="f196" fmla="val 1455"/>
                  <a:gd name="f197" fmla="val 359"/>
                  <a:gd name="f198" fmla="val 1438"/>
                  <a:gd name="f199" fmla="val 387"/>
                  <a:gd name="f200" fmla="val 414"/>
                  <a:gd name="f201" fmla="*/ f1 1 3007"/>
                  <a:gd name="f202" fmla="*/ f2 1 2085"/>
                  <a:gd name="f203" fmla="+- f5 0 f3"/>
                  <a:gd name="f204" fmla="+- f4 0 f3"/>
                  <a:gd name="f205" fmla="*/ f204 1 3007"/>
                  <a:gd name="f206" fmla="*/ f203 1 2085"/>
                  <a:gd name="f207" fmla="*/ f3 1 f205"/>
                  <a:gd name="f208" fmla="*/ f4 1 f205"/>
                  <a:gd name="f209" fmla="*/ f3 1 f206"/>
                  <a:gd name="f210" fmla="*/ f5 1 f206"/>
                  <a:gd name="f211" fmla="*/ f207 f201 1"/>
                  <a:gd name="f212" fmla="*/ f208 f201 1"/>
                  <a:gd name="f213" fmla="*/ f210 f202 1"/>
                  <a:gd name="f214" fmla="*/ f209 f202 1"/>
                </a:gdLst>
                <a:ahLst/>
                <a:cxnLst>
                  <a:cxn ang="3cd4">
                    <a:pos x="hc" y="t"/>
                  </a:cxn>
                  <a:cxn ang="0">
                    <a:pos x="r" y="vc"/>
                  </a:cxn>
                  <a:cxn ang="cd4">
                    <a:pos x="hc" y="b"/>
                  </a:cxn>
                  <a:cxn ang="cd2">
                    <a:pos x="l" y="vc"/>
                  </a:cxn>
                </a:cxnLst>
                <a:rect l="f211" t="f214" r="f212" b="f213"/>
                <a:pathLst>
                  <a:path w="3007" h="2085">
                    <a:moveTo>
                      <a:pt x="f6" y="f7"/>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6" y="f48"/>
                    </a:lnTo>
                    <a:lnTo>
                      <a:pt x="f44" y="f49"/>
                    </a:lnTo>
                    <a:lnTo>
                      <a:pt x="f50" y="f51"/>
                    </a:lnTo>
                    <a:lnTo>
                      <a:pt x="f52" y="f53"/>
                    </a:lnTo>
                    <a:lnTo>
                      <a:pt x="f38"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22"/>
                    </a:lnTo>
                    <a:lnTo>
                      <a:pt x="f84" y="f85"/>
                    </a:lnTo>
                    <a:lnTo>
                      <a:pt x="f3" y="f5"/>
                    </a:lnTo>
                    <a:lnTo>
                      <a:pt x="f86" y="f5"/>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36" y="f113"/>
                    </a:lnTo>
                    <a:lnTo>
                      <a:pt x="f52" y="f114"/>
                    </a:lnTo>
                    <a:lnTo>
                      <a:pt x="f115" y="f116"/>
                    </a:lnTo>
                    <a:lnTo>
                      <a:pt x="f117" y="f118"/>
                    </a:lnTo>
                    <a:lnTo>
                      <a:pt x="f119" y="f54"/>
                    </a:lnTo>
                    <a:lnTo>
                      <a:pt x="f120" y="f53"/>
                    </a:lnTo>
                    <a:lnTo>
                      <a:pt x="f121" y="f122"/>
                    </a:lnTo>
                    <a:lnTo>
                      <a:pt x="f4" y="f123"/>
                    </a:lnTo>
                    <a:lnTo>
                      <a:pt x="f4" y="f124"/>
                    </a:lnTo>
                    <a:lnTo>
                      <a:pt x="f125" y="f126"/>
                    </a:lnTo>
                    <a:lnTo>
                      <a:pt x="f127" y="f128"/>
                    </a:lnTo>
                    <a:lnTo>
                      <a:pt x="f129" y="f130"/>
                    </a:lnTo>
                    <a:lnTo>
                      <a:pt x="f131" y="f132"/>
                    </a:lnTo>
                    <a:lnTo>
                      <a:pt x="f133" y="f134"/>
                    </a:lnTo>
                    <a:lnTo>
                      <a:pt x="f111" y="f135"/>
                    </a:lnTo>
                    <a:lnTo>
                      <a:pt x="f136" y="f23"/>
                    </a:lnTo>
                    <a:lnTo>
                      <a:pt x="f137" y="f21"/>
                    </a:lnTo>
                    <a:lnTo>
                      <a:pt x="f107" y="f19"/>
                    </a:lnTo>
                    <a:lnTo>
                      <a:pt x="f138" y="f139"/>
                    </a:lnTo>
                    <a:lnTo>
                      <a:pt x="f140" y="f141"/>
                    </a:lnTo>
                    <a:lnTo>
                      <a:pt x="f142" y="f143"/>
                    </a:lnTo>
                    <a:lnTo>
                      <a:pt x="f144" y="f145"/>
                    </a:lnTo>
                    <a:lnTo>
                      <a:pt x="f146" y="f9"/>
                    </a:lnTo>
                    <a:lnTo>
                      <a:pt x="f147" y="f148"/>
                    </a:lnTo>
                    <a:lnTo>
                      <a:pt x="f149" y="f150"/>
                    </a:lnTo>
                    <a:lnTo>
                      <a:pt x="f147" y="f151"/>
                    </a:lnTo>
                    <a:lnTo>
                      <a:pt x="f144" y="f152"/>
                    </a:lnTo>
                    <a:lnTo>
                      <a:pt x="f153" y="f154"/>
                    </a:lnTo>
                    <a:lnTo>
                      <a:pt x="f155" y="f156"/>
                    </a:lnTo>
                    <a:lnTo>
                      <a:pt x="f157" y="f158"/>
                    </a:lnTo>
                    <a:lnTo>
                      <a:pt x="f159" y="f160"/>
                    </a:lnTo>
                    <a:lnTo>
                      <a:pt x="f161" y="f162"/>
                    </a:lnTo>
                    <a:lnTo>
                      <a:pt x="f163" y="f164"/>
                    </a:lnTo>
                    <a:lnTo>
                      <a:pt x="f165" y="f166"/>
                    </a:lnTo>
                    <a:lnTo>
                      <a:pt x="f167" y="f0"/>
                    </a:lnTo>
                    <a:lnTo>
                      <a:pt x="f168" y="f169"/>
                    </a:lnTo>
                    <a:lnTo>
                      <a:pt x="f170" y="f171"/>
                    </a:lnTo>
                    <a:lnTo>
                      <a:pt x="f172" y="f173"/>
                    </a:lnTo>
                    <a:lnTo>
                      <a:pt x="f4" y="f174"/>
                    </a:lnTo>
                    <a:lnTo>
                      <a:pt x="f4" y="f3"/>
                    </a:lnTo>
                    <a:lnTo>
                      <a:pt x="f175" y="f176"/>
                    </a:lnTo>
                    <a:lnTo>
                      <a:pt x="f177" y="f178"/>
                    </a:lnTo>
                    <a:lnTo>
                      <a:pt x="f44" y="f179"/>
                    </a:lnTo>
                    <a:lnTo>
                      <a:pt x="f36" y="f180"/>
                    </a:lnTo>
                    <a:lnTo>
                      <a:pt x="f181" y="f182"/>
                    </a:lnTo>
                    <a:lnTo>
                      <a:pt x="f28" y="f183"/>
                    </a:lnTo>
                    <a:lnTo>
                      <a:pt x="f184" y="f169"/>
                    </a:lnTo>
                    <a:lnTo>
                      <a:pt x="f185" y="f186"/>
                    </a:lnTo>
                    <a:lnTo>
                      <a:pt x="f187" y="f188"/>
                    </a:lnTo>
                    <a:lnTo>
                      <a:pt x="f189" y="f164"/>
                    </a:lnTo>
                    <a:lnTo>
                      <a:pt x="f190" y="f191"/>
                    </a:lnTo>
                    <a:lnTo>
                      <a:pt x="f192" y="f193"/>
                    </a:lnTo>
                    <a:lnTo>
                      <a:pt x="f194" y="f195"/>
                    </a:lnTo>
                    <a:lnTo>
                      <a:pt x="f196" y="f197"/>
                    </a:lnTo>
                    <a:lnTo>
                      <a:pt x="f198" y="f199"/>
                    </a:lnTo>
                    <a:lnTo>
                      <a:pt x="f6" y="f200"/>
                    </a:lnTo>
                    <a:lnTo>
                      <a:pt x="f6" y="f7"/>
                    </a:lnTo>
                    <a:lnTo>
                      <a:pt x="f6" y="f7"/>
                    </a:lnTo>
                    <a:close/>
                  </a:path>
                </a:pathLst>
              </a:custGeom>
              <a:solidFill>
                <a:srgbClr val="003399"/>
              </a:solidFill>
              <a:ln>
                <a:noFill/>
                <a:prstDash val="solid"/>
              </a:ln>
            </p:spPr>
            <p:txBody>
              <a:bodyPr vert="horz" wrap="none" lIns="90004" tIns="46798" rIns="90004" bIns="46798" anchor="t"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a:solidFill>
                    <a:srgbClr val="FFFFFF"/>
                  </a:solidFill>
                  <a:latin typeface="Arial" pitchFamily="18"/>
                  <a:ea typeface="Arial Unicode MS" pitchFamily="2"/>
                  <a:cs typeface="Tahoma" pitchFamily="2"/>
                </a:endParaRPr>
              </a:p>
            </p:txBody>
          </p:sp>
          <p:sp>
            <p:nvSpPr>
              <p:cNvPr id="10" name="Figura a mano libera 9"/>
              <p:cNvSpPr/>
              <p:nvPr/>
            </p:nvSpPr>
            <p:spPr>
              <a:xfrm>
                <a:off x="7145277" y="3678119"/>
                <a:ext cx="1981084" cy="855722"/>
              </a:xfrm>
              <a:custGeom>
                <a:avLst/>
                <a:gdLst>
                  <a:gd name="f0" fmla="val 360"/>
                  <a:gd name="f1" fmla="val 180"/>
                  <a:gd name="f2" fmla="val w"/>
                  <a:gd name="f3" fmla="val h"/>
                  <a:gd name="f4" fmla="val 0"/>
                  <a:gd name="f5" fmla="val 1248"/>
                  <a:gd name="f6" fmla="val 539"/>
                  <a:gd name="f7" fmla="val 332"/>
                  <a:gd name="f8" fmla="val 5"/>
                  <a:gd name="f9" fmla="val 387"/>
                  <a:gd name="f10" fmla="val 27"/>
                  <a:gd name="f11" fmla="val 414"/>
                  <a:gd name="f12" fmla="val 54"/>
                  <a:gd name="f13" fmla="val 436"/>
                  <a:gd name="f14" fmla="val 92"/>
                  <a:gd name="f15" fmla="val 463"/>
                  <a:gd name="f16" fmla="val 141"/>
                  <a:gd name="f17" fmla="val 490"/>
                  <a:gd name="f18" fmla="val 195"/>
                  <a:gd name="f19" fmla="val 512"/>
                  <a:gd name="f20" fmla="val 255"/>
                  <a:gd name="f21" fmla="val 212"/>
                  <a:gd name="f22" fmla="val 517"/>
                  <a:gd name="f23" fmla="val 179"/>
                  <a:gd name="f24" fmla="val 157"/>
                  <a:gd name="f25" fmla="val 468"/>
                  <a:gd name="f26" fmla="val 447"/>
                  <a:gd name="f27" fmla="val 136"/>
                  <a:gd name="f28" fmla="val 425"/>
                  <a:gd name="f29" fmla="val 403"/>
                  <a:gd name="f30" fmla="val 381"/>
                  <a:gd name="f31" fmla="val 365"/>
                  <a:gd name="f32" fmla="val 343"/>
                  <a:gd name="f33" fmla="val 201"/>
                  <a:gd name="f34" fmla="val 327"/>
                  <a:gd name="f35" fmla="val 266"/>
                  <a:gd name="f36" fmla="val 294"/>
                  <a:gd name="f37" fmla="val 353"/>
                  <a:gd name="f38" fmla="val 262"/>
                  <a:gd name="f39" fmla="val 445"/>
                  <a:gd name="f40" fmla="val 234"/>
                  <a:gd name="f41" fmla="val 554"/>
                  <a:gd name="f42" fmla="val 213"/>
                  <a:gd name="f43" fmla="val 662"/>
                  <a:gd name="f44" fmla="val 191"/>
                  <a:gd name="f45" fmla="val 890"/>
                  <a:gd name="f46" fmla="val 153"/>
                  <a:gd name="f47" fmla="val 993"/>
                  <a:gd name="f48" fmla="val 1091"/>
                  <a:gd name="f49" fmla="val 120"/>
                  <a:gd name="f50" fmla="val 1178"/>
                  <a:gd name="f51" fmla="val 115"/>
                  <a:gd name="f52" fmla="val 104"/>
                  <a:gd name="f53" fmla="val 1161"/>
                  <a:gd name="f54" fmla="val 22"/>
                  <a:gd name="f55" fmla="val 1069"/>
                  <a:gd name="f56" fmla="val 38"/>
                  <a:gd name="f57" fmla="val 874"/>
                  <a:gd name="f58" fmla="val 71"/>
                  <a:gd name="f59" fmla="val 673"/>
                  <a:gd name="f60" fmla="val 93"/>
                  <a:gd name="f61" fmla="val 483"/>
                  <a:gd name="f62" fmla="val 126"/>
                  <a:gd name="f63" fmla="val 391"/>
                  <a:gd name="f64" fmla="val 142"/>
                  <a:gd name="f65" fmla="val 309"/>
                  <a:gd name="f66" fmla="val 158"/>
                  <a:gd name="f67" fmla="val 228"/>
                  <a:gd name="f68" fmla="val 163"/>
                  <a:gd name="f69" fmla="val 202"/>
                  <a:gd name="f70" fmla="val 103"/>
                  <a:gd name="f71" fmla="val 229"/>
                  <a:gd name="f72" fmla="val 256"/>
                  <a:gd name="f73" fmla="*/ f2 1 1248"/>
                  <a:gd name="f74" fmla="*/ f3 1 539"/>
                  <a:gd name="f75" fmla="+- f6 0 f4"/>
                  <a:gd name="f76" fmla="+- f5 0 f4"/>
                  <a:gd name="f77" fmla="*/ f76 1 1248"/>
                  <a:gd name="f78" fmla="*/ f75 1 539"/>
                  <a:gd name="f79" fmla="*/ f4 1 f77"/>
                  <a:gd name="f80" fmla="*/ f5 1 f77"/>
                  <a:gd name="f81" fmla="*/ f4 1 f78"/>
                  <a:gd name="f82" fmla="*/ f6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248" h="539">
                    <a:moveTo>
                      <a:pt x="f4" y="f7"/>
                    </a:moveTo>
                    <a:lnTo>
                      <a:pt x="f4" y="f0"/>
                    </a:lnTo>
                    <a:lnTo>
                      <a:pt x="f8" y="f9"/>
                    </a:lnTo>
                    <a:lnTo>
                      <a:pt x="f10" y="f11"/>
                    </a:lnTo>
                    <a:lnTo>
                      <a:pt x="f12" y="f13"/>
                    </a:lnTo>
                    <a:lnTo>
                      <a:pt x="f14" y="f15"/>
                    </a:lnTo>
                    <a:lnTo>
                      <a:pt x="f16" y="f17"/>
                    </a:lnTo>
                    <a:lnTo>
                      <a:pt x="f18" y="f19"/>
                    </a:lnTo>
                    <a:lnTo>
                      <a:pt x="f20" y="f6"/>
                    </a:lnTo>
                    <a:lnTo>
                      <a:pt x="f21" y="f22"/>
                    </a:lnTo>
                    <a:lnTo>
                      <a:pt x="f23" y="f17"/>
                    </a:lnTo>
                    <a:lnTo>
                      <a:pt x="f24" y="f25"/>
                    </a:lnTo>
                    <a:lnTo>
                      <a:pt x="f16" y="f26"/>
                    </a:lnTo>
                    <a:lnTo>
                      <a:pt x="f27" y="f28"/>
                    </a:lnTo>
                    <a:lnTo>
                      <a:pt x="f27" y="f29"/>
                    </a:lnTo>
                    <a:lnTo>
                      <a:pt x="f16" y="f30"/>
                    </a:lnTo>
                    <a:lnTo>
                      <a:pt x="f24" y="f31"/>
                    </a:lnTo>
                    <a:lnTo>
                      <a:pt x="f23" y="f32"/>
                    </a:lnTo>
                    <a:lnTo>
                      <a:pt x="f33" y="f34"/>
                    </a:lnTo>
                    <a:lnTo>
                      <a:pt x="f35" y="f36"/>
                    </a:lnTo>
                    <a:lnTo>
                      <a:pt x="f37" y="f38"/>
                    </a:lnTo>
                    <a:lnTo>
                      <a:pt x="f39" y="f40"/>
                    </a:lnTo>
                    <a:lnTo>
                      <a:pt x="f41" y="f42"/>
                    </a:lnTo>
                    <a:lnTo>
                      <a:pt x="f43" y="f44"/>
                    </a:lnTo>
                    <a:lnTo>
                      <a:pt x="f45" y="f46"/>
                    </a:lnTo>
                    <a:lnTo>
                      <a:pt x="f47" y="f27"/>
                    </a:lnTo>
                    <a:lnTo>
                      <a:pt x="f48" y="f49"/>
                    </a:lnTo>
                    <a:lnTo>
                      <a:pt x="f50" y="f51"/>
                    </a:lnTo>
                    <a:lnTo>
                      <a:pt x="f5" y="f52"/>
                    </a:lnTo>
                    <a:lnTo>
                      <a:pt x="f5" y="f4"/>
                    </a:lnTo>
                    <a:lnTo>
                      <a:pt x="f53" y="f54"/>
                    </a:lnTo>
                    <a:lnTo>
                      <a:pt x="f55" y="f56"/>
                    </a:lnTo>
                    <a:lnTo>
                      <a:pt x="f57" y="f58"/>
                    </a:lnTo>
                    <a:lnTo>
                      <a:pt x="f59" y="f60"/>
                    </a:lnTo>
                    <a:lnTo>
                      <a:pt x="f61" y="f62"/>
                    </a:lnTo>
                    <a:lnTo>
                      <a:pt x="f63" y="f64"/>
                    </a:lnTo>
                    <a:lnTo>
                      <a:pt x="f65" y="f66"/>
                    </a:lnTo>
                    <a:lnTo>
                      <a:pt x="f67" y="f1"/>
                    </a:lnTo>
                    <a:lnTo>
                      <a:pt x="f68" y="f69"/>
                    </a:lnTo>
                    <a:lnTo>
                      <a:pt x="f70" y="f71"/>
                    </a:lnTo>
                    <a:lnTo>
                      <a:pt x="f12" y="f72"/>
                    </a:lnTo>
                    <a:lnTo>
                      <a:pt x="f54" y="f36"/>
                    </a:lnTo>
                    <a:lnTo>
                      <a:pt x="f4" y="f7"/>
                    </a:lnTo>
                    <a:lnTo>
                      <a:pt x="f4" y="f7"/>
                    </a:lnTo>
                    <a:close/>
                  </a:path>
                </a:pathLst>
              </a:custGeom>
              <a:gradFill>
                <a:gsLst>
                  <a:gs pos="0">
                    <a:srgbClr val="003399"/>
                  </a:gs>
                  <a:gs pos="100000">
                    <a:srgbClr val="002C85"/>
                  </a:gs>
                </a:gsLst>
                <a:lin ang="13500000"/>
              </a:gradFill>
              <a:ln>
                <a:noFill/>
                <a:prstDash val="solid"/>
              </a:ln>
            </p:spPr>
            <p:txBody>
              <a:bodyPr vert="horz" wrap="none" lIns="90004" tIns="46798" rIns="90004" bIns="46798" anchor="t"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a:solidFill>
                    <a:srgbClr val="FFFFFF"/>
                  </a:solidFill>
                  <a:latin typeface="Arial" pitchFamily="18"/>
                  <a:ea typeface="Arial Unicode MS" pitchFamily="2"/>
                  <a:cs typeface="Tahoma" pitchFamily="2"/>
                </a:endParaRPr>
              </a:p>
            </p:txBody>
          </p:sp>
        </p:grpSp>
        <p:sp>
          <p:nvSpPr>
            <p:cNvPr id="11" name="Figura a mano libera 10"/>
            <p:cNvSpPr/>
            <p:nvPr/>
          </p:nvSpPr>
          <p:spPr>
            <a:xfrm>
              <a:off x="5273637" y="2128677"/>
              <a:ext cx="2897276" cy="2440076"/>
            </a:xfrm>
            <a:custGeom>
              <a:avLst/>
              <a:gdLst>
                <a:gd name="f0" fmla="val w"/>
                <a:gd name="f1" fmla="val h"/>
                <a:gd name="f2" fmla="val 0"/>
                <a:gd name="f3" fmla="val 2296"/>
                <a:gd name="f4" fmla="val 1469"/>
                <a:gd name="f5" fmla="val 771"/>
                <a:gd name="f6" fmla="val 1088"/>
                <a:gd name="f7" fmla="val 982"/>
                <a:gd name="f8" fmla="val 1061"/>
                <a:gd name="f9" fmla="val 1178"/>
                <a:gd name="f10" fmla="val 1034"/>
                <a:gd name="f11" fmla="val 1357"/>
                <a:gd name="f12" fmla="val 1012"/>
                <a:gd name="f13" fmla="val 1520"/>
                <a:gd name="f14" fmla="val 985"/>
                <a:gd name="f15" fmla="val 1666"/>
                <a:gd name="f16" fmla="val 957"/>
                <a:gd name="f17" fmla="val 1796"/>
                <a:gd name="f18" fmla="val 930"/>
                <a:gd name="f19" fmla="val 1916"/>
                <a:gd name="f20" fmla="val 897"/>
                <a:gd name="f21" fmla="val 2013"/>
                <a:gd name="f22" fmla="val 870"/>
                <a:gd name="f23" fmla="val 2100"/>
                <a:gd name="f24" fmla="val 832"/>
                <a:gd name="f25" fmla="val 2171"/>
                <a:gd name="f26" fmla="val 800"/>
                <a:gd name="f27" fmla="val 2220"/>
                <a:gd name="f28" fmla="val 756"/>
                <a:gd name="f29" fmla="val 2263"/>
                <a:gd name="f30" fmla="val 712"/>
                <a:gd name="f31" fmla="val 2285"/>
                <a:gd name="f32" fmla="val 669"/>
                <a:gd name="f33" fmla="val 614"/>
                <a:gd name="f34" fmla="val 2290"/>
                <a:gd name="f35" fmla="val 560"/>
                <a:gd name="f36" fmla="val 2269"/>
                <a:gd name="f37" fmla="val 500"/>
                <a:gd name="f38" fmla="val 2241"/>
                <a:gd name="f39" fmla="val 457"/>
                <a:gd name="f40" fmla="val 2198"/>
                <a:gd name="f41" fmla="val 408"/>
                <a:gd name="f42" fmla="val 2144"/>
                <a:gd name="f43" fmla="val 364"/>
                <a:gd name="f44" fmla="val 2079"/>
                <a:gd name="f45" fmla="val 321"/>
                <a:gd name="f46" fmla="val 2008"/>
                <a:gd name="f47" fmla="val 277"/>
                <a:gd name="f48" fmla="val 1927"/>
                <a:gd name="f49" fmla="val 234"/>
                <a:gd name="f50" fmla="val 1769"/>
                <a:gd name="f51" fmla="val 157"/>
                <a:gd name="f52" fmla="val 1688"/>
                <a:gd name="f53" fmla="val 125"/>
                <a:gd name="f54" fmla="val 1612"/>
                <a:gd name="f55" fmla="val 92"/>
                <a:gd name="f56" fmla="val 1536"/>
                <a:gd name="f57" fmla="val 65"/>
                <a:gd name="f58" fmla="val 1476"/>
                <a:gd name="f59" fmla="val 43"/>
                <a:gd name="f60" fmla="val 1422"/>
                <a:gd name="f61" fmla="val 27"/>
                <a:gd name="f62" fmla="val 1384"/>
                <a:gd name="f63" fmla="val 10"/>
                <a:gd name="f64" fmla="val 5"/>
                <a:gd name="f65" fmla="val 1346"/>
                <a:gd name="f66" fmla="val 1498"/>
                <a:gd name="f67" fmla="val 54"/>
                <a:gd name="f68" fmla="val 1655"/>
                <a:gd name="f69" fmla="val 119"/>
                <a:gd name="f70" fmla="val 1807"/>
                <a:gd name="f71" fmla="val 185"/>
                <a:gd name="f72" fmla="val 1948"/>
                <a:gd name="f73" fmla="val 255"/>
                <a:gd name="f74" fmla="val 288"/>
                <a:gd name="f75" fmla="val 2068"/>
                <a:gd name="f76" fmla="val 326"/>
                <a:gd name="f77" fmla="val 2122"/>
                <a:gd name="f78" fmla="val 402"/>
                <a:gd name="f79" fmla="val 2209"/>
                <a:gd name="f80" fmla="val 440"/>
                <a:gd name="f81" fmla="val 2236"/>
                <a:gd name="f82" fmla="val 478"/>
                <a:gd name="f83" fmla="val 2252"/>
                <a:gd name="f84" fmla="val 522"/>
                <a:gd name="f85" fmla="val 2258"/>
                <a:gd name="f86" fmla="val 598"/>
                <a:gd name="f87" fmla="val 636"/>
                <a:gd name="f88" fmla="val 2214"/>
                <a:gd name="f89" fmla="val 702"/>
                <a:gd name="f90" fmla="val 729"/>
                <a:gd name="f91" fmla="val 2062"/>
                <a:gd name="f92" fmla="val 1997"/>
                <a:gd name="f93" fmla="val 778"/>
                <a:gd name="f94" fmla="val 1921"/>
                <a:gd name="f95" fmla="val 1834"/>
                <a:gd name="f96" fmla="val 821"/>
                <a:gd name="f97" fmla="val 1748"/>
                <a:gd name="f98" fmla="val 843"/>
                <a:gd name="f99" fmla="val 1552"/>
                <a:gd name="f100" fmla="val 876"/>
                <a:gd name="f101" fmla="val 1351"/>
                <a:gd name="f102" fmla="val 908"/>
                <a:gd name="f103" fmla="val 1134"/>
                <a:gd name="f104" fmla="val 941"/>
                <a:gd name="f105" fmla="val 923"/>
                <a:gd name="f106" fmla="val 968"/>
                <a:gd name="f107" fmla="val 716"/>
                <a:gd name="f108" fmla="val 995"/>
                <a:gd name="f109" fmla="val 521"/>
                <a:gd name="f110" fmla="val 1028"/>
                <a:gd name="f111" fmla="val 434"/>
                <a:gd name="f112" fmla="val 1044"/>
                <a:gd name="f113" fmla="val 353"/>
                <a:gd name="f114" fmla="val 1066"/>
                <a:gd name="f115" fmla="val 1082"/>
                <a:gd name="f116" fmla="val 206"/>
                <a:gd name="f117" fmla="val 1104"/>
                <a:gd name="f118" fmla="val 147"/>
                <a:gd name="f119" fmla="val 1126"/>
                <a:gd name="f120" fmla="val 1148"/>
                <a:gd name="f121" fmla="val 1175"/>
                <a:gd name="f122" fmla="val 22"/>
                <a:gd name="f123" fmla="val 1202"/>
                <a:gd name="f124" fmla="val 6"/>
                <a:gd name="f125" fmla="val 1229"/>
                <a:gd name="f126" fmla="val 1262"/>
                <a:gd name="f127" fmla="val 11"/>
                <a:gd name="f128" fmla="val 1295"/>
                <a:gd name="f129" fmla="val 1327"/>
                <a:gd name="f130" fmla="val 1355"/>
                <a:gd name="f131" fmla="val 98"/>
                <a:gd name="f132" fmla="val 1382"/>
                <a:gd name="f133" fmla="val 141"/>
                <a:gd name="f134" fmla="val 1404"/>
                <a:gd name="f135" fmla="val 196"/>
                <a:gd name="f136" fmla="val 1425"/>
                <a:gd name="f137" fmla="val 261"/>
                <a:gd name="f138" fmla="val 1447"/>
                <a:gd name="f139" fmla="val 266"/>
                <a:gd name="f140" fmla="val 1442"/>
                <a:gd name="f141" fmla="val 217"/>
                <a:gd name="f142" fmla="val 1414"/>
                <a:gd name="f143" fmla="val 174"/>
                <a:gd name="f144" fmla="val 1387"/>
                <a:gd name="f145" fmla="val 1360"/>
                <a:gd name="f146" fmla="val 1333"/>
                <a:gd name="f147" fmla="val 120"/>
                <a:gd name="f148" fmla="val 1306"/>
                <a:gd name="f149" fmla="val 1278"/>
                <a:gd name="f150" fmla="val 1257"/>
                <a:gd name="f151" fmla="val 212"/>
                <a:gd name="f152" fmla="val 1208"/>
                <a:gd name="f153" fmla="val 272"/>
                <a:gd name="f154" fmla="val 1186"/>
                <a:gd name="f155" fmla="val 342"/>
                <a:gd name="f156" fmla="val 1164"/>
                <a:gd name="f157" fmla="val 423"/>
                <a:gd name="f158" fmla="val 1142"/>
                <a:gd name="f159" fmla="val 527"/>
                <a:gd name="f160" fmla="val 1121"/>
                <a:gd name="f161" fmla="val 641"/>
                <a:gd name="f162" fmla="*/ f0 1 2296"/>
                <a:gd name="f163" fmla="*/ f1 1 1469"/>
                <a:gd name="f164" fmla="+- f4 0 f2"/>
                <a:gd name="f165" fmla="+- f3 0 f2"/>
                <a:gd name="f166" fmla="*/ f165 1 2296"/>
                <a:gd name="f167" fmla="*/ f164 1 1469"/>
                <a:gd name="f168" fmla="*/ f2 1 f166"/>
                <a:gd name="f169" fmla="*/ f3 1 f166"/>
                <a:gd name="f170" fmla="*/ f2 1 f167"/>
                <a:gd name="f171" fmla="*/ f4 1 f167"/>
                <a:gd name="f172" fmla="*/ f168 f162 1"/>
                <a:gd name="f173" fmla="*/ f169 f162 1"/>
                <a:gd name="f174" fmla="*/ f171 f163 1"/>
                <a:gd name="f175" fmla="*/ f170 f163 1"/>
              </a:gdLst>
              <a:ahLst/>
              <a:cxnLst>
                <a:cxn ang="3cd4">
                  <a:pos x="hc" y="t"/>
                </a:cxn>
                <a:cxn ang="0">
                  <a:pos x="r" y="vc"/>
                </a:cxn>
                <a:cxn ang="cd4">
                  <a:pos x="hc" y="b"/>
                </a:cxn>
                <a:cxn ang="cd2">
                  <a:pos x="l" y="vc"/>
                </a:cxn>
              </a:cxnLst>
              <a:rect l="f172" t="f175" r="f173" b="f174"/>
              <a:pathLst>
                <a:path w="2296" h="1469">
                  <a:moveTo>
                    <a:pt x="f5" y="f6"/>
                  </a:move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11" y="f64"/>
                  </a:lnTo>
                  <a:lnTo>
                    <a:pt x="f65" y="f2"/>
                  </a:lnTo>
                  <a:lnTo>
                    <a:pt x="f66" y="f67"/>
                  </a:lnTo>
                  <a:lnTo>
                    <a:pt x="f68" y="f69"/>
                  </a:lnTo>
                  <a:lnTo>
                    <a:pt x="f70" y="f71"/>
                  </a:lnTo>
                  <a:lnTo>
                    <a:pt x="f72" y="f73"/>
                  </a:lnTo>
                  <a:lnTo>
                    <a:pt x="f21" y="f74"/>
                  </a:lnTo>
                  <a:lnTo>
                    <a:pt x="f75" y="f76"/>
                  </a:lnTo>
                  <a:lnTo>
                    <a:pt x="f77" y="f43"/>
                  </a:lnTo>
                  <a:lnTo>
                    <a:pt x="f25" y="f78"/>
                  </a:lnTo>
                  <a:lnTo>
                    <a:pt x="f79" y="f80"/>
                  </a:lnTo>
                  <a:lnTo>
                    <a:pt x="f81" y="f82"/>
                  </a:lnTo>
                  <a:lnTo>
                    <a:pt x="f83" y="f84"/>
                  </a:lnTo>
                  <a:lnTo>
                    <a:pt x="f29" y="f35"/>
                  </a:lnTo>
                  <a:lnTo>
                    <a:pt x="f85" y="f86"/>
                  </a:lnTo>
                  <a:lnTo>
                    <a:pt x="f38" y="f87"/>
                  </a:lnTo>
                  <a:lnTo>
                    <a:pt x="f88" y="f32"/>
                  </a:lnTo>
                  <a:lnTo>
                    <a:pt x="f25" y="f89"/>
                  </a:lnTo>
                  <a:lnTo>
                    <a:pt x="f77" y="f90"/>
                  </a:lnTo>
                  <a:lnTo>
                    <a:pt x="f91" y="f28"/>
                  </a:lnTo>
                  <a:lnTo>
                    <a:pt x="f92" y="f93"/>
                  </a:lnTo>
                  <a:lnTo>
                    <a:pt x="f94" y="f26"/>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47" y="f115"/>
                  </a:lnTo>
                  <a:lnTo>
                    <a:pt x="f116" y="f117"/>
                  </a:lnTo>
                  <a:lnTo>
                    <a:pt x="f118" y="f119"/>
                  </a:lnTo>
                  <a:lnTo>
                    <a:pt x="f55" y="f120"/>
                  </a:lnTo>
                  <a:lnTo>
                    <a:pt x="f67" y="f121"/>
                  </a:lnTo>
                  <a:lnTo>
                    <a:pt x="f122" y="f123"/>
                  </a:lnTo>
                  <a:lnTo>
                    <a:pt x="f124" y="f125"/>
                  </a:lnTo>
                  <a:lnTo>
                    <a:pt x="f2" y="f126"/>
                  </a:lnTo>
                  <a:lnTo>
                    <a:pt x="f127" y="f128"/>
                  </a:lnTo>
                  <a:lnTo>
                    <a:pt x="f61" y="f129"/>
                  </a:lnTo>
                  <a:lnTo>
                    <a:pt x="f67" y="f130"/>
                  </a:lnTo>
                  <a:lnTo>
                    <a:pt x="f131" y="f132"/>
                  </a:lnTo>
                  <a:lnTo>
                    <a:pt x="f133" y="f134"/>
                  </a:lnTo>
                  <a:lnTo>
                    <a:pt x="f135" y="f136"/>
                  </a:lnTo>
                  <a:lnTo>
                    <a:pt x="f137" y="f138"/>
                  </a:lnTo>
                  <a:lnTo>
                    <a:pt x="f76" y="f4"/>
                  </a:lnTo>
                  <a:lnTo>
                    <a:pt x="f139" y="f140"/>
                  </a:lnTo>
                  <a:lnTo>
                    <a:pt x="f141" y="f142"/>
                  </a:lnTo>
                  <a:lnTo>
                    <a:pt x="f143" y="f144"/>
                  </a:lnTo>
                  <a:lnTo>
                    <a:pt x="f118" y="f145"/>
                  </a:lnTo>
                  <a:lnTo>
                    <a:pt x="f53" y="f146"/>
                  </a:lnTo>
                  <a:lnTo>
                    <a:pt x="f147" y="f148"/>
                  </a:lnTo>
                  <a:lnTo>
                    <a:pt x="f53" y="f149"/>
                  </a:lnTo>
                  <a:lnTo>
                    <a:pt x="f133" y="f150"/>
                  </a:lnTo>
                  <a:lnTo>
                    <a:pt x="f143" y="f125"/>
                  </a:lnTo>
                  <a:lnTo>
                    <a:pt x="f151" y="f152"/>
                  </a:lnTo>
                  <a:lnTo>
                    <a:pt x="f153" y="f154"/>
                  </a:lnTo>
                  <a:lnTo>
                    <a:pt x="f155" y="f156"/>
                  </a:lnTo>
                  <a:lnTo>
                    <a:pt x="f157" y="f158"/>
                  </a:lnTo>
                  <a:lnTo>
                    <a:pt x="f159" y="f160"/>
                  </a:lnTo>
                  <a:lnTo>
                    <a:pt x="f161" y="f117"/>
                  </a:lnTo>
                  <a:lnTo>
                    <a:pt x="f5" y="f6"/>
                  </a:lnTo>
                  <a:lnTo>
                    <a:pt x="f5" y="f6"/>
                  </a:lnTo>
                  <a:close/>
                </a:path>
              </a:pathLst>
            </a:custGeom>
            <a:gradFill>
              <a:gsLst>
                <a:gs pos="0">
                  <a:srgbClr val="003399"/>
                </a:gs>
                <a:gs pos="100000">
                  <a:srgbClr val="002B81"/>
                </a:gs>
              </a:gsLst>
              <a:lin ang="13500000"/>
            </a:gradFill>
            <a:ln>
              <a:noFill/>
              <a:prstDash val="solid"/>
            </a:ln>
          </p:spPr>
          <p:txBody>
            <a:bodyPr vert="horz" wrap="none" lIns="90004" tIns="46798" rIns="90004" bIns="46798" anchor="t"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a:solidFill>
                  <a:srgbClr val="FFFFFF"/>
                </a:solidFill>
                <a:latin typeface="Arial" pitchFamily="18"/>
                <a:ea typeface="Arial Unicode MS" pitchFamily="2"/>
                <a:cs typeface="Tahoma" pitchFamily="2"/>
              </a:endParaRPr>
            </a:p>
          </p:txBody>
        </p:sp>
        <p:sp>
          <p:nvSpPr>
            <p:cNvPr id="12" name="Figura a mano libera 11"/>
            <p:cNvSpPr/>
            <p:nvPr/>
          </p:nvSpPr>
          <p:spPr>
            <a:xfrm>
              <a:off x="0" y="0"/>
              <a:ext cx="9140763" cy="2819515"/>
            </a:xfrm>
            <a:custGeom>
              <a:avLst/>
              <a:gdLst>
                <a:gd name="f0" fmla="val w"/>
                <a:gd name="f1" fmla="val h"/>
                <a:gd name="f2" fmla="val 0"/>
                <a:gd name="f3" fmla="val 5740"/>
                <a:gd name="f4" fmla="val 1906"/>
                <a:gd name="f5" fmla="*/ f0 1 5740"/>
                <a:gd name="f6" fmla="*/ f1 1 1906"/>
                <a:gd name="f7" fmla="+- f4 0 f2"/>
                <a:gd name="f8" fmla="+- f3 0 f2"/>
                <a:gd name="f9" fmla="*/ f8 1 5740"/>
                <a:gd name="f10" fmla="*/ f7 1 1906"/>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5740" h="1906">
                  <a:moveTo>
                    <a:pt x="f2" y="f2"/>
                  </a:moveTo>
                  <a:lnTo>
                    <a:pt x="f2" y="f4"/>
                  </a:lnTo>
                  <a:lnTo>
                    <a:pt x="f3" y="f4"/>
                  </a:lnTo>
                  <a:lnTo>
                    <a:pt x="f3" y="f2"/>
                  </a:lnTo>
                  <a:lnTo>
                    <a:pt x="f2" y="f2"/>
                  </a:lnTo>
                  <a:lnTo>
                    <a:pt x="f2" y="f2"/>
                  </a:lnTo>
                  <a:close/>
                </a:path>
              </a:pathLst>
            </a:custGeom>
            <a:gradFill>
              <a:gsLst>
                <a:gs pos="0">
                  <a:srgbClr val="000514"/>
                </a:gs>
                <a:gs pos="100000">
                  <a:srgbClr val="003399"/>
                </a:gs>
              </a:gsLst>
              <a:lin ang="5400000"/>
            </a:gradFill>
            <a:ln>
              <a:noFill/>
              <a:prstDash val="solid"/>
            </a:ln>
          </p:spPr>
          <p:txBody>
            <a:bodyPr vert="horz" wrap="none" lIns="90004" tIns="46798" rIns="90004" bIns="46798" anchor="t"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a:solidFill>
                  <a:srgbClr val="FFFFFF"/>
                </a:solidFill>
                <a:latin typeface="Arial" pitchFamily="18"/>
                <a:ea typeface="Arial Unicode MS" pitchFamily="2"/>
                <a:cs typeface="Tahoma" pitchFamily="2"/>
              </a:endParaRPr>
            </a:p>
          </p:txBody>
        </p:sp>
      </p:grpSp>
      <p:sp>
        <p:nvSpPr>
          <p:cNvPr id="13" name="Segnaposto titolo 12"/>
          <p:cNvSpPr txBox="1">
            <a:spLocks noGrp="1"/>
          </p:cNvSpPr>
          <p:nvPr>
            <p:ph type="title"/>
          </p:nvPr>
        </p:nvSpPr>
        <p:spPr>
          <a:xfrm>
            <a:off x="457200" y="128875"/>
            <a:ext cx="8229600" cy="1434602"/>
          </a:xfrm>
          <a:prstGeom prst="rect">
            <a:avLst/>
          </a:prstGeom>
          <a:noFill/>
          <a:ln>
            <a:noFill/>
          </a:ln>
        </p:spPr>
        <p:txBody>
          <a:bodyPr vert="horz" wrap="square" lIns="0" tIns="0" rIns="0" bIns="0" anchor="ctr" anchorCtr="1" compatLnSpc="1"/>
          <a:lstStyle/>
          <a:p>
            <a:pPr lvl="0"/>
            <a:endParaRPr lang="it-IT"/>
          </a:p>
        </p:txBody>
      </p:sp>
      <p:sp>
        <p:nvSpPr>
          <p:cNvPr id="14" name="Segnaposto piè di pagina 13"/>
          <p:cNvSpPr txBox="1">
            <a:spLocks noGrp="1"/>
          </p:cNvSpPr>
          <p:nvPr>
            <p:ph type="ftr" sz="quarter" idx="3"/>
          </p:nvPr>
        </p:nvSpPr>
        <p:spPr>
          <a:xfrm>
            <a:off x="3124075" y="6247802"/>
            <a:ext cx="2895840" cy="476640"/>
          </a:xfrm>
          <a:prstGeom prst="rect">
            <a:avLst/>
          </a:prstGeom>
          <a:noFill/>
          <a:ln>
            <a:noFill/>
          </a:ln>
        </p:spPr>
        <p:txBody>
          <a:bodyPr vert="horz" wrap="none" lIns="90004" tIns="46798" rIns="90004" bIns="46798" anchor="b" anchorCtr="1" compatLnSpc="1"/>
          <a:lstStyle>
            <a:lvl1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it-IT" sz="1200" b="0" i="0" u="none" strike="noStrike" kern="1200" cap="none" spc="0" baseline="0">
                <a:solidFill>
                  <a:srgbClr val="FFFFFF"/>
                </a:solidFill>
                <a:uFillTx/>
                <a:latin typeface="Arial" pitchFamily="18"/>
                <a:ea typeface="Arial Unicode MS" pitchFamily="2"/>
                <a:cs typeface="Tahoma" pitchFamily="2"/>
              </a:defRPr>
            </a:lvl1pPr>
          </a:lstStyle>
          <a:p>
            <a:pPr eaLnBrk="1"/>
            <a:endParaRPr/>
          </a:p>
        </p:txBody>
      </p:sp>
      <p:sp>
        <p:nvSpPr>
          <p:cNvPr id="15" name="Segnaposto testo 14"/>
          <p:cNvSpPr txBox="1">
            <a:spLocks noGrp="1"/>
          </p:cNvSpPr>
          <p:nvPr>
            <p:ph type="body" idx="1"/>
          </p:nvPr>
        </p:nvSpPr>
        <p:spPr>
          <a:xfrm>
            <a:off x="457200" y="1600200"/>
            <a:ext cx="8229600" cy="452628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94254117"/>
      </p:ext>
    </p:extLst>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it-IT" sz="4400" b="1" i="0" u="none" strike="noStrike" kern="0" cap="none" spc="0" baseline="0">
          <a:solidFill>
            <a:srgbClr val="E5E5FF"/>
          </a:solidFill>
          <a:effectLst>
            <a:outerShdw dist="17962" dir="2700000">
              <a:srgbClr val="000000"/>
            </a:outerShdw>
          </a:effectLst>
          <a:uFillTx/>
          <a:latin typeface="Garamond" pitchFamily="18"/>
          <a:ea typeface="Arial Unicode MS" pitchFamily="2"/>
          <a:cs typeface="Tahoma" pitchFamily="2"/>
        </a:defRPr>
      </a:lvl1pPr>
    </p:titleStyle>
    <p:bodyStyle>
      <a:lvl1pPr marL="342717" marR="0" lvl="0" indent="-342717" algn="l" defTabSz="914400" rtl="0" fontAlgn="auto" hangingPunct="1">
        <a:lnSpc>
          <a:spcPct val="100000"/>
        </a:lnSpc>
        <a:spcBef>
          <a:spcPts val="800"/>
        </a:spcBef>
        <a:spcAft>
          <a:spcPts val="0"/>
        </a:spcAft>
        <a:buClr>
          <a:srgbClr val="FFCC00"/>
        </a:buClr>
        <a:buSzPct val="70000"/>
        <a:buFont typeface="Wingdings" pitchFamily="2"/>
        <a:buChar char=""/>
        <a:tabLst>
          <a:tab pos="914034" algn="l"/>
          <a:tab pos="1828434" algn="l"/>
          <a:tab pos="2742834" algn="l"/>
          <a:tab pos="3657234" algn="l"/>
          <a:tab pos="4571634" algn="l"/>
          <a:tab pos="5486034" algn="l"/>
          <a:tab pos="6400434" algn="l"/>
          <a:tab pos="7314834" algn="l"/>
          <a:tab pos="8229234" algn="l"/>
          <a:tab pos="9143634" algn="l"/>
          <a:tab pos="10058034" algn="l"/>
        </a:tabLst>
        <a:defRPr lang="it-IT" sz="3200" b="0" i="0" u="none" strike="noStrike" kern="0" cap="none" spc="0" baseline="0">
          <a:solidFill>
            <a:srgbClr val="FFFFFF"/>
          </a:solidFill>
          <a:effectLst>
            <a:outerShdw dist="17962" dir="2700000">
              <a:srgbClr val="000000"/>
            </a:outerShdw>
          </a:effectLst>
          <a:uFillTx/>
          <a:latin typeface="Garamond" pitchFamily="18"/>
          <a:ea typeface="Arial Unicode MS" pitchFamily="2"/>
          <a:cs typeface="Tahoma" pitchFamily="2"/>
        </a:defRPr>
      </a:lvl1pPr>
      <a:lvl2pPr marL="742675" marR="0" lvl="1" indent="-285475" algn="l" defTabSz="914400" rtl="0" fontAlgn="auto" hangingPunct="1">
        <a:lnSpc>
          <a:spcPct val="100000"/>
        </a:lnSpc>
        <a:spcBef>
          <a:spcPts val="695"/>
        </a:spcBef>
        <a:spcAft>
          <a:spcPts val="0"/>
        </a:spcAft>
        <a:buClr>
          <a:srgbClr val="A886E0"/>
        </a:buClr>
        <a:buSzPct val="70000"/>
        <a:buFont typeface="Wingdings" pitchFamily="2"/>
        <a:buChar char=""/>
        <a:tabLst>
          <a:tab pos="914033" algn="l"/>
          <a:tab pos="1828433" algn="l"/>
          <a:tab pos="2742833" algn="l"/>
          <a:tab pos="3657233" algn="l"/>
          <a:tab pos="4571633" algn="l"/>
          <a:tab pos="5486033" algn="l"/>
          <a:tab pos="6400433" algn="l"/>
          <a:tab pos="7314833" algn="l"/>
          <a:tab pos="8229233" algn="l"/>
          <a:tab pos="9143633" algn="l"/>
          <a:tab pos="10058033" algn="l"/>
        </a:tabLst>
        <a:defRPr lang="it-IT" sz="2800" b="0" i="0" u="none" strike="noStrike" kern="0" cap="none" spc="0" baseline="0">
          <a:solidFill>
            <a:srgbClr val="FFFFFF"/>
          </a:solidFill>
          <a:effectLst>
            <a:outerShdw dist="17962" dir="2700000">
              <a:srgbClr val="000000"/>
            </a:outerShdw>
          </a:effectLst>
          <a:uFillTx/>
          <a:latin typeface="Garamond" pitchFamily="18"/>
          <a:ea typeface="Arial Unicode MS" pitchFamily="2"/>
          <a:cs typeface="Tahoma" pitchFamily="2"/>
        </a:defRPr>
      </a:lvl2pPr>
      <a:lvl3pPr marL="1143000" marR="0" lvl="2" indent="-228600" algn="l" defTabSz="914400" rtl="0" fontAlgn="auto" hangingPunct="1">
        <a:lnSpc>
          <a:spcPct val="100000"/>
        </a:lnSpc>
        <a:spcBef>
          <a:spcPts val="600"/>
        </a:spcBef>
        <a:spcAft>
          <a:spcPts val="0"/>
        </a:spcAft>
        <a:buClr>
          <a:srgbClr val="E5E5FF"/>
        </a:buClr>
        <a:buSzPct val="70000"/>
        <a:buFont typeface="Wingdings" pitchFamily="2"/>
        <a:buChar char=""/>
        <a:tabLst>
          <a:tab pos="1828800" algn="l"/>
          <a:tab pos="2743200" algn="l"/>
          <a:tab pos="3657600" algn="l"/>
          <a:tab pos="4572000" algn="l"/>
          <a:tab pos="5486400" algn="l"/>
          <a:tab pos="6400800" algn="l"/>
          <a:tab pos="7315200" algn="l"/>
          <a:tab pos="8229600" algn="l"/>
          <a:tab pos="9144000" algn="l"/>
          <a:tab pos="10058400" algn="l"/>
        </a:tabLst>
        <a:defRPr lang="it-IT" sz="2400" b="0" i="0" u="none" strike="noStrike" kern="0" cap="none" spc="0" baseline="0">
          <a:solidFill>
            <a:srgbClr val="FFFFFF"/>
          </a:solidFill>
          <a:effectLst>
            <a:outerShdw dist="17962" dir="2700000">
              <a:srgbClr val="000000"/>
            </a:outerShdw>
          </a:effectLst>
          <a:uFillTx/>
          <a:latin typeface="Garamond" pitchFamily="18"/>
          <a:ea typeface="Arial Unicode MS" pitchFamily="2"/>
          <a:cs typeface="Tahoma" pitchFamily="2"/>
        </a:defRPr>
      </a:lvl3pPr>
      <a:lvl4pPr marL="1600200" marR="0" lvl="3" indent="-228600" algn="l" defTabSz="914400" rtl="0" fontAlgn="auto" hangingPunct="1">
        <a:lnSpc>
          <a:spcPct val="100000"/>
        </a:lnSpc>
        <a:spcBef>
          <a:spcPts val="500"/>
        </a:spcBef>
        <a:spcAft>
          <a:spcPts val="0"/>
        </a:spcAft>
        <a:buClr>
          <a:srgbClr val="A886E0"/>
        </a:buClr>
        <a:buSzPct val="70000"/>
        <a:buFont typeface="Wingdings" pitchFamily="2"/>
        <a:buChar char=""/>
        <a:tabLst>
          <a:tab pos="1828800" algn="l"/>
          <a:tab pos="2743200" algn="l"/>
          <a:tab pos="3657600" algn="l"/>
          <a:tab pos="4572000" algn="l"/>
          <a:tab pos="5486400" algn="l"/>
          <a:tab pos="6400800" algn="l"/>
          <a:tab pos="7315200" algn="l"/>
          <a:tab pos="8229600" algn="l"/>
          <a:tab pos="9144000" algn="l"/>
          <a:tab pos="10058400" algn="l"/>
        </a:tabLst>
        <a:defRPr lang="it-IT" sz="2000" b="0" i="0" u="none" strike="noStrike" kern="0" cap="none" spc="0" baseline="0">
          <a:solidFill>
            <a:srgbClr val="FFFFFF"/>
          </a:solidFill>
          <a:effectLst>
            <a:outerShdw dist="17962" dir="2700000">
              <a:srgbClr val="000000"/>
            </a:outerShdw>
          </a:effectLst>
          <a:uFillTx/>
          <a:latin typeface="Garamond" pitchFamily="18"/>
          <a:ea typeface="Arial Unicode MS" pitchFamily="2"/>
          <a:cs typeface="Tahoma" pitchFamily="2"/>
        </a:defRPr>
      </a:lvl4pPr>
      <a:lvl5pPr marL="2057400" marR="0" lvl="4" indent="-228600" algn="l" defTabSz="914400" rtl="0" fontAlgn="auto" hangingPunct="1">
        <a:lnSpc>
          <a:spcPct val="100000"/>
        </a:lnSpc>
        <a:spcBef>
          <a:spcPts val="500"/>
        </a:spcBef>
        <a:spcAft>
          <a:spcPts val="0"/>
        </a:spcAft>
        <a:buClr>
          <a:srgbClr val="A886E0"/>
        </a:buClr>
        <a:buSzPct val="70000"/>
        <a:buFont typeface="Wingdings" pitchFamily="2"/>
        <a:buChar char=""/>
        <a:tabLst>
          <a:tab pos="2743200" algn="l"/>
          <a:tab pos="3657600" algn="l"/>
          <a:tab pos="4572000" algn="l"/>
          <a:tab pos="5486400" algn="l"/>
          <a:tab pos="6400800" algn="l"/>
          <a:tab pos="7315200" algn="l"/>
          <a:tab pos="8229600" algn="l"/>
          <a:tab pos="9144000" algn="l"/>
          <a:tab pos="10058400" algn="l"/>
        </a:tabLst>
        <a:defRPr lang="it-IT" sz="2000" b="0" i="0" u="none" strike="noStrike" kern="0" cap="none" spc="0" baseline="0">
          <a:solidFill>
            <a:srgbClr val="FFFFFF"/>
          </a:solidFill>
          <a:effectLst>
            <a:outerShdw dist="17962" dir="2700000">
              <a:srgbClr val="000000"/>
            </a:outerShdw>
          </a:effectLst>
          <a:uFillTx/>
          <a:latin typeface="Garamond" pitchFamily="18"/>
          <a:ea typeface="Arial Unicode MS" pitchFamily="2"/>
          <a:cs typeface="Tahoma" pitchFamily="2"/>
        </a:defRPr>
      </a:lvl5pPr>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82DEE83-CBA6-40B8-80B2-564AC4ACAB93}" type="datetimeFigureOut">
              <a:rPr lang="it-IT">
                <a:solidFill>
                  <a:prstClr val="white">
                    <a:tint val="75000"/>
                  </a:prstClr>
                </a:solidFill>
              </a:rPr>
              <a:pPr>
                <a:defRPr/>
              </a:pPr>
              <a:t>09/06/2012</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solidFill>
                <a:prstClr val="white">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5CF28-2BE6-4C26-B3EF-5DFD6740349A}" type="slidenum">
              <a:rPr lang="it-IT">
                <a:solidFill>
                  <a:prstClr val="white">
                    <a:tint val="75000"/>
                  </a:prstClr>
                </a:solidFill>
              </a:rPr>
              <a:pPr>
                <a:defRPr/>
              </a:pPr>
              <a:t>‹N›</a:t>
            </a:fld>
            <a:endParaRPr lang="it-IT">
              <a:solidFill>
                <a:prstClr val="white">
                  <a:tint val="75000"/>
                </a:prstClr>
              </a:solidFill>
            </a:endParaRPr>
          </a:p>
        </p:txBody>
      </p:sp>
    </p:spTree>
    <p:extLst>
      <p:ext uri="{BB962C8B-B14F-4D97-AF65-F5344CB8AC3E}">
        <p14:creationId xmlns:p14="http://schemas.microsoft.com/office/powerpoint/2010/main" val="3155307839"/>
      </p:ext>
    </p:extLst>
  </p:cSld>
  <p:clrMap bg1="dk1" tx1="lt1" bg2="dk2" tx2="lt2" accent1="accent1" accent2="accent2" accent3="accent3" accent4="accent4" accent5="accent5" accent6="accent6" hlink="hlink" folHlink="folHlink"/>
  <p:sldLayoutIdLst>
    <p:sldLayoutId id="2147485367" r:id="rId1"/>
    <p:sldLayoutId id="2147485368" r:id="rId2"/>
    <p:sldLayoutId id="2147485369" r:id="rId3"/>
    <p:sldLayoutId id="2147485370" r:id="rId4"/>
    <p:sldLayoutId id="2147485371" r:id="rId5"/>
    <p:sldLayoutId id="2147485372" r:id="rId6"/>
    <p:sldLayoutId id="2147485373" r:id="rId7"/>
    <p:sldLayoutId id="2147485374" r:id="rId8"/>
    <p:sldLayoutId id="2147485375" r:id="rId9"/>
    <p:sldLayoutId id="2147485376" r:id="rId10"/>
    <p:sldLayoutId id="2147485377" r:id="rId11"/>
    <p:sldLayoutId id="2147485378" r:id="rId12"/>
    <p:sldLayoutId id="2147485379" r:id="rId13"/>
    <p:sldLayoutId id="214748538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t-IT" smtClean="0"/>
          </a:p>
        </p:txBody>
      </p:sp>
      <p:sp>
        <p:nvSpPr>
          <p:cNvPr id="4099" name="Text Placeholder 2"/>
          <p:cNvSpPr>
            <a:spLocks noGrp="1"/>
          </p:cNvSpPr>
          <p:nvPr>
            <p:ph type="body" idx="1"/>
          </p:nvPr>
        </p:nvSpPr>
        <p:spPr bwMode="auto">
          <a:xfrm>
            <a:off x="457200" y="1484313"/>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smtClean="0"/>
          </a:p>
        </p:txBody>
      </p:sp>
      <p:sp>
        <p:nvSpPr>
          <p:cNvPr id="4" name="Date Placeholder 3"/>
          <p:cNvSpPr>
            <a:spLocks noGrp="1"/>
          </p:cNvSpPr>
          <p:nvPr>
            <p:ph type="dt" sz="half" idx="2"/>
          </p:nvPr>
        </p:nvSpPr>
        <p:spPr>
          <a:xfrm>
            <a:off x="457200" y="6597650"/>
            <a:ext cx="2133600" cy="2159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cs typeface="+mn-cs"/>
              </a:defRPr>
            </a:lvl1pPr>
          </a:lstStyle>
          <a:p>
            <a:pPr>
              <a:defRPr/>
            </a:pPr>
            <a:endParaRPr lang="it-IT"/>
          </a:p>
        </p:txBody>
      </p:sp>
      <p:sp>
        <p:nvSpPr>
          <p:cNvPr id="5" name="Footer Placeholder 4"/>
          <p:cNvSpPr>
            <a:spLocks noGrp="1"/>
          </p:cNvSpPr>
          <p:nvPr>
            <p:ph type="ftr" sz="quarter" idx="3"/>
          </p:nvPr>
        </p:nvSpPr>
        <p:spPr>
          <a:xfrm>
            <a:off x="3124200" y="6597650"/>
            <a:ext cx="2895600" cy="21590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553200" y="6597650"/>
            <a:ext cx="2133600" cy="2159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cs typeface="+mn-cs"/>
              </a:defRPr>
            </a:lvl1pPr>
          </a:lstStyle>
          <a:p>
            <a:pPr>
              <a:defRPr/>
            </a:pPr>
            <a:fld id="{670542B7-9C37-4C2C-AEDF-CB7DE5D4DC1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Lst>
  <p:txStyles>
    <p:titleStyle>
      <a:lvl1pPr algn="l" rtl="0" eaLnBrk="0" fontAlgn="base" hangingPunct="0">
        <a:spcBef>
          <a:spcPct val="0"/>
        </a:spcBef>
        <a:spcAft>
          <a:spcPct val="0"/>
        </a:spcAft>
        <a:defRPr sz="2800" b="1">
          <a:solidFill>
            <a:srgbClr val="279D9A"/>
          </a:solidFill>
          <a:latin typeface="+mj-lt"/>
          <a:ea typeface="+mj-ea"/>
          <a:cs typeface="+mj-cs"/>
        </a:defRPr>
      </a:lvl1pPr>
      <a:lvl2pPr algn="l" rtl="0" eaLnBrk="0" fontAlgn="base" hangingPunct="0">
        <a:spcBef>
          <a:spcPct val="0"/>
        </a:spcBef>
        <a:spcAft>
          <a:spcPct val="0"/>
        </a:spcAft>
        <a:defRPr sz="2800" b="1">
          <a:solidFill>
            <a:srgbClr val="279D9A"/>
          </a:solidFill>
          <a:latin typeface="Arial" charset="0"/>
          <a:cs typeface="Arial" charset="0"/>
        </a:defRPr>
      </a:lvl2pPr>
      <a:lvl3pPr algn="l" rtl="0" eaLnBrk="0" fontAlgn="base" hangingPunct="0">
        <a:spcBef>
          <a:spcPct val="0"/>
        </a:spcBef>
        <a:spcAft>
          <a:spcPct val="0"/>
        </a:spcAft>
        <a:defRPr sz="2800" b="1">
          <a:solidFill>
            <a:srgbClr val="279D9A"/>
          </a:solidFill>
          <a:latin typeface="Arial" charset="0"/>
          <a:cs typeface="Arial" charset="0"/>
        </a:defRPr>
      </a:lvl3pPr>
      <a:lvl4pPr algn="l" rtl="0" eaLnBrk="0" fontAlgn="base" hangingPunct="0">
        <a:spcBef>
          <a:spcPct val="0"/>
        </a:spcBef>
        <a:spcAft>
          <a:spcPct val="0"/>
        </a:spcAft>
        <a:defRPr sz="2800" b="1">
          <a:solidFill>
            <a:srgbClr val="279D9A"/>
          </a:solidFill>
          <a:latin typeface="Arial" charset="0"/>
          <a:cs typeface="Arial" charset="0"/>
        </a:defRPr>
      </a:lvl4pPr>
      <a:lvl5pPr algn="l" rtl="0" eaLnBrk="0" fontAlgn="base" hangingPunct="0">
        <a:spcBef>
          <a:spcPct val="0"/>
        </a:spcBef>
        <a:spcAft>
          <a:spcPct val="0"/>
        </a:spcAft>
        <a:defRPr sz="2800" b="1">
          <a:solidFill>
            <a:srgbClr val="279D9A"/>
          </a:solidFill>
          <a:latin typeface="Arial" charset="0"/>
          <a:cs typeface="Arial" charset="0"/>
        </a:defRPr>
      </a:lvl5pPr>
      <a:lvl6pPr marL="457200" algn="l" rtl="0" fontAlgn="base">
        <a:spcBef>
          <a:spcPct val="0"/>
        </a:spcBef>
        <a:spcAft>
          <a:spcPct val="0"/>
        </a:spcAft>
        <a:defRPr sz="2800" b="1">
          <a:solidFill>
            <a:srgbClr val="279D9A"/>
          </a:solidFill>
          <a:latin typeface="Arial" charset="0"/>
          <a:cs typeface="Arial" charset="0"/>
        </a:defRPr>
      </a:lvl6pPr>
      <a:lvl7pPr marL="914400" algn="l" rtl="0" fontAlgn="base">
        <a:spcBef>
          <a:spcPct val="0"/>
        </a:spcBef>
        <a:spcAft>
          <a:spcPct val="0"/>
        </a:spcAft>
        <a:defRPr sz="2800" b="1">
          <a:solidFill>
            <a:srgbClr val="279D9A"/>
          </a:solidFill>
          <a:latin typeface="Arial" charset="0"/>
          <a:cs typeface="Arial" charset="0"/>
        </a:defRPr>
      </a:lvl7pPr>
      <a:lvl8pPr marL="1371600" algn="l" rtl="0" fontAlgn="base">
        <a:spcBef>
          <a:spcPct val="0"/>
        </a:spcBef>
        <a:spcAft>
          <a:spcPct val="0"/>
        </a:spcAft>
        <a:defRPr sz="2800" b="1">
          <a:solidFill>
            <a:srgbClr val="279D9A"/>
          </a:solidFill>
          <a:latin typeface="Arial" charset="0"/>
          <a:cs typeface="Arial" charset="0"/>
        </a:defRPr>
      </a:lvl8pPr>
      <a:lvl9pPr marL="1828800" algn="l" rtl="0" fontAlgn="base">
        <a:spcBef>
          <a:spcPct val="0"/>
        </a:spcBef>
        <a:spcAft>
          <a:spcPct val="0"/>
        </a:spcAft>
        <a:defRPr sz="2800" b="1">
          <a:solidFill>
            <a:srgbClr val="279D9A"/>
          </a:solidFill>
          <a:latin typeface="Arial" charset="0"/>
          <a:cs typeface="Arial" charset="0"/>
        </a:defRPr>
      </a:lvl9pPr>
    </p:titleStyle>
    <p:bodyStyle>
      <a:lvl1pPr marL="342900" indent="-342900" algn="l" rtl="0" eaLnBrk="0" fontAlgn="base" hangingPunct="0">
        <a:spcBef>
          <a:spcPts val="600"/>
        </a:spcBef>
        <a:spcAft>
          <a:spcPts val="600"/>
        </a:spcAft>
        <a:buClr>
          <a:srgbClr val="279D9A"/>
        </a:buClr>
        <a:buFont typeface="Arial" pitchFamily="34" charset="0"/>
        <a:buChar char="•"/>
        <a:defRPr sz="2000" b="1">
          <a:solidFill>
            <a:srgbClr val="7F7F7F"/>
          </a:solidFill>
          <a:latin typeface="+mn-lt"/>
          <a:ea typeface="+mn-ea"/>
          <a:cs typeface="+mn-cs"/>
        </a:defRPr>
      </a:lvl1pPr>
      <a:lvl2pPr marL="650875" indent="-285750" algn="l" rtl="0" eaLnBrk="0" fontAlgn="base" hangingPunct="0">
        <a:spcBef>
          <a:spcPts val="600"/>
        </a:spcBef>
        <a:spcAft>
          <a:spcPts val="600"/>
        </a:spcAft>
        <a:buClr>
          <a:srgbClr val="279D9A"/>
        </a:buClr>
        <a:buFont typeface="Arial" pitchFamily="34" charset="0"/>
        <a:buChar char="•"/>
        <a:defRPr>
          <a:solidFill>
            <a:srgbClr val="7F7F7F"/>
          </a:solidFill>
          <a:latin typeface="+mn-lt"/>
          <a:cs typeface="+mn-cs"/>
        </a:defRPr>
      </a:lvl2pPr>
      <a:lvl3pPr marL="996950" indent="-285750" algn="l" rtl="0" eaLnBrk="0" fontAlgn="base" hangingPunct="0">
        <a:spcBef>
          <a:spcPct val="20000"/>
        </a:spcBef>
        <a:spcAft>
          <a:spcPct val="0"/>
        </a:spcAft>
        <a:buClr>
          <a:srgbClr val="279D9A"/>
        </a:buClr>
        <a:buFont typeface="Arial" pitchFamily="34" charset="0"/>
        <a:buChar char="•"/>
        <a:defRPr sz="1600">
          <a:solidFill>
            <a:srgbClr val="7F7F7F"/>
          </a:solidFill>
          <a:latin typeface="+mn-lt"/>
          <a:cs typeface="+mn-cs"/>
        </a:defRPr>
      </a:lvl3pPr>
      <a:lvl4pPr marL="1365250" indent="-285750" algn="l" rtl="0" eaLnBrk="0" fontAlgn="base" hangingPunct="0">
        <a:spcBef>
          <a:spcPct val="20000"/>
        </a:spcBef>
        <a:spcAft>
          <a:spcPct val="0"/>
        </a:spcAft>
        <a:buClr>
          <a:srgbClr val="279D9A"/>
        </a:buClr>
        <a:buFont typeface="Arial" pitchFamily="34" charset="0"/>
        <a:buChar char="•"/>
        <a:defRPr sz="1400">
          <a:solidFill>
            <a:srgbClr val="7F7F7F"/>
          </a:solidFill>
          <a:latin typeface="+mn-lt"/>
          <a:cs typeface="+mn-cs"/>
        </a:defRPr>
      </a:lvl4pPr>
      <a:lvl5pPr marL="1720850" indent="-285750" algn="l" rtl="0" eaLnBrk="0" fontAlgn="base" hangingPunct="0">
        <a:spcBef>
          <a:spcPct val="20000"/>
        </a:spcBef>
        <a:spcAft>
          <a:spcPct val="0"/>
        </a:spcAft>
        <a:buClr>
          <a:srgbClr val="279D9A"/>
        </a:buClr>
        <a:buFont typeface="Arial" pitchFamily="34" charset="0"/>
        <a:buChar char="•"/>
        <a:defRPr sz="1400">
          <a:solidFill>
            <a:srgbClr val="7F7F7F"/>
          </a:solidFill>
          <a:latin typeface="+mn-lt"/>
          <a:cs typeface="+mn-cs"/>
        </a:defRPr>
      </a:lvl5pPr>
      <a:lvl6pPr marL="2178050" indent="-285750" algn="l" rtl="0" fontAlgn="base">
        <a:spcBef>
          <a:spcPct val="20000"/>
        </a:spcBef>
        <a:spcAft>
          <a:spcPct val="0"/>
        </a:spcAft>
        <a:buClr>
          <a:srgbClr val="279D9A"/>
        </a:buClr>
        <a:buFont typeface="Arial" charset="0"/>
        <a:buChar char="•"/>
        <a:defRPr sz="1400">
          <a:solidFill>
            <a:srgbClr val="7F7F7F"/>
          </a:solidFill>
          <a:latin typeface="+mn-lt"/>
          <a:cs typeface="+mn-cs"/>
        </a:defRPr>
      </a:lvl6pPr>
      <a:lvl7pPr marL="2635250" indent="-285750" algn="l" rtl="0" fontAlgn="base">
        <a:spcBef>
          <a:spcPct val="20000"/>
        </a:spcBef>
        <a:spcAft>
          <a:spcPct val="0"/>
        </a:spcAft>
        <a:buClr>
          <a:srgbClr val="279D9A"/>
        </a:buClr>
        <a:buFont typeface="Arial" charset="0"/>
        <a:buChar char="•"/>
        <a:defRPr sz="1400">
          <a:solidFill>
            <a:srgbClr val="7F7F7F"/>
          </a:solidFill>
          <a:latin typeface="+mn-lt"/>
          <a:cs typeface="+mn-cs"/>
        </a:defRPr>
      </a:lvl7pPr>
      <a:lvl8pPr marL="3092450" indent="-285750" algn="l" rtl="0" fontAlgn="base">
        <a:spcBef>
          <a:spcPct val="20000"/>
        </a:spcBef>
        <a:spcAft>
          <a:spcPct val="0"/>
        </a:spcAft>
        <a:buClr>
          <a:srgbClr val="279D9A"/>
        </a:buClr>
        <a:buFont typeface="Arial" charset="0"/>
        <a:buChar char="•"/>
        <a:defRPr sz="1400">
          <a:solidFill>
            <a:srgbClr val="7F7F7F"/>
          </a:solidFill>
          <a:latin typeface="+mn-lt"/>
          <a:cs typeface="+mn-cs"/>
        </a:defRPr>
      </a:lvl8pPr>
      <a:lvl9pPr marL="3549650" indent="-285750" algn="l" rtl="0" fontAlgn="base">
        <a:spcBef>
          <a:spcPct val="20000"/>
        </a:spcBef>
        <a:spcAft>
          <a:spcPct val="0"/>
        </a:spcAft>
        <a:buClr>
          <a:srgbClr val="279D9A"/>
        </a:buClr>
        <a:buFont typeface="Arial" charset="0"/>
        <a:buChar char="•"/>
        <a:defRPr sz="1400">
          <a:solidFill>
            <a:srgbClr val="7F7F7F"/>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8D722167-E103-4A3F-AE1A-3096B4817CF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 id="2147485094"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9E9C6F4E-8C72-4B47-824F-65A36007D7E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 id="2147485106"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74FB4D2F-8282-41F8-AB49-AE70B21A2B8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 id="2147485118"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DF218EAC-1BB6-4EE4-9786-DB254C93CB8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it-IT"/>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it-IT"/>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682C340-9CF5-45A7-9C36-56F5FF0F002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 id="2147485142" r:id="rId12"/>
  </p:sldLayoutIdLst>
  <p:transition spd="slow">
    <p:strips dir="ld"/>
  </p:transition>
  <p:txStyles>
    <p:title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Geneva" pitchFamily="5" charset="-128"/>
          <a:cs typeface="Geneva" pitchFamily="5" charset="-128"/>
        </a:defRPr>
      </a:lvl1pPr>
      <a:lvl2pPr marL="742950" indent="-285750" algn="l" rtl="0" eaLnBrk="0" fontAlgn="base" hangingPunct="0">
        <a:spcBef>
          <a:spcPct val="20000"/>
        </a:spcBef>
        <a:spcAft>
          <a:spcPct val="0"/>
        </a:spcAft>
        <a:buChar char="–"/>
        <a:defRPr sz="2800">
          <a:solidFill>
            <a:schemeClr val="tx1"/>
          </a:solidFill>
          <a:latin typeface="+mn-lt"/>
          <a:ea typeface="Geneva" pitchFamily="5" charset="-128"/>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Geneva" pitchFamily="5" charset="-128"/>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Geneva" pitchFamily="5" charset="-128"/>
          <a:cs typeface="Genev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65.png"/><Relationship Id="rId4" Type="http://schemas.openxmlformats.org/officeDocument/2006/relationships/oleObject" Target="../embeddings/oleObject11.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6.png"/><Relationship Id="rId4" Type="http://schemas.openxmlformats.org/officeDocument/2006/relationships/oleObject" Target="../embeddings/oleObject12.bin"/></Relationships>
</file>

<file path=ppt/slides/_rels/slide1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9.emf"/><Relationship Id="rId5" Type="http://schemas.openxmlformats.org/officeDocument/2006/relationships/oleObject" Target="../embeddings/oleObject14.bin"/><Relationship Id="rId4" Type="http://schemas.openxmlformats.org/officeDocument/2006/relationships/image" Target="../media/image68.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1.emf"/><Relationship Id="rId5" Type="http://schemas.openxmlformats.org/officeDocument/2006/relationships/oleObject" Target="../embeddings/oleObject16.bin"/><Relationship Id="rId4" Type="http://schemas.openxmlformats.org/officeDocument/2006/relationships/image" Target="../media/image70.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0.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8.emf"/><Relationship Id="rId7" Type="http://schemas.openxmlformats.org/officeDocument/2006/relationships/image" Target="../media/image82.emf"/><Relationship Id="rId2"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slides/_rels/slide1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5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9.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2.bin"/><Relationship Id="rId7" Type="http://schemas.openxmlformats.org/officeDocument/2006/relationships/oleObject" Target="../embeddings/Foglio_di_lavoro_di_Microsoft_Excel_97-20032.xls"/><Relationship Id="rId2" Type="http://schemas.openxmlformats.org/officeDocument/2006/relationships/slideLayout" Target="../slideLayouts/slideLayout16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8.png"/><Relationship Id="rId4" Type="http://schemas.openxmlformats.org/officeDocument/2006/relationships/oleObject" Target="../embeddings/Foglio_di_lavoro_di_Microsoft_Excel_97-20031.xls"/></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1.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6.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81.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246.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it.altavista.com/r?ck_sm=d26f624d&amp;rpos=5&amp;oid=99d1ff647c7e91b8&amp;rpge=1&amp;ref=40400090096&amp;r=http://www.futura-sciences.com/sinformer/n/news1525.php"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it.altavista.com/r?ck_sm=5db16cd6&amp;rpos=2&amp;oid=7c2cd65e1b61921a&amp;rpge=1&amp;ref=40400090096&amp;r=http://www.arpnet.it/~cinforma/welcengl.htm" TargetMode="External"/><Relationship Id="rId5" Type="http://schemas.openxmlformats.org/officeDocument/2006/relationships/image" Target="../media/image31.jpeg"/><Relationship Id="rId10" Type="http://schemas.openxmlformats.org/officeDocument/2006/relationships/image" Target="../media/image34.jpeg"/><Relationship Id="rId4" Type="http://schemas.openxmlformats.org/officeDocument/2006/relationships/hyperlink" Target="http://it.altavista.com/r?ck_sm=1e4b5b84&amp;rpos=2&amp;oid=669e39c53ff8ccfe&amp;rpge=1&amp;ref=40400090096&amp;r=http://www.forcesitaly.org/italy/archivio/29_luglio_2002.htm" TargetMode="External"/><Relationship Id="rId9" Type="http://schemas.openxmlformats.org/officeDocument/2006/relationships/image" Target="../media/image3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30.xml"/><Relationship Id="rId4" Type="http://schemas.openxmlformats.org/officeDocument/2006/relationships/image" Target="../media/image37.wmf"/></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31.xml"/><Relationship Id="rId4" Type="http://schemas.openxmlformats.org/officeDocument/2006/relationships/image" Target="../media/image39.png"/></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31.xml"/><Relationship Id="rId5" Type="http://schemas.openxmlformats.org/officeDocument/2006/relationships/image" Target="../media/image42.png"/><Relationship Id="rId4" Type="http://schemas.openxmlformats.org/officeDocument/2006/relationships/image" Target="../media/image41.png"/></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92.xml"/><Relationship Id="rId1" Type="http://schemas.openxmlformats.org/officeDocument/2006/relationships/vmlDrawing" Target="../drawings/vmlDrawing4.vml"/><Relationship Id="rId4" Type="http://schemas.openxmlformats.org/officeDocument/2006/relationships/image" Target="../media/image43.png"/></Relationships>
</file>

<file path=ppt/slides/_rels/slide8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314.xml"/><Relationship Id="rId5" Type="http://schemas.openxmlformats.org/officeDocument/2006/relationships/image" Target="../media/image47.wmf"/><Relationship Id="rId4" Type="http://schemas.openxmlformats.org/officeDocument/2006/relationships/image" Target="../media/image46.wmf"/></Relationships>
</file>

<file path=ppt/slides/_rels/slide8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52.png"/><Relationship Id="rId2" Type="http://schemas.openxmlformats.org/officeDocument/2006/relationships/slideLayout" Target="../slideLayouts/slideLayout303.xml"/><Relationship Id="rId1" Type="http://schemas.openxmlformats.org/officeDocument/2006/relationships/vmlDrawing" Target="../drawings/vmlDrawing5.vml"/><Relationship Id="rId6" Type="http://schemas.openxmlformats.org/officeDocument/2006/relationships/image" Target="../media/image49.png"/><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oleObject" Target="../embeddings/oleObject9.bin"/></Relationships>
</file>

<file path=ppt/slides/_rels/slide8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53.wmf"/><Relationship Id="rId1" Type="http://schemas.openxmlformats.org/officeDocument/2006/relationships/slideLayout" Target="../slideLayouts/slideLayout325.xml"/><Relationship Id="rId5" Type="http://schemas.openxmlformats.org/officeDocument/2006/relationships/image" Target="../media/image46.wmf"/><Relationship Id="rId4" Type="http://schemas.openxmlformats.org/officeDocument/2006/relationships/image" Target="../media/image45.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38.xml"/><Relationship Id="rId5" Type="http://schemas.openxmlformats.org/officeDocument/2006/relationships/image" Target="../media/image57.wmf"/><Relationship Id="rId4" Type="http://schemas.openxmlformats.org/officeDocument/2006/relationships/image" Target="../media/image56.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ctrTitle"/>
          </p:nvPr>
        </p:nvSpPr>
        <p:spPr>
          <a:xfrm>
            <a:off x="179512" y="836712"/>
            <a:ext cx="8350696" cy="5472607"/>
          </a:xfrm>
        </p:spPr>
        <p:txBody>
          <a:bodyPr rtlCol="0">
            <a:normAutofit/>
          </a:bodyPr>
          <a:lstStyle/>
          <a:p>
            <a:pPr eaLnBrk="1" fontAlgn="auto" hangingPunct="1">
              <a:spcAft>
                <a:spcPts val="0"/>
              </a:spcAft>
              <a:defRPr/>
            </a:pPr>
            <a:r>
              <a:rPr lang="it-IT" dirty="0" smtClean="0">
                <a:solidFill>
                  <a:srgbClr val="FF0000"/>
                </a:solidFill>
              </a:rPr>
              <a:t>Il percorso ospedale territorio del paziente ortopedico traumatologico</a:t>
            </a:r>
            <a:r>
              <a:rPr lang="it-IT" dirty="0" smtClean="0"/>
              <a:t/>
            </a:r>
            <a:br>
              <a:rPr lang="it-IT" dirty="0" smtClean="0"/>
            </a:br>
            <a:r>
              <a:rPr lang="it-IT" dirty="0"/>
              <a:t/>
            </a:r>
            <a:br>
              <a:rPr lang="it-IT" dirty="0"/>
            </a:br>
            <a:r>
              <a:rPr lang="it-IT" sz="6000" dirty="0" smtClean="0">
                <a:solidFill>
                  <a:srgbClr val="FFFF00"/>
                </a:solidFill>
              </a:rPr>
              <a:t>l’osteoporosi</a:t>
            </a:r>
            <a:r>
              <a:rPr lang="it-IT" dirty="0" smtClean="0"/>
              <a:t/>
            </a:r>
            <a:br>
              <a:rPr lang="it-IT" dirty="0" smtClean="0"/>
            </a:br>
            <a:r>
              <a:rPr lang="it-IT" sz="2400" dirty="0" smtClean="0">
                <a:solidFill>
                  <a:schemeClr val="bg1"/>
                </a:solidFill>
              </a:rPr>
              <a:t>dott.ssa </a:t>
            </a:r>
            <a:r>
              <a:rPr lang="it-IT" sz="2400" dirty="0">
                <a:solidFill>
                  <a:schemeClr val="bg1"/>
                </a:solidFill>
              </a:rPr>
              <a:t>G</a:t>
            </a:r>
            <a:r>
              <a:rPr lang="it-IT" sz="2400" dirty="0" smtClean="0">
                <a:solidFill>
                  <a:schemeClr val="bg1"/>
                </a:solidFill>
              </a:rPr>
              <a:t>abriella Marin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olo 1"/>
          <p:cNvSpPr>
            <a:spLocks noGrp="1"/>
          </p:cNvSpPr>
          <p:nvPr>
            <p:ph type="title"/>
          </p:nvPr>
        </p:nvSpPr>
        <p:spPr>
          <a:xfrm>
            <a:off x="500063" y="142875"/>
            <a:ext cx="8229600" cy="1143000"/>
          </a:xfrm>
        </p:spPr>
        <p:txBody>
          <a:bodyPr/>
          <a:lstStyle/>
          <a:p>
            <a:pPr eaLnBrk="1" hangingPunct="1"/>
            <a:r>
              <a:rPr lang="it-IT" smtClean="0"/>
              <a:t>F</a:t>
            </a:r>
            <a:r>
              <a:rPr lang="it-IT" smtClean="0">
                <a:solidFill>
                  <a:srgbClr val="FFFF00"/>
                </a:solidFill>
              </a:rPr>
              <a:t>ratture femorali IMA e Ictus</a:t>
            </a:r>
          </a:p>
        </p:txBody>
      </p:sp>
      <p:graphicFrame>
        <p:nvGraphicFramePr>
          <p:cNvPr id="3" name="Tabella 2"/>
          <p:cNvGraphicFramePr>
            <a:graphicFrameLocks noGrp="1"/>
          </p:cNvGraphicFramePr>
          <p:nvPr/>
        </p:nvGraphicFramePr>
        <p:xfrm>
          <a:off x="285750" y="1428750"/>
          <a:ext cx="8858250" cy="4883149"/>
        </p:xfrm>
        <a:graphic>
          <a:graphicData uri="http://schemas.openxmlformats.org/drawingml/2006/table">
            <a:tbl>
              <a:tblPr/>
              <a:tblGrid>
                <a:gridCol w="968627"/>
                <a:gridCol w="1913820"/>
                <a:gridCol w="1676349"/>
                <a:gridCol w="1434193"/>
                <a:gridCol w="1432631"/>
                <a:gridCol w="1432630"/>
              </a:tblGrid>
              <a:tr h="85730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Anno</a:t>
                      </a:r>
                      <a:endParaRPr kumimoji="0" lang="it-IT" sz="20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Totale anziani &gt;65</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frattura femorale </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Totale adulti</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&gt;45 </a:t>
                      </a: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con </a:t>
                      </a:r>
                      <a:r>
                        <a:rPr kumimoji="0" lang="it-IT" sz="16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IMA</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Totale anziani</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&gt;65 con </a:t>
                      </a:r>
                      <a:r>
                        <a:rPr kumimoji="0" lang="it-IT" sz="16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IMA</a:t>
                      </a: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Totale adulti </a:t>
                      </a:r>
                      <a:r>
                        <a:rPr kumimoji="0" lang="it-IT" sz="16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&gt;45 </a:t>
                      </a: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con </a:t>
                      </a:r>
                      <a:r>
                        <a:rPr kumimoji="0" lang="it-IT" sz="16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ictus</a:t>
                      </a: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cerebrale</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Totale adulti </a:t>
                      </a:r>
                      <a:r>
                        <a:rPr kumimoji="0" lang="it-IT" sz="16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&gt;45 </a:t>
                      </a: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con </a:t>
                      </a:r>
                      <a:r>
                        <a:rPr kumimoji="0" lang="it-IT" sz="16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TIA</a:t>
                      </a:r>
                      <a:r>
                        <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67">
                <a:tc vMerge="1">
                  <a:txBody>
                    <a:bodyPr/>
                    <a:lstStyle/>
                    <a:p>
                      <a:endParaRPr lang="it-IT"/>
                    </a:p>
                  </a:txBody>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Costi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Diretti</a:t>
                      </a:r>
                      <a:endPar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Milioni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Euro</a:t>
                      </a:r>
                      <a:endPar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Costi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Diretti</a:t>
                      </a:r>
                      <a:endPar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Milioni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Euro</a:t>
                      </a:r>
                      <a:endPar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Costi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Diretti</a:t>
                      </a:r>
                      <a:endPar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Milioni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Euro</a:t>
                      </a:r>
                      <a:endPar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Costi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Diretti</a:t>
                      </a:r>
                      <a:endPar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Milioni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Euro</a:t>
                      </a:r>
                      <a:endPar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204788"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Costi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Diretti</a:t>
                      </a:r>
                      <a:endPar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Milioni</a:t>
                      </a:r>
                      <a:r>
                        <a:rPr kumimoji="0" lang="en-US"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Euro</a:t>
                      </a:r>
                      <a:endParaRPr kumimoji="0" lang="it-IT" sz="16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85">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2001</a:t>
                      </a:r>
                      <a:endParaRPr kumimoji="0" lang="it-IT"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890</a:t>
                      </a:r>
                      <a:endParaRPr kumimoji="0" lang="it-IT"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654</a:t>
                      </a:r>
                      <a:endParaRPr kumimoji="0" lang="it-IT"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428</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cs typeface="Times New Roman" pitchFamily="18" charset="0"/>
                        </a:rPr>
                        <a:t>574</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cs typeface="Times New Roman" pitchFamily="18" charset="0"/>
                        </a:rPr>
                        <a:t>149</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731885">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2002</a:t>
                      </a:r>
                      <a:endParaRPr kumimoji="0" lang="it-IT"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924</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691</a:t>
                      </a:r>
                      <a:endParaRPr kumimoji="0" lang="it-IT"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472</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cs typeface="Times New Roman" pitchFamily="18" charset="0"/>
                        </a:rPr>
                        <a:t>589</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cs typeface="Times New Roman" pitchFamily="18" charset="0"/>
                        </a:rPr>
                        <a:t>147</a:t>
                      </a:r>
                    </a:p>
                  </a:txBody>
                  <a:tcPr marL="0" marR="0" marT="0" marB="0" anchor="ctr" horzOverflow="overflow">
                    <a:lnL>
                      <a:noFill/>
                    </a:lnL>
                    <a:lnR>
                      <a:noFill/>
                    </a:lnR>
                    <a:lnT>
                      <a:noFill/>
                    </a:lnT>
                    <a:lnB>
                      <a:noFill/>
                    </a:lnB>
                    <a:lnTlToBr>
                      <a:noFill/>
                    </a:lnTlToBr>
                    <a:lnBlToTr>
                      <a:noFill/>
                    </a:lnBlToTr>
                    <a:noFill/>
                  </a:tcPr>
                </a:tc>
              </a:tr>
              <a:tr h="731885">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2003</a:t>
                      </a:r>
                      <a:endParaRPr kumimoji="0" lang="it-IT"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999</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729</a:t>
                      </a:r>
                      <a:endParaRPr kumimoji="0" lang="it-IT"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507</a:t>
                      </a:r>
                      <a:endParaRPr kumimoji="0" lang="it-IT" sz="24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cs typeface="Times New Roman" pitchFamily="18" charset="0"/>
                        </a:rPr>
                        <a:t>573</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cs typeface="Times New Roman" pitchFamily="18" charset="0"/>
                        </a:rPr>
                        <a:t>138</a:t>
                      </a:r>
                    </a:p>
                  </a:txBody>
                  <a:tcPr marL="0" marR="0" marT="0" marB="0" anchor="ctr" horzOverflow="overflow">
                    <a:lnL>
                      <a:noFill/>
                    </a:lnL>
                    <a:lnR>
                      <a:noFill/>
                    </a:lnR>
                    <a:lnT>
                      <a:noFill/>
                    </a:lnT>
                    <a:lnB>
                      <a:noFill/>
                    </a:lnB>
                    <a:lnTlToBr>
                      <a:noFill/>
                    </a:lnTlToBr>
                    <a:lnBlToTr>
                      <a:noFill/>
                    </a:lnBlToTr>
                    <a:noFill/>
                  </a:tcPr>
                </a:tc>
              </a:tr>
              <a:tr h="5493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2004</a:t>
                      </a:r>
                      <a:endParaRPr kumimoji="0" lang="it-IT"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1.043</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747</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518</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cs typeface="Times New Roman" pitchFamily="18" charset="0"/>
                        </a:rPr>
                        <a:t>570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cs typeface="Times New Roman" pitchFamily="18" charset="0"/>
                        </a:rPr>
                        <a:t>135</a:t>
                      </a:r>
                    </a:p>
                  </a:txBody>
                  <a:tcPr marL="0" marR="0" marT="0" marB="0" anchor="ctr" horzOverflow="overflow">
                    <a:lnL>
                      <a:noFill/>
                    </a:lnL>
                    <a:lnR>
                      <a:noFill/>
                    </a:lnR>
                    <a:lnT>
                      <a:noFill/>
                    </a:lnT>
                    <a:lnB>
                      <a:noFill/>
                    </a:lnB>
                    <a:lnTlToBr>
                      <a:noFill/>
                    </a:lnTlToBr>
                    <a:lnBlToTr>
                      <a:noFill/>
                    </a:lnBlToTr>
                    <a:noFill/>
                  </a:tcPr>
                </a:tc>
              </a:tr>
              <a:tr h="54931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rPr>
                        <a:t>2005</a:t>
                      </a:r>
                      <a:endParaRPr kumimoji="0" lang="it-IT" sz="2000" b="1"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1.090</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794</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568</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cs typeface="Times New Roman" pitchFamily="18" charset="0"/>
                        </a:rPr>
                        <a:t>560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cs typeface="Times New Roman" pitchFamily="18" charset="0"/>
                        </a:rPr>
                        <a:t>129</a:t>
                      </a:r>
                    </a:p>
                  </a:txBody>
                  <a:tcPr marL="0" marR="0"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02" name="Picture 2" descr="CellulaScamb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09550"/>
            <a:ext cx="91186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77800"/>
            <a:ext cx="91186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Text Box 2"/>
          <p:cNvSpPr txBox="1">
            <a:spLocks noChangeArrowheads="1"/>
          </p:cNvSpPr>
          <p:nvPr/>
        </p:nvSpPr>
        <p:spPr bwMode="auto">
          <a:xfrm>
            <a:off x="533400" y="457200"/>
            <a:ext cx="8458200" cy="946150"/>
          </a:xfrm>
          <a:prstGeom prst="rect">
            <a:avLst/>
          </a:prstGeom>
          <a:noFill/>
          <a:ln w="9525">
            <a:noFill/>
            <a:miter lim="800000"/>
            <a:headEnd/>
            <a:tailEnd/>
          </a:ln>
          <a:effectLst/>
        </p:spPr>
        <p:txBody>
          <a:bodyPr>
            <a:spAutoFit/>
          </a:bodyPr>
          <a:lstStyle/>
          <a:p>
            <a:pPr algn="ctr" eaLnBrk="1" hangingPunct="1">
              <a:spcBef>
                <a:spcPct val="50000"/>
              </a:spcBef>
              <a:buClr>
                <a:schemeClr val="tx1"/>
              </a:buClr>
              <a:buFont typeface="Wingdings" pitchFamily="2" charset="2"/>
              <a:buNone/>
              <a:defRPr/>
            </a:pPr>
            <a:r>
              <a:rPr lang="it-IT" sz="2800" b="1" u="sng">
                <a:effectLst>
                  <a:outerShdw blurRad="38100" dist="38100" dir="2700000" algn="tl">
                    <a:srgbClr val="808080"/>
                  </a:outerShdw>
                </a:effectLst>
                <a:latin typeface="Garamond" pitchFamily="18" charset="0"/>
              </a:rPr>
              <a:t>OMEOSTASI DEL CALCIO E FUNZIONE CELLULARE</a:t>
            </a:r>
          </a:p>
        </p:txBody>
      </p:sp>
      <p:sp>
        <p:nvSpPr>
          <p:cNvPr id="463875" name="Text Box 3"/>
          <p:cNvSpPr txBox="1">
            <a:spLocks noChangeArrowheads="1"/>
          </p:cNvSpPr>
          <p:nvPr/>
        </p:nvSpPr>
        <p:spPr bwMode="auto">
          <a:xfrm>
            <a:off x="16764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it-IT" sz="2400"/>
          </a:p>
        </p:txBody>
      </p:sp>
      <p:sp>
        <p:nvSpPr>
          <p:cNvPr id="463876" name="Text Box 4"/>
          <p:cNvSpPr txBox="1">
            <a:spLocks noChangeArrowheads="1"/>
          </p:cNvSpPr>
          <p:nvPr/>
        </p:nvSpPr>
        <p:spPr bwMode="auto">
          <a:xfrm>
            <a:off x="685800" y="1905000"/>
            <a:ext cx="80041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400" u="sng"/>
              <a:t>MUSCOLO SCHELETRICO E MUSCOLO CARDIACO</a:t>
            </a:r>
          </a:p>
          <a:p>
            <a:pPr eaLnBrk="1" hangingPunct="1"/>
            <a:endParaRPr lang="it-IT" sz="2400" u="sng"/>
          </a:p>
          <a:p>
            <a:pPr eaLnBrk="1" hangingPunct="1">
              <a:buFontTx/>
              <a:buAutoNum type="arabicPeriod"/>
            </a:pPr>
            <a:r>
              <a:rPr lang="it-IT" sz="2400"/>
              <a:t>Depolarizzazione della membrana plasmatica accompagnata dall’entrata di una piccola quantità di calcio extracellulare nelle cellule</a:t>
            </a:r>
          </a:p>
          <a:p>
            <a:pPr eaLnBrk="1" hangingPunct="1">
              <a:buFontTx/>
              <a:buAutoNum type="arabicPeriod"/>
            </a:pPr>
            <a:r>
              <a:rPr lang="it-IT" sz="2400"/>
              <a:t>Rilascio dal reticolo sarcoplasmatico di grandi quantità di calcio</a:t>
            </a:r>
          </a:p>
          <a:p>
            <a:pPr eaLnBrk="1" hangingPunct="1">
              <a:buFontTx/>
              <a:buAutoNum type="arabicPeriod"/>
            </a:pPr>
            <a:r>
              <a:rPr lang="it-IT" sz="2400"/>
              <a:t>Aumento del calcio citosolico che interagisce con la troponina, una proteina specifica calcio-legante</a:t>
            </a:r>
          </a:p>
          <a:p>
            <a:pPr eaLnBrk="1" hangingPunct="1">
              <a:buFontTx/>
              <a:buAutoNum type="arabicPeriod"/>
            </a:pPr>
            <a:r>
              <a:rPr lang="it-IT" sz="2400"/>
              <a:t>Modificazione conformazionale della troponina e interazione con l’actina-miosina</a:t>
            </a:r>
          </a:p>
          <a:p>
            <a:pPr eaLnBrk="1" hangingPunct="1"/>
            <a:endParaRPr lang="it-IT" sz="240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ext Box 2"/>
          <p:cNvSpPr txBox="1">
            <a:spLocks noChangeArrowheads="1"/>
          </p:cNvSpPr>
          <p:nvPr/>
        </p:nvSpPr>
        <p:spPr bwMode="auto">
          <a:xfrm>
            <a:off x="533400" y="457200"/>
            <a:ext cx="8458200" cy="946150"/>
          </a:xfrm>
          <a:prstGeom prst="rect">
            <a:avLst/>
          </a:prstGeom>
          <a:noFill/>
          <a:ln w="9525">
            <a:noFill/>
            <a:miter lim="800000"/>
            <a:headEnd/>
            <a:tailEnd/>
          </a:ln>
          <a:effectLst/>
        </p:spPr>
        <p:txBody>
          <a:bodyPr>
            <a:spAutoFit/>
          </a:bodyPr>
          <a:lstStyle/>
          <a:p>
            <a:pPr algn="ctr" eaLnBrk="1" hangingPunct="1">
              <a:spcBef>
                <a:spcPct val="50000"/>
              </a:spcBef>
              <a:buClr>
                <a:schemeClr val="tx1"/>
              </a:buClr>
              <a:buFont typeface="Wingdings" pitchFamily="2" charset="2"/>
              <a:buNone/>
              <a:defRPr/>
            </a:pPr>
            <a:r>
              <a:rPr lang="it-IT" sz="2800" b="1" u="sng">
                <a:effectLst>
                  <a:outerShdw blurRad="38100" dist="38100" dir="2700000" algn="tl">
                    <a:srgbClr val="808080"/>
                  </a:outerShdw>
                </a:effectLst>
                <a:latin typeface="Garamond" pitchFamily="18" charset="0"/>
              </a:rPr>
              <a:t>OMEOSTASI DEL CALCIO E FUNZIONE CELLULARE</a:t>
            </a:r>
          </a:p>
        </p:txBody>
      </p:sp>
      <p:sp>
        <p:nvSpPr>
          <p:cNvPr id="464899" name="Text Box 3"/>
          <p:cNvSpPr txBox="1">
            <a:spLocks noChangeArrowheads="1"/>
          </p:cNvSpPr>
          <p:nvPr/>
        </p:nvSpPr>
        <p:spPr bwMode="auto">
          <a:xfrm>
            <a:off x="16764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it-IT" sz="2400"/>
          </a:p>
        </p:txBody>
      </p:sp>
      <p:sp>
        <p:nvSpPr>
          <p:cNvPr id="464900" name="Text Box 4"/>
          <p:cNvSpPr txBox="1">
            <a:spLocks noChangeArrowheads="1"/>
          </p:cNvSpPr>
          <p:nvPr/>
        </p:nvSpPr>
        <p:spPr bwMode="auto">
          <a:xfrm>
            <a:off x="685800" y="1905000"/>
            <a:ext cx="800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it-IT" sz="2400"/>
          </a:p>
        </p:txBody>
      </p:sp>
      <p:sp>
        <p:nvSpPr>
          <p:cNvPr id="464901" name="Text Box 5"/>
          <p:cNvSpPr txBox="1">
            <a:spLocks noChangeArrowheads="1"/>
          </p:cNvSpPr>
          <p:nvPr/>
        </p:nvSpPr>
        <p:spPr bwMode="auto">
          <a:xfrm>
            <a:off x="914400" y="1752600"/>
            <a:ext cx="7315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2400" u="sng"/>
              <a:t>CELLULE DI TIPO NON MUSCOLARE</a:t>
            </a:r>
          </a:p>
          <a:p>
            <a:pPr algn="ctr" eaLnBrk="1" hangingPunct="1"/>
            <a:endParaRPr lang="it-IT" sz="2400" u="sng">
              <a:solidFill>
                <a:srgbClr val="2C48A0"/>
              </a:solidFill>
            </a:endParaRPr>
          </a:p>
          <a:p>
            <a:pPr eaLnBrk="1" hangingPunct="1"/>
            <a:r>
              <a:rPr lang="it-IT" sz="2400"/>
              <a:t>Il mitocondrio rappresenta la principale forma di immagazzinamento del calcio</a:t>
            </a:r>
          </a:p>
          <a:p>
            <a:pPr eaLnBrk="1" hangingPunct="1"/>
            <a:endParaRPr lang="it-IT" sz="2400"/>
          </a:p>
          <a:p>
            <a:pPr eaLnBrk="1" hangingPunct="1"/>
            <a:r>
              <a:rPr lang="it-IT" sz="2400"/>
              <a:t>Il calcio è un importante fattore di accoppiamento:</a:t>
            </a:r>
          </a:p>
          <a:p>
            <a:pPr eaLnBrk="1" hangingPunct="1"/>
            <a:endParaRPr lang="it-IT" sz="2400"/>
          </a:p>
          <a:p>
            <a:pPr eaLnBrk="1" hangingPunct="1"/>
            <a:r>
              <a:rPr lang="it-IT" sz="2400" u="sng">
                <a:solidFill>
                  <a:srgbClr val="FFFF00"/>
                </a:solidFill>
                <a:cs typeface="Times New Roman" pitchFamily="18" charset="0"/>
              </a:rPr>
              <a:t>*</a:t>
            </a:r>
            <a:r>
              <a:rPr lang="it-IT" sz="2400" u="sng">
                <a:solidFill>
                  <a:srgbClr val="FFFF00"/>
                </a:solidFill>
              </a:rPr>
              <a:t>nel rilascio di neurotrasmettitori</a:t>
            </a:r>
          </a:p>
          <a:p>
            <a:pPr eaLnBrk="1" hangingPunct="1"/>
            <a:endParaRPr lang="it-IT" sz="2400" u="sng">
              <a:solidFill>
                <a:srgbClr val="FFFF00"/>
              </a:solidFill>
            </a:endParaRPr>
          </a:p>
          <a:p>
            <a:pPr eaLnBrk="1" hangingPunct="1"/>
            <a:r>
              <a:rPr lang="it-IT" sz="2400">
                <a:solidFill>
                  <a:srgbClr val="FFFF00"/>
                </a:solidFill>
              </a:rPr>
              <a:t> </a:t>
            </a:r>
            <a:r>
              <a:rPr lang="it-IT" sz="2400">
                <a:solidFill>
                  <a:srgbClr val="FFFF00"/>
                </a:solidFill>
                <a:cs typeface="Times New Roman" pitchFamily="18" charset="0"/>
              </a:rPr>
              <a:t>*</a:t>
            </a:r>
            <a:r>
              <a:rPr lang="it-IT" sz="2400" u="sng">
                <a:solidFill>
                  <a:srgbClr val="FFFF00"/>
                </a:solidFill>
              </a:rPr>
              <a:t>nella liberazione di prodotti di secrezione esocrini </a:t>
            </a:r>
          </a:p>
          <a:p>
            <a:pPr eaLnBrk="1" hangingPunct="1"/>
            <a:r>
              <a:rPr lang="it-IT" sz="2400" u="sng">
                <a:solidFill>
                  <a:srgbClr val="FFFF00"/>
                </a:solidFill>
              </a:rPr>
              <a:t> ed endocrini</a:t>
            </a:r>
          </a:p>
          <a:p>
            <a:pPr eaLnBrk="1" hangingPunct="1"/>
            <a:endParaRPr lang="it-IT" sz="2400">
              <a:solidFill>
                <a:schemeClr val="tx2"/>
              </a:solidFill>
              <a:cs typeface="Times New Roman" pitchFamily="18" charset="0"/>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1524000" y="304800"/>
            <a:ext cx="5907088" cy="457200"/>
          </a:xfrm>
          <a:prstGeom prst="rect">
            <a:avLst/>
          </a:prstGeom>
          <a:noFill/>
          <a:ln w="9525">
            <a:noFill/>
            <a:miter lim="800000"/>
            <a:headEnd/>
            <a:tailEnd/>
          </a:ln>
          <a:effectLst/>
        </p:spPr>
        <p:txBody>
          <a:bodyPr wrap="none">
            <a:spAutoFit/>
          </a:bodyPr>
          <a:lstStyle/>
          <a:p>
            <a:pPr algn="ctr">
              <a:defRPr/>
            </a:pPr>
            <a:r>
              <a:rPr lang="it-IT" sz="2400" b="1">
                <a:solidFill>
                  <a:srgbClr val="03B206"/>
                </a:solidFill>
                <a:effectLst>
                  <a:outerShdw blurRad="38100" dist="38100" dir="2700000" algn="tl">
                    <a:srgbClr val="FFFFFF"/>
                  </a:outerShdw>
                </a:effectLst>
                <a:latin typeface="Comic Sans MS" pitchFamily="66" charset="0"/>
              </a:rPr>
              <a:t>OMEOSTASI MINERALE SISTEMICA</a:t>
            </a:r>
          </a:p>
        </p:txBody>
      </p:sp>
      <p:sp>
        <p:nvSpPr>
          <p:cNvPr id="465923" name="Rectangle 3"/>
          <p:cNvSpPr>
            <a:spLocks noChangeArrowheads="1"/>
          </p:cNvSpPr>
          <p:nvPr/>
        </p:nvSpPr>
        <p:spPr bwMode="auto">
          <a:xfrm>
            <a:off x="3733800" y="-457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it-IT" sz="2400">
              <a:latin typeface="Times" pitchFamily="1" charset="0"/>
            </a:endParaRPr>
          </a:p>
        </p:txBody>
      </p:sp>
      <p:sp>
        <p:nvSpPr>
          <p:cNvPr id="465924" name="Rectangle 6"/>
          <p:cNvSpPr>
            <a:spLocks noChangeArrowheads="1"/>
          </p:cNvSpPr>
          <p:nvPr/>
        </p:nvSpPr>
        <p:spPr bwMode="auto">
          <a:xfrm>
            <a:off x="304800" y="1905000"/>
            <a:ext cx="861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just">
              <a:buFont typeface="Wingdings" pitchFamily="2" charset="2"/>
              <a:buChar char="ü"/>
            </a:pPr>
            <a:endParaRPr lang="it-IT" sz="1800">
              <a:latin typeface="Comic Sans MS" pitchFamily="66" charset="0"/>
            </a:endParaRPr>
          </a:p>
        </p:txBody>
      </p:sp>
      <p:sp>
        <p:nvSpPr>
          <p:cNvPr id="465925" name="Rectangle 7"/>
          <p:cNvSpPr>
            <a:spLocks noChangeArrowheads="1"/>
          </p:cNvSpPr>
          <p:nvPr/>
        </p:nvSpPr>
        <p:spPr bwMode="auto">
          <a:xfrm>
            <a:off x="990600" y="914400"/>
            <a:ext cx="670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1600">
                <a:latin typeface="Comic Sans MS" pitchFamily="66" charset="0"/>
              </a:rPr>
              <a:t>METABOLISMO MINERALE </a:t>
            </a:r>
            <a:r>
              <a:rPr lang="it-IT" sz="1600" b="1">
                <a:solidFill>
                  <a:schemeClr val="tx2"/>
                </a:solidFill>
                <a:latin typeface="Comic Sans MS" pitchFamily="66" charset="0"/>
              </a:rPr>
              <a:t>EXTRACELLULARE</a:t>
            </a:r>
            <a:endParaRPr lang="it-IT" sz="1800">
              <a:latin typeface="Comic Sans MS" pitchFamily="66" charset="0"/>
            </a:endParaRPr>
          </a:p>
        </p:txBody>
      </p:sp>
      <p:sp>
        <p:nvSpPr>
          <p:cNvPr id="465926" name="Text Box 8"/>
          <p:cNvSpPr txBox="1">
            <a:spLocks noChangeArrowheads="1"/>
          </p:cNvSpPr>
          <p:nvPr/>
        </p:nvSpPr>
        <p:spPr bwMode="auto">
          <a:xfrm>
            <a:off x="228600" y="1487488"/>
            <a:ext cx="86868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2000" b="1">
                <a:latin typeface="Comic Sans MS" pitchFamily="66" charset="0"/>
              </a:rPr>
              <a:t>CALCIO</a:t>
            </a:r>
          </a:p>
          <a:p>
            <a:endParaRPr lang="it-IT" sz="2000" b="1">
              <a:latin typeface="Comic Sans MS" pitchFamily="66" charset="0"/>
            </a:endParaRPr>
          </a:p>
          <a:p>
            <a:pPr algn="just"/>
            <a:r>
              <a:rPr lang="it-IT" sz="1600">
                <a:latin typeface="Comic Sans MS" pitchFamily="66" charset="0"/>
              </a:rPr>
              <a:t>-</a:t>
            </a:r>
            <a:r>
              <a:rPr lang="it-IT" sz="1800">
                <a:latin typeface="Comic Sans MS" pitchFamily="66" charset="0"/>
              </a:rPr>
              <a:t>3 frazioni: ionizzato, legato alle proteine e complessato (a ioni citrato e fosfato) </a:t>
            </a:r>
            <a:r>
              <a:rPr lang="it-IT" sz="1800">
                <a:latin typeface="Comic Sans MS" pitchFamily="66" charset="0"/>
                <a:sym typeface="Wingdings" pitchFamily="2" charset="2"/>
              </a:rPr>
              <a:t> ultrafiltrabili le componenti ionizzate e complessate, cioe’ il 60%</a:t>
            </a:r>
          </a:p>
          <a:p>
            <a:pPr algn="just"/>
            <a:r>
              <a:rPr lang="it-IT" sz="1800">
                <a:latin typeface="Comic Sans MS" pitchFamily="66" charset="0"/>
                <a:sym typeface="Wingdings" pitchFamily="2" charset="2"/>
              </a:rPr>
              <a:t>-90% del calcio legato a proteine e’ associato ad albumina, il resto alle globuline  alterazioni nella albumina sierica hanno grande influenza sulle concentrazioni di calcio totale circolante:</a:t>
            </a:r>
          </a:p>
          <a:p>
            <a:pPr algn="just"/>
            <a:r>
              <a:rPr lang="it-IT" sz="1800">
                <a:latin typeface="Comic Sans MS" pitchFamily="66" charset="0"/>
                <a:sym typeface="Wingdings" pitchFamily="2" charset="2"/>
              </a:rPr>
              <a:t>	a pH 7.4 ogni gr/dl di albumina lega 0.8 mg/dl di calcio </a:t>
            </a:r>
            <a:r>
              <a:rPr lang="it-IT" sz="1800">
                <a:solidFill>
                  <a:srgbClr val="FFFF00"/>
                </a:solidFill>
                <a:latin typeface="Comic Sans MS" pitchFamily="66" charset="0"/>
                <a:sym typeface="Wingdings" pitchFamily="2" charset="2"/>
              </a:rPr>
              <a:t>[calcio mg/dl:4 = mmol/l]</a:t>
            </a:r>
          </a:p>
          <a:p>
            <a:pPr algn="just"/>
            <a:r>
              <a:rPr lang="it-IT" sz="1800">
                <a:latin typeface="Comic Sans MS" pitchFamily="66" charset="0"/>
                <a:sym typeface="Wingdings" pitchFamily="2" charset="2"/>
              </a:rPr>
              <a:t>	(es. Ca 7.4 mg/dl, proteine 2 g/dl, (albumina media circolante 4 mg/dl) calcio 	corretto = 9 mg/dl</a:t>
            </a:r>
          </a:p>
          <a:p>
            <a:pPr algn="just"/>
            <a:r>
              <a:rPr lang="it-IT" sz="1800">
                <a:latin typeface="Comic Sans MS" pitchFamily="66" charset="0"/>
                <a:sym typeface="Wingdings" pitchFamily="2" charset="2"/>
              </a:rPr>
              <a:t>-il calcio e’ legato al gruppo carbossilico dell’albumina,  e questo legame e’ altamente pH-dipendente</a:t>
            </a:r>
          </a:p>
          <a:p>
            <a:pPr algn="just"/>
            <a:endParaRPr lang="it-IT" sz="1800">
              <a:latin typeface="Comic Sans MS" pitchFamily="66" charset="0"/>
              <a:sym typeface="Wingdings" pitchFamily="2" charset="2"/>
            </a:endParaRPr>
          </a:p>
          <a:p>
            <a:pPr algn="just"/>
            <a:r>
              <a:rPr lang="it-IT" sz="1800">
                <a:latin typeface="Comic Sans MS" pitchFamily="66" charset="0"/>
                <a:sym typeface="Wingdings" pitchFamily="2" charset="2"/>
              </a:rPr>
              <a:t>      </a:t>
            </a:r>
            <a:r>
              <a:rPr lang="it-IT" sz="2000" b="1">
                <a:solidFill>
                  <a:srgbClr val="FFFF00"/>
                </a:solidFill>
                <a:latin typeface="Comic Sans MS" pitchFamily="66" charset="0"/>
                <a:sym typeface="Wingdings" pitchFamily="2" charset="2"/>
              </a:rPr>
              <a:t>acidosi acuta</a:t>
            </a:r>
            <a:r>
              <a:rPr lang="it-IT" sz="2000">
                <a:solidFill>
                  <a:srgbClr val="FFFF00"/>
                </a:solidFill>
                <a:latin typeface="Comic Sans MS" pitchFamily="66" charset="0"/>
                <a:sym typeface="Wingdings" pitchFamily="2" charset="2"/>
              </a:rPr>
              <a:t>   &lt; legame al gruppo carbossilico &gt; calcio ionizzato</a:t>
            </a:r>
          </a:p>
          <a:p>
            <a:pPr algn="just"/>
            <a:r>
              <a:rPr lang="it-IT" sz="2000" b="1">
                <a:solidFill>
                  <a:srgbClr val="FFFF00"/>
                </a:solidFill>
                <a:latin typeface="Comic Sans MS" pitchFamily="66" charset="0"/>
                <a:sym typeface="Wingdings" pitchFamily="2" charset="2"/>
              </a:rPr>
              <a:t>    alcalosi acuta</a:t>
            </a:r>
            <a:r>
              <a:rPr lang="it-IT" sz="2000">
                <a:solidFill>
                  <a:srgbClr val="FFFF00"/>
                </a:solidFill>
                <a:latin typeface="Comic Sans MS" pitchFamily="66" charset="0"/>
                <a:sym typeface="Wingdings" pitchFamily="2" charset="2"/>
              </a:rPr>
              <a:t>  &gt; legame &lt; calcio ionizzato</a:t>
            </a:r>
          </a:p>
        </p:txBody>
      </p:sp>
      <p:sp>
        <p:nvSpPr>
          <p:cNvPr id="465927" name="Rectangle 9"/>
          <p:cNvSpPr>
            <a:spLocks noChangeArrowheads="1"/>
          </p:cNvSpPr>
          <p:nvPr/>
        </p:nvSpPr>
        <p:spPr bwMode="auto">
          <a:xfrm>
            <a:off x="152400" y="5486400"/>
            <a:ext cx="8763000" cy="1066800"/>
          </a:xfrm>
          <a:prstGeom prst="rect">
            <a:avLst/>
          </a:prstGeom>
          <a:noFill/>
          <a:ln w="38100">
            <a:solidFill>
              <a:srgbClr val="BB4B6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ChangeArrowheads="1"/>
          </p:cNvSpPr>
          <p:nvPr/>
        </p:nvSpPr>
        <p:spPr bwMode="auto">
          <a:xfrm>
            <a:off x="1755775" y="304800"/>
            <a:ext cx="5907088" cy="457200"/>
          </a:xfrm>
          <a:prstGeom prst="rect">
            <a:avLst/>
          </a:prstGeom>
          <a:noFill/>
          <a:ln w="9525">
            <a:noFill/>
            <a:miter lim="800000"/>
            <a:headEnd/>
            <a:tailEnd/>
          </a:ln>
          <a:effectLst/>
        </p:spPr>
        <p:txBody>
          <a:bodyPr wrap="none">
            <a:spAutoFit/>
          </a:bodyPr>
          <a:lstStyle/>
          <a:p>
            <a:pPr algn="ctr">
              <a:defRPr/>
            </a:pPr>
            <a:r>
              <a:rPr lang="it-IT" sz="2400" b="1">
                <a:solidFill>
                  <a:srgbClr val="03B206"/>
                </a:solidFill>
                <a:effectLst>
                  <a:outerShdw blurRad="38100" dist="38100" dir="2700000" algn="tl">
                    <a:srgbClr val="FFFFFF"/>
                  </a:outerShdw>
                </a:effectLst>
                <a:latin typeface="Comic Sans MS" pitchFamily="66" charset="0"/>
              </a:rPr>
              <a:t>OMEOSTASI MINERALE SISTEMICA</a:t>
            </a:r>
            <a:endParaRPr lang="it-IT" sz="2400" b="1">
              <a:solidFill>
                <a:srgbClr val="FF6600"/>
              </a:solidFill>
              <a:effectLst>
                <a:outerShdw blurRad="38100" dist="38100" dir="2700000" algn="tl">
                  <a:srgbClr val="FFFFFF"/>
                </a:outerShdw>
              </a:effectLst>
              <a:latin typeface="Comic Sans MS" pitchFamily="66" charset="0"/>
            </a:endParaRPr>
          </a:p>
        </p:txBody>
      </p:sp>
      <p:sp>
        <p:nvSpPr>
          <p:cNvPr id="466947" name="Rectangle 3"/>
          <p:cNvSpPr>
            <a:spLocks noChangeArrowheads="1"/>
          </p:cNvSpPr>
          <p:nvPr/>
        </p:nvSpPr>
        <p:spPr bwMode="auto">
          <a:xfrm>
            <a:off x="3733800" y="-457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it-IT" sz="2400">
              <a:latin typeface="Times" pitchFamily="1" charset="0"/>
            </a:endParaRPr>
          </a:p>
        </p:txBody>
      </p:sp>
      <p:sp>
        <p:nvSpPr>
          <p:cNvPr id="466948" name="Rectangle 6"/>
          <p:cNvSpPr>
            <a:spLocks noChangeArrowheads="1"/>
          </p:cNvSpPr>
          <p:nvPr/>
        </p:nvSpPr>
        <p:spPr bwMode="auto">
          <a:xfrm>
            <a:off x="304800" y="1905000"/>
            <a:ext cx="861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just">
              <a:buFont typeface="Wingdings" pitchFamily="2" charset="2"/>
              <a:buChar char="ü"/>
            </a:pPr>
            <a:endParaRPr lang="it-IT" sz="1800">
              <a:latin typeface="Comic Sans MS" pitchFamily="66" charset="0"/>
            </a:endParaRPr>
          </a:p>
        </p:txBody>
      </p:sp>
      <p:sp>
        <p:nvSpPr>
          <p:cNvPr id="466949" name="Rectangle 7"/>
          <p:cNvSpPr>
            <a:spLocks noChangeArrowheads="1"/>
          </p:cNvSpPr>
          <p:nvPr/>
        </p:nvSpPr>
        <p:spPr bwMode="auto">
          <a:xfrm>
            <a:off x="1371600" y="990600"/>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1800">
                <a:latin typeface="Comic Sans MS" pitchFamily="66" charset="0"/>
              </a:rPr>
              <a:t>METABOLISMO MINERALE </a:t>
            </a:r>
            <a:r>
              <a:rPr lang="it-IT" sz="1800" b="1">
                <a:solidFill>
                  <a:schemeClr val="tx2"/>
                </a:solidFill>
                <a:latin typeface="Comic Sans MS" pitchFamily="66" charset="0"/>
              </a:rPr>
              <a:t>EXTRACELLULARE</a:t>
            </a:r>
            <a:endParaRPr lang="it-IT" sz="1800">
              <a:latin typeface="Comic Sans MS" pitchFamily="66" charset="0"/>
            </a:endParaRPr>
          </a:p>
        </p:txBody>
      </p:sp>
      <p:sp>
        <p:nvSpPr>
          <p:cNvPr id="466950" name="Text Box 8"/>
          <p:cNvSpPr txBox="1">
            <a:spLocks noChangeArrowheads="1"/>
          </p:cNvSpPr>
          <p:nvPr/>
        </p:nvSpPr>
        <p:spPr bwMode="auto">
          <a:xfrm>
            <a:off x="228600" y="1463675"/>
            <a:ext cx="86868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2400" b="1">
                <a:solidFill>
                  <a:schemeClr val="folHlink"/>
                </a:solidFill>
                <a:latin typeface="Comic Sans MS" pitchFamily="66" charset="0"/>
              </a:rPr>
              <a:t>CALCIO</a:t>
            </a:r>
          </a:p>
          <a:p>
            <a:endParaRPr lang="it-IT" sz="2400" b="1">
              <a:solidFill>
                <a:schemeClr val="folHlink"/>
              </a:solidFill>
              <a:latin typeface="Comic Sans MS" pitchFamily="66" charset="0"/>
            </a:endParaRPr>
          </a:p>
          <a:p>
            <a:r>
              <a:rPr lang="it-IT" sz="2000">
                <a:latin typeface="Comic Sans MS" pitchFamily="66" charset="0"/>
                <a:sym typeface="Wingdings" pitchFamily="2" charset="2"/>
              </a:rPr>
              <a:t>-questi cambiamenti non possono essere apprezzati con la misura del calcio totale, ma solo con quella del calcio ione al pH sierico corrispondente</a:t>
            </a:r>
            <a:endParaRPr lang="it-IT" sz="2000" b="1">
              <a:latin typeface="Comic Sans MS" pitchFamily="66" charset="0"/>
            </a:endParaRPr>
          </a:p>
          <a:p>
            <a:pPr algn="just"/>
            <a:r>
              <a:rPr lang="it-IT" sz="2000">
                <a:latin typeface="Comic Sans MS" pitchFamily="66" charset="0"/>
                <a:sym typeface="Wingdings" pitchFamily="2" charset="2"/>
              </a:rPr>
              <a:t>-PTH e 1,25-OH vitamina D regolano rigidamente la componente ionizzata </a:t>
            </a:r>
          </a:p>
          <a:p>
            <a:pPr algn="just"/>
            <a:r>
              <a:rPr lang="it-IT" sz="2000">
                <a:latin typeface="Comic Sans MS" pitchFamily="66" charset="0"/>
                <a:sym typeface="Wingdings" pitchFamily="2" charset="2"/>
              </a:rPr>
              <a:t>-esempi:</a:t>
            </a:r>
          </a:p>
          <a:p>
            <a:pPr algn="just"/>
            <a:r>
              <a:rPr lang="it-IT" sz="2000">
                <a:latin typeface="Comic Sans MS" pitchFamily="66" charset="0"/>
                <a:sym typeface="Wingdings" pitchFamily="2" charset="2"/>
              </a:rPr>
              <a:t>	*cofattore nella cascata coagulativa (fattori VII, IX, X, protrombina</a:t>
            </a:r>
          </a:p>
          <a:p>
            <a:pPr algn="just"/>
            <a:r>
              <a:rPr lang="it-IT" sz="2000">
                <a:latin typeface="Comic Sans MS" pitchFamily="66" charset="0"/>
                <a:sym typeface="Wingdings" pitchFamily="2" charset="2"/>
              </a:rPr>
              <a:t>	*mantenimento prodotto minerale ionico utile per la mineralizzazione ossea</a:t>
            </a:r>
          </a:p>
          <a:p>
            <a:pPr algn="just"/>
            <a:r>
              <a:rPr lang="it-IT" sz="2000">
                <a:latin typeface="Comic Sans MS" pitchFamily="66" charset="0"/>
                <a:sym typeface="Wingdings" pitchFamily="2" charset="2"/>
              </a:rPr>
              <a:t>	*stabilita’ delle membrane plasmatiche (legame ai fosfolipidi di membrana)</a:t>
            </a:r>
          </a:p>
          <a:p>
            <a:pPr algn="just"/>
            <a:r>
              <a:rPr lang="it-IT" sz="2000">
                <a:latin typeface="Comic Sans MS" pitchFamily="66" charset="0"/>
                <a:sym typeface="Wingdings" pitchFamily="2" charset="2"/>
              </a:rPr>
              <a:t>	*regolazione della permeabilita’ delle membrane al sodio</a:t>
            </a:r>
          </a:p>
          <a:p>
            <a:pPr algn="just"/>
            <a:endParaRPr lang="it-IT" sz="2000">
              <a:solidFill>
                <a:srgbClr val="FFFF00"/>
              </a:solidFill>
              <a:latin typeface="Comic Sans MS" pitchFamily="66" charset="0"/>
              <a:sym typeface="Wingdings" pitchFamily="2" charset="2"/>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338138" y="533400"/>
            <a:ext cx="8467725" cy="5943600"/>
          </a:xfrm>
          <a:prstGeom prst="rect">
            <a:avLst/>
          </a:prstGeom>
          <a:noFill/>
          <a:ln w="9525">
            <a:noFill/>
            <a:miter lim="800000"/>
            <a:headEnd/>
            <a:tailEnd/>
          </a:ln>
          <a:effectLst/>
        </p:spPr>
        <p:txBody>
          <a:bodyPr/>
          <a:lstStyle/>
          <a:p>
            <a:pPr algn="ctr">
              <a:spcBef>
                <a:spcPct val="20000"/>
              </a:spcBef>
              <a:buClr>
                <a:schemeClr val="tx1"/>
              </a:buClr>
              <a:buSzPct val="75000"/>
              <a:defRPr/>
            </a:pPr>
            <a:r>
              <a:rPr lang="it-IT" sz="2000" b="1" u="sng">
                <a:effectLst>
                  <a:outerShdw blurRad="38100" dist="38100" dir="2700000" algn="tl">
                    <a:srgbClr val="808080"/>
                  </a:outerShdw>
                </a:effectLst>
                <a:latin typeface="Verdana" pitchFamily="34" charset="0"/>
              </a:rPr>
              <a:t>CONCENTRAZIONI DI Ca PLASMATICO: </a:t>
            </a:r>
          </a:p>
          <a:p>
            <a:pPr algn="ctr">
              <a:spcBef>
                <a:spcPct val="20000"/>
              </a:spcBef>
              <a:buClr>
                <a:schemeClr val="tx1"/>
              </a:buClr>
              <a:buSzPct val="75000"/>
              <a:defRPr/>
            </a:pPr>
            <a:r>
              <a:rPr lang="it-IT" sz="2000" b="1" u="sng">
                <a:effectLst>
                  <a:outerShdw blurRad="38100" dist="38100" dir="2700000" algn="tl">
                    <a:srgbClr val="808080"/>
                  </a:outerShdw>
                </a:effectLst>
                <a:latin typeface="Verdana" pitchFamily="34" charset="0"/>
              </a:rPr>
              <a:t>8,5-10,5 mg/dl (2,25-2,6 mmol/L)</a:t>
            </a:r>
          </a:p>
          <a:p>
            <a:pPr marL="179388" lvl="1">
              <a:spcBef>
                <a:spcPct val="20000"/>
              </a:spcBef>
              <a:buClr>
                <a:schemeClr val="tx1"/>
              </a:buClr>
              <a:buSzPct val="75000"/>
              <a:buFontTx/>
              <a:buChar char="•"/>
              <a:defRPr/>
            </a:pPr>
            <a:endParaRPr lang="it-IT" sz="2000" b="1" u="sng">
              <a:effectLst>
                <a:outerShdw blurRad="38100" dist="38100" dir="2700000" algn="tl">
                  <a:srgbClr val="808080"/>
                </a:outerShdw>
              </a:effectLst>
              <a:latin typeface="Verdana" pitchFamily="34" charset="0"/>
            </a:endParaRPr>
          </a:p>
          <a:p>
            <a:pPr marL="179388" lvl="1" algn="just">
              <a:spcBef>
                <a:spcPct val="20000"/>
              </a:spcBef>
              <a:buClr>
                <a:schemeClr val="tx1"/>
              </a:buClr>
              <a:buSzPct val="75000"/>
              <a:buFont typeface="Wingdings" pitchFamily="2" charset="2"/>
              <a:buChar char="v"/>
              <a:defRPr/>
            </a:pPr>
            <a:r>
              <a:rPr kumimoji="1" lang="it-IT" sz="2000">
                <a:latin typeface="Verdana" pitchFamily="34" charset="0"/>
              </a:rPr>
              <a:t>35% legato alle proteine  (per lo più albumina: 70-90%)</a:t>
            </a:r>
          </a:p>
          <a:p>
            <a:pPr marL="179388" lvl="1" algn="just">
              <a:spcBef>
                <a:spcPct val="20000"/>
              </a:spcBef>
              <a:buClr>
                <a:schemeClr val="tx1"/>
              </a:buClr>
              <a:buSzPct val="75000"/>
              <a:buFont typeface="Wingdings" pitchFamily="2" charset="2"/>
              <a:buChar char="v"/>
              <a:defRPr/>
            </a:pPr>
            <a:r>
              <a:rPr kumimoji="1" lang="it-IT" sz="2000">
                <a:latin typeface="Verdana" pitchFamily="34" charset="0"/>
              </a:rPr>
              <a:t>50% Calcio libero </a:t>
            </a:r>
          </a:p>
          <a:p>
            <a:pPr marL="179388" lvl="1" algn="just">
              <a:spcBef>
                <a:spcPct val="20000"/>
              </a:spcBef>
              <a:buClr>
                <a:schemeClr val="tx1"/>
              </a:buClr>
              <a:buSzPct val="75000"/>
              <a:buFont typeface="Wingdings" pitchFamily="2" charset="2"/>
              <a:buChar char="v"/>
              <a:defRPr/>
            </a:pPr>
            <a:r>
              <a:rPr kumimoji="1" lang="it-IT" sz="2000">
                <a:latin typeface="Verdana" pitchFamily="34" charset="0"/>
              </a:rPr>
              <a:t>15% legato a citrati e solfati</a:t>
            </a:r>
          </a:p>
          <a:p>
            <a:pPr marL="179388" lvl="1" algn="just">
              <a:spcBef>
                <a:spcPct val="20000"/>
              </a:spcBef>
              <a:buClr>
                <a:schemeClr val="tx1"/>
              </a:buClr>
              <a:buSzPct val="75000"/>
              <a:buFont typeface="Wingdings" pitchFamily="2" charset="2"/>
              <a:buChar char="v"/>
              <a:defRPr/>
            </a:pPr>
            <a:endParaRPr kumimoji="1" lang="it-IT" sz="2000">
              <a:latin typeface="Verdana" pitchFamily="34" charset="0"/>
            </a:endParaRPr>
          </a:p>
          <a:p>
            <a:pPr marL="179388" lvl="1" algn="ctr">
              <a:spcBef>
                <a:spcPct val="20000"/>
              </a:spcBef>
              <a:buClr>
                <a:schemeClr val="tx1"/>
              </a:buClr>
              <a:buSzPct val="75000"/>
              <a:buFont typeface="Monotype Sorts" pitchFamily="1" charset="2"/>
              <a:buNone/>
              <a:defRPr/>
            </a:pPr>
            <a:r>
              <a:rPr kumimoji="1" lang="it-IT" sz="2000" b="1">
                <a:latin typeface="Verdana" pitchFamily="34" charset="0"/>
              </a:rPr>
              <a:t>SOLO IL CALCIO LIBERO E’ METABOLICAMENTE IMPORTANTE</a:t>
            </a:r>
            <a:endParaRPr kumimoji="1" lang="it-IT" sz="2000">
              <a:latin typeface="Verdana" pitchFamily="34" charset="0"/>
            </a:endParaRPr>
          </a:p>
          <a:p>
            <a:pPr algn="ctr">
              <a:spcBef>
                <a:spcPct val="20000"/>
              </a:spcBef>
              <a:buClr>
                <a:schemeClr val="tx1"/>
              </a:buClr>
              <a:buSzPct val="75000"/>
              <a:defRPr/>
            </a:pPr>
            <a:endParaRPr kumimoji="1" lang="it-IT" sz="2000" b="1">
              <a:latin typeface="Verdana" pitchFamily="34" charset="0"/>
            </a:endParaRPr>
          </a:p>
          <a:p>
            <a:pPr marL="179388" lvl="1" algn="ctr">
              <a:spcBef>
                <a:spcPct val="20000"/>
              </a:spcBef>
              <a:buClr>
                <a:schemeClr val="tx1"/>
              </a:buClr>
              <a:buSzPct val="75000"/>
              <a:buFont typeface="Monotype Sorts" pitchFamily="1" charset="2"/>
              <a:buNone/>
              <a:defRPr/>
            </a:pPr>
            <a:endParaRPr kumimoji="1" lang="it-IT" sz="2000" b="1">
              <a:latin typeface="Verdana" pitchFamily="34" charset="0"/>
            </a:endParaRPr>
          </a:p>
          <a:p>
            <a:pPr marL="179388" lvl="1">
              <a:spcBef>
                <a:spcPct val="20000"/>
              </a:spcBef>
              <a:buClr>
                <a:schemeClr val="tx1"/>
              </a:buClr>
              <a:buSzPct val="75000"/>
              <a:buFont typeface="Monotype Sorts" pitchFamily="1" charset="2"/>
              <a:buNone/>
              <a:defRPr/>
            </a:pPr>
            <a:r>
              <a:rPr kumimoji="1" lang="it-IT" sz="2000" b="1">
                <a:latin typeface="Verdana" pitchFamily="34" charset="0"/>
              </a:rPr>
              <a:t>Il legame Ca-albumina: AUMENTA in alcalosi per cui si ha riduzione Ca ione, DIMINUISCE in acidosi per cui aumento del Ca</a:t>
            </a:r>
            <a:endParaRPr kumimoji="1" lang="it-IT" sz="2000">
              <a:latin typeface="Verdana" pitchFamily="34" charset="0"/>
            </a:endParaRPr>
          </a:p>
        </p:txBody>
      </p:sp>
      <p:sp>
        <p:nvSpPr>
          <p:cNvPr id="467971" name="AutoShape 3"/>
          <p:cNvSpPr>
            <a:spLocks noChangeArrowheads="1"/>
          </p:cNvSpPr>
          <p:nvPr/>
        </p:nvSpPr>
        <p:spPr bwMode="auto">
          <a:xfrm>
            <a:off x="4064000" y="1341438"/>
            <a:ext cx="363538" cy="317500"/>
          </a:xfrm>
          <a:prstGeom prst="downArrow">
            <a:avLst>
              <a:gd name="adj1" fmla="val 50000"/>
              <a:gd name="adj2" fmla="val 25000"/>
            </a:avLst>
          </a:prstGeom>
          <a:solidFill>
            <a:srgbClr val="FFCC00"/>
          </a:solidFill>
          <a:ln w="25400">
            <a:solidFill>
              <a:schemeClr val="tx1"/>
            </a:solidFill>
            <a:miter lim="800000"/>
            <a:headEnd/>
            <a:tailEnd/>
          </a:ln>
        </p:spPr>
        <p:txBody>
          <a:bodyPr wrap="none" anchor="ctr"/>
          <a:lstStyle/>
          <a:p>
            <a:endParaRPr lang="it-IT"/>
          </a:p>
        </p:txBody>
      </p:sp>
      <p:sp>
        <p:nvSpPr>
          <p:cNvPr id="467972" name="Line 4"/>
          <p:cNvSpPr>
            <a:spLocks noChangeShapeType="1"/>
          </p:cNvSpPr>
          <p:nvPr/>
        </p:nvSpPr>
        <p:spPr bwMode="auto">
          <a:xfrm>
            <a:off x="3779838" y="4221163"/>
            <a:ext cx="0" cy="228600"/>
          </a:xfrm>
          <a:prstGeom prst="line">
            <a:avLst/>
          </a:prstGeom>
          <a:noFill/>
          <a:ln w="254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467973" name="Line 5"/>
          <p:cNvSpPr>
            <a:spLocks noChangeShapeType="1"/>
          </p:cNvSpPr>
          <p:nvPr/>
        </p:nvSpPr>
        <p:spPr bwMode="auto">
          <a:xfrm>
            <a:off x="6011863" y="4221163"/>
            <a:ext cx="0" cy="228600"/>
          </a:xfrm>
          <a:prstGeom prst="line">
            <a:avLst/>
          </a:prstGeom>
          <a:noFill/>
          <a:ln w="254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381000" y="115888"/>
            <a:ext cx="8382000" cy="519112"/>
          </a:xfrm>
          <a:prstGeom prst="rect">
            <a:avLst/>
          </a:prstGeom>
          <a:noFill/>
          <a:ln w="9525">
            <a:noFill/>
            <a:miter lim="800000"/>
            <a:headEnd/>
            <a:tailEnd/>
          </a:ln>
          <a:effectLst/>
        </p:spPr>
        <p:txBody>
          <a:bodyPr>
            <a:spAutoFit/>
          </a:bodyPr>
          <a:lstStyle/>
          <a:p>
            <a:pPr>
              <a:spcBef>
                <a:spcPct val="50000"/>
              </a:spcBef>
              <a:defRPr/>
            </a:pPr>
            <a:r>
              <a:rPr lang="en-US" sz="2800" b="1" u="sng">
                <a:effectLst>
                  <a:outerShdw blurRad="38100" dist="38100" dir="2700000" algn="tl">
                    <a:srgbClr val="808080"/>
                  </a:outerShdw>
                </a:effectLst>
                <a:latin typeface="Verdana" pitchFamily="34" charset="0"/>
              </a:rPr>
              <a:t>SCHEMA DEL METABOLISMO DEL CALCIO</a:t>
            </a:r>
          </a:p>
        </p:txBody>
      </p:sp>
      <p:pic>
        <p:nvPicPr>
          <p:cNvPr id="468995" name="Picture 4" descr="intest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1568450" cy="1684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8996" name="Text Box 5"/>
          <p:cNvSpPr txBox="1">
            <a:spLocks noChangeArrowheads="1"/>
          </p:cNvSpPr>
          <p:nvPr/>
        </p:nvSpPr>
        <p:spPr bwMode="auto">
          <a:xfrm>
            <a:off x="468313" y="908050"/>
            <a:ext cx="2497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200"/>
              <a:t>DIETA 1000 mg/die</a:t>
            </a:r>
          </a:p>
        </p:txBody>
      </p:sp>
      <p:sp>
        <p:nvSpPr>
          <p:cNvPr id="468997" name="Line 6"/>
          <p:cNvSpPr>
            <a:spLocks noChangeShapeType="1"/>
          </p:cNvSpPr>
          <p:nvPr/>
        </p:nvSpPr>
        <p:spPr bwMode="auto">
          <a:xfrm>
            <a:off x="1403350" y="1412875"/>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8998" name="Line 7"/>
          <p:cNvSpPr>
            <a:spLocks noChangeShapeType="1"/>
          </p:cNvSpPr>
          <p:nvPr/>
        </p:nvSpPr>
        <p:spPr bwMode="auto">
          <a:xfrm>
            <a:off x="1403350" y="3933825"/>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8999" name="Text Box 8"/>
          <p:cNvSpPr txBox="1">
            <a:spLocks noChangeArrowheads="1"/>
          </p:cNvSpPr>
          <p:nvPr/>
        </p:nvSpPr>
        <p:spPr bwMode="auto">
          <a:xfrm>
            <a:off x="468313" y="4652963"/>
            <a:ext cx="230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400"/>
              <a:t>FECI 825 mg/die</a:t>
            </a:r>
          </a:p>
        </p:txBody>
      </p:sp>
      <p:sp>
        <p:nvSpPr>
          <p:cNvPr id="469000" name="Line 9"/>
          <p:cNvSpPr>
            <a:spLocks noChangeShapeType="1"/>
          </p:cNvSpPr>
          <p:nvPr/>
        </p:nvSpPr>
        <p:spPr bwMode="auto">
          <a:xfrm>
            <a:off x="2484438" y="2349500"/>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9001" name="Line 10"/>
          <p:cNvSpPr>
            <a:spLocks noChangeShapeType="1"/>
          </p:cNvSpPr>
          <p:nvPr/>
        </p:nvSpPr>
        <p:spPr bwMode="auto">
          <a:xfrm flipH="1">
            <a:off x="2484438" y="3284538"/>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9002" name="Text Box 11"/>
          <p:cNvSpPr txBox="1">
            <a:spLocks noChangeArrowheads="1"/>
          </p:cNvSpPr>
          <p:nvPr/>
        </p:nvSpPr>
        <p:spPr bwMode="auto">
          <a:xfrm>
            <a:off x="2268538" y="1965325"/>
            <a:ext cx="133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000"/>
              <a:t>300 mg/die</a:t>
            </a:r>
          </a:p>
        </p:txBody>
      </p:sp>
      <p:sp>
        <p:nvSpPr>
          <p:cNvPr id="469003" name="Text Box 12"/>
          <p:cNvSpPr txBox="1">
            <a:spLocks noChangeArrowheads="1"/>
          </p:cNvSpPr>
          <p:nvPr/>
        </p:nvSpPr>
        <p:spPr bwMode="auto">
          <a:xfrm>
            <a:off x="2268538" y="2876550"/>
            <a:ext cx="133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000"/>
              <a:t>125 mg/die</a:t>
            </a:r>
          </a:p>
        </p:txBody>
      </p:sp>
      <p:sp>
        <p:nvSpPr>
          <p:cNvPr id="469004" name="Line 13"/>
          <p:cNvSpPr>
            <a:spLocks noChangeShapeType="1"/>
          </p:cNvSpPr>
          <p:nvPr/>
        </p:nvSpPr>
        <p:spPr bwMode="auto">
          <a:xfrm>
            <a:off x="3635375" y="2852738"/>
            <a:ext cx="865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9005" name="Text Box 14"/>
          <p:cNvSpPr txBox="1">
            <a:spLocks noChangeArrowheads="1"/>
          </p:cNvSpPr>
          <p:nvPr/>
        </p:nvSpPr>
        <p:spPr bwMode="auto">
          <a:xfrm>
            <a:off x="3348038" y="2444750"/>
            <a:ext cx="133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000"/>
              <a:t>175 mg/die</a:t>
            </a:r>
          </a:p>
        </p:txBody>
      </p:sp>
      <p:sp>
        <p:nvSpPr>
          <p:cNvPr id="469006" name="Rectangle 15" descr="Diagonali scure verso l'alto"/>
          <p:cNvSpPr>
            <a:spLocks noChangeArrowheads="1"/>
          </p:cNvSpPr>
          <p:nvPr/>
        </p:nvSpPr>
        <p:spPr bwMode="auto">
          <a:xfrm>
            <a:off x="4716463" y="2276475"/>
            <a:ext cx="1871662" cy="1081088"/>
          </a:xfrm>
          <a:prstGeom prst="rect">
            <a:avLst/>
          </a:prstGeom>
          <a:pattFill prst="dkUpDiag">
            <a:fgClr>
              <a:schemeClr val="accent1"/>
            </a:fgClr>
            <a:bgClr>
              <a:schemeClr val="bg1"/>
            </a:bgClr>
          </a:pattFill>
          <a:ln w="9525">
            <a:solidFill>
              <a:schemeClr val="tx1"/>
            </a:solidFill>
            <a:miter lim="800000"/>
            <a:headEnd/>
            <a:tailEnd/>
          </a:ln>
        </p:spPr>
        <p:txBody>
          <a:bodyPr wrap="none" anchor="ctr"/>
          <a:lstStyle/>
          <a:p>
            <a:pPr algn="ctr" eaLnBrk="1" hangingPunct="1"/>
            <a:r>
              <a:rPr lang="it-IT" sz="2400"/>
              <a:t>900 mg</a:t>
            </a:r>
          </a:p>
        </p:txBody>
      </p:sp>
      <p:sp>
        <p:nvSpPr>
          <p:cNvPr id="469007" name="Text Box 16"/>
          <p:cNvSpPr txBox="1">
            <a:spLocks noChangeArrowheads="1"/>
          </p:cNvSpPr>
          <p:nvPr/>
        </p:nvSpPr>
        <p:spPr bwMode="auto">
          <a:xfrm>
            <a:off x="5056188" y="1793875"/>
            <a:ext cx="111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400"/>
              <a:t>Ca</a:t>
            </a:r>
            <a:r>
              <a:rPr lang="it-IT" sz="2400" baseline="30000"/>
              <a:t>2+</a:t>
            </a:r>
            <a:r>
              <a:rPr lang="it-IT" sz="2400" baseline="-25000"/>
              <a:t>FEC</a:t>
            </a:r>
          </a:p>
        </p:txBody>
      </p:sp>
      <p:sp>
        <p:nvSpPr>
          <p:cNvPr id="469008" name="Line 17"/>
          <p:cNvSpPr>
            <a:spLocks noChangeShapeType="1"/>
          </p:cNvSpPr>
          <p:nvPr/>
        </p:nvSpPr>
        <p:spPr bwMode="auto">
          <a:xfrm>
            <a:off x="6659563" y="2420938"/>
            <a:ext cx="865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9009" name="Line 18"/>
          <p:cNvSpPr>
            <a:spLocks noChangeShapeType="1"/>
          </p:cNvSpPr>
          <p:nvPr/>
        </p:nvSpPr>
        <p:spPr bwMode="auto">
          <a:xfrm flipH="1">
            <a:off x="6732588" y="3141663"/>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9010" name="Text Box 19"/>
          <p:cNvSpPr txBox="1">
            <a:spLocks noChangeArrowheads="1"/>
          </p:cNvSpPr>
          <p:nvPr/>
        </p:nvSpPr>
        <p:spPr bwMode="auto">
          <a:xfrm>
            <a:off x="6516688" y="2012950"/>
            <a:ext cx="133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000"/>
              <a:t>500 mg/die</a:t>
            </a:r>
          </a:p>
        </p:txBody>
      </p:sp>
      <p:sp>
        <p:nvSpPr>
          <p:cNvPr id="469011" name="Text Box 20"/>
          <p:cNvSpPr txBox="1">
            <a:spLocks noChangeArrowheads="1"/>
          </p:cNvSpPr>
          <p:nvPr/>
        </p:nvSpPr>
        <p:spPr bwMode="auto">
          <a:xfrm>
            <a:off x="6588125" y="2757488"/>
            <a:ext cx="133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000"/>
              <a:t>500 mg/die</a:t>
            </a:r>
          </a:p>
        </p:txBody>
      </p:sp>
      <p:pic>
        <p:nvPicPr>
          <p:cNvPr id="469012" name="Picture 22" descr="Illu_long_b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628775"/>
            <a:ext cx="692150" cy="2495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9013" name="Line 23"/>
          <p:cNvSpPr>
            <a:spLocks noChangeShapeType="1"/>
          </p:cNvSpPr>
          <p:nvPr/>
        </p:nvSpPr>
        <p:spPr bwMode="auto">
          <a:xfrm>
            <a:off x="6156325" y="3500438"/>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9014" name="Line 24"/>
          <p:cNvSpPr>
            <a:spLocks noChangeShapeType="1"/>
          </p:cNvSpPr>
          <p:nvPr/>
        </p:nvSpPr>
        <p:spPr bwMode="auto">
          <a:xfrm flipV="1">
            <a:off x="5076825" y="3500438"/>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69015" name="Text Box 25"/>
          <p:cNvSpPr txBox="1">
            <a:spLocks noChangeArrowheads="1"/>
          </p:cNvSpPr>
          <p:nvPr/>
        </p:nvSpPr>
        <p:spPr bwMode="auto">
          <a:xfrm>
            <a:off x="3563938" y="3838575"/>
            <a:ext cx="1460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000"/>
              <a:t>9825 mg/die</a:t>
            </a:r>
          </a:p>
        </p:txBody>
      </p:sp>
      <p:sp>
        <p:nvSpPr>
          <p:cNvPr id="469016" name="Text Box 26"/>
          <p:cNvSpPr txBox="1">
            <a:spLocks noChangeArrowheads="1"/>
          </p:cNvSpPr>
          <p:nvPr/>
        </p:nvSpPr>
        <p:spPr bwMode="auto">
          <a:xfrm>
            <a:off x="6156325" y="3838575"/>
            <a:ext cx="158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000"/>
              <a:t>10000 mg/die</a:t>
            </a:r>
          </a:p>
        </p:txBody>
      </p:sp>
      <p:sp>
        <p:nvSpPr>
          <p:cNvPr id="469017" name="Line 27"/>
          <p:cNvSpPr>
            <a:spLocks noChangeShapeType="1"/>
          </p:cNvSpPr>
          <p:nvPr/>
        </p:nvSpPr>
        <p:spPr bwMode="auto">
          <a:xfrm>
            <a:off x="5508625" y="4581525"/>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pic>
        <p:nvPicPr>
          <p:cNvPr id="469018" name="Picture 28" descr="re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157788"/>
            <a:ext cx="1206500"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9019" name="Text Box 29"/>
          <p:cNvSpPr txBox="1">
            <a:spLocks noChangeArrowheads="1"/>
          </p:cNvSpPr>
          <p:nvPr/>
        </p:nvSpPr>
        <p:spPr bwMode="auto">
          <a:xfrm>
            <a:off x="6280150" y="5753100"/>
            <a:ext cx="257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400"/>
              <a:t>URINE 175 mg/die</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524000" y="381000"/>
            <a:ext cx="6057900" cy="946150"/>
          </a:xfrm>
          <a:prstGeom prst="rect">
            <a:avLst/>
          </a:prstGeom>
          <a:noFill/>
          <a:ln w="9525">
            <a:noFill/>
            <a:miter lim="800000"/>
            <a:headEnd/>
            <a:tailEnd/>
          </a:ln>
          <a:effectLst/>
        </p:spPr>
        <p:txBody>
          <a:bodyPr>
            <a:spAutoFit/>
          </a:bodyPr>
          <a:lstStyle/>
          <a:p>
            <a:pPr algn="ctr" eaLnBrk="1" hangingPunct="1">
              <a:spcBef>
                <a:spcPct val="50000"/>
              </a:spcBef>
              <a:defRPr/>
            </a:pPr>
            <a:r>
              <a:rPr lang="it-IT" sz="2800" b="1" u="sng">
                <a:effectLst>
                  <a:outerShdw blurRad="38100" dist="38100" dir="2700000" algn="tl">
                    <a:srgbClr val="808080"/>
                  </a:outerShdw>
                </a:effectLst>
                <a:latin typeface="Verdana" pitchFamily="34" charset="0"/>
              </a:rPr>
              <a:t>Ruolo della vitamina D nel trasporto intestinale di calcio</a:t>
            </a:r>
          </a:p>
        </p:txBody>
      </p:sp>
      <p:sp>
        <p:nvSpPr>
          <p:cNvPr id="470019" name="Text Box 3"/>
          <p:cNvSpPr txBox="1">
            <a:spLocks noChangeArrowheads="1"/>
          </p:cNvSpPr>
          <p:nvPr/>
        </p:nvSpPr>
        <p:spPr bwMode="auto">
          <a:xfrm>
            <a:off x="304800" y="2286000"/>
            <a:ext cx="85344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ct val="120000"/>
              </a:lnSpc>
              <a:spcBef>
                <a:spcPct val="50000"/>
              </a:spcBef>
              <a:buClr>
                <a:schemeClr val="tx1"/>
              </a:buClr>
              <a:buFontTx/>
              <a:buChar char="•"/>
            </a:pPr>
            <a:r>
              <a:rPr lang="it-IT" sz="2400">
                <a:latin typeface="Verdana" pitchFamily="34" charset="0"/>
              </a:rPr>
              <a:t> </a:t>
            </a:r>
            <a:r>
              <a:rPr lang="it-IT" sz="2400" b="1">
                <a:latin typeface="Verdana" pitchFamily="34" charset="0"/>
              </a:rPr>
              <a:t>La 1,25(OH)</a:t>
            </a:r>
            <a:r>
              <a:rPr lang="it-IT" sz="2400" b="1" baseline="-25000">
                <a:latin typeface="Verdana" pitchFamily="34" charset="0"/>
              </a:rPr>
              <a:t>2</a:t>
            </a:r>
            <a:r>
              <a:rPr lang="it-IT" sz="2400" b="1">
                <a:latin typeface="Verdana" pitchFamily="34" charset="0"/>
              </a:rPr>
              <a:t>D regola la trascrizione di oltre </a:t>
            </a:r>
            <a:br>
              <a:rPr lang="it-IT" sz="2400" b="1">
                <a:latin typeface="Verdana" pitchFamily="34" charset="0"/>
              </a:rPr>
            </a:br>
            <a:r>
              <a:rPr lang="it-IT" sz="2400" b="1">
                <a:latin typeface="Verdana" pitchFamily="34" charset="0"/>
              </a:rPr>
              <a:t>   60 geni, fra cui:</a:t>
            </a:r>
          </a:p>
          <a:p>
            <a:pPr lvl="2" eaLnBrk="1" hangingPunct="1">
              <a:lnSpc>
                <a:spcPct val="120000"/>
              </a:lnSpc>
              <a:spcBef>
                <a:spcPct val="50000"/>
              </a:spcBef>
              <a:buClr>
                <a:schemeClr val="tx1"/>
              </a:buClr>
              <a:buFont typeface="Wingdings" pitchFamily="2" charset="2"/>
              <a:buChar char="ü"/>
            </a:pPr>
            <a:r>
              <a:rPr lang="it-IT" sz="2400">
                <a:latin typeface="Verdana" pitchFamily="34" charset="0"/>
              </a:rPr>
              <a:t> </a:t>
            </a:r>
            <a:r>
              <a:rPr lang="it-IT" sz="2400" b="1">
                <a:latin typeface="Verdana" pitchFamily="34" charset="0"/>
              </a:rPr>
              <a:t>il recettore della vitamina D</a:t>
            </a:r>
          </a:p>
          <a:p>
            <a:pPr lvl="2" eaLnBrk="1" hangingPunct="1">
              <a:lnSpc>
                <a:spcPct val="120000"/>
              </a:lnSpc>
              <a:spcBef>
                <a:spcPct val="50000"/>
              </a:spcBef>
              <a:buClr>
                <a:schemeClr val="tx1"/>
              </a:buClr>
              <a:buFont typeface="Wingdings" pitchFamily="2" charset="2"/>
              <a:buChar char="ü"/>
            </a:pPr>
            <a:r>
              <a:rPr lang="it-IT" sz="2400" b="1">
                <a:latin typeface="Verdana" pitchFamily="34" charset="0"/>
              </a:rPr>
              <a:t> la calbindina D</a:t>
            </a:r>
          </a:p>
          <a:p>
            <a:pPr lvl="2" eaLnBrk="1" hangingPunct="1">
              <a:lnSpc>
                <a:spcPct val="120000"/>
              </a:lnSpc>
              <a:spcBef>
                <a:spcPct val="50000"/>
              </a:spcBef>
              <a:buClr>
                <a:schemeClr val="tx1"/>
              </a:buClr>
              <a:buFont typeface="Wingdings" pitchFamily="2" charset="2"/>
              <a:buChar char="ü"/>
            </a:pPr>
            <a:r>
              <a:rPr lang="it-IT" sz="2400" b="1">
                <a:latin typeface="Verdana" pitchFamily="34" charset="0"/>
              </a:rPr>
              <a:t> le pompe del Ca</a:t>
            </a:r>
            <a:endParaRPr lang="it-IT" sz="2400">
              <a:latin typeface="Verdana"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571500" y="1071563"/>
            <a:ext cx="8393113" cy="5429250"/>
          </a:xfrm>
        </p:spPr>
        <p:txBody>
          <a:bodyPr rtlCol="0">
            <a:normAutofit fontScale="92500" lnSpcReduction="10000"/>
          </a:bodyPr>
          <a:lstStyle/>
          <a:p>
            <a:pPr eaLnBrk="1" fontAlgn="auto" hangingPunct="1">
              <a:lnSpc>
                <a:spcPct val="90000"/>
              </a:lnSpc>
              <a:spcAft>
                <a:spcPts val="0"/>
              </a:spcAft>
              <a:defRPr/>
            </a:pPr>
            <a:r>
              <a:rPr lang="it-IT" sz="2800" dirty="0" smtClean="0"/>
              <a:t>Anche la mortalità per frattura femorale non è da meno rispetto ad IMA ed Ictus cerebrali. </a:t>
            </a:r>
          </a:p>
          <a:p>
            <a:pPr eaLnBrk="1" fontAlgn="auto" hangingPunct="1">
              <a:lnSpc>
                <a:spcPct val="90000"/>
              </a:lnSpc>
              <a:spcAft>
                <a:spcPts val="0"/>
              </a:spcAft>
              <a:buFontTx/>
              <a:buNone/>
              <a:defRPr/>
            </a:pPr>
            <a:endParaRPr lang="it-IT" sz="2800" b="1" dirty="0" smtClean="0"/>
          </a:p>
          <a:p>
            <a:pPr eaLnBrk="1" fontAlgn="auto" hangingPunct="1">
              <a:lnSpc>
                <a:spcPct val="90000"/>
              </a:lnSpc>
              <a:spcAft>
                <a:spcPts val="0"/>
              </a:spcAft>
              <a:buFontTx/>
              <a:buNone/>
              <a:defRPr/>
            </a:pPr>
            <a:r>
              <a:rPr lang="it-IT" sz="2800" b="1" dirty="0" smtClean="0"/>
              <a:t>Fratture </a:t>
            </a:r>
            <a:r>
              <a:rPr lang="it-IT" sz="2800" b="1" dirty="0"/>
              <a:t>femorali: </a:t>
            </a:r>
          </a:p>
          <a:p>
            <a:pPr eaLnBrk="1" fontAlgn="auto" hangingPunct="1">
              <a:lnSpc>
                <a:spcPct val="90000"/>
              </a:lnSpc>
              <a:spcAft>
                <a:spcPts val="0"/>
              </a:spcAft>
              <a:buFont typeface="Wingdings" pitchFamily="2" charset="2"/>
              <a:buNone/>
              <a:defRPr/>
            </a:pPr>
            <a:r>
              <a:rPr lang="it-IT" sz="2000" b="1" dirty="0"/>
              <a:t>- Mortalità in acuto: </a:t>
            </a:r>
            <a:r>
              <a:rPr lang="it-IT" sz="2000" b="1" dirty="0">
                <a:solidFill>
                  <a:srgbClr val="FFFF00"/>
                </a:solidFill>
              </a:rPr>
              <a:t>5-15%</a:t>
            </a:r>
          </a:p>
          <a:p>
            <a:pPr eaLnBrk="1" fontAlgn="auto" hangingPunct="1">
              <a:lnSpc>
                <a:spcPct val="90000"/>
              </a:lnSpc>
              <a:spcBef>
                <a:spcPct val="60000"/>
              </a:spcBef>
              <a:spcAft>
                <a:spcPts val="0"/>
              </a:spcAft>
              <a:buFont typeface="Wingdings" pitchFamily="2" charset="2"/>
              <a:buNone/>
              <a:defRPr/>
            </a:pPr>
            <a:r>
              <a:rPr lang="it-IT" sz="2000" b="1" dirty="0"/>
              <a:t>- Mortalità ad 1 anno: </a:t>
            </a:r>
            <a:r>
              <a:rPr lang="it-IT" sz="2000" b="1" dirty="0">
                <a:solidFill>
                  <a:srgbClr val="FFFF00"/>
                </a:solidFill>
              </a:rPr>
              <a:t>15-30%</a:t>
            </a:r>
          </a:p>
          <a:p>
            <a:pPr eaLnBrk="1" fontAlgn="auto" hangingPunct="1">
              <a:lnSpc>
                <a:spcPct val="90000"/>
              </a:lnSpc>
              <a:spcAft>
                <a:spcPts val="0"/>
              </a:spcAft>
              <a:buFont typeface="Wingdings" pitchFamily="2" charset="2"/>
              <a:buNone/>
              <a:defRPr/>
            </a:pPr>
            <a:endParaRPr lang="it-IT" sz="2800" b="1" dirty="0"/>
          </a:p>
          <a:p>
            <a:pPr eaLnBrk="1" fontAlgn="auto" hangingPunct="1">
              <a:lnSpc>
                <a:spcPct val="90000"/>
              </a:lnSpc>
              <a:spcAft>
                <a:spcPts val="0"/>
              </a:spcAft>
              <a:defRPr/>
            </a:pPr>
            <a:r>
              <a:rPr lang="it-IT" sz="2800" b="1" dirty="0"/>
              <a:t>IMA: </a:t>
            </a:r>
          </a:p>
          <a:p>
            <a:pPr eaLnBrk="1" fontAlgn="auto" hangingPunct="1">
              <a:lnSpc>
                <a:spcPct val="90000"/>
              </a:lnSpc>
              <a:spcAft>
                <a:spcPts val="0"/>
              </a:spcAft>
              <a:buFont typeface="Wingdings" pitchFamily="2" charset="2"/>
              <a:buNone/>
              <a:defRPr/>
            </a:pPr>
            <a:r>
              <a:rPr lang="it-IT" sz="2000" b="1" dirty="0"/>
              <a:t>- Mortalità in acuto: </a:t>
            </a:r>
            <a:r>
              <a:rPr lang="it-IT" sz="2000" b="1" dirty="0">
                <a:solidFill>
                  <a:srgbClr val="FFFF00"/>
                </a:solidFill>
              </a:rPr>
              <a:t>15-25%</a:t>
            </a:r>
          </a:p>
          <a:p>
            <a:pPr eaLnBrk="1" fontAlgn="auto" hangingPunct="1">
              <a:lnSpc>
                <a:spcPct val="90000"/>
              </a:lnSpc>
              <a:spcBef>
                <a:spcPct val="60000"/>
              </a:spcBef>
              <a:spcAft>
                <a:spcPts val="0"/>
              </a:spcAft>
              <a:buFontTx/>
              <a:buNone/>
              <a:defRPr/>
            </a:pPr>
            <a:r>
              <a:rPr lang="it-IT" sz="2000" b="1" dirty="0"/>
              <a:t>- Mortalità ad 1 anno: </a:t>
            </a:r>
            <a:r>
              <a:rPr lang="it-IT" sz="2000" b="1" dirty="0">
                <a:solidFill>
                  <a:srgbClr val="FFFF00"/>
                </a:solidFill>
              </a:rPr>
              <a:t>15-18%</a:t>
            </a:r>
          </a:p>
          <a:p>
            <a:pPr eaLnBrk="1" fontAlgn="auto" hangingPunct="1">
              <a:lnSpc>
                <a:spcPct val="90000"/>
              </a:lnSpc>
              <a:spcBef>
                <a:spcPct val="60000"/>
              </a:spcBef>
              <a:spcAft>
                <a:spcPts val="0"/>
              </a:spcAft>
              <a:buFontTx/>
              <a:buNone/>
              <a:defRPr/>
            </a:pPr>
            <a:endParaRPr lang="it-IT" sz="2000" b="1" dirty="0">
              <a:solidFill>
                <a:srgbClr val="FFFF00"/>
              </a:solidFill>
            </a:endParaRPr>
          </a:p>
          <a:p>
            <a:pPr eaLnBrk="1" fontAlgn="auto" hangingPunct="1">
              <a:lnSpc>
                <a:spcPct val="90000"/>
              </a:lnSpc>
              <a:spcBef>
                <a:spcPct val="60000"/>
              </a:spcBef>
              <a:spcAft>
                <a:spcPts val="0"/>
              </a:spcAft>
              <a:defRPr/>
            </a:pPr>
            <a:r>
              <a:rPr lang="it-IT" sz="2800" b="1" dirty="0"/>
              <a:t>Ictus cerebrale:</a:t>
            </a:r>
            <a:endParaRPr lang="it-IT" sz="2800" b="1" dirty="0">
              <a:solidFill>
                <a:srgbClr val="FFFF00"/>
              </a:solidFill>
            </a:endParaRPr>
          </a:p>
          <a:p>
            <a:pPr eaLnBrk="1" fontAlgn="auto" hangingPunct="1">
              <a:lnSpc>
                <a:spcPct val="90000"/>
              </a:lnSpc>
              <a:spcAft>
                <a:spcPts val="0"/>
              </a:spcAft>
              <a:buFont typeface="Wingdings" pitchFamily="2" charset="2"/>
              <a:buNone/>
              <a:defRPr/>
            </a:pPr>
            <a:r>
              <a:rPr lang="it-IT" sz="2000" b="1" dirty="0"/>
              <a:t>- Mortalità a 30 giorni: </a:t>
            </a:r>
            <a:r>
              <a:rPr lang="it-IT" sz="2000" b="1" dirty="0">
                <a:solidFill>
                  <a:srgbClr val="FFFF00"/>
                </a:solidFill>
              </a:rPr>
              <a:t>17-34%</a:t>
            </a:r>
          </a:p>
          <a:p>
            <a:pPr eaLnBrk="1" fontAlgn="auto" hangingPunct="1">
              <a:lnSpc>
                <a:spcPct val="90000"/>
              </a:lnSpc>
              <a:spcBef>
                <a:spcPct val="60000"/>
              </a:spcBef>
              <a:spcAft>
                <a:spcPts val="0"/>
              </a:spcAft>
              <a:buFont typeface="Wingdings" pitchFamily="2" charset="2"/>
              <a:buNone/>
              <a:defRPr/>
            </a:pPr>
            <a:r>
              <a:rPr lang="it-IT" sz="2000" b="1" dirty="0"/>
              <a:t>- Mortalità ad 1 anno: </a:t>
            </a:r>
            <a:r>
              <a:rPr lang="it-IT" sz="2000" b="1" dirty="0">
                <a:solidFill>
                  <a:srgbClr val="FFFF00"/>
                </a:solidFill>
              </a:rPr>
              <a:t>10-15%</a:t>
            </a:r>
          </a:p>
          <a:p>
            <a:pPr eaLnBrk="1" fontAlgn="auto" hangingPunct="1">
              <a:lnSpc>
                <a:spcPct val="90000"/>
              </a:lnSpc>
              <a:spcBef>
                <a:spcPct val="60000"/>
              </a:spcBef>
              <a:spcAft>
                <a:spcPts val="0"/>
              </a:spcAft>
              <a:buFont typeface="Wingdings" pitchFamily="2" charset="2"/>
              <a:buNone/>
              <a:defRPr/>
            </a:pPr>
            <a:endParaRPr lang="it-IT" sz="2000" b="1" dirty="0">
              <a:solidFill>
                <a:srgbClr val="FFFF00"/>
              </a:solidFill>
            </a:endParaRPr>
          </a:p>
        </p:txBody>
      </p:sp>
      <p:sp>
        <p:nvSpPr>
          <p:cNvPr id="4" name="Rectangle 3"/>
          <p:cNvSpPr>
            <a:spLocks noChangeArrowheads="1"/>
          </p:cNvSpPr>
          <p:nvPr/>
        </p:nvSpPr>
        <p:spPr bwMode="auto">
          <a:xfrm>
            <a:off x="152400" y="152400"/>
            <a:ext cx="9144000" cy="990600"/>
          </a:xfrm>
          <a:prstGeom prst="rect">
            <a:avLst/>
          </a:prstGeom>
          <a:noFill/>
          <a:ln w="9525" algn="ctr">
            <a:noFill/>
            <a:miter lim="800000"/>
            <a:headEnd/>
            <a:tailEnd/>
          </a:ln>
          <a:effectLst/>
        </p:spPr>
        <p:txBody>
          <a:bodyPr anchor="ctr"/>
          <a:lstStyle/>
          <a:p>
            <a:pPr algn="ctr">
              <a:defRPr/>
            </a:pPr>
            <a:r>
              <a:rPr lang="en-GB" b="1" dirty="0">
                <a:solidFill>
                  <a:srgbClr val="FFFF00"/>
                </a:solidFill>
                <a:effectLst>
                  <a:outerShdw blurRad="38100" dist="38100" dir="2700000" algn="tl">
                    <a:srgbClr val="000000"/>
                  </a:outerShdw>
                </a:effectLst>
              </a:rPr>
              <a:t>MORTALITA’</a:t>
            </a:r>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533400"/>
            <a:ext cx="7772400" cy="1143000"/>
          </a:xfrm>
        </p:spPr>
        <p:txBody>
          <a:bodyPr rtlCol="0">
            <a:normAutofit/>
          </a:bodyPr>
          <a:lstStyle/>
          <a:p>
            <a:pPr eaLnBrk="1" fontAlgn="auto" hangingPunct="1">
              <a:spcAft>
                <a:spcPts val="0"/>
              </a:spcAft>
              <a:defRPr/>
            </a:pPr>
            <a:r>
              <a:rPr lang="en-GB" sz="2800" b="1">
                <a:effectLst>
                  <a:outerShdw blurRad="38100" dist="38100" dir="2700000" algn="tl">
                    <a:srgbClr val="808080"/>
                  </a:outerShdw>
                </a:effectLst>
                <a:latin typeface="Verdana" pitchFamily="34" charset="0"/>
              </a:rPr>
              <a:t>STIMULATION OF CALBINDIN SYNTHESIS</a:t>
            </a:r>
          </a:p>
        </p:txBody>
      </p:sp>
      <p:pic>
        <p:nvPicPr>
          <p:cNvPr id="471043" name="Picture 3" descr="BJW7"/>
          <p:cNvPicPr>
            <a:picLocks noChangeAspect="1" noChangeArrowheads="1"/>
          </p:cNvPicPr>
          <p:nvPr/>
        </p:nvPicPr>
        <p:blipFill>
          <a:blip r:embed="rId3" cstate="print">
            <a:extLst>
              <a:ext uri="{28A0092B-C50C-407E-A947-70E740481C1C}">
                <a14:useLocalDpi xmlns:a14="http://schemas.microsoft.com/office/drawing/2010/main" val="0"/>
              </a:ext>
            </a:extLst>
          </a:blip>
          <a:srcRect l="1666" t="3326" r="1666" b="5197"/>
          <a:stretch>
            <a:fillRect/>
          </a:stretch>
        </p:blipFill>
        <p:spPr bwMode="auto">
          <a:xfrm>
            <a:off x="152400" y="2133600"/>
            <a:ext cx="883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76200" y="409575"/>
            <a:ext cx="8991600" cy="946150"/>
          </a:xfrm>
          <a:prstGeom prst="rect">
            <a:avLst/>
          </a:prstGeom>
          <a:noFill/>
          <a:ln w="9525">
            <a:noFill/>
            <a:miter lim="800000"/>
            <a:headEnd/>
            <a:tailEnd/>
          </a:ln>
          <a:effectLst/>
        </p:spPr>
        <p:txBody>
          <a:bodyPr>
            <a:spAutoFit/>
          </a:bodyPr>
          <a:lstStyle/>
          <a:p>
            <a:pPr algn="ctr" eaLnBrk="1" hangingPunct="1">
              <a:spcBef>
                <a:spcPct val="50000"/>
              </a:spcBef>
              <a:defRPr/>
            </a:pPr>
            <a:r>
              <a:rPr lang="it-IT" sz="2800" b="1" u="sng">
                <a:effectLst>
                  <a:outerShdw blurRad="38100" dist="38100" dir="2700000" algn="tl">
                    <a:srgbClr val="808080"/>
                  </a:outerShdw>
                </a:effectLst>
                <a:latin typeface="Verdana" pitchFamily="34" charset="0"/>
              </a:rPr>
              <a:t>Effetti rapidi non genomici della vitamina D sul trasporto del calcio intestinale</a:t>
            </a:r>
          </a:p>
        </p:txBody>
      </p:sp>
      <p:sp>
        <p:nvSpPr>
          <p:cNvPr id="472067" name="Text Box 3"/>
          <p:cNvSpPr txBox="1">
            <a:spLocks noChangeArrowheads="1"/>
          </p:cNvSpPr>
          <p:nvPr/>
        </p:nvSpPr>
        <p:spPr bwMode="auto">
          <a:xfrm>
            <a:off x="1524000" y="22098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it-IT" sz="2400"/>
          </a:p>
        </p:txBody>
      </p:sp>
      <p:sp>
        <p:nvSpPr>
          <p:cNvPr id="472068" name="Text Box 4"/>
          <p:cNvSpPr txBox="1">
            <a:spLocks noChangeArrowheads="1"/>
          </p:cNvSpPr>
          <p:nvPr/>
        </p:nvSpPr>
        <p:spPr bwMode="auto">
          <a:xfrm>
            <a:off x="381000" y="2438400"/>
            <a:ext cx="84582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ct val="120000"/>
              </a:lnSpc>
              <a:spcBef>
                <a:spcPct val="50000"/>
              </a:spcBef>
              <a:buClr>
                <a:schemeClr val="tx1"/>
              </a:buClr>
              <a:buFontTx/>
              <a:buChar char="•"/>
            </a:pPr>
            <a:r>
              <a:rPr lang="it-IT" sz="2400" b="1">
                <a:latin typeface="Verdana" pitchFamily="34" charset="0"/>
              </a:rPr>
              <a:t> L’ormone interagisce con la membrana </a:t>
            </a:r>
            <a:br>
              <a:rPr lang="it-IT" sz="2400" b="1">
                <a:latin typeface="Verdana" pitchFamily="34" charset="0"/>
              </a:rPr>
            </a:br>
            <a:r>
              <a:rPr lang="it-IT" sz="2400" b="1">
                <a:latin typeface="Verdana" pitchFamily="34" charset="0"/>
              </a:rPr>
              <a:t>   cellulare provocando l’apertura dei canali del </a:t>
            </a:r>
            <a:br>
              <a:rPr lang="it-IT" sz="2400" b="1">
                <a:latin typeface="Verdana" pitchFamily="34" charset="0"/>
              </a:rPr>
            </a:br>
            <a:r>
              <a:rPr lang="it-IT" sz="2400" b="1">
                <a:latin typeface="Verdana" pitchFamily="34" charset="0"/>
              </a:rPr>
              <a:t>   calcio</a:t>
            </a:r>
          </a:p>
          <a:p>
            <a:pPr eaLnBrk="1" hangingPunct="1">
              <a:lnSpc>
                <a:spcPct val="120000"/>
              </a:lnSpc>
              <a:spcBef>
                <a:spcPct val="50000"/>
              </a:spcBef>
              <a:buClr>
                <a:schemeClr val="tx1"/>
              </a:buClr>
              <a:buFontTx/>
              <a:buChar char="•"/>
            </a:pPr>
            <a:r>
              <a:rPr lang="it-IT" sz="2400" b="1">
                <a:latin typeface="Verdana" pitchFamily="34" charset="0"/>
              </a:rPr>
              <a:t> La risposta è rapida (transcaltachia) (pochi </a:t>
            </a:r>
            <a:br>
              <a:rPr lang="it-IT" sz="2400" b="1">
                <a:latin typeface="Verdana" pitchFamily="34" charset="0"/>
              </a:rPr>
            </a:br>
            <a:r>
              <a:rPr lang="it-IT" sz="2400" b="1">
                <a:latin typeface="Verdana" pitchFamily="34" charset="0"/>
              </a:rPr>
              <a:t>   secondi) a differenza della risposta genomica </a:t>
            </a:r>
            <a:br>
              <a:rPr lang="it-IT" sz="2400" b="1">
                <a:latin typeface="Verdana" pitchFamily="34" charset="0"/>
              </a:rPr>
            </a:br>
            <a:r>
              <a:rPr lang="it-IT" sz="2400" b="1">
                <a:latin typeface="Verdana" pitchFamily="34" charset="0"/>
              </a:rPr>
              <a:t>   (1 o più ore)</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09600" y="685800"/>
            <a:ext cx="7772400" cy="519113"/>
          </a:xfrm>
          <a:prstGeom prst="rect">
            <a:avLst/>
          </a:prstGeom>
          <a:noFill/>
          <a:ln w="9525">
            <a:noFill/>
            <a:miter lim="800000"/>
            <a:headEnd/>
            <a:tailEnd/>
          </a:ln>
          <a:effectLst/>
        </p:spPr>
        <p:txBody>
          <a:bodyPr>
            <a:spAutoFit/>
          </a:bodyPr>
          <a:lstStyle/>
          <a:p>
            <a:pPr algn="ctr" eaLnBrk="1" hangingPunct="1">
              <a:spcBef>
                <a:spcPct val="50000"/>
              </a:spcBef>
              <a:defRPr/>
            </a:pPr>
            <a:r>
              <a:rPr lang="it-IT" sz="2800" b="1" u="sng">
                <a:effectLst>
                  <a:outerShdw blurRad="38100" dist="38100" dir="2700000" algn="tl">
                    <a:srgbClr val="808080"/>
                  </a:outerShdw>
                </a:effectLst>
                <a:latin typeface="Verdana" pitchFamily="34" charset="0"/>
              </a:rPr>
              <a:t>SOGGETTI ADULTI SANI</a:t>
            </a:r>
          </a:p>
        </p:txBody>
      </p:sp>
      <p:sp>
        <p:nvSpPr>
          <p:cNvPr id="473091" name="Text Box 3"/>
          <p:cNvSpPr txBox="1">
            <a:spLocks noChangeArrowheads="1"/>
          </p:cNvSpPr>
          <p:nvPr/>
        </p:nvSpPr>
        <p:spPr bwMode="auto">
          <a:xfrm>
            <a:off x="647700" y="1828800"/>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it-IT" sz="2400">
                <a:latin typeface="Verdana" pitchFamily="34" charset="0"/>
              </a:rPr>
              <a:t>  </a:t>
            </a:r>
            <a:r>
              <a:rPr lang="it-IT" sz="2400" b="1">
                <a:latin typeface="Verdana" pitchFamily="34" charset="0"/>
              </a:rPr>
              <a:t>Fabbisogno giornaliero medio di Ca per mantenere il bilancio di Ca</a:t>
            </a:r>
          </a:p>
        </p:txBody>
      </p:sp>
      <p:sp>
        <p:nvSpPr>
          <p:cNvPr id="473092" name="Text Box 4"/>
          <p:cNvSpPr txBox="1">
            <a:spLocks noChangeArrowheads="1"/>
          </p:cNvSpPr>
          <p:nvPr/>
        </p:nvSpPr>
        <p:spPr bwMode="auto">
          <a:xfrm>
            <a:off x="711200" y="3429000"/>
            <a:ext cx="77200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it-IT" sz="2400" b="1">
                <a:latin typeface="Verdana" pitchFamily="34" charset="0"/>
              </a:rPr>
              <a:t>Assunzione Ca/die &gt; 10mmoli/die</a:t>
            </a:r>
          </a:p>
          <a:p>
            <a:pPr algn="ctr" eaLnBrk="1" hangingPunct="1">
              <a:spcBef>
                <a:spcPct val="50000"/>
              </a:spcBef>
            </a:pPr>
            <a:r>
              <a:rPr lang="it-IT" sz="2400" b="1">
                <a:latin typeface="Verdana" pitchFamily="34" charset="0"/>
              </a:rPr>
              <a:t>			 		(&gt; 400 mg/die)</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4114" name="Object 2"/>
          <p:cNvGraphicFramePr>
            <a:graphicFrameLocks noChangeAspect="1"/>
          </p:cNvGraphicFramePr>
          <p:nvPr/>
        </p:nvGraphicFramePr>
        <p:xfrm>
          <a:off x="990600" y="28575"/>
          <a:ext cx="7162800" cy="6800850"/>
        </p:xfrm>
        <a:graphic>
          <a:graphicData uri="http://schemas.openxmlformats.org/presentationml/2006/ole">
            <mc:AlternateContent xmlns:mc="http://schemas.openxmlformats.org/markup-compatibility/2006">
              <mc:Choice xmlns:v="urn:schemas-microsoft-com:vml" Requires="v">
                <p:oleObj spid="_x0000_s474147" name="CorelPhotoPaint.Image.8" r:id="rId4" imgW="2889510" imgH="2743205" progId="CorelPhotoPaint.Image.8">
                  <p:embed/>
                </p:oleObj>
              </mc:Choice>
              <mc:Fallback>
                <p:oleObj name="CorelPhotoPaint.Image.8" r:id="rId4" imgW="2889510" imgH="2743205" progId="CorelPhotoPaint.Imag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575"/>
                        <a:ext cx="71628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 Box 2"/>
          <p:cNvSpPr txBox="1">
            <a:spLocks noChangeArrowheads="1"/>
          </p:cNvSpPr>
          <p:nvPr/>
        </p:nvSpPr>
        <p:spPr bwMode="auto">
          <a:xfrm>
            <a:off x="0" y="1066800"/>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it-IT" sz="2400" b="1">
                <a:latin typeface="Verdana" pitchFamily="34" charset="0"/>
              </a:rPr>
              <a:t>Aumento con la dieta di Ca/die</a:t>
            </a:r>
          </a:p>
          <a:p>
            <a:pPr eaLnBrk="1" hangingPunct="1">
              <a:spcBef>
                <a:spcPct val="50000"/>
              </a:spcBef>
            </a:pPr>
            <a:r>
              <a:rPr lang="it-IT" sz="2400" b="1">
                <a:latin typeface="Verdana" pitchFamily="34" charset="0"/>
              </a:rPr>
              <a:t> 	3-5 mmoli/die			&gt; 25mmoli/die 		(120-200mg/die) 		(1.000 mg/die)</a:t>
            </a:r>
          </a:p>
        </p:txBody>
      </p:sp>
      <p:sp>
        <p:nvSpPr>
          <p:cNvPr id="475139" name="Line 3"/>
          <p:cNvSpPr>
            <a:spLocks noChangeShapeType="1"/>
          </p:cNvSpPr>
          <p:nvPr/>
        </p:nvSpPr>
        <p:spPr bwMode="auto">
          <a:xfrm>
            <a:off x="4140200" y="1916113"/>
            <a:ext cx="121920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75140" name="AutoShape 4"/>
          <p:cNvSpPr>
            <a:spLocks noChangeArrowheads="1"/>
          </p:cNvSpPr>
          <p:nvPr/>
        </p:nvSpPr>
        <p:spPr bwMode="auto">
          <a:xfrm>
            <a:off x="4191000" y="3009900"/>
            <a:ext cx="723900" cy="838200"/>
          </a:xfrm>
          <a:prstGeom prst="downArrow">
            <a:avLst>
              <a:gd name="adj1" fmla="val 50000"/>
              <a:gd name="adj2" fmla="val 28947"/>
            </a:avLst>
          </a:prstGeom>
          <a:solidFill>
            <a:srgbClr val="FF0000"/>
          </a:solidFill>
          <a:ln w="9525">
            <a:solidFill>
              <a:schemeClr val="tx1"/>
            </a:solidFill>
            <a:miter lim="800000"/>
            <a:headEnd/>
            <a:tailEnd/>
          </a:ln>
        </p:spPr>
        <p:txBody>
          <a:bodyPr wrap="none" anchor="ctr"/>
          <a:lstStyle/>
          <a:p>
            <a:endParaRPr lang="it-IT"/>
          </a:p>
        </p:txBody>
      </p:sp>
      <p:sp>
        <p:nvSpPr>
          <p:cNvPr id="475141" name="Text Box 5"/>
          <p:cNvSpPr txBox="1">
            <a:spLocks noChangeArrowheads="1"/>
          </p:cNvSpPr>
          <p:nvPr/>
        </p:nvSpPr>
        <p:spPr bwMode="auto">
          <a:xfrm>
            <a:off x="0" y="426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it-IT" sz="2400" b="1">
                <a:latin typeface="Verdana" pitchFamily="34" charset="0"/>
              </a:rPr>
              <a:t>Aumento dell’assorbimento intestinale netto di Ca </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2"/>
          <p:cNvSpPr txBox="1">
            <a:spLocks noChangeArrowheads="1"/>
          </p:cNvSpPr>
          <p:nvPr/>
        </p:nvSpPr>
        <p:spPr bwMode="auto">
          <a:xfrm>
            <a:off x="381000" y="2498725"/>
            <a:ext cx="8382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it-IT" sz="2400" b="1">
                <a:latin typeface="Verdana" pitchFamily="34" charset="0"/>
              </a:rPr>
              <a:t>L’assorbimento intestinale netto di Ca tende a raggiungere un plateau di circa 7.5 mmoli/die </a:t>
            </a:r>
          </a:p>
          <a:p>
            <a:pPr algn="ctr" eaLnBrk="1" hangingPunct="1">
              <a:spcBef>
                <a:spcPct val="50000"/>
              </a:spcBef>
            </a:pPr>
            <a:r>
              <a:rPr lang="it-IT" sz="2400" b="1">
                <a:latin typeface="Verdana" pitchFamily="34" charset="0"/>
              </a:rPr>
              <a:t>(300 mg/die)</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2"/>
          <p:cNvSpPr txBox="1">
            <a:spLocks noChangeArrowheads="1"/>
          </p:cNvSpPr>
          <p:nvPr/>
        </p:nvSpPr>
        <p:spPr bwMode="auto">
          <a:xfrm>
            <a:off x="266700" y="2471738"/>
            <a:ext cx="8610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50000"/>
              </a:spcBef>
            </a:pPr>
            <a:r>
              <a:rPr lang="it-IT" sz="2400" b="1">
                <a:latin typeface="Verdana" pitchFamily="34" charset="0"/>
              </a:rPr>
              <a:t>La grande variabilità di assorbimento intestinale netto di Ca fra soggetti adulti sani a parità di assunzione di Ca con la dieta, è in gran parte attribuibile alla differenza del trasporto attivo del Ca nei soggetti</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210" name="Object 2"/>
          <p:cNvGraphicFramePr>
            <a:graphicFrameLocks noChangeAspect="1"/>
          </p:cNvGraphicFramePr>
          <p:nvPr/>
        </p:nvGraphicFramePr>
        <p:xfrm>
          <a:off x="762000" y="12700"/>
          <a:ext cx="7467600" cy="6845300"/>
        </p:xfrm>
        <a:graphic>
          <a:graphicData uri="http://schemas.openxmlformats.org/presentationml/2006/ole">
            <mc:AlternateContent xmlns:mc="http://schemas.openxmlformats.org/markup-compatibility/2006">
              <mc:Choice xmlns:v="urn:schemas-microsoft-com:vml" Requires="v">
                <p:oleObj spid="_x0000_s478250" name="CorelPhotoPaint.Image.8" r:id="rId4" imgW="2742857" imgH="2514286" progId="CorelPhotoPaint.Image.8">
                  <p:embed/>
                </p:oleObj>
              </mc:Choice>
              <mc:Fallback>
                <p:oleObj name="CorelPhotoPaint.Image.8" r:id="rId4" imgW="2742857" imgH="2514286" progId="CorelPhotoPaint.Imag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700"/>
                        <a:ext cx="7467600"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8211" name="Rectangle 3"/>
          <p:cNvSpPr>
            <a:spLocks noChangeArrowheads="1"/>
          </p:cNvSpPr>
          <p:nvPr/>
        </p:nvSpPr>
        <p:spPr bwMode="auto">
          <a:xfrm>
            <a:off x="1511300" y="1350963"/>
            <a:ext cx="142875" cy="142875"/>
          </a:xfrm>
          <a:prstGeom prst="rect">
            <a:avLst/>
          </a:prstGeom>
          <a:solidFill>
            <a:srgbClr val="FF6600"/>
          </a:solidFill>
          <a:ln w="19050">
            <a:solidFill>
              <a:schemeClr val="tx1"/>
            </a:solidFill>
            <a:miter lim="800000"/>
            <a:headEnd/>
            <a:tailEnd/>
          </a:ln>
        </p:spPr>
        <p:txBody>
          <a:bodyPr wrap="none" anchor="ctr"/>
          <a:lstStyle/>
          <a:p>
            <a:endParaRPr lang="it-IT"/>
          </a:p>
        </p:txBody>
      </p:sp>
      <p:sp>
        <p:nvSpPr>
          <p:cNvPr id="478212" name="Text Box 4"/>
          <p:cNvSpPr txBox="1">
            <a:spLocks noChangeArrowheads="1"/>
          </p:cNvSpPr>
          <p:nvPr/>
        </p:nvSpPr>
        <p:spPr bwMode="auto">
          <a:xfrm>
            <a:off x="1600200" y="1239838"/>
            <a:ext cx="3960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it-IT" sz="1400" b="1">
                <a:solidFill>
                  <a:srgbClr val="0000FF"/>
                </a:solidFill>
                <a:latin typeface="Arial Narrow" pitchFamily="34" charset="0"/>
              </a:rPr>
              <a:t>Ca</a:t>
            </a:r>
            <a:r>
              <a:rPr lang="it-IT" sz="1400" b="1">
                <a:latin typeface="Arial Narrow" pitchFamily="34" charset="0"/>
              </a:rPr>
              <a:t> </a:t>
            </a:r>
            <a:r>
              <a:rPr lang="it-IT" sz="1400" b="1">
                <a:solidFill>
                  <a:srgbClr val="0000FF"/>
                </a:solidFill>
                <a:latin typeface="Arial Narrow" pitchFamily="34" charset="0"/>
              </a:rPr>
              <a:t>nella dieta 18-28 mmol/die</a:t>
            </a:r>
          </a:p>
        </p:txBody>
      </p:sp>
      <p:sp>
        <p:nvSpPr>
          <p:cNvPr id="478213" name="Text Box 5"/>
          <p:cNvSpPr txBox="1">
            <a:spLocks noChangeArrowheads="1"/>
          </p:cNvSpPr>
          <p:nvPr/>
        </p:nvSpPr>
        <p:spPr bwMode="auto">
          <a:xfrm>
            <a:off x="1600200" y="1527175"/>
            <a:ext cx="3960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it-IT" sz="1400" b="1">
                <a:solidFill>
                  <a:srgbClr val="0000FF"/>
                </a:solidFill>
                <a:latin typeface="Arial Narrow" pitchFamily="34" charset="0"/>
              </a:rPr>
              <a:t>Ca nella dieta     3-6 mmol/die</a:t>
            </a:r>
          </a:p>
        </p:txBody>
      </p:sp>
      <p:sp>
        <p:nvSpPr>
          <p:cNvPr id="478214" name="Rectangle 6"/>
          <p:cNvSpPr>
            <a:spLocks noChangeArrowheads="1"/>
          </p:cNvSpPr>
          <p:nvPr/>
        </p:nvSpPr>
        <p:spPr bwMode="auto">
          <a:xfrm>
            <a:off x="1514475" y="1614488"/>
            <a:ext cx="142875" cy="142875"/>
          </a:xfrm>
          <a:prstGeom prst="rect">
            <a:avLst/>
          </a:prstGeom>
          <a:solidFill>
            <a:srgbClr val="FFFF00"/>
          </a:solidFill>
          <a:ln w="19050">
            <a:solidFill>
              <a:schemeClr val="tx1"/>
            </a:solidFill>
            <a:miter lim="800000"/>
            <a:headEnd/>
            <a:tailEnd/>
          </a:ln>
        </p:spPr>
        <p:txBody>
          <a:bodyPr wrap="none" anchor="ctr"/>
          <a:lstStyle/>
          <a:p>
            <a:endParaRPr lang="it-IT"/>
          </a:p>
        </p:txBody>
      </p:sp>
      <p:sp>
        <p:nvSpPr>
          <p:cNvPr id="478215" name="Rectangle 7"/>
          <p:cNvSpPr>
            <a:spLocks noChangeArrowheads="1"/>
          </p:cNvSpPr>
          <p:nvPr/>
        </p:nvSpPr>
        <p:spPr bwMode="auto">
          <a:xfrm>
            <a:off x="1403350" y="1206500"/>
            <a:ext cx="2376488" cy="647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478216" name="Rectangle 8"/>
          <p:cNvSpPr>
            <a:spLocks noChangeArrowheads="1"/>
          </p:cNvSpPr>
          <p:nvPr/>
        </p:nvSpPr>
        <p:spPr bwMode="auto">
          <a:xfrm>
            <a:off x="3563938" y="3284538"/>
            <a:ext cx="287337" cy="288925"/>
          </a:xfrm>
          <a:prstGeom prst="rect">
            <a:avLst/>
          </a:prstGeom>
          <a:solidFill>
            <a:srgbClr val="FFFFCC"/>
          </a:solidFill>
          <a:ln w="9525">
            <a:solidFill>
              <a:srgbClr val="FFFF00"/>
            </a:solidFill>
            <a:miter lim="800000"/>
            <a:headEnd/>
            <a:tailEnd/>
          </a:ln>
        </p:spPr>
        <p:txBody>
          <a:bodyPr wrap="none" anchor="ctr"/>
          <a:lstStyle/>
          <a:p>
            <a:endParaRPr lang="it-IT"/>
          </a:p>
        </p:txBody>
      </p:sp>
      <p:sp>
        <p:nvSpPr>
          <p:cNvPr id="478217" name="Rectangle 9"/>
          <p:cNvSpPr>
            <a:spLocks noChangeArrowheads="1"/>
          </p:cNvSpPr>
          <p:nvPr/>
        </p:nvSpPr>
        <p:spPr bwMode="auto">
          <a:xfrm>
            <a:off x="5076825" y="4330700"/>
            <a:ext cx="287338" cy="288925"/>
          </a:xfrm>
          <a:prstGeom prst="rect">
            <a:avLst/>
          </a:prstGeom>
          <a:solidFill>
            <a:srgbClr val="FFFFCC"/>
          </a:solidFill>
          <a:ln w="9525">
            <a:solidFill>
              <a:srgbClr val="FFFF00"/>
            </a:solidFill>
            <a:miter lim="800000"/>
            <a:headEnd/>
            <a:tailEnd/>
          </a:ln>
        </p:spPr>
        <p:txBody>
          <a:bodyPr wrap="none" anchor="ctr"/>
          <a:lstStyle/>
          <a:p>
            <a:endParaRPr lang="it-IT"/>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676275" y="838200"/>
            <a:ext cx="7783513" cy="822325"/>
          </a:xfrm>
          <a:prstGeom prst="rect">
            <a:avLst/>
          </a:prstGeom>
          <a:noFill/>
          <a:ln w="9525">
            <a:noFill/>
            <a:miter lim="800000"/>
            <a:headEnd/>
            <a:tailEnd/>
          </a:ln>
          <a:effectLst/>
        </p:spPr>
        <p:txBody>
          <a:bodyPr>
            <a:spAutoFit/>
          </a:bodyPr>
          <a:lstStyle/>
          <a:p>
            <a:pPr algn="ctr" eaLnBrk="1" hangingPunct="1">
              <a:spcBef>
                <a:spcPct val="50000"/>
              </a:spcBef>
              <a:defRPr/>
            </a:pPr>
            <a:r>
              <a:rPr lang="it-IT" sz="2400" b="1" u="sng">
                <a:effectLst>
                  <a:outerShdw blurRad="38100" dist="38100" dir="2700000" algn="tl">
                    <a:srgbClr val="808080"/>
                  </a:outerShdw>
                </a:effectLst>
                <a:latin typeface="Verdana" pitchFamily="34" charset="0"/>
              </a:rPr>
              <a:t>FATTORI CHE INFLUENZANO IL TRASPORTO TRANSCELLULARE DEL CALCIO</a:t>
            </a:r>
          </a:p>
        </p:txBody>
      </p:sp>
      <p:sp>
        <p:nvSpPr>
          <p:cNvPr id="479235" name="Text Box 3"/>
          <p:cNvSpPr txBox="1">
            <a:spLocks noChangeArrowheads="1"/>
          </p:cNvSpPr>
          <p:nvPr/>
        </p:nvSpPr>
        <p:spPr bwMode="auto">
          <a:xfrm>
            <a:off x="990600" y="2590800"/>
            <a:ext cx="6248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2400"/>
              <a:t>1,25 DIIDROSSIVITAMINA D</a:t>
            </a:r>
            <a:r>
              <a:rPr lang="it-IT" sz="1600"/>
              <a:t>3</a:t>
            </a:r>
          </a:p>
          <a:p>
            <a:pPr eaLnBrk="1" hangingPunct="1"/>
            <a:endParaRPr lang="it-IT" sz="2400"/>
          </a:p>
          <a:p>
            <a:pPr eaLnBrk="1" hangingPunct="1"/>
            <a:r>
              <a:rPr lang="it-IT" sz="2400"/>
              <a:t>RECETTORI DELLA VITAMINA D</a:t>
            </a:r>
          </a:p>
          <a:p>
            <a:pPr eaLnBrk="1" hangingPunct="1"/>
            <a:endParaRPr lang="it-IT" sz="2400"/>
          </a:p>
          <a:p>
            <a:pPr eaLnBrk="1" hangingPunct="1"/>
            <a:r>
              <a:rPr lang="it-IT" sz="2400"/>
              <a:t>CANALE DEL CALCIO (TRV6, </a:t>
            </a:r>
          </a:p>
          <a:p>
            <a:pPr eaLnBrk="1" hangingPunct="1"/>
            <a:r>
              <a:rPr lang="it-IT" sz="2400"/>
              <a:t>PROTEINA DI TRASPORTO DEL CALCIO)</a:t>
            </a:r>
          </a:p>
          <a:p>
            <a:pPr eaLnBrk="1" hangingPunct="1"/>
            <a:endParaRPr lang="it-IT" sz="2400"/>
          </a:p>
          <a:p>
            <a:pPr eaLnBrk="1" hangingPunct="1"/>
            <a:r>
              <a:rPr lang="it-IT" sz="2400"/>
              <a:t>ESTROGENI</a:t>
            </a:r>
          </a:p>
        </p:txBody>
      </p:sp>
      <p:pic>
        <p:nvPicPr>
          <p:cNvPr id="479236" name="Picture 4"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921375"/>
            <a:ext cx="7766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37" name="AutoShape 5"/>
          <p:cNvSpPr>
            <a:spLocks noChangeArrowheads="1"/>
          </p:cNvSpPr>
          <p:nvPr/>
        </p:nvSpPr>
        <p:spPr bwMode="auto">
          <a:xfrm>
            <a:off x="3048000" y="5410200"/>
            <a:ext cx="990600" cy="381000"/>
          </a:xfrm>
          <a:prstGeom prst="curvedDownArrow">
            <a:avLst>
              <a:gd name="adj1" fmla="val 52000"/>
              <a:gd name="adj2" fmla="val 104000"/>
              <a:gd name="adj3" fmla="val 33333"/>
            </a:avLst>
          </a:prstGeom>
          <a:solidFill>
            <a:srgbClr val="03B206"/>
          </a:solidFill>
          <a:ln w="9525">
            <a:solidFill>
              <a:schemeClr val="folHlink"/>
            </a:solidFill>
            <a:miter lim="800000"/>
            <a:headEnd/>
            <a:tailEnd/>
          </a:ln>
        </p:spPr>
        <p:txBody>
          <a:bodyPr wrap="none" anchor="ctr">
            <a:spAutoFit/>
          </a:bodyPr>
          <a:lstStyle/>
          <a:p>
            <a:endParaRPr lang="it-IT"/>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771525" y="2514600"/>
            <a:ext cx="760253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ct val="130000"/>
              </a:lnSpc>
              <a:spcBef>
                <a:spcPct val="50000"/>
              </a:spcBef>
              <a:buFontTx/>
              <a:buChar char="•"/>
            </a:pPr>
            <a:r>
              <a:rPr lang="it-IT" sz="2400" b="1">
                <a:latin typeface="Verdana" pitchFamily="34" charset="0"/>
              </a:rPr>
              <a:t> Ridotta assunzione di Ca con la dieta</a:t>
            </a:r>
          </a:p>
          <a:p>
            <a:pPr eaLnBrk="1" hangingPunct="1">
              <a:lnSpc>
                <a:spcPct val="130000"/>
              </a:lnSpc>
              <a:spcBef>
                <a:spcPct val="50000"/>
              </a:spcBef>
              <a:buFontTx/>
              <a:buChar char="•"/>
            </a:pPr>
            <a:r>
              <a:rPr lang="it-IT" sz="2400" b="1">
                <a:latin typeface="Verdana" pitchFamily="34" charset="0"/>
              </a:rPr>
              <a:t> Ridotta concentrazione di 1,25(OH)</a:t>
            </a:r>
            <a:r>
              <a:rPr lang="it-IT" sz="2400" b="1" baseline="-25000">
                <a:latin typeface="Verdana" pitchFamily="34" charset="0"/>
              </a:rPr>
              <a:t>2</a:t>
            </a:r>
            <a:r>
              <a:rPr lang="it-IT" sz="2400" b="1">
                <a:latin typeface="Verdana" pitchFamily="34" charset="0"/>
              </a:rPr>
              <a:t>D</a:t>
            </a:r>
          </a:p>
          <a:p>
            <a:pPr eaLnBrk="1" hangingPunct="1">
              <a:lnSpc>
                <a:spcPct val="130000"/>
              </a:lnSpc>
              <a:spcBef>
                <a:spcPct val="50000"/>
              </a:spcBef>
              <a:buFontTx/>
              <a:buChar char="•"/>
            </a:pPr>
            <a:r>
              <a:rPr lang="it-IT" sz="2400" b="1">
                <a:latin typeface="Verdana" pitchFamily="34" charset="0"/>
              </a:rPr>
              <a:t> Ridotta capacità di risposta dell’intestino </a:t>
            </a:r>
            <a:br>
              <a:rPr lang="it-IT" sz="2400" b="1">
                <a:latin typeface="Verdana" pitchFamily="34" charset="0"/>
              </a:rPr>
            </a:br>
            <a:r>
              <a:rPr lang="it-IT" sz="2400" b="1">
                <a:latin typeface="Verdana" pitchFamily="34" charset="0"/>
              </a:rPr>
              <a:t>   alla 1,25(OH)</a:t>
            </a:r>
            <a:r>
              <a:rPr lang="it-IT" sz="2400" b="1" baseline="-25000">
                <a:latin typeface="Verdana" pitchFamily="34" charset="0"/>
              </a:rPr>
              <a:t>2</a:t>
            </a:r>
            <a:r>
              <a:rPr lang="it-IT" sz="2400" b="1">
                <a:latin typeface="Verdana" pitchFamily="34" charset="0"/>
              </a:rPr>
              <a:t>D</a:t>
            </a:r>
          </a:p>
        </p:txBody>
      </p:sp>
      <p:sp>
        <p:nvSpPr>
          <p:cNvPr id="129027" name="Text Box 3"/>
          <p:cNvSpPr txBox="1">
            <a:spLocks noChangeArrowheads="1"/>
          </p:cNvSpPr>
          <p:nvPr/>
        </p:nvSpPr>
        <p:spPr bwMode="auto">
          <a:xfrm>
            <a:off x="304800" y="342900"/>
            <a:ext cx="8382000" cy="946150"/>
          </a:xfrm>
          <a:prstGeom prst="rect">
            <a:avLst/>
          </a:prstGeom>
          <a:noFill/>
          <a:ln w="9525">
            <a:noFill/>
            <a:miter lim="800000"/>
            <a:headEnd/>
            <a:tailEnd/>
          </a:ln>
          <a:effectLst/>
        </p:spPr>
        <p:txBody>
          <a:bodyPr>
            <a:spAutoFit/>
          </a:bodyPr>
          <a:lstStyle/>
          <a:p>
            <a:pPr algn="ctr" eaLnBrk="1" hangingPunct="1">
              <a:spcBef>
                <a:spcPct val="50000"/>
              </a:spcBef>
              <a:defRPr/>
            </a:pPr>
            <a:r>
              <a:rPr lang="it-IT" sz="2800" b="1" u="sng">
                <a:effectLst>
                  <a:outerShdw blurRad="38100" dist="38100" dir="2700000" algn="tl">
                    <a:srgbClr val="808080"/>
                  </a:outerShdw>
                </a:effectLst>
                <a:latin typeface="Verdana" pitchFamily="34" charset="0"/>
              </a:rPr>
              <a:t>Cause di un ridotto assorbimento intestinale netto di Ca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a a mano libera 1"/>
          <p:cNvSpPr/>
          <p:nvPr/>
        </p:nvSpPr>
        <p:spPr>
          <a:xfrm>
            <a:off x="1931988" y="1687513"/>
            <a:ext cx="5599112" cy="92551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anchor="ctr"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3" name="Figura a mano libera 2"/>
          <p:cNvSpPr/>
          <p:nvPr/>
        </p:nvSpPr>
        <p:spPr>
          <a:xfrm>
            <a:off x="1844675" y="6359525"/>
            <a:ext cx="2940050" cy="4984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anchor="ctr"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4" name="Figura a mano libera 3"/>
          <p:cNvSpPr/>
          <p:nvPr/>
        </p:nvSpPr>
        <p:spPr>
          <a:xfrm>
            <a:off x="5203825" y="6359525"/>
            <a:ext cx="2940050" cy="4984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anchor="ctr"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pic>
        <p:nvPicPr>
          <p:cNvPr id="36250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789363"/>
            <a:ext cx="2743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2"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3578225"/>
            <a:ext cx="274478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igura a mano libera 6"/>
          <p:cNvSpPr/>
          <p:nvPr/>
        </p:nvSpPr>
        <p:spPr>
          <a:xfrm>
            <a:off x="1335088" y="5734050"/>
            <a:ext cx="6513512" cy="35718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compatLnSpc="0">
            <a:spAutoFit/>
          </a:bodyPr>
          <a:lstStyle/>
          <a:p>
            <a:pPr eaLnBrk="1" fontAlgn="auto" hangingPunct="1">
              <a:spcBef>
                <a:spcPts val="0"/>
              </a:spcBef>
              <a:spcAft>
                <a:spcPts val="0"/>
              </a:spcAft>
              <a:tabLst>
                <a:tab pos="0" algn="l"/>
                <a:tab pos="1303202" algn="ctr"/>
                <a:tab pos="4800600" algn="ctr"/>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it-IT" sz="1800" b="1" kern="0">
                <a:solidFill>
                  <a:srgbClr val="FFFF00"/>
                </a:solidFill>
                <a:latin typeface="Times New Roman" pitchFamily="18"/>
                <a:ea typeface="Arial Unicode MS" pitchFamily="2"/>
                <a:cs typeface="Tahoma" pitchFamily="2"/>
              </a:rPr>
              <a:t>Osso normale</a:t>
            </a:r>
            <a:r>
              <a:rPr lang="it-IT" sz="1800" b="1" kern="0">
                <a:solidFill>
                  <a:srgbClr val="EAEAEA"/>
                </a:solidFill>
                <a:latin typeface="Times New Roman" pitchFamily="18"/>
                <a:ea typeface="Arial Unicode MS" pitchFamily="2"/>
                <a:cs typeface="Tahoma" pitchFamily="2"/>
              </a:rPr>
              <a:t> 	      </a:t>
            </a:r>
            <a:r>
              <a:rPr lang="it-IT" sz="1800" b="1" kern="0">
                <a:solidFill>
                  <a:srgbClr val="FFFF00"/>
                </a:solidFill>
                <a:latin typeface="Times New Roman" pitchFamily="18"/>
                <a:ea typeface="Arial Unicode MS" pitchFamily="2"/>
                <a:cs typeface="Tahoma" pitchFamily="2"/>
              </a:rPr>
              <a:t>Osteoporosi</a:t>
            </a:r>
          </a:p>
        </p:txBody>
      </p:sp>
      <p:sp>
        <p:nvSpPr>
          <p:cNvPr id="8" name="Figura a mano libera 7"/>
          <p:cNvSpPr/>
          <p:nvPr/>
        </p:nvSpPr>
        <p:spPr>
          <a:xfrm>
            <a:off x="0" y="1773238"/>
            <a:ext cx="9144000" cy="150971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algn="just"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2400" b="1" kern="0">
                <a:solidFill>
                  <a:srgbClr val="FFFF00"/>
                </a:solidFill>
                <a:latin typeface="Times New Roman" pitchFamily="18"/>
                <a:ea typeface="Arial Unicode MS" pitchFamily="2"/>
                <a:cs typeface="Tahoma" pitchFamily="2"/>
              </a:rPr>
              <a:t>L’osteoporosi è definita come un disordine scheletrico caratterizzato da una compromissione della resistenza dell’osso che predispone la persona ad un aumentato rischio di frattura. La resistenza dell’osso è principalmente dovuta alla somma di densità e qualità dell’osso.</a:t>
            </a:r>
          </a:p>
        </p:txBody>
      </p:sp>
      <p:sp>
        <p:nvSpPr>
          <p:cNvPr id="9" name="Figura a mano libera 8"/>
          <p:cNvSpPr/>
          <p:nvPr/>
        </p:nvSpPr>
        <p:spPr>
          <a:xfrm>
            <a:off x="468313" y="333375"/>
            <a:ext cx="8207375" cy="5000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anchorCtr="1" compatLnSpc="0">
            <a:spAutoFit/>
          </a:bodyPr>
          <a:lstStyle/>
          <a:p>
            <a:pPr algn="ct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2800" b="1" kern="0">
                <a:solidFill>
                  <a:srgbClr val="00FF00"/>
                </a:solidFill>
                <a:latin typeface="Times New Roman" pitchFamily="18"/>
                <a:ea typeface="Arial Unicode MS" pitchFamily="2"/>
                <a:cs typeface="Tahoma" pitchFamily="2"/>
              </a:rPr>
              <a:t>Attuale Definizione di Osteoporosi</a:t>
            </a:r>
          </a:p>
        </p:txBody>
      </p:sp>
      <p:sp>
        <p:nvSpPr>
          <p:cNvPr id="10" name="Figura a mano libera 9"/>
          <p:cNvSpPr/>
          <p:nvPr/>
        </p:nvSpPr>
        <p:spPr>
          <a:xfrm>
            <a:off x="1349375" y="6400800"/>
            <a:ext cx="4676775" cy="2365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1000" kern="0">
                <a:solidFill>
                  <a:srgbClr val="003399"/>
                </a:solidFill>
                <a:latin typeface="Times New Roman" pitchFamily="18"/>
                <a:ea typeface="Arial Unicode MS" pitchFamily="2"/>
                <a:cs typeface="Tahoma" pitchFamily="2"/>
              </a:rPr>
              <a:t>NIH Consensus Development Panel on Osteoporosis.</a:t>
            </a:r>
            <a:r>
              <a:rPr lang="it-IT" sz="1000" i="1" kern="0">
                <a:solidFill>
                  <a:srgbClr val="003399"/>
                </a:solidFill>
                <a:latin typeface="Times New Roman" pitchFamily="18"/>
                <a:ea typeface="Arial Unicode MS" pitchFamily="2"/>
                <a:cs typeface="Tahoma" pitchFamily="2"/>
              </a:rPr>
              <a:t> JAMA </a:t>
            </a:r>
            <a:r>
              <a:rPr lang="it-IT" sz="1000" kern="0">
                <a:solidFill>
                  <a:srgbClr val="003399"/>
                </a:solidFill>
                <a:latin typeface="Times New Roman" pitchFamily="18"/>
                <a:ea typeface="Arial Unicode MS" pitchFamily="2"/>
                <a:cs typeface="Tahoma" pitchFamily="2"/>
              </a:rPr>
              <a:t>285 (2001): 785-95</a:t>
            </a:r>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itolo 1"/>
          <p:cNvSpPr>
            <a:spLocks noGrp="1"/>
          </p:cNvSpPr>
          <p:nvPr>
            <p:ph type="ctrTitle"/>
          </p:nvPr>
        </p:nvSpPr>
        <p:spPr/>
        <p:txBody>
          <a:bodyPr/>
          <a:lstStyle/>
          <a:p>
            <a:pPr eaLnBrk="1" hangingPunct="1"/>
            <a:r>
              <a:rPr lang="it-IT" smtClean="0"/>
              <a:t>I centri per la diagnosi e la cura dell'osteoporosi: esigenze organizzative e risposte alla domanda di salute.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itolo 1"/>
          <p:cNvSpPr>
            <a:spLocks noGrp="1"/>
          </p:cNvSpPr>
          <p:nvPr>
            <p:ph type="title"/>
          </p:nvPr>
        </p:nvSpPr>
        <p:spPr/>
        <p:txBody>
          <a:bodyPr/>
          <a:lstStyle/>
          <a:p>
            <a:pPr eaLnBrk="1" hangingPunct="1"/>
            <a:r>
              <a:rPr lang="it-IT" smtClean="0">
                <a:solidFill>
                  <a:srgbClr val="FFFF00"/>
                </a:solidFill>
              </a:rPr>
              <a:t>La Rete Advice</a:t>
            </a:r>
          </a:p>
        </p:txBody>
      </p:sp>
      <p:sp>
        <p:nvSpPr>
          <p:cNvPr id="482307" name="Segnaposto contenuto 2"/>
          <p:cNvSpPr>
            <a:spLocks noGrp="1"/>
          </p:cNvSpPr>
          <p:nvPr>
            <p:ph idx="1"/>
          </p:nvPr>
        </p:nvSpPr>
        <p:spPr/>
        <p:txBody>
          <a:bodyPr/>
          <a:lstStyle/>
          <a:p>
            <a:pPr algn="just" eaLnBrk="1" hangingPunct="1"/>
            <a:r>
              <a:rPr lang="it-IT" smtClean="0"/>
              <a:t>I Centri avanzati per la diagnosi e cura dell’osteoporosi sono sparsi su tutto il territorio nazionale.</a:t>
            </a:r>
          </a:p>
          <a:p>
            <a:pPr algn="just" eaLnBrk="1" hangingPunct="1">
              <a:buFontTx/>
              <a:buNone/>
            </a:pPr>
            <a:endParaRPr lang="it-IT" smtClean="0"/>
          </a:p>
          <a:p>
            <a:pPr eaLnBrk="1" hangingPunct="1"/>
            <a:r>
              <a:rPr lang="it-IT" smtClean="0"/>
              <a:t>La rete ADVICE costituisce un network che raccoglie gli specialisti maggiormente attivi nel settore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330" name="Object 2"/>
          <p:cNvGraphicFramePr>
            <a:graphicFrameLocks noChangeAspect="1"/>
          </p:cNvGraphicFramePr>
          <p:nvPr/>
        </p:nvGraphicFramePr>
        <p:xfrm>
          <a:off x="395288" y="908050"/>
          <a:ext cx="8135937" cy="2308225"/>
        </p:xfrm>
        <a:graphic>
          <a:graphicData uri="http://schemas.openxmlformats.org/presentationml/2006/ole">
            <mc:AlternateContent xmlns:mc="http://schemas.openxmlformats.org/markup-compatibility/2006">
              <mc:Choice xmlns:v="urn:schemas-microsoft-com:vml" Requires="v">
                <p:oleObj spid="_x0000_s483397" name="Foglio di lavoro" r:id="rId3" imgW="6886651" imgH="1952549" progId="Excel.Sheet.8">
                  <p:embed/>
                </p:oleObj>
              </mc:Choice>
              <mc:Fallback>
                <p:oleObj name="Foglio di lavoro" r:id="rId3" imgW="6886651" imgH="1952549"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08050"/>
                        <a:ext cx="8135937"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3331" name="Object 3"/>
          <p:cNvGraphicFramePr>
            <a:graphicFrameLocks noChangeAspect="1"/>
          </p:cNvGraphicFramePr>
          <p:nvPr/>
        </p:nvGraphicFramePr>
        <p:xfrm>
          <a:off x="395288" y="3503613"/>
          <a:ext cx="8161337" cy="2568575"/>
        </p:xfrm>
        <a:graphic>
          <a:graphicData uri="http://schemas.openxmlformats.org/presentationml/2006/ole">
            <mc:AlternateContent xmlns:mc="http://schemas.openxmlformats.org/markup-compatibility/2006">
              <mc:Choice xmlns:v="urn:schemas-microsoft-com:vml" Requires="v">
                <p:oleObj spid="_x0000_s483398" name="Worksheet" r:id="rId5" imgW="7058143" imgH="2219257" progId="Excel.Sheet.8">
                  <p:embed/>
                </p:oleObj>
              </mc:Choice>
              <mc:Fallback>
                <p:oleObj name="Worksheet" r:id="rId5" imgW="7058143" imgH="2219257"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503613"/>
                        <a:ext cx="8161337"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3332" name="Text Box 4"/>
          <p:cNvSpPr txBox="1">
            <a:spLocks noChangeArrowheads="1"/>
          </p:cNvSpPr>
          <p:nvPr/>
        </p:nvSpPr>
        <p:spPr bwMode="auto">
          <a:xfrm>
            <a:off x="323850" y="333375"/>
            <a:ext cx="822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9pPr>
          </a:lstStyle>
          <a:p>
            <a:pPr algn="ctr">
              <a:buClr>
                <a:srgbClr val="333399"/>
              </a:buClr>
              <a:buSzPct val="100000"/>
              <a:buFont typeface="Corbel" pitchFamily="34" charset="0"/>
              <a:buNone/>
            </a:pPr>
            <a:r>
              <a:rPr lang="en-GB" sz="2800" b="1">
                <a:solidFill>
                  <a:srgbClr val="333399"/>
                </a:solidFill>
                <a:latin typeface="Corbel" pitchFamily="34" charset="0"/>
              </a:rPr>
              <a:t>CENTRI PER COORDINATORE</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4354" name="Object 2"/>
          <p:cNvGraphicFramePr>
            <a:graphicFrameLocks noChangeAspect="1"/>
          </p:cNvGraphicFramePr>
          <p:nvPr/>
        </p:nvGraphicFramePr>
        <p:xfrm>
          <a:off x="179388" y="404813"/>
          <a:ext cx="7345362" cy="3311525"/>
        </p:xfrm>
        <a:graphic>
          <a:graphicData uri="http://schemas.openxmlformats.org/presentationml/2006/ole">
            <mc:AlternateContent xmlns:mc="http://schemas.openxmlformats.org/markup-compatibility/2006">
              <mc:Choice xmlns:v="urn:schemas-microsoft-com:vml" Requires="v">
                <p:oleObj spid="_x0000_s484421" name="Foglio di lavoro" r:id="rId3" imgW="6962851" imgH="3171749" progId="Excel.Sheet.8">
                  <p:embed/>
                </p:oleObj>
              </mc:Choice>
              <mc:Fallback>
                <p:oleObj name="Foglio di lavoro" r:id="rId3" imgW="6962851" imgH="3171749"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7345362"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4355" name="Object 3"/>
          <p:cNvGraphicFramePr>
            <a:graphicFrameLocks noChangeAspect="1"/>
          </p:cNvGraphicFramePr>
          <p:nvPr/>
        </p:nvGraphicFramePr>
        <p:xfrm>
          <a:off x="214313" y="3429000"/>
          <a:ext cx="7350125" cy="3140075"/>
        </p:xfrm>
        <a:graphic>
          <a:graphicData uri="http://schemas.openxmlformats.org/presentationml/2006/ole">
            <mc:AlternateContent xmlns:mc="http://schemas.openxmlformats.org/markup-compatibility/2006">
              <mc:Choice xmlns:v="urn:schemas-microsoft-com:vml" Requires="v">
                <p:oleObj spid="_x0000_s484422" name="Foglio di lavoro" r:id="rId5" imgW="6886651" imgH="2943149" progId="Excel.Sheet.8">
                  <p:embed/>
                </p:oleObj>
              </mc:Choice>
              <mc:Fallback>
                <p:oleObj name="Foglio di lavoro" r:id="rId5" imgW="6886651" imgH="2943149"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3429000"/>
                        <a:ext cx="735012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4356" name="Text Box 4"/>
          <p:cNvSpPr txBox="1">
            <a:spLocks noChangeArrowheads="1"/>
          </p:cNvSpPr>
          <p:nvPr/>
        </p:nvSpPr>
        <p:spPr bwMode="auto">
          <a:xfrm>
            <a:off x="395288" y="-26988"/>
            <a:ext cx="8229600" cy="63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9pPr>
          </a:lstStyle>
          <a:p>
            <a:pPr algn="ctr">
              <a:buClr>
                <a:srgbClr val="333399"/>
              </a:buClr>
              <a:buSzPct val="100000"/>
              <a:buFont typeface="Corbel" pitchFamily="34" charset="0"/>
              <a:buNone/>
            </a:pPr>
            <a:r>
              <a:rPr lang="en-GB" sz="2800" b="1">
                <a:solidFill>
                  <a:srgbClr val="333399"/>
                </a:solidFill>
                <a:latin typeface="Corbel" pitchFamily="34" charset="0"/>
              </a:rPr>
              <a:t>CENTRI PER COORDINATORE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755650" y="188913"/>
            <a:ext cx="7772400" cy="1143000"/>
          </a:xfrm>
        </p:spPr>
        <p:txBody>
          <a:bodyPr/>
          <a:lstStyle/>
          <a:p>
            <a:pPr eaLnBrk="1" hangingPunct="1"/>
            <a:r>
              <a:rPr lang="it-IT" sz="2400" smtClean="0">
                <a:solidFill>
                  <a:schemeClr val="folHlink"/>
                </a:solidFill>
              </a:rPr>
              <a:t>Secondo la OMS, nell’interpretare i risultati della BMD si conviene di adottare le definizioni seguenti:</a:t>
            </a:r>
            <a:r>
              <a:rPr lang="it-IT" sz="1800" smtClean="0">
                <a:solidFill>
                  <a:schemeClr val="folHlink"/>
                </a:solidFill>
              </a:rPr>
              <a:t> </a:t>
            </a:r>
            <a:br>
              <a:rPr lang="it-IT" sz="1800" smtClean="0">
                <a:solidFill>
                  <a:schemeClr val="folHlink"/>
                </a:solidFill>
              </a:rPr>
            </a:br>
            <a:endParaRPr lang="it-IT" sz="1800" smtClean="0">
              <a:solidFill>
                <a:schemeClr val="folHlink"/>
              </a:solidFill>
            </a:endParaRPr>
          </a:p>
        </p:txBody>
      </p:sp>
      <p:sp>
        <p:nvSpPr>
          <p:cNvPr id="485379" name="Rectangle 3"/>
          <p:cNvSpPr>
            <a:spLocks noGrp="1" noChangeArrowheads="1"/>
          </p:cNvSpPr>
          <p:nvPr>
            <p:ph idx="1"/>
          </p:nvPr>
        </p:nvSpPr>
        <p:spPr>
          <a:xfrm>
            <a:off x="323850" y="1341438"/>
            <a:ext cx="8566150" cy="5327650"/>
          </a:xfrm>
        </p:spPr>
        <p:txBody>
          <a:bodyPr/>
          <a:lstStyle/>
          <a:p>
            <a:pPr lvl="4" eaLnBrk="1" hangingPunct="1">
              <a:lnSpc>
                <a:spcPct val="80000"/>
              </a:lnSpc>
              <a:buFontTx/>
              <a:buNone/>
            </a:pPr>
            <a:r>
              <a:rPr lang="it-IT" sz="800" smtClean="0"/>
              <a:t>: </a:t>
            </a:r>
          </a:p>
          <a:p>
            <a:pPr eaLnBrk="1" hangingPunct="1">
              <a:lnSpc>
                <a:spcPct val="80000"/>
              </a:lnSpc>
            </a:pPr>
            <a:r>
              <a:rPr lang="it-IT" sz="2000" b="1" i="1" smtClean="0"/>
              <a:t>1</a:t>
            </a:r>
            <a:r>
              <a:rPr lang="it-IT" sz="2400" b="1" i="1" smtClean="0"/>
              <a:t>. La BMD normale è definita come un T-score compreso fra +2,5 e –1,0 (la BMD del paziente è cioè fra 2,5 deviazioni standard (DS) sopra la media di un giovane adulto e 1 DS sotto la media di un giovane adulto)</a:t>
            </a:r>
          </a:p>
          <a:p>
            <a:pPr eaLnBrk="1" hangingPunct="1">
              <a:lnSpc>
                <a:spcPct val="80000"/>
              </a:lnSpc>
              <a:buFont typeface="Wingdings" pitchFamily="2" charset="2"/>
              <a:buNone/>
            </a:pPr>
            <a:endParaRPr lang="it-IT" sz="2400" b="1" i="1" smtClean="0"/>
          </a:p>
          <a:p>
            <a:pPr eaLnBrk="1" hangingPunct="1">
              <a:lnSpc>
                <a:spcPct val="80000"/>
              </a:lnSpc>
            </a:pPr>
            <a:r>
              <a:rPr lang="it-IT" sz="2400" b="1" i="1" smtClean="0"/>
              <a:t>2. L’osteopenia (bassa BMD) è associata ad un T-score compreso tra –1,0 e –2,5 DS. </a:t>
            </a:r>
          </a:p>
          <a:p>
            <a:pPr eaLnBrk="1" hangingPunct="1">
              <a:lnSpc>
                <a:spcPct val="80000"/>
              </a:lnSpc>
              <a:buFont typeface="Wingdings" pitchFamily="2" charset="2"/>
              <a:buNone/>
            </a:pPr>
            <a:endParaRPr lang="it-IT" sz="2400" b="1" i="1" smtClean="0"/>
          </a:p>
          <a:p>
            <a:pPr eaLnBrk="1" hangingPunct="1">
              <a:lnSpc>
                <a:spcPct val="80000"/>
              </a:lnSpc>
            </a:pPr>
            <a:r>
              <a:rPr lang="it-IT" sz="2400" b="1" i="1" smtClean="0"/>
              <a:t>3. L’osteoporosi è caratterizzata da un T-score inferiore a –2,5 DS.</a:t>
            </a:r>
          </a:p>
          <a:p>
            <a:pPr eaLnBrk="1" hangingPunct="1">
              <a:lnSpc>
                <a:spcPct val="80000"/>
              </a:lnSpc>
              <a:buFont typeface="Wingdings" pitchFamily="2" charset="2"/>
              <a:buNone/>
            </a:pPr>
            <a:endParaRPr lang="it-IT" sz="2400" b="1" i="1" smtClean="0"/>
          </a:p>
          <a:p>
            <a:pPr eaLnBrk="1" hangingPunct="1">
              <a:lnSpc>
                <a:spcPct val="80000"/>
              </a:lnSpc>
            </a:pPr>
            <a:r>
              <a:rPr lang="it-IT" sz="2400" b="1" i="1" smtClean="0"/>
              <a:t>4. Per osteoporosi conclamata si intende un valore di T-score inferiore a –2,5 DS con la contemporanea presenza di una o più fratture da fragilità</a:t>
            </a:r>
            <a:r>
              <a:rPr lang="it-IT" sz="2000" b="1" i="1" smtClean="0"/>
              <a:t>.</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5" descr="densito 0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1928813"/>
            <a:ext cx="410527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403" name="Picture 6" descr="densito"/>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163" y="1928813"/>
            <a:ext cx="4138612"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egnaposto contenuto 1"/>
          <p:cNvSpPr>
            <a:spLocks noGrp="1"/>
          </p:cNvSpPr>
          <p:nvPr>
            <p:ph/>
          </p:nvPr>
        </p:nvSpPr>
        <p:spPr>
          <a:xfrm>
            <a:off x="785813" y="1071563"/>
            <a:ext cx="7672387" cy="5024437"/>
          </a:xfrm>
        </p:spPr>
        <p:txBody>
          <a:bodyPr/>
          <a:lstStyle/>
          <a:p>
            <a:pPr algn="just" eaLnBrk="1" hangingPunct="1"/>
            <a:r>
              <a:rPr lang="it-IT" smtClean="0">
                <a:latin typeface="Comic Sans MS" pitchFamily="66" charset="0"/>
              </a:rPr>
              <a:t>Si basa sulla modificazione che un fascio di ultrasuoni, a frequenza relativamente bassa (0.2 – 0.6 MHz), subisce attraversando l'osso (calcagno). Ha una discreta precisione d'indagine. Non è applicabile ai siti DEXA della colonna vertebrale e del femore, ma generalmente al calcagno e falangi.</a:t>
            </a:r>
          </a:p>
          <a:p>
            <a:pPr eaLnBrk="1" hangingPunct="1"/>
            <a:endParaRPr lang="it-IT" smtClean="0">
              <a:solidFill>
                <a:schemeClr val="bg2"/>
              </a:solidFill>
            </a:endParaRPr>
          </a:p>
        </p:txBody>
      </p:sp>
      <p:sp>
        <p:nvSpPr>
          <p:cNvPr id="5" name="Rectangle 3"/>
          <p:cNvSpPr>
            <a:spLocks noChangeArrowheads="1"/>
          </p:cNvSpPr>
          <p:nvPr/>
        </p:nvSpPr>
        <p:spPr bwMode="auto">
          <a:xfrm>
            <a:off x="0" y="0"/>
            <a:ext cx="9144000" cy="990600"/>
          </a:xfrm>
          <a:prstGeom prst="rect">
            <a:avLst/>
          </a:prstGeom>
          <a:noFill/>
          <a:ln w="9525" algn="ctr">
            <a:noFill/>
            <a:miter lim="800000"/>
            <a:headEnd/>
            <a:tailEnd/>
          </a:ln>
          <a:effectLst/>
        </p:spPr>
        <p:txBody>
          <a:bodyPr anchor="ctr"/>
          <a:lstStyle/>
          <a:p>
            <a:pPr algn="ctr">
              <a:defRPr/>
            </a:pPr>
            <a:r>
              <a:rPr lang="en-GB" b="1" dirty="0">
                <a:solidFill>
                  <a:srgbClr val="FFFF00"/>
                </a:solidFill>
                <a:effectLst>
                  <a:outerShdw blurRad="38100" dist="38100" dir="2700000" algn="tl">
                    <a:srgbClr val="000000"/>
                  </a:outerShdw>
                </a:effectLst>
              </a:rPr>
              <a:t>ULTRASUONI - QUS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Segnaposto contenuto 3" descr="achill.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609600"/>
            <a:ext cx="4995863" cy="4916488"/>
          </a:xfrm>
        </p:spPr>
      </p:pic>
      <p:pic>
        <p:nvPicPr>
          <p:cNvPr id="488451" name="Immagine 4" descr="ach re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1676400"/>
            <a:ext cx="353536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itolo 1"/>
          <p:cNvSpPr>
            <a:spLocks noGrp="1"/>
          </p:cNvSpPr>
          <p:nvPr>
            <p:ph type="title"/>
          </p:nvPr>
        </p:nvSpPr>
        <p:spPr>
          <a:xfrm>
            <a:off x="642938" y="142875"/>
            <a:ext cx="7772400" cy="1143000"/>
          </a:xfrm>
        </p:spPr>
        <p:txBody>
          <a:bodyPr/>
          <a:lstStyle/>
          <a:p>
            <a:pPr eaLnBrk="1" hangingPunct="1"/>
            <a:r>
              <a:rPr lang="it-IT" smtClean="0">
                <a:solidFill>
                  <a:srgbClr val="FFFF00"/>
                </a:solidFill>
              </a:rPr>
              <a:t>FRAX</a:t>
            </a:r>
          </a:p>
        </p:txBody>
      </p:sp>
      <p:sp>
        <p:nvSpPr>
          <p:cNvPr id="489475" name="Segnaposto contenuto 2"/>
          <p:cNvSpPr>
            <a:spLocks noGrp="1"/>
          </p:cNvSpPr>
          <p:nvPr>
            <p:ph idx="1"/>
          </p:nvPr>
        </p:nvSpPr>
        <p:spPr>
          <a:xfrm>
            <a:off x="357188" y="1357313"/>
            <a:ext cx="8358187" cy="4738687"/>
          </a:xfrm>
        </p:spPr>
        <p:txBody>
          <a:bodyPr/>
          <a:lstStyle/>
          <a:p>
            <a:pPr algn="just" eaLnBrk="1" hangingPunct="1"/>
            <a:r>
              <a:rPr lang="it-IT" smtClean="0"/>
              <a:t>E’ l’algoritmo internazionale IOF che permette di valutare alcuni dei principali fattori di rischio (età della paziente, età alla menopausa, pregresse fratture, terapia con corticosteroidi, fumo di sigaretta e BMD vertebrale) per determinare la probabilità di frattura femorale e non femorale a 10 anni di distanza. Valori superiori al 3% sono riconosciuti ai fini del rimborso dei farmaci in UK e USA.</a:t>
            </a:r>
          </a:p>
          <a:p>
            <a:pPr algn="just" eaLnBrk="1" hangingPunct="1"/>
            <a:endParaRPr lang="it-IT"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ext Box 2"/>
          <p:cNvSpPr txBox="1">
            <a:spLocks noChangeArrowheads="1"/>
          </p:cNvSpPr>
          <p:nvPr/>
        </p:nvSpPr>
        <p:spPr bwMode="auto">
          <a:xfrm>
            <a:off x="827088" y="333375"/>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2400" b="1">
                <a:solidFill>
                  <a:schemeClr val="folHlink"/>
                </a:solidFill>
              </a:rPr>
              <a:t>MINERALOMETRIA OSSEA COMPUTERIZZATA</a:t>
            </a:r>
          </a:p>
        </p:txBody>
      </p:sp>
      <p:grpSp>
        <p:nvGrpSpPr>
          <p:cNvPr id="490499" name="Group 4"/>
          <p:cNvGrpSpPr>
            <a:grpSpLocks/>
          </p:cNvGrpSpPr>
          <p:nvPr/>
        </p:nvGrpSpPr>
        <p:grpSpPr bwMode="auto">
          <a:xfrm>
            <a:off x="323850" y="1196975"/>
            <a:ext cx="8305800" cy="5040313"/>
            <a:chOff x="192" y="1182"/>
            <a:chExt cx="5232" cy="3042"/>
          </a:xfrm>
        </p:grpSpPr>
        <p:pic>
          <p:nvPicPr>
            <p:cNvPr id="490500" name="Picture 5" descr="osteopor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 y="2118"/>
              <a:ext cx="2280" cy="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1" name="Rectangle 6"/>
            <p:cNvSpPr>
              <a:spLocks noChangeArrowheads="1"/>
            </p:cNvSpPr>
            <p:nvPr/>
          </p:nvSpPr>
          <p:spPr bwMode="auto">
            <a:xfrm>
              <a:off x="192" y="1182"/>
              <a:ext cx="5232"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400"/>
                <a:t>Attualmente l’esame è praticato soprattutto con la metodica DEXA (Dual energy X-ray Absorptiometry), una metodica che utilizza raggi X</a:t>
              </a:r>
            </a:p>
            <a:p>
              <a:endParaRPr lang="it-IT" sz="2400"/>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a a mano libera 1"/>
          <p:cNvSpPr/>
          <p:nvPr/>
        </p:nvSpPr>
        <p:spPr>
          <a:xfrm>
            <a:off x="141288" y="2747963"/>
            <a:ext cx="2378075" cy="2111375"/>
          </a:xfrm>
          <a:custGeom>
            <a:avLst/>
            <a:gdLst>
              <a:gd name="f0" fmla="val 10800000"/>
              <a:gd name="f1" fmla="val 5400000"/>
              <a:gd name="f2" fmla="val 180"/>
              <a:gd name="f3" fmla="val w"/>
              <a:gd name="f4" fmla="val h"/>
              <a:gd name="f5" fmla="val 0"/>
              <a:gd name="f6" fmla="val 21600"/>
              <a:gd name="f7" fmla="val 10901"/>
              <a:gd name="f8" fmla="val 5905"/>
              <a:gd name="f9" fmla="val 8458"/>
              <a:gd name="f10" fmla="val 2399"/>
              <a:gd name="f11" fmla="val 7417"/>
              <a:gd name="f12" fmla="val 6425"/>
              <a:gd name="f13" fmla="val 476"/>
              <a:gd name="f14" fmla="val 4732"/>
              <a:gd name="f15" fmla="val 7722"/>
              <a:gd name="f16" fmla="val 106"/>
              <a:gd name="f17" fmla="val 8718"/>
              <a:gd name="f18" fmla="val 3828"/>
              <a:gd name="f19" fmla="val 11880"/>
              <a:gd name="f20" fmla="val 243"/>
              <a:gd name="f21" fmla="val 14689"/>
              <a:gd name="f22" fmla="val 5772"/>
              <a:gd name="f23" fmla="val 14041"/>
              <a:gd name="f24" fmla="val 4868"/>
              <a:gd name="f25" fmla="val 17719"/>
              <a:gd name="f26" fmla="val 7819"/>
              <a:gd name="f27" fmla="val 15730"/>
              <a:gd name="f28" fmla="val 8590"/>
              <a:gd name="f29" fmla="val 10637"/>
              <a:gd name="f30" fmla="val 15038"/>
              <a:gd name="f31" fmla="val 13349"/>
              <a:gd name="f32" fmla="val 19840"/>
              <a:gd name="f33" fmla="val 14125"/>
              <a:gd name="f34" fmla="val 14561"/>
              <a:gd name="f35" fmla="val 18248"/>
              <a:gd name="f36" fmla="val 18195"/>
              <a:gd name="f37" fmla="val 16938"/>
              <a:gd name="f38" fmla="val 13044"/>
              <a:gd name="f39" fmla="val 13393"/>
              <a:gd name="f40" fmla="val 17710"/>
              <a:gd name="f41" fmla="val 10579"/>
              <a:gd name="f42" fmla="val 21198"/>
              <a:gd name="f43" fmla="val 8242"/>
              <a:gd name="f44" fmla="val 16806"/>
              <a:gd name="f45" fmla="val 18482"/>
              <a:gd name="f46" fmla="val 4560"/>
              <a:gd name="f47" fmla="val 14257"/>
              <a:gd name="f48" fmla="val 5429"/>
              <a:gd name="f49" fmla="val 14623"/>
              <a:gd name="f50" fmla="+- 0 0 0"/>
              <a:gd name="f51" fmla="*/ f3 1 21600"/>
              <a:gd name="f52" fmla="*/ f4 1 21600"/>
              <a:gd name="f53" fmla="+- f6 0 f5"/>
              <a:gd name="f54" fmla="*/ f50 f0 1"/>
              <a:gd name="f55" fmla="*/ f53 1 21600"/>
              <a:gd name="f56" fmla="*/ f54 1 f2"/>
              <a:gd name="f57" fmla="*/ 4680 f55 1"/>
              <a:gd name="f58" fmla="*/ 16140 f55 1"/>
              <a:gd name="f59" fmla="*/ 13280 f55 1"/>
              <a:gd name="f60" fmla="*/ 6570 f55 1"/>
              <a:gd name="f61" fmla="*/ 14623 f55 1"/>
              <a:gd name="f62" fmla="*/ 106 f55 1"/>
              <a:gd name="f63" fmla="*/ 8718 f55 1"/>
              <a:gd name="f64" fmla="*/ 8590 f55 1"/>
              <a:gd name="f65" fmla="*/ 21600 f55 1"/>
              <a:gd name="f66" fmla="*/ 13393 f55 1"/>
              <a:gd name="f67" fmla="+- f56 0 f1"/>
              <a:gd name="f68" fmla="*/ f61 1 f55"/>
              <a:gd name="f69" fmla="*/ f62 1 f55"/>
              <a:gd name="f70" fmla="*/ f63 1 f55"/>
              <a:gd name="f71" fmla="*/ f64 1 f55"/>
              <a:gd name="f72" fmla="*/ f65 1 f55"/>
              <a:gd name="f73" fmla="*/ f66 1 f55"/>
              <a:gd name="f74" fmla="*/ f57 1 f55"/>
              <a:gd name="f75" fmla="*/ f58 1 f55"/>
              <a:gd name="f76" fmla="*/ f60 1 f55"/>
              <a:gd name="f77" fmla="*/ f59 1 f55"/>
              <a:gd name="f78" fmla="*/ f74 f51 1"/>
              <a:gd name="f79" fmla="*/ f75 f51 1"/>
              <a:gd name="f80" fmla="*/ f77 f52 1"/>
              <a:gd name="f81" fmla="*/ f76 f52 1"/>
              <a:gd name="f82" fmla="*/ f68 f51 1"/>
              <a:gd name="f83" fmla="*/ f69 f52 1"/>
              <a:gd name="f84" fmla="*/ f69 f51 1"/>
              <a:gd name="f85" fmla="*/ f70 f52 1"/>
              <a:gd name="f86" fmla="*/ f71 f51 1"/>
              <a:gd name="f87" fmla="*/ f72 f52 1"/>
              <a:gd name="f88" fmla="*/ f72 f51 1"/>
              <a:gd name="f89" fmla="*/ f73 f52 1"/>
            </a:gdLst>
            <a:ahLst/>
            <a:cxnLst>
              <a:cxn ang="3cd4">
                <a:pos x="hc" y="t"/>
              </a:cxn>
              <a:cxn ang="0">
                <a:pos x="r" y="vc"/>
              </a:cxn>
              <a:cxn ang="cd4">
                <a:pos x="hc" y="b"/>
              </a:cxn>
              <a:cxn ang="cd2">
                <a:pos x="l" y="vc"/>
              </a:cxn>
              <a:cxn ang="f67">
                <a:pos x="f82" y="f83"/>
              </a:cxn>
              <a:cxn ang="f67">
                <a:pos x="f84" y="f85"/>
              </a:cxn>
              <a:cxn ang="f67">
                <a:pos x="f86" y="f87"/>
              </a:cxn>
              <a:cxn ang="f67">
                <a:pos x="f88" y="f89"/>
              </a:cxn>
            </a:cxnLst>
            <a:rect l="f78" t="f81" r="f79" b="f80"/>
            <a:pathLst>
              <a:path w="21600" h="21600">
                <a:moveTo>
                  <a:pt x="f7" y="f8"/>
                </a:moveTo>
                <a:lnTo>
                  <a:pt x="f9" y="f10"/>
                </a:lnTo>
                <a:lnTo>
                  <a:pt x="f11" y="f12"/>
                </a:lnTo>
                <a:lnTo>
                  <a:pt x="f13" y="f10"/>
                </a:lnTo>
                <a:lnTo>
                  <a:pt x="f14" y="f15"/>
                </a:lnTo>
                <a:lnTo>
                  <a:pt x="f16" y="f17"/>
                </a:lnTo>
                <a:lnTo>
                  <a:pt x="f18" y="f19"/>
                </a:lnTo>
                <a:lnTo>
                  <a:pt x="f20" y="f21"/>
                </a:lnTo>
                <a:lnTo>
                  <a:pt x="f22" y="f23"/>
                </a:lnTo>
                <a:lnTo>
                  <a:pt x="f24" y="f25"/>
                </a:lnTo>
                <a:lnTo>
                  <a:pt x="f26" y="f27"/>
                </a:lnTo>
                <a:lnTo>
                  <a:pt x="f28" y="f6"/>
                </a:lnTo>
                <a:lnTo>
                  <a:pt x="f29" y="f30"/>
                </a:lnTo>
                <a:lnTo>
                  <a:pt x="f31" y="f32"/>
                </a:lnTo>
                <a:lnTo>
                  <a:pt x="f33" y="f34"/>
                </a:lnTo>
                <a:lnTo>
                  <a:pt x="f35" y="f36"/>
                </a:lnTo>
                <a:lnTo>
                  <a:pt x="f37" y="f38"/>
                </a:lnTo>
                <a:lnTo>
                  <a:pt x="f6" y="f39"/>
                </a:lnTo>
                <a:lnTo>
                  <a:pt x="f40" y="f41"/>
                </a:lnTo>
                <a:lnTo>
                  <a:pt x="f42" y="f43"/>
                </a:lnTo>
                <a:lnTo>
                  <a:pt x="f44" y="f11"/>
                </a:lnTo>
                <a:lnTo>
                  <a:pt x="f45" y="f46"/>
                </a:lnTo>
                <a:lnTo>
                  <a:pt x="f47" y="f48"/>
                </a:lnTo>
                <a:lnTo>
                  <a:pt x="f49" y="f16"/>
                </a:lnTo>
                <a:lnTo>
                  <a:pt x="f7" y="f8"/>
                </a:lnTo>
                <a:close/>
              </a:path>
            </a:pathLst>
          </a:custGeom>
          <a:gradFill>
            <a:gsLst>
              <a:gs pos="0">
                <a:srgbClr val="00C600"/>
              </a:gs>
              <a:gs pos="100000">
                <a:srgbClr val="005B00"/>
              </a:gs>
            </a:gsLst>
            <a:path path="rect">
              <a:fillToRect l="50000" t="50000" r="50000" b="50000"/>
            </a:path>
          </a:gradFill>
          <a:ln w="38157">
            <a:solidFill>
              <a:srgbClr val="000099"/>
            </a:solidFill>
            <a:prstDash val="solid"/>
            <a:miter/>
          </a:ln>
        </p:spPr>
        <p:txBody>
          <a:bodyPr lIns="90004" tIns="46798" rIns="90004" bIns="46798" anchor="ctr"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3" name="Figura a mano libera 2"/>
          <p:cNvSpPr/>
          <p:nvPr/>
        </p:nvSpPr>
        <p:spPr>
          <a:xfrm>
            <a:off x="1141413" y="3871913"/>
            <a:ext cx="1044575" cy="3683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kern="0">
                <a:solidFill>
                  <a:srgbClr val="FAFAFA"/>
                </a:solidFill>
                <a:latin typeface="Times New Roman" pitchFamily="18"/>
                <a:ea typeface="Arial Unicode MS" pitchFamily="2"/>
                <a:cs typeface="Tahoma" pitchFamily="2"/>
              </a:rPr>
              <a:t>Frattura</a:t>
            </a:r>
          </a:p>
        </p:txBody>
      </p:sp>
      <p:sp>
        <p:nvSpPr>
          <p:cNvPr id="4" name="Figura a mano libera 3"/>
          <p:cNvSpPr/>
          <p:nvPr/>
        </p:nvSpPr>
        <p:spPr>
          <a:xfrm>
            <a:off x="3594894" y="3445669"/>
            <a:ext cx="1148556" cy="5207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90004" tIns="46798" rIns="90004" bIns="46798" anchorCtr="1" compatLnSpc="0">
            <a:spAutoFit/>
          </a:bodyPr>
          <a:lstStyle/>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Resistenza</a:t>
            </a:r>
          </a:p>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 ossea</a:t>
            </a:r>
          </a:p>
        </p:txBody>
      </p:sp>
      <p:sp>
        <p:nvSpPr>
          <p:cNvPr id="5" name="Figura a mano libera 4"/>
          <p:cNvSpPr/>
          <p:nvPr/>
        </p:nvSpPr>
        <p:spPr>
          <a:xfrm>
            <a:off x="5416550" y="3573463"/>
            <a:ext cx="1079500" cy="6429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w="57241">
            <a:solidFill>
              <a:srgbClr val="FFFF99"/>
            </a:solidFill>
            <a:prstDash val="solid"/>
            <a:miter/>
          </a:ln>
        </p:spPr>
        <p:txBody>
          <a:bodyPr wrap="none" lIns="90004" tIns="46798" rIns="90004" bIns="46798" anchorCtr="1" compatLnSpc="0">
            <a:spAutoFit/>
          </a:bodyPr>
          <a:lstStyle/>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b="1" kern="0">
                <a:solidFill>
                  <a:srgbClr val="FAFAFA"/>
                </a:solidFill>
                <a:latin typeface="Times New Roman" pitchFamily="18"/>
                <a:ea typeface="Arial Unicode MS" pitchFamily="2"/>
                <a:cs typeface="Tahoma" pitchFamily="2"/>
              </a:rPr>
              <a:t>Massa ossea</a:t>
            </a:r>
          </a:p>
        </p:txBody>
      </p:sp>
      <p:sp>
        <p:nvSpPr>
          <p:cNvPr id="6" name="Figura a mano libera 5"/>
          <p:cNvSpPr/>
          <p:nvPr/>
        </p:nvSpPr>
        <p:spPr>
          <a:xfrm>
            <a:off x="7621588" y="3813175"/>
            <a:ext cx="1050925" cy="30638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algn="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Nutrizione</a:t>
            </a:r>
          </a:p>
        </p:txBody>
      </p:sp>
      <p:sp>
        <p:nvSpPr>
          <p:cNvPr id="7" name="Figura a mano libera 6"/>
          <p:cNvSpPr/>
          <p:nvPr/>
        </p:nvSpPr>
        <p:spPr>
          <a:xfrm>
            <a:off x="2582863" y="2133600"/>
            <a:ext cx="782637" cy="3079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anchorCtr="1" compatLnSpc="0">
            <a:spAutoFit/>
          </a:bodyPr>
          <a:lstStyle/>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Cadute</a:t>
            </a:r>
          </a:p>
        </p:txBody>
      </p:sp>
      <p:sp>
        <p:nvSpPr>
          <p:cNvPr id="8" name="Figura a mano libera 7"/>
          <p:cNvSpPr/>
          <p:nvPr/>
        </p:nvSpPr>
        <p:spPr>
          <a:xfrm>
            <a:off x="4370388" y="2209800"/>
            <a:ext cx="1162050" cy="5207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anchorCtr="1" compatLnSpc="0">
            <a:spAutoFit/>
          </a:bodyPr>
          <a:lstStyle/>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Aspetto e</a:t>
            </a:r>
          </a:p>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architettura</a:t>
            </a:r>
          </a:p>
        </p:txBody>
      </p:sp>
      <p:sp>
        <p:nvSpPr>
          <p:cNvPr id="9" name="Figura a mano libera 8"/>
          <p:cNvSpPr/>
          <p:nvPr/>
        </p:nvSpPr>
        <p:spPr>
          <a:xfrm>
            <a:off x="7551738" y="2278063"/>
            <a:ext cx="815975" cy="3063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algn="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Ormoni</a:t>
            </a:r>
          </a:p>
        </p:txBody>
      </p:sp>
      <p:sp>
        <p:nvSpPr>
          <p:cNvPr id="10" name="Figura a mano libera 9"/>
          <p:cNvSpPr/>
          <p:nvPr/>
        </p:nvSpPr>
        <p:spPr>
          <a:xfrm>
            <a:off x="7445375" y="5340350"/>
            <a:ext cx="1287463" cy="5207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anchorCtr="1" compatLnSpc="0">
            <a:spAutoFit/>
          </a:bodyPr>
          <a:lstStyle/>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Attività fisica</a:t>
            </a:r>
            <a:br>
              <a:rPr lang="en-US" sz="1400" b="1" kern="0">
                <a:solidFill>
                  <a:srgbClr val="FAFAFA"/>
                </a:solidFill>
                <a:latin typeface="Times New Roman" pitchFamily="18"/>
                <a:ea typeface="Arial Unicode MS" pitchFamily="2"/>
                <a:cs typeface="Tahoma" pitchFamily="2"/>
              </a:rPr>
            </a:br>
            <a:r>
              <a:rPr lang="en-US" sz="1400" b="1" kern="0">
                <a:solidFill>
                  <a:srgbClr val="FAFAFA"/>
                </a:solidFill>
                <a:latin typeface="Times New Roman" pitchFamily="18"/>
                <a:ea typeface="Arial Unicode MS" pitchFamily="2"/>
                <a:cs typeface="Tahoma" pitchFamily="2"/>
              </a:rPr>
              <a:t>e stile di vita</a:t>
            </a:r>
          </a:p>
        </p:txBody>
      </p:sp>
      <p:sp>
        <p:nvSpPr>
          <p:cNvPr id="11" name="Figura a mano libera 10"/>
          <p:cNvSpPr/>
          <p:nvPr/>
        </p:nvSpPr>
        <p:spPr>
          <a:xfrm>
            <a:off x="4598988" y="4926013"/>
            <a:ext cx="1590675" cy="5207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anchorCtr="1" compatLnSpc="0">
            <a:spAutoFit/>
          </a:bodyPr>
          <a:lstStyle/>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Proprietà meccaniche</a:t>
            </a:r>
          </a:p>
        </p:txBody>
      </p:sp>
      <p:sp>
        <p:nvSpPr>
          <p:cNvPr id="12" name="Figura a mano libera 11"/>
          <p:cNvSpPr/>
          <p:nvPr/>
        </p:nvSpPr>
        <p:spPr>
          <a:xfrm>
            <a:off x="3463925" y="4926013"/>
            <a:ext cx="933450" cy="5207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anchorCtr="1" compatLnSpc="0">
            <a:spAutoFit/>
          </a:bodyPr>
          <a:lstStyle/>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Riflessi</a:t>
            </a:r>
          </a:p>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posturali</a:t>
            </a:r>
          </a:p>
        </p:txBody>
      </p:sp>
      <p:sp>
        <p:nvSpPr>
          <p:cNvPr id="13" name="Figura a mano libera 12"/>
          <p:cNvSpPr/>
          <p:nvPr/>
        </p:nvSpPr>
        <p:spPr>
          <a:xfrm>
            <a:off x="912813" y="5319713"/>
            <a:ext cx="1530350" cy="5207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anchorCtr="1" compatLnSpc="0">
            <a:spAutoFit/>
          </a:bodyPr>
          <a:lstStyle/>
          <a:p>
            <a:pPr algn="ct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400" b="1" kern="0">
                <a:solidFill>
                  <a:srgbClr val="FAFAFA"/>
                </a:solidFill>
                <a:latin typeface="Times New Roman" pitchFamily="18"/>
                <a:ea typeface="Arial Unicode MS" pitchFamily="2"/>
                <a:cs typeface="Tahoma" pitchFamily="2"/>
              </a:rPr>
              <a:t>Condizione</a:t>
            </a:r>
            <a:br>
              <a:rPr lang="en-US" sz="1400" b="1" kern="0">
                <a:solidFill>
                  <a:srgbClr val="FAFAFA"/>
                </a:solidFill>
                <a:latin typeface="Times New Roman" pitchFamily="18"/>
                <a:ea typeface="Arial Unicode MS" pitchFamily="2"/>
                <a:cs typeface="Tahoma" pitchFamily="2"/>
              </a:rPr>
            </a:br>
            <a:r>
              <a:rPr lang="en-US" sz="1400" b="1" kern="0">
                <a:solidFill>
                  <a:srgbClr val="FAFAFA"/>
                </a:solidFill>
                <a:latin typeface="Times New Roman" pitchFamily="18"/>
                <a:ea typeface="Arial Unicode MS" pitchFamily="2"/>
                <a:cs typeface="Tahoma" pitchFamily="2"/>
              </a:rPr>
              <a:t>dei tessuti molli</a:t>
            </a:r>
          </a:p>
        </p:txBody>
      </p:sp>
      <p:sp>
        <p:nvSpPr>
          <p:cNvPr id="14" name="Figura a mano libera 13"/>
          <p:cNvSpPr/>
          <p:nvPr/>
        </p:nvSpPr>
        <p:spPr>
          <a:xfrm>
            <a:off x="6540500" y="2505075"/>
            <a:ext cx="979488" cy="898525"/>
          </a:xfrm>
          <a:custGeom>
            <a:avLst/>
            <a:gdLst>
              <a:gd name="f0" fmla="val w"/>
              <a:gd name="f1" fmla="val h"/>
              <a:gd name="f2" fmla="val 0"/>
              <a:gd name="f3" fmla="val 617"/>
              <a:gd name="f4" fmla="val 566"/>
              <a:gd name="f5" fmla="*/ f0 1 617"/>
              <a:gd name="f6" fmla="*/ f1 1 566"/>
              <a:gd name="f7" fmla="+- f4 0 f2"/>
              <a:gd name="f8" fmla="+- f3 0 f2"/>
              <a:gd name="f9" fmla="*/ f8 1 617"/>
              <a:gd name="f10" fmla="*/ f7 1 566"/>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617" h="566">
                <a:moveTo>
                  <a:pt x="f3" y="f2"/>
                </a:moveTo>
                <a:lnTo>
                  <a:pt x="f2" y="f4"/>
                </a:lnTo>
              </a:path>
            </a:pathLst>
          </a:custGeom>
          <a:noFill/>
          <a:ln w="76315">
            <a:solidFill>
              <a:srgbClr val="FFFF99"/>
            </a:solidFill>
            <a:prstDash val="solid"/>
            <a:round/>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5" name="Figura a mano libera 14"/>
          <p:cNvSpPr/>
          <p:nvPr/>
        </p:nvSpPr>
        <p:spPr>
          <a:xfrm>
            <a:off x="6584950" y="4389438"/>
            <a:ext cx="1095375" cy="908050"/>
          </a:xfrm>
          <a:custGeom>
            <a:avLst/>
            <a:gdLst>
              <a:gd name="f0" fmla="val w"/>
              <a:gd name="f1" fmla="val h"/>
              <a:gd name="f2" fmla="val 0"/>
              <a:gd name="f3" fmla="val 690"/>
              <a:gd name="f4" fmla="val 572"/>
              <a:gd name="f5" fmla="*/ f0 1 690"/>
              <a:gd name="f6" fmla="*/ f1 1 572"/>
              <a:gd name="f7" fmla="+- f4 0 f2"/>
              <a:gd name="f8" fmla="+- f3 0 f2"/>
              <a:gd name="f9" fmla="*/ f8 1 690"/>
              <a:gd name="f10" fmla="*/ f7 1 572"/>
              <a:gd name="f11" fmla="*/ f2 1 f9"/>
              <a:gd name="f12" fmla="*/ f3 1 f9"/>
              <a:gd name="f13" fmla="*/ f2 1 f10"/>
              <a:gd name="f14" fmla="*/ f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690" h="572">
                <a:moveTo>
                  <a:pt x="f2" y="f2"/>
                </a:moveTo>
                <a:lnTo>
                  <a:pt x="f3" y="f4"/>
                </a:lnTo>
              </a:path>
            </a:pathLst>
          </a:custGeom>
          <a:noFill/>
          <a:ln w="76315">
            <a:solidFill>
              <a:srgbClr val="FFFF99"/>
            </a:solidFill>
            <a:prstDash val="solid"/>
            <a:round/>
            <a:head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6" name="Figura a mano libera 15"/>
          <p:cNvSpPr/>
          <p:nvPr/>
        </p:nvSpPr>
        <p:spPr>
          <a:xfrm>
            <a:off x="6680200" y="3962400"/>
            <a:ext cx="927100" cy="1588"/>
          </a:xfrm>
          <a:custGeom>
            <a:avLst/>
            <a:gdLst>
              <a:gd name="f0" fmla="val w"/>
              <a:gd name="f1" fmla="val h"/>
              <a:gd name="f2" fmla="val 0"/>
              <a:gd name="f3" fmla="val 584"/>
              <a:gd name="f4" fmla="val 1"/>
              <a:gd name="f5" fmla="*/ f0 1 584"/>
              <a:gd name="f6" fmla="*/ f1 1 1"/>
              <a:gd name="f7" fmla="+- f4 0 f2"/>
              <a:gd name="f8" fmla="+- f3 0 f2"/>
              <a:gd name="f9" fmla="*/ f8 1 584"/>
              <a:gd name="f10" fmla="*/ f2 1 f7"/>
              <a:gd name="f11" fmla="*/ f4 1 f7"/>
              <a:gd name="f12" fmla="*/ f2 1 f9"/>
              <a:gd name="f13" fmla="*/ f3 1 f9"/>
              <a:gd name="f14" fmla="*/ f11 f6 1"/>
              <a:gd name="f15" fmla="*/ f10 f6 1"/>
              <a:gd name="f16" fmla="*/ f12 f5 1"/>
              <a:gd name="f17" fmla="*/ f13 f5 1"/>
            </a:gdLst>
            <a:ahLst/>
            <a:cxnLst>
              <a:cxn ang="3cd4">
                <a:pos x="hc" y="t"/>
              </a:cxn>
              <a:cxn ang="0">
                <a:pos x="r" y="vc"/>
              </a:cxn>
              <a:cxn ang="cd4">
                <a:pos x="hc" y="b"/>
              </a:cxn>
              <a:cxn ang="cd2">
                <a:pos x="l" y="vc"/>
              </a:cxn>
            </a:cxnLst>
            <a:rect l="f16" t="f15" r="f17" b="f14"/>
            <a:pathLst>
              <a:path w="584" h="1">
                <a:moveTo>
                  <a:pt x="f3" y="f2"/>
                </a:moveTo>
                <a:lnTo>
                  <a:pt x="f2" y="f2"/>
                </a:lnTo>
              </a:path>
            </a:pathLst>
          </a:custGeom>
          <a:noFill/>
          <a:ln w="76315">
            <a:solidFill>
              <a:srgbClr val="FFFF99"/>
            </a:solidFill>
            <a:prstDash val="solid"/>
            <a:round/>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7" name="Connettore 1 16"/>
          <p:cNvSpPr/>
          <p:nvPr/>
        </p:nvSpPr>
        <p:spPr>
          <a:xfrm flipH="1">
            <a:off x="2871788" y="3944938"/>
            <a:ext cx="73183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FFFF99"/>
            </a:solidFill>
            <a:prstDash val="solid"/>
            <a:miter/>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8" name="Connettore 1 17"/>
          <p:cNvSpPr/>
          <p:nvPr/>
        </p:nvSpPr>
        <p:spPr>
          <a:xfrm flipH="1">
            <a:off x="4213225" y="2798763"/>
            <a:ext cx="422275" cy="78581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FF9900"/>
            </a:solidFill>
            <a:prstDash val="solid"/>
            <a:miter/>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9" name="Connettore 1 18"/>
          <p:cNvSpPr/>
          <p:nvPr/>
        </p:nvSpPr>
        <p:spPr>
          <a:xfrm flipH="1">
            <a:off x="2162175" y="2481263"/>
            <a:ext cx="390525" cy="41751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000099"/>
            </a:solidFill>
            <a:prstDash val="solid"/>
            <a:miter/>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0" name="Connettore 1 19"/>
          <p:cNvSpPr/>
          <p:nvPr/>
        </p:nvSpPr>
        <p:spPr>
          <a:xfrm flipH="1" flipV="1">
            <a:off x="2554288" y="4537075"/>
            <a:ext cx="890587" cy="46513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000099"/>
            </a:solidFill>
            <a:prstDash val="solid"/>
            <a:miter/>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1" name="Connettore 1 20"/>
          <p:cNvSpPr/>
          <p:nvPr/>
        </p:nvSpPr>
        <p:spPr>
          <a:xfrm flipH="1" flipV="1">
            <a:off x="2127250" y="4737100"/>
            <a:ext cx="219075" cy="7239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000099"/>
            </a:solidFill>
            <a:prstDash val="solid"/>
            <a:miter/>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2" name="Figura a mano libera 21"/>
          <p:cNvSpPr/>
          <p:nvPr/>
        </p:nvSpPr>
        <p:spPr>
          <a:xfrm>
            <a:off x="4346575" y="4229100"/>
            <a:ext cx="658813" cy="658813"/>
          </a:xfrm>
          <a:custGeom>
            <a:avLst/>
            <a:gdLst>
              <a:gd name="f0" fmla="val w"/>
              <a:gd name="f1" fmla="val h"/>
              <a:gd name="f2" fmla="val 0"/>
              <a:gd name="f3" fmla="val 432"/>
              <a:gd name="f4" fmla="*/ f0 1 432"/>
              <a:gd name="f5" fmla="*/ f1 1 432"/>
              <a:gd name="f6" fmla="+- f3 0 f2"/>
              <a:gd name="f7" fmla="*/ f6 1 432"/>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432" h="432">
                <a:moveTo>
                  <a:pt x="f3" y="f3"/>
                </a:moveTo>
                <a:lnTo>
                  <a:pt x="f2" y="f2"/>
                </a:lnTo>
              </a:path>
            </a:pathLst>
          </a:custGeom>
          <a:noFill/>
          <a:ln w="76315">
            <a:solidFill>
              <a:srgbClr val="FF9900"/>
            </a:solidFill>
            <a:prstDash val="solid"/>
            <a:round/>
            <a:tailEnd type="arrow"/>
          </a:ln>
        </p:spPr>
        <p:txBody>
          <a:bodyPr wrap="none"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3" name="Connettore 1 22"/>
          <p:cNvSpPr/>
          <p:nvPr/>
        </p:nvSpPr>
        <p:spPr>
          <a:xfrm flipH="1" flipV="1">
            <a:off x="5992813" y="5173663"/>
            <a:ext cx="1439862" cy="4143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FF9900"/>
            </a:solidFill>
            <a:prstDash val="solid"/>
            <a:miter/>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4" name="Figura a mano libera 23"/>
          <p:cNvSpPr/>
          <p:nvPr/>
        </p:nvSpPr>
        <p:spPr>
          <a:xfrm>
            <a:off x="458788" y="6321425"/>
            <a:ext cx="6272212" cy="27622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compatLnSpc="0">
            <a:spAutoFit/>
          </a:bodyPr>
          <a:lstStyle/>
          <a:p>
            <a:pP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200" b="1" i="1" kern="0">
                <a:solidFill>
                  <a:srgbClr val="000099"/>
                </a:solidFill>
                <a:latin typeface="Times New Roman" pitchFamily="18"/>
                <a:ea typeface="Arial Unicode MS" pitchFamily="2"/>
                <a:cs typeface="Tahoma" pitchFamily="2"/>
              </a:rPr>
              <a:t>Riprodotto da: Heaney RP.  Bone 33:457-465, 2003  per gentile concessione</a:t>
            </a:r>
          </a:p>
        </p:txBody>
      </p:sp>
      <p:sp>
        <p:nvSpPr>
          <p:cNvPr id="25" name="Figura a mano libera 24"/>
          <p:cNvSpPr/>
          <p:nvPr/>
        </p:nvSpPr>
        <p:spPr>
          <a:xfrm>
            <a:off x="450850" y="1722438"/>
            <a:ext cx="7885113" cy="3683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compatLnSpc="0">
            <a:spAutoFit/>
          </a:bodyPr>
          <a:lstStyle/>
          <a:p>
            <a:pPr eaLnBrk="1"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1800" kern="0">
                <a:solidFill>
                  <a:srgbClr val="000099"/>
                </a:solidFill>
                <a:latin typeface="Times New Roman" pitchFamily="18"/>
                <a:ea typeface="Arial Unicode MS" pitchFamily="2"/>
                <a:cs typeface="Tahoma" pitchFamily="2"/>
              </a:rPr>
              <a:t>Fattori responsabili di fratture osteoporotiche:</a:t>
            </a:r>
            <a:r>
              <a:rPr lang="en-US" sz="1800" b="1" kern="0">
                <a:solidFill>
                  <a:srgbClr val="000099"/>
                </a:solidFill>
                <a:latin typeface="Times New Roman" pitchFamily="18"/>
                <a:ea typeface="Arial Unicode MS" pitchFamily="2"/>
                <a:cs typeface="Tahoma" pitchFamily="2"/>
              </a:rPr>
              <a:t> ruolo della</a:t>
            </a:r>
            <a:r>
              <a:rPr lang="en-US" sz="1800" b="1" kern="0">
                <a:solidFill>
                  <a:srgbClr val="FFFFFF"/>
                </a:solidFill>
                <a:latin typeface="Times New Roman" pitchFamily="18"/>
                <a:ea typeface="Arial Unicode MS" pitchFamily="2"/>
                <a:cs typeface="Tahoma" pitchFamily="2"/>
              </a:rPr>
              <a:t> </a:t>
            </a:r>
            <a:r>
              <a:rPr lang="en-US" sz="1800" b="1" kern="0">
                <a:solidFill>
                  <a:srgbClr val="6699FF"/>
                </a:solidFill>
                <a:latin typeface="Times New Roman" pitchFamily="18"/>
                <a:ea typeface="Arial Unicode MS" pitchFamily="2"/>
                <a:cs typeface="Tahoma" pitchFamily="2"/>
              </a:rPr>
              <a:t>massa ossea</a:t>
            </a:r>
          </a:p>
        </p:txBody>
      </p:sp>
      <p:sp>
        <p:nvSpPr>
          <p:cNvPr id="26" name="Connettore 1 25"/>
          <p:cNvSpPr/>
          <p:nvPr/>
        </p:nvSpPr>
        <p:spPr>
          <a:xfrm flipH="1">
            <a:off x="4743450" y="3944938"/>
            <a:ext cx="57626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FFFF99"/>
            </a:solidFill>
            <a:prstDash val="solid"/>
            <a:miter/>
            <a:tailEnd type="arrow"/>
          </a:ln>
        </p:spPr>
        <p:txBody>
          <a:bodyPr wrap="none" lIns="90004" tIns="46798" rIns="90004" bIns="46798"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363547" name="Titolo 26"/>
          <p:cNvSpPr txBox="1">
            <a:spLocks noGrp="1"/>
          </p:cNvSpPr>
          <p:nvPr>
            <p:ph type="title" idx="4294967295"/>
          </p:nvPr>
        </p:nvSpPr>
        <p:spPr>
          <a:xfrm>
            <a:off x="457200" y="292100"/>
            <a:ext cx="8229600" cy="1384300"/>
          </a:xfrm>
        </p:spPr>
        <p:txBody>
          <a:bodyPr wrap="none" lIns="90004" tIns="46798" rIns="90004" bIns="46798">
            <a:spAutoFit/>
          </a:bodyPr>
          <a:lstStyle/>
          <a:p>
            <a:pPr eaLnBrk="1" hangingPunct="1"/>
            <a:r>
              <a:rPr smtClean="0">
                <a:latin typeface="Times New Roman" pitchFamily="18" charset="0"/>
                <a:ea typeface="Arial Unicode MS" pitchFamily="34" charset="-128"/>
                <a:cs typeface="Tahoma" pitchFamily="34" charset="0"/>
              </a:rPr>
              <a:t>Rischio di frattura</a:t>
            </a:r>
          </a:p>
        </p:txBody>
      </p:sp>
    </p:spTree>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295400" y="350838"/>
            <a:ext cx="7235825" cy="485775"/>
          </a:xfrm>
          <a:prstGeom prst="rect">
            <a:avLst/>
          </a:prstGeom>
          <a:noFill/>
          <a:ln w="9525">
            <a:noFill/>
            <a:miter lim="800000"/>
            <a:headEnd/>
            <a:tailEnd/>
          </a:ln>
          <a:effectLst/>
        </p:spPr>
        <p:txBody>
          <a:bodyPr anchor="ctr"/>
          <a:lstStyle/>
          <a:p>
            <a:pPr>
              <a:defRPr/>
            </a:pPr>
            <a:r>
              <a:rPr lang="it-IT" sz="3600">
                <a:solidFill>
                  <a:srgbClr val="FFFF00"/>
                </a:solidFill>
                <a:effectLst>
                  <a:outerShdw blurRad="38100" dist="38100" dir="2700000" algn="tl">
                    <a:srgbClr val="000000"/>
                  </a:outerShdw>
                </a:effectLst>
              </a:rPr>
              <a:t>Classi di bisfosfonati</a:t>
            </a:r>
            <a:r>
              <a:rPr lang="it-IT" sz="4400">
                <a:solidFill>
                  <a:srgbClr val="FFFF00"/>
                </a:solidFill>
                <a:effectLst>
                  <a:outerShdw blurRad="38100" dist="38100" dir="2700000" algn="tl">
                    <a:srgbClr val="000000"/>
                  </a:outerShdw>
                </a:effectLst>
              </a:rPr>
              <a:t> </a:t>
            </a:r>
            <a:endParaRPr lang="it-IT" baseline="60000">
              <a:solidFill>
                <a:srgbClr val="FFFF00"/>
              </a:solidFill>
              <a:effectLst>
                <a:outerShdw blurRad="38100" dist="38100" dir="2700000" algn="tl">
                  <a:srgbClr val="000000"/>
                </a:outerShdw>
              </a:effectLst>
            </a:endParaRPr>
          </a:p>
        </p:txBody>
      </p:sp>
      <p:grpSp>
        <p:nvGrpSpPr>
          <p:cNvPr id="491523" name="Group 3"/>
          <p:cNvGrpSpPr>
            <a:grpSpLocks/>
          </p:cNvGrpSpPr>
          <p:nvPr/>
        </p:nvGrpSpPr>
        <p:grpSpPr bwMode="auto">
          <a:xfrm>
            <a:off x="1042988" y="1125538"/>
            <a:ext cx="2505075" cy="4772025"/>
            <a:chOff x="630" y="854"/>
            <a:chExt cx="1578" cy="3006"/>
          </a:xfrm>
        </p:grpSpPr>
        <p:sp>
          <p:nvSpPr>
            <p:cNvPr id="491572" name="Line 4"/>
            <p:cNvSpPr>
              <a:spLocks noChangeShapeType="1"/>
            </p:cNvSpPr>
            <p:nvPr/>
          </p:nvSpPr>
          <p:spPr bwMode="auto">
            <a:xfrm>
              <a:off x="2032" y="1093"/>
              <a:ext cx="0" cy="27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491573" name="Group 5"/>
            <p:cNvGrpSpPr>
              <a:grpSpLocks/>
            </p:cNvGrpSpPr>
            <p:nvPr/>
          </p:nvGrpSpPr>
          <p:grpSpPr bwMode="auto">
            <a:xfrm>
              <a:off x="630" y="854"/>
              <a:ext cx="1578" cy="3006"/>
              <a:chOff x="630" y="854"/>
              <a:chExt cx="1578" cy="3006"/>
            </a:xfrm>
          </p:grpSpPr>
          <p:grpSp>
            <p:nvGrpSpPr>
              <p:cNvPr id="491574" name="Group 6"/>
              <p:cNvGrpSpPr>
                <a:grpSpLocks/>
              </p:cNvGrpSpPr>
              <p:nvPr/>
            </p:nvGrpSpPr>
            <p:grpSpPr bwMode="auto">
              <a:xfrm>
                <a:off x="960" y="1096"/>
                <a:ext cx="1040" cy="2764"/>
                <a:chOff x="919" y="969"/>
                <a:chExt cx="1040" cy="2764"/>
              </a:xfrm>
            </p:grpSpPr>
            <p:sp>
              <p:nvSpPr>
                <p:cNvPr id="202759" name="Rectangle 7"/>
                <p:cNvSpPr>
                  <a:spLocks noChangeArrowheads="1"/>
                </p:cNvSpPr>
                <p:nvPr/>
              </p:nvSpPr>
              <p:spPr bwMode="auto">
                <a:xfrm>
                  <a:off x="1078" y="1685"/>
                  <a:ext cx="791" cy="210"/>
                </a:xfrm>
                <a:prstGeom prst="rect">
                  <a:avLst/>
                </a:prstGeom>
                <a:noFill/>
                <a:ln w="12700">
                  <a:noFill/>
                  <a:miter lim="800000"/>
                  <a:headEnd/>
                  <a:tailEnd/>
                </a:ln>
                <a:effectLst/>
              </p:spPr>
              <p:txBody>
                <a:bodyPr lIns="90487" tIns="44450" rIns="90487" bIns="44450" anchor="ctr">
                  <a:spAutoFit/>
                </a:bodyPr>
                <a:lstStyle/>
                <a:p>
                  <a:pPr>
                    <a:spcBef>
                      <a:spcPct val="20000"/>
                    </a:spcBef>
                    <a:tabLst>
                      <a:tab pos="765175" algn="l"/>
                      <a:tab pos="3333750" algn="l"/>
                    </a:tabLst>
                    <a:defRPr/>
                  </a:pPr>
                  <a:r>
                    <a:rPr lang="it-IT" sz="1600" b="1">
                      <a:effectLst>
                        <a:outerShdw blurRad="38100" dist="38100" dir="2700000" algn="tl">
                          <a:srgbClr val="000000"/>
                        </a:outerShdw>
                      </a:effectLst>
                      <a:cs typeface="Arial" pitchFamily="34" charset="0"/>
                    </a:rPr>
                    <a:t>Etidronato</a:t>
                  </a:r>
                </a:p>
              </p:txBody>
            </p:sp>
            <p:pic>
              <p:nvPicPr>
                <p:cNvPr id="491577" name="Picture 8" descr="etidron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1175" y="969"/>
                  <a:ext cx="52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8" name="Picture 9" descr="clodron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1159" y="1918"/>
                  <a:ext cx="559"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9" name="Picture 10" descr="tiludron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919" y="2902"/>
                  <a:ext cx="1040"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3" name="Rectangle 11"/>
                <p:cNvSpPr>
                  <a:spLocks noChangeArrowheads="1"/>
                </p:cNvSpPr>
                <p:nvPr/>
              </p:nvSpPr>
              <p:spPr bwMode="auto">
                <a:xfrm>
                  <a:off x="1073" y="2559"/>
                  <a:ext cx="824"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Clodronato</a:t>
                  </a:r>
                </a:p>
              </p:txBody>
            </p:sp>
            <p:sp>
              <p:nvSpPr>
                <p:cNvPr id="202764" name="Rectangle 12"/>
                <p:cNvSpPr>
                  <a:spLocks noChangeArrowheads="1"/>
                </p:cNvSpPr>
                <p:nvPr/>
              </p:nvSpPr>
              <p:spPr bwMode="auto">
                <a:xfrm>
                  <a:off x="1033" y="3523"/>
                  <a:ext cx="918"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Tiludronato</a:t>
                  </a:r>
                  <a:endParaRPr lang="it-IT" sz="1600" b="1">
                    <a:effectLst>
                      <a:outerShdw blurRad="38100" dist="38100" dir="2700000" algn="tl">
                        <a:srgbClr val="000000"/>
                      </a:outerShdw>
                    </a:effectLst>
                    <a:cs typeface="Arial" pitchFamily="34" charset="0"/>
                  </a:endParaRPr>
                </a:p>
              </p:txBody>
            </p:sp>
          </p:grpSp>
          <p:sp>
            <p:nvSpPr>
              <p:cNvPr id="202765" name="Rectangle 13"/>
              <p:cNvSpPr>
                <a:spLocks noChangeArrowheads="1"/>
              </p:cNvSpPr>
              <p:nvPr/>
            </p:nvSpPr>
            <p:spPr bwMode="auto">
              <a:xfrm>
                <a:off x="630" y="854"/>
                <a:ext cx="1578"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Non-N BPs</a:t>
                </a:r>
              </a:p>
            </p:txBody>
          </p:sp>
        </p:grpSp>
      </p:grpSp>
      <p:grpSp>
        <p:nvGrpSpPr>
          <p:cNvPr id="491524" name="Group 14"/>
          <p:cNvGrpSpPr>
            <a:grpSpLocks/>
          </p:cNvGrpSpPr>
          <p:nvPr/>
        </p:nvGrpSpPr>
        <p:grpSpPr bwMode="auto">
          <a:xfrm>
            <a:off x="3821113" y="1125538"/>
            <a:ext cx="2200275" cy="4854575"/>
            <a:chOff x="2084" y="854"/>
            <a:chExt cx="1386" cy="3058"/>
          </a:xfrm>
        </p:grpSpPr>
        <p:sp>
          <p:nvSpPr>
            <p:cNvPr id="491565" name="Line 15"/>
            <p:cNvSpPr>
              <a:spLocks noChangeShapeType="1"/>
            </p:cNvSpPr>
            <p:nvPr/>
          </p:nvSpPr>
          <p:spPr bwMode="auto">
            <a:xfrm>
              <a:off x="3470" y="1144"/>
              <a:ext cx="0" cy="27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2768" name="Rectangle 16"/>
            <p:cNvSpPr>
              <a:spLocks noChangeArrowheads="1"/>
            </p:cNvSpPr>
            <p:nvPr/>
          </p:nvSpPr>
          <p:spPr bwMode="auto">
            <a:xfrm>
              <a:off x="2256" y="1869"/>
              <a:ext cx="940"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Pamidronato</a:t>
              </a:r>
            </a:p>
          </p:txBody>
        </p:sp>
        <p:pic>
          <p:nvPicPr>
            <p:cNvPr id="491567" name="Picture 17" descr="pamidron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2259" y="1220"/>
              <a:ext cx="955"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8" name="Picture 18" descr="ibandron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2271" y="2962"/>
              <a:ext cx="932"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9" name="Picture 19" descr="alendron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2220" y="2102"/>
              <a:ext cx="1034"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72" name="Rectangle 20"/>
            <p:cNvSpPr>
              <a:spLocks noChangeArrowheads="1"/>
            </p:cNvSpPr>
            <p:nvPr/>
          </p:nvSpPr>
          <p:spPr bwMode="auto">
            <a:xfrm>
              <a:off x="2258" y="2742"/>
              <a:ext cx="940"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Alendronato</a:t>
              </a:r>
            </a:p>
          </p:txBody>
        </p:sp>
        <p:sp>
          <p:nvSpPr>
            <p:cNvPr id="202773" name="Rectangle 21"/>
            <p:cNvSpPr>
              <a:spLocks noChangeArrowheads="1"/>
            </p:cNvSpPr>
            <p:nvPr/>
          </p:nvSpPr>
          <p:spPr bwMode="auto">
            <a:xfrm>
              <a:off x="2084" y="854"/>
              <a:ext cx="1276"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Alchil-N BPs</a:t>
              </a:r>
            </a:p>
          </p:txBody>
        </p:sp>
      </p:grpSp>
      <p:grpSp>
        <p:nvGrpSpPr>
          <p:cNvPr id="491525" name="Group 22"/>
          <p:cNvGrpSpPr>
            <a:grpSpLocks/>
          </p:cNvGrpSpPr>
          <p:nvPr/>
        </p:nvGrpSpPr>
        <p:grpSpPr bwMode="auto">
          <a:xfrm>
            <a:off x="6199188" y="1150938"/>
            <a:ext cx="2405062" cy="4799012"/>
            <a:chOff x="3536" y="854"/>
            <a:chExt cx="1515" cy="3023"/>
          </a:xfrm>
        </p:grpSpPr>
        <p:sp>
          <p:nvSpPr>
            <p:cNvPr id="491527" name="Line 23"/>
            <p:cNvSpPr>
              <a:spLocks noChangeShapeType="1"/>
            </p:cNvSpPr>
            <p:nvPr/>
          </p:nvSpPr>
          <p:spPr bwMode="auto">
            <a:xfrm>
              <a:off x="5051" y="1147"/>
              <a:ext cx="0" cy="273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491528" name="Group 24"/>
            <p:cNvGrpSpPr>
              <a:grpSpLocks/>
            </p:cNvGrpSpPr>
            <p:nvPr/>
          </p:nvGrpSpPr>
          <p:grpSpPr bwMode="auto">
            <a:xfrm>
              <a:off x="3536" y="854"/>
              <a:ext cx="1456" cy="2802"/>
              <a:chOff x="3536" y="854"/>
              <a:chExt cx="1456" cy="2802"/>
            </a:xfrm>
          </p:grpSpPr>
          <p:sp>
            <p:nvSpPr>
              <p:cNvPr id="202777" name="Rectangle 25"/>
              <p:cNvSpPr>
                <a:spLocks noChangeArrowheads="1"/>
              </p:cNvSpPr>
              <p:nvPr/>
            </p:nvSpPr>
            <p:spPr bwMode="auto">
              <a:xfrm>
                <a:off x="3690" y="3446"/>
                <a:ext cx="1142"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Zoledronato</a:t>
                </a:r>
              </a:p>
            </p:txBody>
          </p:sp>
          <p:pic>
            <p:nvPicPr>
              <p:cNvPr id="491530" name="Picture 26" descr="zoledron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3731" y="2719"/>
                <a:ext cx="1025"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79" name="Rectangle 27"/>
              <p:cNvSpPr>
                <a:spLocks noChangeArrowheads="1"/>
              </p:cNvSpPr>
              <p:nvPr/>
            </p:nvSpPr>
            <p:spPr bwMode="auto">
              <a:xfrm>
                <a:off x="3779" y="2005"/>
                <a:ext cx="933"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Risedronato</a:t>
                </a:r>
              </a:p>
            </p:txBody>
          </p:sp>
          <p:grpSp>
            <p:nvGrpSpPr>
              <p:cNvPr id="491532" name="Group 28"/>
              <p:cNvGrpSpPr>
                <a:grpSpLocks/>
              </p:cNvGrpSpPr>
              <p:nvPr/>
            </p:nvGrpSpPr>
            <p:grpSpPr bwMode="auto">
              <a:xfrm>
                <a:off x="3743" y="1281"/>
                <a:ext cx="916" cy="650"/>
                <a:chOff x="3743" y="1281"/>
                <a:chExt cx="916" cy="650"/>
              </a:xfrm>
            </p:grpSpPr>
            <p:sp>
              <p:nvSpPr>
                <p:cNvPr id="491535" name="Line 29"/>
                <p:cNvSpPr>
                  <a:spLocks noChangeShapeType="1"/>
                </p:cNvSpPr>
                <p:nvPr/>
              </p:nvSpPr>
              <p:spPr bwMode="auto">
                <a:xfrm flipV="1">
                  <a:off x="4284" y="1603"/>
                  <a:ext cx="24" cy="12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36" name="Line 30"/>
                <p:cNvSpPr>
                  <a:spLocks noChangeShapeType="1"/>
                </p:cNvSpPr>
                <p:nvPr/>
              </p:nvSpPr>
              <p:spPr bwMode="auto">
                <a:xfrm flipH="1" flipV="1">
                  <a:off x="4185" y="1552"/>
                  <a:ext cx="120" cy="5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37" name="Line 31"/>
                <p:cNvSpPr>
                  <a:spLocks noChangeShapeType="1"/>
                </p:cNvSpPr>
                <p:nvPr/>
              </p:nvSpPr>
              <p:spPr bwMode="auto">
                <a:xfrm flipH="1">
                  <a:off x="4062" y="1553"/>
                  <a:ext cx="125" cy="6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38" name="Line 32"/>
                <p:cNvSpPr>
                  <a:spLocks noChangeShapeType="1"/>
                </p:cNvSpPr>
                <p:nvPr/>
              </p:nvSpPr>
              <p:spPr bwMode="auto">
                <a:xfrm flipH="1" flipV="1">
                  <a:off x="3904" y="1517"/>
                  <a:ext cx="165" cy="9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39" name="Line 33"/>
                <p:cNvSpPr>
                  <a:spLocks noChangeShapeType="1"/>
                </p:cNvSpPr>
                <p:nvPr/>
              </p:nvSpPr>
              <p:spPr bwMode="auto">
                <a:xfrm flipH="1" flipV="1">
                  <a:off x="3907" y="1535"/>
                  <a:ext cx="137" cy="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40" name="Line 34"/>
                <p:cNvSpPr>
                  <a:spLocks noChangeShapeType="1"/>
                </p:cNvSpPr>
                <p:nvPr/>
              </p:nvSpPr>
              <p:spPr bwMode="auto">
                <a:xfrm flipH="1">
                  <a:off x="3744" y="1515"/>
                  <a:ext cx="162" cy="9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41" name="Line 35"/>
                <p:cNvSpPr>
                  <a:spLocks noChangeShapeType="1"/>
                </p:cNvSpPr>
                <p:nvPr/>
              </p:nvSpPr>
              <p:spPr bwMode="auto">
                <a:xfrm>
                  <a:off x="3743" y="1606"/>
                  <a:ext cx="1" cy="21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42" name="Line 36"/>
                <p:cNvSpPr>
                  <a:spLocks noChangeShapeType="1"/>
                </p:cNvSpPr>
                <p:nvPr/>
              </p:nvSpPr>
              <p:spPr bwMode="auto">
                <a:xfrm>
                  <a:off x="3762" y="1638"/>
                  <a:ext cx="1" cy="16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43" name="Line 37"/>
                <p:cNvSpPr>
                  <a:spLocks noChangeShapeType="1"/>
                </p:cNvSpPr>
                <p:nvPr/>
              </p:nvSpPr>
              <p:spPr bwMode="auto">
                <a:xfrm>
                  <a:off x="3743" y="1821"/>
                  <a:ext cx="107" cy="7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44" name="Line 38"/>
                <p:cNvSpPr>
                  <a:spLocks noChangeShapeType="1"/>
                </p:cNvSpPr>
                <p:nvPr/>
              </p:nvSpPr>
              <p:spPr bwMode="auto">
                <a:xfrm flipV="1">
                  <a:off x="3965" y="1821"/>
                  <a:ext cx="108"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45" name="Line 39"/>
                <p:cNvSpPr>
                  <a:spLocks noChangeShapeType="1"/>
                </p:cNvSpPr>
                <p:nvPr/>
              </p:nvSpPr>
              <p:spPr bwMode="auto">
                <a:xfrm flipV="1">
                  <a:off x="3964" y="1821"/>
                  <a:ext cx="77"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46" name="Line 40"/>
                <p:cNvSpPr>
                  <a:spLocks noChangeShapeType="1"/>
                </p:cNvSpPr>
                <p:nvPr/>
              </p:nvSpPr>
              <p:spPr bwMode="auto">
                <a:xfrm>
                  <a:off x="4070" y="1624"/>
                  <a:ext cx="1" cy="20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2793" name="Rectangle 41"/>
                <p:cNvSpPr>
                  <a:spLocks noChangeArrowheads="1"/>
                </p:cNvSpPr>
                <p:nvPr/>
              </p:nvSpPr>
              <p:spPr bwMode="auto">
                <a:xfrm>
                  <a:off x="4181" y="1724"/>
                  <a:ext cx="132"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HO</a:t>
                  </a:r>
                </a:p>
              </p:txBody>
            </p:sp>
            <p:sp>
              <p:nvSpPr>
                <p:cNvPr id="202794" name="Rectangle 42"/>
                <p:cNvSpPr>
                  <a:spLocks noChangeArrowheads="1"/>
                </p:cNvSpPr>
                <p:nvPr/>
              </p:nvSpPr>
              <p:spPr bwMode="auto">
                <a:xfrm>
                  <a:off x="3867" y="1816"/>
                  <a:ext cx="64"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N</a:t>
                  </a:r>
                </a:p>
              </p:txBody>
            </p:sp>
            <p:sp>
              <p:nvSpPr>
                <p:cNvPr id="491549" name="Line 43"/>
                <p:cNvSpPr>
                  <a:spLocks noChangeShapeType="1"/>
                </p:cNvSpPr>
                <p:nvPr/>
              </p:nvSpPr>
              <p:spPr bwMode="auto">
                <a:xfrm flipV="1">
                  <a:off x="4309" y="1489"/>
                  <a:ext cx="105" cy="11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50" name="Line 44"/>
                <p:cNvSpPr>
                  <a:spLocks noChangeShapeType="1"/>
                </p:cNvSpPr>
                <p:nvPr/>
              </p:nvSpPr>
              <p:spPr bwMode="auto">
                <a:xfrm>
                  <a:off x="4304" y="1609"/>
                  <a:ext cx="92" cy="10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51" name="Line 45"/>
                <p:cNvSpPr>
                  <a:spLocks noChangeShapeType="1"/>
                </p:cNvSpPr>
                <p:nvPr/>
              </p:nvSpPr>
              <p:spPr bwMode="auto">
                <a:xfrm flipV="1">
                  <a:off x="4486" y="1430"/>
                  <a:ext cx="3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52" name="Line 46"/>
                <p:cNvSpPr>
                  <a:spLocks noChangeShapeType="1"/>
                </p:cNvSpPr>
                <p:nvPr/>
              </p:nvSpPr>
              <p:spPr bwMode="auto">
                <a:xfrm>
                  <a:off x="4481" y="1508"/>
                  <a:ext cx="35" cy="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53" name="Line 47"/>
                <p:cNvSpPr>
                  <a:spLocks noChangeShapeType="1"/>
                </p:cNvSpPr>
                <p:nvPr/>
              </p:nvSpPr>
              <p:spPr bwMode="auto">
                <a:xfrm>
                  <a:off x="4468" y="1757"/>
                  <a:ext cx="45" cy="2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1554" name="Line 48"/>
                <p:cNvSpPr>
                  <a:spLocks noChangeShapeType="1"/>
                </p:cNvSpPr>
                <p:nvPr/>
              </p:nvSpPr>
              <p:spPr bwMode="auto">
                <a:xfrm flipV="1">
                  <a:off x="4472" y="1694"/>
                  <a:ext cx="42" cy="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02801" name="Rectangle 49"/>
                <p:cNvSpPr>
                  <a:spLocks noChangeArrowheads="1"/>
                </p:cNvSpPr>
                <p:nvPr/>
              </p:nvSpPr>
              <p:spPr bwMode="auto">
                <a:xfrm>
                  <a:off x="4401" y="1825"/>
                  <a:ext cx="68"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O</a:t>
                  </a:r>
                </a:p>
              </p:txBody>
            </p:sp>
            <p:sp>
              <p:nvSpPr>
                <p:cNvPr id="202802" name="Rectangle 50"/>
                <p:cNvSpPr>
                  <a:spLocks noChangeArrowheads="1"/>
                </p:cNvSpPr>
                <p:nvPr/>
              </p:nvSpPr>
              <p:spPr bwMode="auto">
                <a:xfrm>
                  <a:off x="4402" y="1281"/>
                  <a:ext cx="68"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O</a:t>
                  </a:r>
                </a:p>
              </p:txBody>
            </p:sp>
            <p:sp>
              <p:nvSpPr>
                <p:cNvPr id="202803" name="Rectangle 51"/>
                <p:cNvSpPr>
                  <a:spLocks noChangeArrowheads="1"/>
                </p:cNvSpPr>
                <p:nvPr/>
              </p:nvSpPr>
              <p:spPr bwMode="auto">
                <a:xfrm rot="5400000">
                  <a:off x="4412" y="1739"/>
                  <a:ext cx="51"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a:t>
                  </a:r>
                </a:p>
              </p:txBody>
            </p:sp>
            <p:sp>
              <p:nvSpPr>
                <p:cNvPr id="202804" name="Rectangle 52"/>
                <p:cNvSpPr>
                  <a:spLocks noChangeArrowheads="1"/>
                </p:cNvSpPr>
                <p:nvPr/>
              </p:nvSpPr>
              <p:spPr bwMode="auto">
                <a:xfrm rot="16200000">
                  <a:off x="4408" y="1349"/>
                  <a:ext cx="51"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a:t>
                  </a:r>
                </a:p>
              </p:txBody>
            </p:sp>
            <p:sp>
              <p:nvSpPr>
                <p:cNvPr id="202805" name="Rectangle 53"/>
                <p:cNvSpPr>
                  <a:spLocks noChangeArrowheads="1"/>
                </p:cNvSpPr>
                <p:nvPr/>
              </p:nvSpPr>
              <p:spPr bwMode="auto">
                <a:xfrm>
                  <a:off x="4414" y="1434"/>
                  <a:ext cx="59"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P</a:t>
                  </a:r>
                </a:p>
              </p:txBody>
            </p:sp>
            <p:sp>
              <p:nvSpPr>
                <p:cNvPr id="202806" name="Rectangle 54"/>
                <p:cNvSpPr>
                  <a:spLocks noChangeArrowheads="1"/>
                </p:cNvSpPr>
                <p:nvPr/>
              </p:nvSpPr>
              <p:spPr bwMode="auto">
                <a:xfrm>
                  <a:off x="4408" y="1675"/>
                  <a:ext cx="59"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P</a:t>
                  </a:r>
                </a:p>
              </p:txBody>
            </p:sp>
            <p:sp>
              <p:nvSpPr>
                <p:cNvPr id="202807" name="Rectangle 55"/>
                <p:cNvSpPr>
                  <a:spLocks noChangeArrowheads="1"/>
                </p:cNvSpPr>
                <p:nvPr/>
              </p:nvSpPr>
              <p:spPr bwMode="auto">
                <a:xfrm>
                  <a:off x="4527" y="1362"/>
                  <a:ext cx="132"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OH</a:t>
                  </a:r>
                </a:p>
              </p:txBody>
            </p:sp>
            <p:sp>
              <p:nvSpPr>
                <p:cNvPr id="202808" name="Rectangle 56"/>
                <p:cNvSpPr>
                  <a:spLocks noChangeArrowheads="1"/>
                </p:cNvSpPr>
                <p:nvPr/>
              </p:nvSpPr>
              <p:spPr bwMode="auto">
                <a:xfrm>
                  <a:off x="4527" y="1475"/>
                  <a:ext cx="132"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OH</a:t>
                  </a:r>
                </a:p>
              </p:txBody>
            </p:sp>
            <p:sp>
              <p:nvSpPr>
                <p:cNvPr id="202809" name="Rectangle 57"/>
                <p:cNvSpPr>
                  <a:spLocks noChangeArrowheads="1"/>
                </p:cNvSpPr>
                <p:nvPr/>
              </p:nvSpPr>
              <p:spPr bwMode="auto">
                <a:xfrm>
                  <a:off x="4527" y="1738"/>
                  <a:ext cx="132"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OH</a:t>
                  </a:r>
                </a:p>
              </p:txBody>
            </p:sp>
            <p:sp>
              <p:nvSpPr>
                <p:cNvPr id="202810" name="Rectangle 58"/>
                <p:cNvSpPr>
                  <a:spLocks noChangeArrowheads="1"/>
                </p:cNvSpPr>
                <p:nvPr/>
              </p:nvSpPr>
              <p:spPr bwMode="auto">
                <a:xfrm>
                  <a:off x="4526" y="1629"/>
                  <a:ext cx="132" cy="106"/>
                </a:xfrm>
                <a:prstGeom prst="rect">
                  <a:avLst/>
                </a:prstGeom>
                <a:noFill/>
                <a:ln w="12700">
                  <a:noFill/>
                  <a:miter lim="800000"/>
                  <a:headEnd/>
                  <a:tailEnd/>
                </a:ln>
                <a:effectLst/>
              </p:spPr>
              <p:txBody>
                <a:bodyPr wrap="none" lIns="0" tIns="0" rIns="0" bIns="0">
                  <a:spAutoFit/>
                </a:bodyPr>
                <a:lstStyle/>
                <a:p>
                  <a:pPr defTabSz="762000">
                    <a:defRPr/>
                  </a:pPr>
                  <a:r>
                    <a:rPr lang="it-IT" sz="1100" b="1">
                      <a:effectLst>
                        <a:outerShdw blurRad="38100" dist="38100" dir="2700000" algn="tl">
                          <a:srgbClr val="000000"/>
                        </a:outerShdw>
                      </a:effectLst>
                      <a:cs typeface="Arial" pitchFamily="34" charset="0"/>
                    </a:rPr>
                    <a:t>OH</a:t>
                  </a:r>
                </a:p>
              </p:txBody>
            </p:sp>
          </p:grpSp>
          <p:sp>
            <p:nvSpPr>
              <p:cNvPr id="491533" name="Line 59"/>
              <p:cNvSpPr>
                <a:spLocks noChangeShapeType="1"/>
              </p:cNvSpPr>
              <p:nvPr/>
            </p:nvSpPr>
            <p:spPr bwMode="auto">
              <a:xfrm>
                <a:off x="3600" y="2480"/>
                <a:ext cx="1272"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2812" name="Rectangle 60"/>
              <p:cNvSpPr>
                <a:spLocks noChangeArrowheads="1"/>
              </p:cNvSpPr>
              <p:nvPr/>
            </p:nvSpPr>
            <p:spPr bwMode="auto">
              <a:xfrm>
                <a:off x="3536" y="854"/>
                <a:ext cx="1456" cy="210"/>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600" b="1">
                    <a:solidFill>
                      <a:srgbClr val="FFFFFF"/>
                    </a:solidFill>
                    <a:effectLst>
                      <a:outerShdw blurRad="38100" dist="38100" dir="2700000" algn="tl">
                        <a:srgbClr val="000000"/>
                      </a:outerShdw>
                    </a:effectLst>
                    <a:cs typeface="Arial" pitchFamily="34" charset="0"/>
                  </a:rPr>
                  <a:t>N BPs Eterociclici</a:t>
                </a:r>
              </a:p>
            </p:txBody>
          </p:sp>
        </p:grpSp>
      </p:grpSp>
      <p:sp>
        <p:nvSpPr>
          <p:cNvPr id="202813" name="Rectangle 61"/>
          <p:cNvSpPr>
            <a:spLocks noChangeArrowheads="1"/>
          </p:cNvSpPr>
          <p:nvPr/>
        </p:nvSpPr>
        <p:spPr bwMode="auto">
          <a:xfrm>
            <a:off x="4114800" y="5943600"/>
            <a:ext cx="1600200" cy="377825"/>
          </a:xfrm>
          <a:prstGeom prst="rect">
            <a:avLst/>
          </a:prstGeom>
          <a:noFill/>
          <a:ln w="12700">
            <a:noFill/>
            <a:miter lim="800000"/>
            <a:headEnd/>
            <a:tailEnd/>
          </a:ln>
          <a:effectLst/>
        </p:spPr>
        <p:txBody>
          <a:bodyPr lIns="90488" tIns="44450" rIns="90488" bIns="44450" anchor="ctr">
            <a:spAutoFit/>
          </a:bodyPr>
          <a:lstStyle/>
          <a:p>
            <a:pPr>
              <a:tabLst>
                <a:tab pos="765175" algn="l"/>
                <a:tab pos="3333750" algn="l"/>
              </a:tabLst>
              <a:defRPr/>
            </a:pPr>
            <a:r>
              <a:rPr lang="it-IT" sz="1900" b="1">
                <a:solidFill>
                  <a:schemeClr val="folHlink"/>
                </a:solidFill>
                <a:effectLst>
                  <a:outerShdw blurRad="38100" dist="38100" dir="2700000" algn="tl">
                    <a:srgbClr val="000000"/>
                  </a:outerShdw>
                </a:effectLst>
                <a:cs typeface="Arial" pitchFamily="34" charset="0"/>
              </a:rPr>
              <a:t>Ibandronato</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685800" y="304800"/>
            <a:ext cx="7772400" cy="1143000"/>
          </a:xfrm>
        </p:spPr>
        <p:txBody>
          <a:bodyPr/>
          <a:lstStyle/>
          <a:p>
            <a:pPr eaLnBrk="1" hangingPunct="1"/>
            <a:r>
              <a:rPr lang="it-IT" sz="2400" b="1" smtClean="0">
                <a:solidFill>
                  <a:schemeClr val="folHlink"/>
                </a:solidFill>
                <a:cs typeface="Arial" pitchFamily="34" charset="0"/>
              </a:rPr>
              <a:t>MINERALOMETRIA OSSEA A RAGGI X (DEXA)</a:t>
            </a:r>
            <a:br>
              <a:rPr lang="it-IT" sz="2400" b="1" smtClean="0">
                <a:solidFill>
                  <a:schemeClr val="folHlink"/>
                </a:solidFill>
                <a:cs typeface="Arial" pitchFamily="34" charset="0"/>
              </a:rPr>
            </a:br>
            <a:endParaRPr lang="fr-BE" sz="2400" b="1" u="sng" smtClean="0">
              <a:solidFill>
                <a:schemeClr val="folHlink"/>
              </a:solidFill>
            </a:endParaRPr>
          </a:p>
        </p:txBody>
      </p:sp>
      <p:sp>
        <p:nvSpPr>
          <p:cNvPr id="492547" name="Rectangle 3"/>
          <p:cNvSpPr>
            <a:spLocks noGrp="1" noChangeArrowheads="1"/>
          </p:cNvSpPr>
          <p:nvPr>
            <p:ph type="body" sz="half" idx="1"/>
          </p:nvPr>
        </p:nvSpPr>
        <p:spPr>
          <a:xfrm>
            <a:off x="323850" y="1557338"/>
            <a:ext cx="4679950" cy="4895850"/>
          </a:xfrm>
        </p:spPr>
        <p:txBody>
          <a:bodyPr/>
          <a:lstStyle/>
          <a:p>
            <a:pPr marL="287338" indent="-287338" algn="just" eaLnBrk="1" hangingPunct="1">
              <a:lnSpc>
                <a:spcPct val="120000"/>
              </a:lnSpc>
            </a:pPr>
            <a:endParaRPr lang="it-IT" sz="1800" smtClean="0"/>
          </a:p>
          <a:p>
            <a:pPr marL="287338" indent="-287338" algn="just" eaLnBrk="1" hangingPunct="1">
              <a:lnSpc>
                <a:spcPct val="120000"/>
              </a:lnSpc>
              <a:buFont typeface="Wingdings" pitchFamily="2" charset="2"/>
              <a:buNone/>
            </a:pPr>
            <a:r>
              <a:rPr lang="it-IT" sz="2400" smtClean="0"/>
              <a:t>   La DEXA permette di esaminare la densità minerale ossea a livello del radio distale, del femore prossimale,della colonna lombare in proiezione sia antero posteriore (AP) sia laterolaterale (LL) ed anche dell’intero scheletro (Total Body)</a:t>
            </a:r>
          </a:p>
          <a:p>
            <a:pPr marL="287338" indent="-287338" algn="just" eaLnBrk="1" hangingPunct="1">
              <a:lnSpc>
                <a:spcPct val="120000"/>
              </a:lnSpc>
            </a:pPr>
            <a:endParaRPr lang="it-IT" sz="2400" smtClean="0"/>
          </a:p>
          <a:p>
            <a:pPr marL="287338" indent="-287338" algn="just" eaLnBrk="1" hangingPunct="1">
              <a:lnSpc>
                <a:spcPct val="120000"/>
              </a:lnSpc>
            </a:pPr>
            <a:endParaRPr lang="it-IT" sz="2400" smtClean="0"/>
          </a:p>
        </p:txBody>
      </p:sp>
      <p:pic>
        <p:nvPicPr>
          <p:cNvPr id="492548" name="Picture 4" descr="Hip"/>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508625" y="1268413"/>
            <a:ext cx="2093913" cy="2303462"/>
          </a:xfrm>
          <a:noFill/>
        </p:spPr>
      </p:pic>
      <p:pic>
        <p:nvPicPr>
          <p:cNvPr id="492549" name="Picture 6" descr="Spin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08625" y="3500438"/>
            <a:ext cx="2103438" cy="3140075"/>
          </a:xfrm>
          <a:noFill/>
        </p:spPr>
      </p:pic>
      <p:sp>
        <p:nvSpPr>
          <p:cNvPr id="52229" name="Rectangle 5"/>
          <p:cNvSpPr>
            <a:spLocks noChangeArrowheads="1"/>
          </p:cNvSpPr>
          <p:nvPr/>
        </p:nvSpPr>
        <p:spPr bwMode="auto">
          <a:xfrm>
            <a:off x="304800" y="3886200"/>
            <a:ext cx="8001000" cy="1752600"/>
          </a:xfrm>
          <a:prstGeom prst="rect">
            <a:avLst/>
          </a:prstGeom>
          <a:noFill/>
          <a:ln>
            <a:noFill/>
          </a:ln>
          <a:effectLst>
            <a:outerShdw dist="28398" dir="699390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79413" indent="-287338" algn="just">
              <a:spcBef>
                <a:spcPct val="20000"/>
              </a:spcBef>
              <a:buFontTx/>
              <a:buChar char="•"/>
            </a:pPr>
            <a:endParaRPr lang="it-IT">
              <a:solidFill>
                <a:srgbClr val="CCECFF"/>
              </a:solidFill>
              <a:cs typeface="Arial" pitchFamily="34" charset="0"/>
            </a:endParaRPr>
          </a:p>
        </p:txBody>
      </p:sp>
      <p:sp>
        <p:nvSpPr>
          <p:cNvPr id="492551" name="Text Box 7"/>
          <p:cNvSpPr txBox="1">
            <a:spLocks noChangeArrowheads="1"/>
          </p:cNvSpPr>
          <p:nvPr/>
        </p:nvSpPr>
        <p:spPr bwMode="auto">
          <a:xfrm>
            <a:off x="7740650" y="1844675"/>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000" b="1"/>
              <a:t>Example of a DXA image of the hip, including femoral neck</a:t>
            </a:r>
            <a:r>
              <a:rPr lang="it-IT" sz="1000"/>
              <a:t> </a:t>
            </a:r>
          </a:p>
        </p:txBody>
      </p:sp>
      <p:sp>
        <p:nvSpPr>
          <p:cNvPr id="492552" name="Text Box 8"/>
          <p:cNvSpPr txBox="1">
            <a:spLocks noChangeArrowheads="1"/>
          </p:cNvSpPr>
          <p:nvPr/>
        </p:nvSpPr>
        <p:spPr bwMode="auto">
          <a:xfrm>
            <a:off x="7812088" y="4076700"/>
            <a:ext cx="1152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000"/>
              <a:t>Example of a DXA image of the lumbar spine</a:t>
            </a:r>
            <a:endParaRPr lang="it-IT" sz="10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0-#ppt_w/2"/>
                                          </p:val>
                                        </p:tav>
                                        <p:tav tm="100000">
                                          <p:val>
                                            <p:strVal val="#ppt_x"/>
                                          </p:val>
                                        </p:tav>
                                      </p:tavLst>
                                    </p:anim>
                                    <p:anim calcmode="lin" valueType="num">
                                      <p:cBhvr additive="base">
                                        <p:cTn id="8"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500063" y="285750"/>
            <a:ext cx="8464550" cy="857250"/>
          </a:xfrm>
        </p:spPr>
        <p:txBody>
          <a:bodyPr/>
          <a:lstStyle/>
          <a:p>
            <a:pPr eaLnBrk="1" hangingPunct="1"/>
            <a:r>
              <a:rPr lang="it-IT" sz="3600" smtClean="0">
                <a:solidFill>
                  <a:srgbClr val="FFFF00"/>
                </a:solidFill>
              </a:rPr>
              <a:t>Gli anziani fratturati del 2008:</a:t>
            </a:r>
            <a:br>
              <a:rPr lang="it-IT" sz="3600" smtClean="0">
                <a:solidFill>
                  <a:srgbClr val="FFFF00"/>
                </a:solidFill>
              </a:rPr>
            </a:br>
            <a:r>
              <a:rPr lang="it-IT" sz="3600" smtClean="0">
                <a:solidFill>
                  <a:srgbClr val="FFFF00"/>
                </a:solidFill>
              </a:rPr>
              <a:t>conosciamoli meglio</a:t>
            </a:r>
          </a:p>
        </p:txBody>
      </p:sp>
      <p:sp>
        <p:nvSpPr>
          <p:cNvPr id="4" name="Segnaposto contenuto 3"/>
          <p:cNvSpPr>
            <a:spLocks noGrp="1"/>
          </p:cNvSpPr>
          <p:nvPr>
            <p:ph idx="1"/>
          </p:nvPr>
        </p:nvSpPr>
        <p:spPr>
          <a:xfrm>
            <a:off x="500063" y="1571625"/>
            <a:ext cx="8429625" cy="4784725"/>
          </a:xfrm>
        </p:spPr>
        <p:txBody>
          <a:bodyPr rtlCol="0">
            <a:normAutofit fontScale="92500" lnSpcReduction="20000"/>
          </a:bodyPr>
          <a:lstStyle/>
          <a:p>
            <a:pPr eaLnBrk="1" fontAlgn="auto" hangingPunct="1">
              <a:spcBef>
                <a:spcPts val="0"/>
              </a:spcBef>
              <a:spcAft>
                <a:spcPts val="0"/>
              </a:spcAft>
              <a:defRPr/>
            </a:pPr>
            <a:r>
              <a:rPr lang="it-IT" dirty="0" smtClean="0">
                <a:cs typeface="Times New Roman" pitchFamily="18" charset="0"/>
              </a:rPr>
              <a:t>3.689  fratture di femore erano in persone &gt;95 anni </a:t>
            </a:r>
          </a:p>
          <a:p>
            <a:pPr algn="ctr" eaLnBrk="1" fontAlgn="auto" hangingPunct="1">
              <a:spcBef>
                <a:spcPts val="0"/>
              </a:spcBef>
              <a:spcAft>
                <a:spcPts val="0"/>
              </a:spcAft>
              <a:buFontTx/>
              <a:buNone/>
              <a:defRPr/>
            </a:pPr>
            <a:r>
              <a:rPr lang="it-IT" dirty="0" smtClean="0">
                <a:cs typeface="Times New Roman" pitchFamily="18" charset="0"/>
              </a:rPr>
              <a:t>(3.052 donne e 637 uomini)</a:t>
            </a:r>
          </a:p>
          <a:p>
            <a:pPr algn="ctr" eaLnBrk="1" fontAlgn="auto" hangingPunct="1">
              <a:spcBef>
                <a:spcPts val="0"/>
              </a:spcBef>
              <a:spcAft>
                <a:spcPts val="0"/>
              </a:spcAft>
              <a:buFontTx/>
              <a:buNone/>
              <a:defRPr/>
            </a:pPr>
            <a:endParaRPr lang="it-IT" sz="1500" dirty="0" smtClean="0">
              <a:cs typeface="Times New Roman" pitchFamily="18" charset="0"/>
            </a:endParaRPr>
          </a:p>
          <a:p>
            <a:pPr eaLnBrk="1" fontAlgn="auto" hangingPunct="1">
              <a:spcBef>
                <a:spcPts val="0"/>
              </a:spcBef>
              <a:spcAft>
                <a:spcPts val="0"/>
              </a:spcAft>
              <a:defRPr/>
            </a:pPr>
            <a:r>
              <a:rPr lang="it-IT" dirty="0" smtClean="0">
                <a:cs typeface="Times New Roman" pitchFamily="18" charset="0"/>
              </a:rPr>
              <a:t>9.881 avevano un’età compresa tra 90 e 94 anni</a:t>
            </a:r>
          </a:p>
          <a:p>
            <a:pPr algn="ctr" eaLnBrk="1" fontAlgn="auto" hangingPunct="1">
              <a:spcBef>
                <a:spcPts val="0"/>
              </a:spcBef>
              <a:spcAft>
                <a:spcPts val="0"/>
              </a:spcAft>
              <a:buFontTx/>
              <a:buNone/>
              <a:defRPr/>
            </a:pPr>
            <a:r>
              <a:rPr lang="it-IT" dirty="0" smtClean="0">
                <a:cs typeface="Times New Roman" pitchFamily="18" charset="0"/>
              </a:rPr>
              <a:t>(7.939 donne e 1.942 uomini)</a:t>
            </a:r>
          </a:p>
          <a:p>
            <a:pPr algn="ctr" eaLnBrk="1" fontAlgn="auto" hangingPunct="1">
              <a:spcBef>
                <a:spcPts val="0"/>
              </a:spcBef>
              <a:spcAft>
                <a:spcPts val="0"/>
              </a:spcAft>
              <a:buFontTx/>
              <a:buNone/>
              <a:defRPr/>
            </a:pPr>
            <a:endParaRPr lang="it-IT" sz="1500" dirty="0" smtClean="0">
              <a:cs typeface="Times New Roman" pitchFamily="18" charset="0"/>
            </a:endParaRPr>
          </a:p>
          <a:p>
            <a:pPr eaLnBrk="1" fontAlgn="auto" hangingPunct="1">
              <a:spcBef>
                <a:spcPts val="0"/>
              </a:spcBef>
              <a:spcAft>
                <a:spcPts val="0"/>
              </a:spcAft>
              <a:defRPr/>
            </a:pPr>
            <a:r>
              <a:rPr lang="it-IT" dirty="0" smtClean="0">
                <a:cs typeface="Times New Roman" pitchFamily="18" charset="0"/>
              </a:rPr>
              <a:t>20.707 avevano un’età compresa tra 85 e 89 anni</a:t>
            </a:r>
          </a:p>
          <a:p>
            <a:pPr algn="ctr" eaLnBrk="1" fontAlgn="auto" hangingPunct="1">
              <a:spcBef>
                <a:spcPts val="0"/>
              </a:spcBef>
              <a:spcAft>
                <a:spcPts val="0"/>
              </a:spcAft>
              <a:buFontTx/>
              <a:buNone/>
              <a:defRPr/>
            </a:pPr>
            <a:r>
              <a:rPr lang="it-IT" dirty="0" smtClean="0">
                <a:cs typeface="Times New Roman" pitchFamily="18" charset="0"/>
              </a:rPr>
              <a:t>(16.405 donne e 4.302 uomini)</a:t>
            </a:r>
          </a:p>
          <a:p>
            <a:pPr algn="ctr" eaLnBrk="1" fontAlgn="auto" hangingPunct="1">
              <a:spcBef>
                <a:spcPts val="0"/>
              </a:spcBef>
              <a:spcAft>
                <a:spcPts val="0"/>
              </a:spcAft>
              <a:buFontTx/>
              <a:buNone/>
              <a:defRPr/>
            </a:pPr>
            <a:endParaRPr lang="it-IT" sz="800" dirty="0" smtClean="0">
              <a:cs typeface="Times New Roman" pitchFamily="18" charset="0"/>
            </a:endParaRPr>
          </a:p>
          <a:p>
            <a:pPr eaLnBrk="1" fontAlgn="auto" hangingPunct="1">
              <a:spcBef>
                <a:spcPts val="0"/>
              </a:spcBef>
              <a:spcAft>
                <a:spcPts val="0"/>
              </a:spcAft>
              <a:defRPr/>
            </a:pPr>
            <a:r>
              <a:rPr lang="it-IT" dirty="0" smtClean="0">
                <a:cs typeface="Times New Roman" pitchFamily="18" charset="0"/>
              </a:rPr>
              <a:t>22.342 avevano un’età compresa tra 80 e 84 anni</a:t>
            </a:r>
          </a:p>
          <a:p>
            <a:pPr algn="ctr" eaLnBrk="1" fontAlgn="auto" hangingPunct="1">
              <a:spcBef>
                <a:spcPts val="0"/>
              </a:spcBef>
              <a:spcAft>
                <a:spcPts val="0"/>
              </a:spcAft>
              <a:buFontTx/>
              <a:buNone/>
              <a:defRPr/>
            </a:pPr>
            <a:r>
              <a:rPr lang="it-IT" dirty="0" smtClean="0">
                <a:cs typeface="Times New Roman" pitchFamily="18" charset="0"/>
              </a:rPr>
              <a:t>( 17.398 donne e 4.994 uomini)</a:t>
            </a:r>
          </a:p>
          <a:p>
            <a:pPr algn="ctr" eaLnBrk="1" fontAlgn="auto" hangingPunct="1">
              <a:spcBef>
                <a:spcPts val="0"/>
              </a:spcBef>
              <a:spcAft>
                <a:spcPts val="0"/>
              </a:spcAft>
              <a:buFontTx/>
              <a:buNone/>
              <a:defRPr/>
            </a:pPr>
            <a:endParaRPr lang="it-IT" sz="1300" dirty="0" smtClean="0">
              <a:cs typeface="Times New Roman" pitchFamily="18" charset="0"/>
            </a:endParaRPr>
          </a:p>
          <a:p>
            <a:pPr algn="ctr" eaLnBrk="1" fontAlgn="auto" hangingPunct="1">
              <a:spcBef>
                <a:spcPts val="0"/>
              </a:spcBef>
              <a:spcAft>
                <a:spcPts val="0"/>
              </a:spcAft>
              <a:buFontTx/>
              <a:buNone/>
              <a:defRPr/>
            </a:pPr>
            <a:endParaRPr lang="it-IT" sz="800" dirty="0" smtClean="0">
              <a:cs typeface="Times New Roman" pitchFamily="18" charset="0"/>
            </a:endParaRPr>
          </a:p>
          <a:p>
            <a:pPr eaLnBrk="1" fontAlgn="auto" hangingPunct="1">
              <a:spcBef>
                <a:spcPts val="0"/>
              </a:spcBef>
              <a:spcAft>
                <a:spcPts val="0"/>
              </a:spcAft>
              <a:defRPr/>
            </a:pPr>
            <a:r>
              <a:rPr lang="it-IT" dirty="0" smtClean="0">
                <a:cs typeface="Times New Roman" pitchFamily="18" charset="0"/>
              </a:rPr>
              <a:t>14.794 avevano un’età compresa tra 75 e 79 anni</a:t>
            </a:r>
          </a:p>
          <a:p>
            <a:pPr algn="ctr" eaLnBrk="1" fontAlgn="auto" hangingPunct="1">
              <a:spcBef>
                <a:spcPts val="0"/>
              </a:spcBef>
              <a:spcAft>
                <a:spcPts val="0"/>
              </a:spcAft>
              <a:buFontTx/>
              <a:buNone/>
              <a:defRPr/>
            </a:pPr>
            <a:r>
              <a:rPr lang="it-IT" dirty="0" smtClean="0">
                <a:cs typeface="Times New Roman" pitchFamily="18" charset="0"/>
              </a:rPr>
              <a:t>( 11.158 donne e 3.636 uomini)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500063" y="285750"/>
            <a:ext cx="8464550" cy="857250"/>
          </a:xfrm>
        </p:spPr>
        <p:txBody>
          <a:bodyPr/>
          <a:lstStyle/>
          <a:p>
            <a:pPr eaLnBrk="1" hangingPunct="1"/>
            <a:r>
              <a:rPr lang="it-IT" sz="3600" smtClean="0">
                <a:solidFill>
                  <a:srgbClr val="FFFF00"/>
                </a:solidFill>
              </a:rPr>
              <a:t>Gli anziani fratturati del 2008:</a:t>
            </a:r>
            <a:br>
              <a:rPr lang="it-IT" sz="3600" smtClean="0">
                <a:solidFill>
                  <a:srgbClr val="FFFF00"/>
                </a:solidFill>
              </a:rPr>
            </a:br>
            <a:r>
              <a:rPr lang="it-IT" sz="3600" smtClean="0">
                <a:solidFill>
                  <a:srgbClr val="FFFF00"/>
                </a:solidFill>
              </a:rPr>
              <a:t>conosciamoli meglio</a:t>
            </a:r>
          </a:p>
        </p:txBody>
      </p:sp>
      <p:sp>
        <p:nvSpPr>
          <p:cNvPr id="4" name="Segnaposto contenuto 3"/>
          <p:cNvSpPr>
            <a:spLocks noGrp="1"/>
          </p:cNvSpPr>
          <p:nvPr>
            <p:ph idx="1"/>
          </p:nvPr>
        </p:nvSpPr>
        <p:spPr>
          <a:xfrm>
            <a:off x="500063" y="1571625"/>
            <a:ext cx="8429625" cy="4784725"/>
          </a:xfrm>
        </p:spPr>
        <p:txBody>
          <a:bodyPr rtlCol="0">
            <a:normAutofit lnSpcReduction="10000"/>
          </a:bodyPr>
          <a:lstStyle/>
          <a:p>
            <a:pPr eaLnBrk="1" fontAlgn="auto" hangingPunct="1">
              <a:spcBef>
                <a:spcPts val="0"/>
              </a:spcBef>
              <a:spcAft>
                <a:spcPts val="0"/>
              </a:spcAft>
              <a:defRPr/>
            </a:pPr>
            <a:r>
              <a:rPr lang="it-IT" dirty="0" smtClean="0">
                <a:cs typeface="Times New Roman" pitchFamily="18" charset="0"/>
              </a:rPr>
              <a:t>13.570  fratture negli &gt;90 anni  (F:3.7% - M:8.3%)</a:t>
            </a:r>
          </a:p>
          <a:p>
            <a:pPr algn="ctr" eaLnBrk="1" fontAlgn="auto" hangingPunct="1">
              <a:spcBef>
                <a:spcPts val="0"/>
              </a:spcBef>
              <a:spcAft>
                <a:spcPts val="0"/>
              </a:spcAft>
              <a:buFontTx/>
              <a:buNone/>
              <a:defRPr/>
            </a:pPr>
            <a:r>
              <a:rPr lang="it-IT" dirty="0" smtClean="0">
                <a:cs typeface="Times New Roman" pitchFamily="18" charset="0"/>
              </a:rPr>
              <a:t>(10.991 donne e 2.579 uomini)</a:t>
            </a:r>
          </a:p>
          <a:p>
            <a:pPr algn="ctr" eaLnBrk="1" fontAlgn="auto" hangingPunct="1">
              <a:spcBef>
                <a:spcPts val="0"/>
              </a:spcBef>
              <a:spcAft>
                <a:spcPts val="0"/>
              </a:spcAft>
              <a:buFontTx/>
              <a:buNone/>
              <a:defRPr/>
            </a:pPr>
            <a:endParaRPr lang="it-IT" sz="1500" dirty="0" smtClean="0">
              <a:cs typeface="Times New Roman" pitchFamily="18" charset="0"/>
            </a:endParaRPr>
          </a:p>
          <a:p>
            <a:pPr eaLnBrk="1" fontAlgn="auto" hangingPunct="1">
              <a:spcBef>
                <a:spcPts val="0"/>
              </a:spcBef>
              <a:spcAft>
                <a:spcPts val="0"/>
              </a:spcAft>
              <a:defRPr/>
            </a:pPr>
            <a:r>
              <a:rPr lang="it-IT" dirty="0" smtClean="0">
                <a:cs typeface="Times New Roman" pitchFamily="18" charset="0"/>
              </a:rPr>
              <a:t>43.049 avevano negli &gt;80 anni (F:2.6% - M:1.3%)</a:t>
            </a:r>
          </a:p>
          <a:p>
            <a:pPr algn="ctr" eaLnBrk="1" fontAlgn="auto" hangingPunct="1">
              <a:spcBef>
                <a:spcPts val="0"/>
              </a:spcBef>
              <a:spcAft>
                <a:spcPts val="0"/>
              </a:spcAft>
              <a:buFontTx/>
              <a:buNone/>
              <a:defRPr/>
            </a:pPr>
            <a:r>
              <a:rPr lang="it-IT" dirty="0" smtClean="0">
                <a:cs typeface="Times New Roman" pitchFamily="18" charset="0"/>
              </a:rPr>
              <a:t>(33.803 donne e 9.296 uomini)</a:t>
            </a:r>
          </a:p>
          <a:p>
            <a:pPr algn="ctr" eaLnBrk="1" fontAlgn="auto" hangingPunct="1">
              <a:spcBef>
                <a:spcPts val="0"/>
              </a:spcBef>
              <a:spcAft>
                <a:spcPts val="0"/>
              </a:spcAft>
              <a:buFontTx/>
              <a:buNone/>
              <a:defRPr/>
            </a:pPr>
            <a:endParaRPr lang="it-IT" dirty="0" smtClean="0">
              <a:cs typeface="Times New Roman" pitchFamily="18" charset="0"/>
            </a:endParaRPr>
          </a:p>
          <a:p>
            <a:pPr algn="ctr" eaLnBrk="1" fontAlgn="auto" hangingPunct="1">
              <a:spcBef>
                <a:spcPts val="0"/>
              </a:spcBef>
              <a:spcAft>
                <a:spcPts val="0"/>
              </a:spcAft>
              <a:buFontTx/>
              <a:buNone/>
              <a:defRPr/>
            </a:pPr>
            <a:r>
              <a:rPr lang="it-IT" dirty="0" smtClean="0">
                <a:cs typeface="Times New Roman" pitchFamily="18" charset="0"/>
              </a:rPr>
              <a:t>Si tratta di oltre 56.000 nuove fratture femorali</a:t>
            </a:r>
          </a:p>
          <a:p>
            <a:pPr algn="ctr" eaLnBrk="1" fontAlgn="auto" hangingPunct="1">
              <a:spcBef>
                <a:spcPts val="0"/>
              </a:spcBef>
              <a:spcAft>
                <a:spcPts val="0"/>
              </a:spcAft>
              <a:buFontTx/>
              <a:buNone/>
              <a:defRPr/>
            </a:pPr>
            <a:r>
              <a:rPr lang="it-IT" dirty="0" smtClean="0">
                <a:cs typeface="Times New Roman" pitchFamily="18" charset="0"/>
              </a:rPr>
              <a:t>cioè il 67.5%  di tutte le 83.000 fratture  &gt;65</a:t>
            </a:r>
          </a:p>
          <a:p>
            <a:pPr algn="ctr" eaLnBrk="1" fontAlgn="auto" hangingPunct="1">
              <a:spcBef>
                <a:spcPts val="0"/>
              </a:spcBef>
              <a:spcAft>
                <a:spcPts val="0"/>
              </a:spcAft>
              <a:buFontTx/>
              <a:buNone/>
              <a:defRPr/>
            </a:pPr>
            <a:r>
              <a:rPr lang="it-IT" dirty="0" smtClean="0">
                <a:cs typeface="Times New Roman" pitchFamily="18" charset="0"/>
              </a:rPr>
              <a:t>di cui il 16.4% si verificano negli </a:t>
            </a:r>
            <a:r>
              <a:rPr lang="it-IT" dirty="0" err="1" smtClean="0">
                <a:cs typeface="Times New Roman" pitchFamily="18" charset="0"/>
              </a:rPr>
              <a:t>over</a:t>
            </a:r>
            <a:r>
              <a:rPr lang="it-IT" dirty="0" smtClean="0">
                <a:cs typeface="Times New Roman" pitchFamily="18" charset="0"/>
              </a:rPr>
              <a:t> 90</a:t>
            </a:r>
          </a:p>
          <a:p>
            <a:pPr algn="ctr" eaLnBrk="1" fontAlgn="auto" hangingPunct="1">
              <a:spcBef>
                <a:spcPts val="0"/>
              </a:spcBef>
              <a:spcAft>
                <a:spcPts val="0"/>
              </a:spcAft>
              <a:buFontTx/>
              <a:buNone/>
              <a:defRPr/>
            </a:pPr>
            <a:endParaRPr lang="it-IT" dirty="0" smtClean="0">
              <a:cs typeface="Times New Roman" pitchFamily="18" charset="0"/>
            </a:endParaRPr>
          </a:p>
          <a:p>
            <a:pPr algn="ctr" eaLnBrk="1" fontAlgn="auto" hangingPunct="1">
              <a:spcBef>
                <a:spcPts val="0"/>
              </a:spcBef>
              <a:spcAft>
                <a:spcPts val="0"/>
              </a:spcAft>
              <a:buFontTx/>
              <a:buNone/>
              <a:defRPr/>
            </a:pPr>
            <a:endParaRPr lang="it-IT" sz="800" dirty="0" smtClean="0">
              <a:cs typeface="Times New Roman" pitchFamily="18" charset="0"/>
            </a:endParaRPr>
          </a:p>
          <a:p>
            <a:pPr algn="ctr" eaLnBrk="1" fontAlgn="auto" hangingPunct="1">
              <a:spcBef>
                <a:spcPts val="0"/>
              </a:spcBef>
              <a:spcAft>
                <a:spcPts val="0"/>
              </a:spcAft>
              <a:buFontTx/>
              <a:buNone/>
              <a:defRPr/>
            </a:pPr>
            <a:endParaRPr lang="it-IT" sz="800" dirty="0" smtClean="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500063" y="285750"/>
            <a:ext cx="8464550" cy="857250"/>
          </a:xfrm>
        </p:spPr>
        <p:txBody>
          <a:bodyPr/>
          <a:lstStyle/>
          <a:p>
            <a:pPr eaLnBrk="1" hangingPunct="1"/>
            <a:r>
              <a:rPr lang="it-IT" sz="3600" smtClean="0">
                <a:solidFill>
                  <a:srgbClr val="FFFF00"/>
                </a:solidFill>
              </a:rPr>
              <a:t>Gli anziani fratturati del 2008:</a:t>
            </a:r>
            <a:br>
              <a:rPr lang="it-IT" sz="3600" smtClean="0">
                <a:solidFill>
                  <a:srgbClr val="FFFF00"/>
                </a:solidFill>
              </a:rPr>
            </a:br>
            <a:r>
              <a:rPr lang="it-IT" sz="3600" smtClean="0">
                <a:solidFill>
                  <a:srgbClr val="FFFF00"/>
                </a:solidFill>
              </a:rPr>
              <a:t>conosciamoli meglio</a:t>
            </a:r>
          </a:p>
        </p:txBody>
      </p:sp>
      <p:sp>
        <p:nvSpPr>
          <p:cNvPr id="354307" name="Segnaposto contenuto 3"/>
          <p:cNvSpPr>
            <a:spLocks noGrp="1"/>
          </p:cNvSpPr>
          <p:nvPr>
            <p:ph idx="1"/>
          </p:nvPr>
        </p:nvSpPr>
        <p:spPr>
          <a:xfrm>
            <a:off x="500063" y="1571625"/>
            <a:ext cx="8429625" cy="4784725"/>
          </a:xfrm>
        </p:spPr>
        <p:txBody>
          <a:bodyPr/>
          <a:lstStyle/>
          <a:p>
            <a:pPr eaLnBrk="1" hangingPunct="1">
              <a:spcBef>
                <a:spcPct val="0"/>
              </a:spcBef>
            </a:pPr>
            <a:r>
              <a:rPr lang="it-IT" smtClean="0">
                <a:cs typeface="Times New Roman" pitchFamily="18" charset="0"/>
              </a:rPr>
              <a:t>14.794 avevano un’età compresa tra 75 e 79 anni</a:t>
            </a:r>
          </a:p>
          <a:p>
            <a:pPr algn="ctr" eaLnBrk="1" hangingPunct="1">
              <a:spcBef>
                <a:spcPct val="0"/>
              </a:spcBef>
              <a:buFontTx/>
              <a:buNone/>
            </a:pPr>
            <a:r>
              <a:rPr lang="it-IT" smtClean="0">
                <a:cs typeface="Times New Roman" pitchFamily="18" charset="0"/>
              </a:rPr>
              <a:t>( 11.158 donne e 3.636 uomini) </a:t>
            </a:r>
          </a:p>
          <a:p>
            <a:pPr algn="ctr" eaLnBrk="1" hangingPunct="1">
              <a:spcBef>
                <a:spcPct val="0"/>
              </a:spcBef>
              <a:buFontTx/>
              <a:buNone/>
            </a:pPr>
            <a:r>
              <a:rPr lang="it-IT" smtClean="0">
                <a:cs typeface="Times New Roman" pitchFamily="18" charset="0"/>
              </a:rPr>
              <a:t>cui si aggiungono</a:t>
            </a:r>
          </a:p>
          <a:p>
            <a:pPr algn="ctr" eaLnBrk="1" hangingPunct="1">
              <a:spcBef>
                <a:spcPct val="0"/>
              </a:spcBef>
              <a:buFontTx/>
              <a:buNone/>
            </a:pPr>
            <a:endParaRPr lang="it-IT" sz="1500" smtClean="0">
              <a:cs typeface="Times New Roman" pitchFamily="18" charset="0"/>
            </a:endParaRPr>
          </a:p>
          <a:p>
            <a:pPr eaLnBrk="1" hangingPunct="1">
              <a:spcBef>
                <a:spcPct val="0"/>
              </a:spcBef>
            </a:pPr>
            <a:r>
              <a:rPr lang="it-IT" smtClean="0">
                <a:cs typeface="Times New Roman" pitchFamily="18" charset="0"/>
              </a:rPr>
              <a:t>8.070 fratture tra 70 e 74 anni </a:t>
            </a:r>
          </a:p>
          <a:p>
            <a:pPr algn="ctr" eaLnBrk="1" hangingPunct="1">
              <a:spcBef>
                <a:spcPct val="0"/>
              </a:spcBef>
              <a:buFontTx/>
              <a:buNone/>
            </a:pPr>
            <a:r>
              <a:rPr lang="it-IT" smtClean="0">
                <a:cs typeface="Times New Roman" pitchFamily="18" charset="0"/>
              </a:rPr>
              <a:t>(5.897 donne e 2.177 uomini)</a:t>
            </a:r>
          </a:p>
          <a:p>
            <a:pPr algn="ctr" eaLnBrk="1" hangingPunct="1">
              <a:spcBef>
                <a:spcPct val="0"/>
              </a:spcBef>
              <a:buFontTx/>
              <a:buNone/>
            </a:pPr>
            <a:endParaRPr lang="it-IT" sz="1800" smtClean="0">
              <a:cs typeface="Times New Roman" pitchFamily="18" charset="0"/>
            </a:endParaRPr>
          </a:p>
          <a:p>
            <a:pPr eaLnBrk="1" hangingPunct="1">
              <a:spcBef>
                <a:spcPct val="0"/>
              </a:spcBef>
            </a:pPr>
            <a:r>
              <a:rPr lang="it-IT" smtClean="0">
                <a:cs typeface="Times New Roman" pitchFamily="18" charset="0"/>
              </a:rPr>
              <a:t>4.454 fratture tra 65 e 69 anni </a:t>
            </a:r>
          </a:p>
          <a:p>
            <a:pPr algn="ctr" eaLnBrk="1" hangingPunct="1">
              <a:spcBef>
                <a:spcPct val="0"/>
              </a:spcBef>
              <a:buFontTx/>
              <a:buNone/>
            </a:pPr>
            <a:r>
              <a:rPr lang="it-IT" smtClean="0">
                <a:cs typeface="Times New Roman" pitchFamily="18" charset="0"/>
              </a:rPr>
              <a:t>(1.358 donne e 3.096uomini)</a:t>
            </a:r>
          </a:p>
          <a:p>
            <a:pPr algn="ctr" eaLnBrk="1" hangingPunct="1">
              <a:spcBef>
                <a:spcPct val="0"/>
              </a:spcBef>
              <a:buFontTx/>
              <a:buNone/>
            </a:pPr>
            <a:endParaRPr lang="it-IT" smtClean="0">
              <a:cs typeface="Times New Roman" pitchFamily="18" charset="0"/>
            </a:endParaRPr>
          </a:p>
          <a:p>
            <a:pPr algn="ctr" eaLnBrk="1" hangingPunct="1">
              <a:spcBef>
                <a:spcPct val="0"/>
              </a:spcBef>
              <a:buFontTx/>
              <a:buNone/>
            </a:pPr>
            <a:endParaRPr lang="it-IT" sz="800" smtClean="0">
              <a:cs typeface="Times New Roman" pitchFamily="18" charset="0"/>
            </a:endParaRPr>
          </a:p>
          <a:p>
            <a:pPr algn="ctr" eaLnBrk="1" hangingPunct="1">
              <a:spcBef>
                <a:spcPct val="0"/>
              </a:spcBef>
              <a:buFontTx/>
              <a:buNone/>
            </a:pPr>
            <a:endParaRPr lang="it-IT" sz="800" smtClean="0">
              <a:cs typeface="Times New Roman"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500063" y="285750"/>
            <a:ext cx="8464550" cy="857250"/>
          </a:xfrm>
        </p:spPr>
        <p:txBody>
          <a:bodyPr/>
          <a:lstStyle/>
          <a:p>
            <a:pPr eaLnBrk="1" hangingPunct="1"/>
            <a:r>
              <a:rPr lang="it-IT" sz="3600" smtClean="0">
                <a:solidFill>
                  <a:srgbClr val="FFFF00"/>
                </a:solidFill>
              </a:rPr>
              <a:t>E allora…</a:t>
            </a:r>
          </a:p>
        </p:txBody>
      </p:sp>
      <p:sp>
        <p:nvSpPr>
          <p:cNvPr id="358403" name="Segnaposto contenuto 3"/>
          <p:cNvSpPr>
            <a:spLocks noGrp="1"/>
          </p:cNvSpPr>
          <p:nvPr>
            <p:ph idx="1"/>
          </p:nvPr>
        </p:nvSpPr>
        <p:spPr>
          <a:xfrm>
            <a:off x="500063" y="1571625"/>
            <a:ext cx="8429625" cy="4784725"/>
          </a:xfrm>
        </p:spPr>
        <p:txBody>
          <a:bodyPr/>
          <a:lstStyle/>
          <a:p>
            <a:pPr algn="ctr" eaLnBrk="1" hangingPunct="1">
              <a:spcBef>
                <a:spcPct val="0"/>
              </a:spcBef>
              <a:buFontTx/>
              <a:buNone/>
            </a:pPr>
            <a:endParaRPr lang="it-IT" smtClean="0">
              <a:cs typeface="Times New Roman" pitchFamily="18" charset="0"/>
            </a:endParaRPr>
          </a:p>
          <a:p>
            <a:pPr algn="ctr" eaLnBrk="1" hangingPunct="1">
              <a:spcBef>
                <a:spcPct val="0"/>
              </a:spcBef>
              <a:buFontTx/>
              <a:buNone/>
            </a:pPr>
            <a:r>
              <a:rPr lang="it-IT" smtClean="0">
                <a:cs typeface="Times New Roman" pitchFamily="18" charset="0"/>
              </a:rPr>
              <a:t>Fratture di Femore negli Over 80</a:t>
            </a:r>
          </a:p>
          <a:p>
            <a:pPr algn="ctr" eaLnBrk="1" hangingPunct="1">
              <a:spcBef>
                <a:spcPct val="0"/>
              </a:spcBef>
              <a:buFontTx/>
              <a:buNone/>
            </a:pPr>
            <a:endParaRPr lang="it-IT" smtClean="0">
              <a:cs typeface="Times New Roman" pitchFamily="18" charset="0"/>
            </a:endParaRPr>
          </a:p>
          <a:p>
            <a:pPr algn="ctr" eaLnBrk="1" hangingPunct="1">
              <a:spcBef>
                <a:spcPct val="0"/>
              </a:spcBef>
              <a:buFontTx/>
              <a:buNone/>
            </a:pPr>
            <a:r>
              <a:rPr lang="it-IT" smtClean="0">
                <a:cs typeface="Times New Roman" pitchFamily="18" charset="0"/>
              </a:rPr>
              <a:t>SICURAMENTE</a:t>
            </a:r>
          </a:p>
          <a:p>
            <a:pPr algn="ctr" eaLnBrk="1" hangingPunct="1">
              <a:spcBef>
                <a:spcPct val="0"/>
              </a:spcBef>
              <a:buFontTx/>
              <a:buNone/>
            </a:pPr>
            <a:endParaRPr lang="it-IT" smtClean="0">
              <a:cs typeface="Times New Roman" pitchFamily="18" charset="0"/>
            </a:endParaRPr>
          </a:p>
          <a:p>
            <a:pPr algn="ctr" eaLnBrk="1" hangingPunct="1">
              <a:spcBef>
                <a:spcPct val="0"/>
              </a:spcBef>
              <a:buFontTx/>
              <a:buNone/>
            </a:pPr>
            <a:r>
              <a:rPr lang="it-IT" smtClean="0">
                <a:cs typeface="Times New Roman" pitchFamily="18" charset="0"/>
              </a:rPr>
              <a:t>Fratture da Fragilità </a:t>
            </a:r>
          </a:p>
          <a:p>
            <a:pPr algn="ctr" eaLnBrk="1" hangingPunct="1">
              <a:spcBef>
                <a:spcPct val="0"/>
              </a:spcBef>
              <a:buFontTx/>
              <a:buNone/>
            </a:pPr>
            <a:endParaRPr lang="it-IT" sz="800" smtClean="0">
              <a:cs typeface="Times New Roman" pitchFamily="18" charset="0"/>
            </a:endParaRPr>
          </a:p>
          <a:p>
            <a:pPr algn="ctr" eaLnBrk="1" hangingPunct="1">
              <a:spcBef>
                <a:spcPct val="0"/>
              </a:spcBef>
              <a:buFontTx/>
              <a:buNone/>
            </a:pPr>
            <a:endParaRPr lang="it-IT" sz="800" smtClean="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itolo 1"/>
          <p:cNvSpPr>
            <a:spLocks noGrp="1"/>
          </p:cNvSpPr>
          <p:nvPr>
            <p:ph type="title"/>
          </p:nvPr>
        </p:nvSpPr>
        <p:spPr>
          <a:xfrm>
            <a:off x="642938" y="142875"/>
            <a:ext cx="7772400" cy="1143000"/>
          </a:xfrm>
        </p:spPr>
        <p:txBody>
          <a:bodyPr/>
          <a:lstStyle/>
          <a:p>
            <a:pPr eaLnBrk="1" hangingPunct="1"/>
            <a:r>
              <a:rPr lang="it-IT" smtClean="0">
                <a:solidFill>
                  <a:srgbClr val="FFFF00"/>
                </a:solidFill>
              </a:rPr>
              <a:t>Valutazione dei fattori di rischio</a:t>
            </a:r>
          </a:p>
        </p:txBody>
      </p:sp>
      <p:sp>
        <p:nvSpPr>
          <p:cNvPr id="391171" name="Segnaposto contenuto 2"/>
          <p:cNvSpPr>
            <a:spLocks noGrp="1"/>
          </p:cNvSpPr>
          <p:nvPr>
            <p:ph idx="1"/>
          </p:nvPr>
        </p:nvSpPr>
        <p:spPr>
          <a:xfrm>
            <a:off x="357188" y="1357313"/>
            <a:ext cx="8358187" cy="4738687"/>
          </a:xfrm>
        </p:spPr>
        <p:txBody>
          <a:bodyPr/>
          <a:lstStyle/>
          <a:p>
            <a:pPr algn="just" eaLnBrk="1" hangingPunct="1"/>
            <a:r>
              <a:rPr lang="it-IT" dirty="0" smtClean="0"/>
              <a:t>Numerosi sono i fattori di rischio di frattura clinico che necessitano di essere valutati: età, menopausa precoce, magrezza, pregresse fratture o familiarità per fratture, intolleranza a latte e latticini, terapia con corticosteroidi, sedentarietà o immobilizzazione, malattie della tiroide, del fegato, morbo di </a:t>
            </a:r>
            <a:r>
              <a:rPr lang="it-IT" dirty="0" err="1" smtClean="0"/>
              <a:t>Chron</a:t>
            </a:r>
            <a:r>
              <a:rPr lang="it-IT" dirty="0" smtClean="0"/>
              <a:t>, </a:t>
            </a:r>
            <a:r>
              <a:rPr lang="it-IT" dirty="0" err="1" smtClean="0"/>
              <a:t>rettocolite</a:t>
            </a:r>
            <a:r>
              <a:rPr lang="it-IT" dirty="0" smtClean="0"/>
              <a:t> ulcerosa, celiachia, malassorbimenti intestinali, talassemia, anoressia, mieloma, artrite reumatoide. </a:t>
            </a:r>
          </a:p>
          <a:p>
            <a:pPr algn="just" eaLnBrk="1" hangingPunct="1"/>
            <a:endParaRPr lang="it-IT" dirty="0" smtClean="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endParaRPr lang="it-IT" smtClean="0">
              <a:ea typeface="Geneva"/>
              <a:cs typeface="Geneva"/>
            </a:endParaRPr>
          </a:p>
        </p:txBody>
      </p:sp>
      <p:sp>
        <p:nvSpPr>
          <p:cNvPr id="403459" name="Rectangle 3"/>
          <p:cNvSpPr>
            <a:spLocks noGrp="1" noChangeArrowheads="1"/>
          </p:cNvSpPr>
          <p:nvPr>
            <p:ph type="body" idx="1"/>
          </p:nvPr>
        </p:nvSpPr>
        <p:spPr/>
        <p:txBody>
          <a:bodyPr/>
          <a:lstStyle/>
          <a:p>
            <a:pPr eaLnBrk="1" hangingPunct="1"/>
            <a:endParaRPr lang="it-IT" smtClean="0">
              <a:ea typeface="Geneva"/>
              <a:cs typeface="Geneva"/>
            </a:endParaRPr>
          </a:p>
        </p:txBody>
      </p:sp>
      <p:pic>
        <p:nvPicPr>
          <p:cNvPr id="181252" name="Picture 4" descr="FRAX-Slides-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91487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Rectangle 5"/>
          <p:cNvSpPr>
            <a:spLocks noChangeArrowheads="1"/>
          </p:cNvSpPr>
          <p:nvPr/>
        </p:nvSpPr>
        <p:spPr bwMode="auto">
          <a:xfrm>
            <a:off x="323850" y="5445125"/>
            <a:ext cx="5976938" cy="6477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it-IT" sz="1800">
              <a:solidFill>
                <a:srgbClr val="000000"/>
              </a:solidFill>
              <a:latin typeface="Arial" pitchFamily="34"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blinds(horizontal)">
                                      <p:cBhvr>
                                        <p:cTn id="7" dur="500"/>
                                        <p:tgtEl>
                                          <p:spTgt spid="18125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63845"/>
                                        </p:tgtEl>
                                        <p:attrNameLst>
                                          <p:attrName>style.visibility</p:attrName>
                                        </p:attrNameLst>
                                      </p:cBhvr>
                                      <p:to>
                                        <p:strVal val="visible"/>
                                      </p:to>
                                    </p:set>
                                    <p:anim calcmode="lin" valueType="num">
                                      <p:cBhvr additive="base">
                                        <p:cTn id="11" dur="500" fill="hold"/>
                                        <p:tgtEl>
                                          <p:spTgt spid="163845"/>
                                        </p:tgtEl>
                                        <p:attrNameLst>
                                          <p:attrName>ppt_x</p:attrName>
                                        </p:attrNameLst>
                                      </p:cBhvr>
                                      <p:tavLst>
                                        <p:tav tm="0">
                                          <p:val>
                                            <p:strVal val="0-#ppt_w/2"/>
                                          </p:val>
                                        </p:tav>
                                        <p:tav tm="100000">
                                          <p:val>
                                            <p:strVal val="#ppt_x"/>
                                          </p:val>
                                        </p:tav>
                                      </p:tavLst>
                                    </p:anim>
                                    <p:anim calcmode="lin" valueType="num">
                                      <p:cBhvr additive="base">
                                        <p:cTn id="12" dur="500" fill="hold"/>
                                        <p:tgtEl>
                                          <p:spTgt spid="16384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6" presetClass="emph" presetSubtype="0" repeatCount="2000" fill="hold" grpId="1" nodeType="afterEffect">
                                  <p:stCondLst>
                                    <p:cond delay="0"/>
                                  </p:stCondLst>
                                  <p:childTnLst>
                                    <p:animEffect transition="out" filter="fade">
                                      <p:cBhvr>
                                        <p:cTn id="15" dur="1000" tmFilter="0, 0; .2, .5; .8, .5; 1, 0"/>
                                        <p:tgtEl>
                                          <p:spTgt spid="163845"/>
                                        </p:tgtEl>
                                      </p:cBhvr>
                                    </p:animEffect>
                                    <p:animScale>
                                      <p:cBhvr>
                                        <p:cTn id="16" dur="500" autoRev="1" fill="hold"/>
                                        <p:tgtEl>
                                          <p:spTgt spid="1638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animBg="1"/>
      <p:bldP spid="163845" grpId="1"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408" name="Group 80"/>
          <p:cNvGraphicFramePr>
            <a:graphicFrameLocks noGrp="1"/>
          </p:cNvGraphicFramePr>
          <p:nvPr/>
        </p:nvGraphicFramePr>
        <p:xfrm>
          <a:off x="762000" y="609600"/>
          <a:ext cx="7772400" cy="5648325"/>
        </p:xfrm>
        <a:graphic>
          <a:graphicData uri="http://schemas.openxmlformats.org/drawingml/2006/table">
            <a:tbl>
              <a:tblPr/>
              <a:tblGrid>
                <a:gridCol w="1554163"/>
                <a:gridCol w="1554162"/>
                <a:gridCol w="1555750"/>
                <a:gridCol w="1554163"/>
                <a:gridCol w="1554162"/>
              </a:tblGrid>
              <a:tr h="8064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0" i="0" u="none" strike="noStrike" cap="none" normalizeH="0" baseline="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folHlink"/>
                          </a:solidFill>
                          <a:effectLst/>
                          <a:latin typeface="Times New Roman" pitchFamily="18" charset="0"/>
                        </a:rPr>
                        <a:t>Calcemia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folHlink"/>
                          </a:solidFill>
                          <a:effectLst/>
                          <a:latin typeface="Times New Roman" pitchFamily="18" charset="0"/>
                        </a:rPr>
                        <a:t>Fosforemia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folHlink"/>
                          </a:solidFill>
                          <a:effectLst/>
                          <a:latin typeface="Times New Roman" pitchFamily="18" charset="0"/>
                        </a:rPr>
                        <a:t>Fosfatasi alcalina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folHlink"/>
                          </a:solidFill>
                          <a:effectLst/>
                          <a:latin typeface="Times New Roman" pitchFamily="18" charset="0"/>
                        </a:rPr>
                        <a:t>VES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1" i="0" u="none" strike="noStrike" cap="none" normalizeH="0" baseline="0" smtClean="0">
                          <a:ln>
                            <a:noFill/>
                          </a:ln>
                          <a:solidFill>
                            <a:schemeClr val="folHlink"/>
                          </a:solidFill>
                          <a:effectLst/>
                          <a:latin typeface="Times New Roman" pitchFamily="18" charset="0"/>
                        </a:rPr>
                        <a:t>Oseoporosi post-memop.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1" i="0" u="none" strike="noStrike" cap="none" normalizeH="0" baseline="0" smtClean="0">
                          <a:ln>
                            <a:noFill/>
                          </a:ln>
                          <a:solidFill>
                            <a:schemeClr val="folHlink"/>
                          </a:solidFill>
                          <a:effectLst/>
                          <a:latin typeface="Times New Roman" pitchFamily="18" charset="0"/>
                        </a:rPr>
                        <a:t>Osteoporosi sec.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folHlink"/>
                          </a:solidFill>
                          <a:effectLst/>
                          <a:latin typeface="Times New Roman" pitchFamily="18" charset="0"/>
                        </a:rPr>
                        <a:t>     </a:t>
                      </a:r>
                      <a:r>
                        <a:rPr kumimoji="0" lang="it-IT" sz="2800" b="1" i="0" u="none" strike="noStrike" cap="none" normalizeH="0" baseline="0" smtClean="0">
                          <a:ln>
                            <a:noFill/>
                          </a:ln>
                          <a:solidFill>
                            <a:schemeClr val="tx1"/>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1" i="0" u="none" strike="noStrike" cap="none" normalizeH="0" baseline="0" smtClean="0">
                          <a:ln>
                            <a:noFill/>
                          </a:ln>
                          <a:solidFill>
                            <a:schemeClr val="folHlink"/>
                          </a:solidFill>
                          <a:effectLst/>
                          <a:latin typeface="Times New Roman" pitchFamily="18" charset="0"/>
                        </a:rPr>
                        <a:t>Mieloma </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1" i="0" u="none" strike="noStrike" cap="none" normalizeH="0" baseline="0" smtClean="0">
                          <a:ln>
                            <a:noFill/>
                          </a:ln>
                          <a:solidFill>
                            <a:schemeClr val="folHlink"/>
                          </a:solidFill>
                          <a:effectLst/>
                          <a:latin typeface="Times New Roman" pitchFamily="18" charset="0"/>
                        </a:rPr>
                        <a:t>multiplo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1" i="0" u="none" strike="noStrike" cap="none" normalizeH="0" baseline="0" smtClean="0">
                          <a:ln>
                            <a:noFill/>
                          </a:ln>
                          <a:solidFill>
                            <a:schemeClr val="folHlink"/>
                          </a:solidFill>
                          <a:effectLst/>
                          <a:latin typeface="Times New Roman" pitchFamily="18" charset="0"/>
                        </a:rPr>
                        <a:t>Metastasi</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1" i="0" u="none" strike="noStrike" cap="none" normalizeH="0" baseline="0" smtClean="0">
                          <a:ln>
                            <a:noFill/>
                          </a:ln>
                          <a:solidFill>
                            <a:schemeClr val="folHlink"/>
                          </a:solidFill>
                          <a:effectLst/>
                          <a:latin typeface="Times New Roman" pitchFamily="18" charset="0"/>
                        </a:rPr>
                        <a:t>ossee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1" i="0" u="none" strike="noStrike" cap="none" normalizeH="0" baseline="0" smtClean="0">
                          <a:ln>
                            <a:noFill/>
                          </a:ln>
                          <a:solidFill>
                            <a:schemeClr val="folHlink"/>
                          </a:solidFill>
                          <a:effectLst/>
                          <a:latin typeface="Times New Roman" pitchFamily="18" charset="0"/>
                        </a:rPr>
                        <a:t>Iperparatiroidismo prim.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800" b="1" i="0" u="none" strike="noStrike" cap="none" normalizeH="0" baseline="0" smtClean="0">
                          <a:ln>
                            <a:noFill/>
                          </a:ln>
                          <a:solidFill>
                            <a:schemeClr val="folHlink"/>
                          </a:solidFill>
                          <a:effectLst/>
                          <a:latin typeface="Times New Roman" pitchFamily="18" charset="0"/>
                        </a:rPr>
                        <a:t>Osteomalacia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800" b="1" i="0" u="none" strike="noStrike" cap="none" normalizeH="0" baseline="0" smtClean="0">
                          <a:ln>
                            <a:noFill/>
                          </a:ln>
                          <a:solidFill>
                            <a:schemeClr val="tx1"/>
                          </a:solidFill>
                          <a:effectLst/>
                          <a:latin typeface="Times New Roman" pitchFamily="18" charset="0"/>
                        </a:rPr>
                        <a:t>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700" name="AutoShape 65"/>
          <p:cNvSpPr>
            <a:spLocks noChangeArrowheads="1"/>
          </p:cNvSpPr>
          <p:nvPr/>
        </p:nvSpPr>
        <p:spPr bwMode="auto">
          <a:xfrm>
            <a:off x="2590800" y="2362200"/>
            <a:ext cx="152400" cy="609600"/>
          </a:xfrm>
          <a:prstGeom prst="down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01" name="Line 66"/>
          <p:cNvSpPr>
            <a:spLocks noChangeShapeType="1"/>
          </p:cNvSpPr>
          <p:nvPr/>
        </p:nvSpPr>
        <p:spPr bwMode="auto">
          <a:xfrm>
            <a:off x="4114800" y="2362200"/>
            <a:ext cx="0" cy="381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it-IT"/>
          </a:p>
        </p:txBody>
      </p:sp>
      <p:sp>
        <p:nvSpPr>
          <p:cNvPr id="411702" name="Line 67"/>
          <p:cNvSpPr>
            <a:spLocks noChangeShapeType="1"/>
          </p:cNvSpPr>
          <p:nvPr/>
        </p:nvSpPr>
        <p:spPr bwMode="auto">
          <a:xfrm>
            <a:off x="4114800" y="2362200"/>
            <a:ext cx="0" cy="3810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411703" name="Text Box 68"/>
          <p:cNvSpPr txBox="1">
            <a:spLocks noChangeArrowheads="1"/>
          </p:cNvSpPr>
          <p:nvPr/>
        </p:nvSpPr>
        <p:spPr bwMode="auto">
          <a:xfrm>
            <a:off x="1524000" y="1371600"/>
            <a:ext cx="640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411704" name="AutoShape 70"/>
          <p:cNvSpPr>
            <a:spLocks noChangeArrowheads="1"/>
          </p:cNvSpPr>
          <p:nvPr/>
        </p:nvSpPr>
        <p:spPr bwMode="auto">
          <a:xfrm>
            <a:off x="4038600" y="2362200"/>
            <a:ext cx="152400" cy="609600"/>
          </a:xfrm>
          <a:prstGeom prst="down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05" name="AutoShape 71"/>
          <p:cNvSpPr>
            <a:spLocks noChangeArrowheads="1"/>
          </p:cNvSpPr>
          <p:nvPr/>
        </p:nvSpPr>
        <p:spPr bwMode="auto">
          <a:xfrm>
            <a:off x="5638800" y="2362200"/>
            <a:ext cx="152400" cy="609600"/>
          </a:xfrm>
          <a:prstGeom prst="down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06" name="AutoShape 72"/>
          <p:cNvSpPr>
            <a:spLocks noChangeArrowheads="1"/>
          </p:cNvSpPr>
          <p:nvPr/>
        </p:nvSpPr>
        <p:spPr bwMode="auto">
          <a:xfrm>
            <a:off x="4495800" y="4724400"/>
            <a:ext cx="152400" cy="609600"/>
          </a:xfrm>
          <a:prstGeom prst="down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07" name="AutoShape 73"/>
          <p:cNvSpPr>
            <a:spLocks noChangeArrowheads="1"/>
          </p:cNvSpPr>
          <p:nvPr/>
        </p:nvSpPr>
        <p:spPr bwMode="auto">
          <a:xfrm>
            <a:off x="4495800" y="5486400"/>
            <a:ext cx="152400" cy="609600"/>
          </a:xfrm>
          <a:prstGeom prst="down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08" name="AutoShape 77"/>
          <p:cNvSpPr>
            <a:spLocks noChangeArrowheads="1"/>
          </p:cNvSpPr>
          <p:nvPr/>
        </p:nvSpPr>
        <p:spPr bwMode="auto">
          <a:xfrm>
            <a:off x="2590800" y="31242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09" name="AutoShape 81"/>
          <p:cNvSpPr>
            <a:spLocks noChangeArrowheads="1"/>
          </p:cNvSpPr>
          <p:nvPr/>
        </p:nvSpPr>
        <p:spPr bwMode="auto">
          <a:xfrm>
            <a:off x="3352800" y="23622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0" name="AutoShape 82"/>
          <p:cNvSpPr>
            <a:spLocks noChangeArrowheads="1"/>
          </p:cNvSpPr>
          <p:nvPr/>
        </p:nvSpPr>
        <p:spPr bwMode="auto">
          <a:xfrm>
            <a:off x="4876800" y="23622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1" name="AutoShape 83"/>
          <p:cNvSpPr>
            <a:spLocks noChangeArrowheads="1"/>
          </p:cNvSpPr>
          <p:nvPr/>
        </p:nvSpPr>
        <p:spPr bwMode="auto">
          <a:xfrm>
            <a:off x="6553200" y="23622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2" name="AutoShape 84"/>
          <p:cNvSpPr>
            <a:spLocks noChangeArrowheads="1"/>
          </p:cNvSpPr>
          <p:nvPr/>
        </p:nvSpPr>
        <p:spPr bwMode="auto">
          <a:xfrm>
            <a:off x="8077200" y="23622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3" name="AutoShape 85"/>
          <p:cNvSpPr>
            <a:spLocks noChangeArrowheads="1"/>
          </p:cNvSpPr>
          <p:nvPr/>
        </p:nvSpPr>
        <p:spPr bwMode="auto">
          <a:xfrm>
            <a:off x="4495800" y="31242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4" name="AutoShape 86"/>
          <p:cNvSpPr>
            <a:spLocks noChangeArrowheads="1"/>
          </p:cNvSpPr>
          <p:nvPr/>
        </p:nvSpPr>
        <p:spPr bwMode="auto">
          <a:xfrm>
            <a:off x="6553200" y="31242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5" name="AutoShape 87"/>
          <p:cNvSpPr>
            <a:spLocks noChangeArrowheads="1"/>
          </p:cNvSpPr>
          <p:nvPr/>
        </p:nvSpPr>
        <p:spPr bwMode="auto">
          <a:xfrm>
            <a:off x="7620000" y="31242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6" name="AutoShape 88"/>
          <p:cNvSpPr>
            <a:spLocks noChangeArrowheads="1"/>
          </p:cNvSpPr>
          <p:nvPr/>
        </p:nvSpPr>
        <p:spPr bwMode="auto">
          <a:xfrm>
            <a:off x="3276600" y="39624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7" name="AutoShape 89"/>
          <p:cNvSpPr>
            <a:spLocks noChangeArrowheads="1"/>
          </p:cNvSpPr>
          <p:nvPr/>
        </p:nvSpPr>
        <p:spPr bwMode="auto">
          <a:xfrm>
            <a:off x="4495800" y="39624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8" name="AutoShape 90"/>
          <p:cNvSpPr>
            <a:spLocks noChangeArrowheads="1"/>
          </p:cNvSpPr>
          <p:nvPr/>
        </p:nvSpPr>
        <p:spPr bwMode="auto">
          <a:xfrm>
            <a:off x="6096000" y="39624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19" name="AutoShape 91"/>
          <p:cNvSpPr>
            <a:spLocks noChangeArrowheads="1"/>
          </p:cNvSpPr>
          <p:nvPr/>
        </p:nvSpPr>
        <p:spPr bwMode="auto">
          <a:xfrm>
            <a:off x="8077200" y="39624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20" name="AutoShape 92"/>
          <p:cNvSpPr>
            <a:spLocks noChangeArrowheads="1"/>
          </p:cNvSpPr>
          <p:nvPr/>
        </p:nvSpPr>
        <p:spPr bwMode="auto">
          <a:xfrm>
            <a:off x="2971800" y="47244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21" name="AutoShape 93"/>
          <p:cNvSpPr>
            <a:spLocks noChangeArrowheads="1"/>
          </p:cNvSpPr>
          <p:nvPr/>
        </p:nvSpPr>
        <p:spPr bwMode="auto">
          <a:xfrm>
            <a:off x="6553200" y="47244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22" name="AutoShape 94"/>
          <p:cNvSpPr>
            <a:spLocks noChangeArrowheads="1"/>
          </p:cNvSpPr>
          <p:nvPr/>
        </p:nvSpPr>
        <p:spPr bwMode="auto">
          <a:xfrm>
            <a:off x="6172200" y="5486400"/>
            <a:ext cx="152400" cy="609600"/>
          </a:xfrm>
          <a:prstGeom prst="up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23" name="AutoShape 102"/>
          <p:cNvSpPr>
            <a:spLocks noChangeArrowheads="1"/>
          </p:cNvSpPr>
          <p:nvPr/>
        </p:nvSpPr>
        <p:spPr bwMode="auto">
          <a:xfrm>
            <a:off x="3352800" y="5562600"/>
            <a:ext cx="152400" cy="609600"/>
          </a:xfrm>
          <a:prstGeom prst="downArrow">
            <a:avLst>
              <a:gd name="adj1" fmla="val 50000"/>
              <a:gd name="adj2" fmla="val 10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411724" name="Rectangle 103"/>
          <p:cNvSpPr>
            <a:spLocks noChangeArrowheads="1"/>
          </p:cNvSpPr>
          <p:nvPr/>
        </p:nvSpPr>
        <p:spPr bwMode="auto">
          <a:xfrm>
            <a:off x="762000" y="6400800"/>
            <a:ext cx="2286000" cy="304800"/>
          </a:xfrm>
          <a:prstGeom prst="rect">
            <a:avLst/>
          </a:prstGeom>
          <a:solidFill>
            <a:srgbClr val="000080"/>
          </a:solidFill>
          <a:ln w="9525">
            <a:solidFill>
              <a:schemeClr val="hlink"/>
            </a:solidFill>
            <a:miter lim="800000"/>
            <a:headEnd/>
            <a:tailEnd/>
          </a:ln>
        </p:spPr>
        <p:txBody>
          <a:bodyPr wrap="none" anchor="ctr"/>
          <a:lstStyle/>
          <a:p>
            <a:r>
              <a:rPr lang="it-IT"/>
              <a:t>N: normale</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ctrTitle"/>
          </p:nvPr>
        </p:nvSpPr>
        <p:spPr>
          <a:xfrm>
            <a:off x="1071563" y="357188"/>
            <a:ext cx="7772400" cy="762000"/>
          </a:xfrm>
        </p:spPr>
        <p:txBody>
          <a:bodyPr/>
          <a:lstStyle/>
          <a:p>
            <a:pPr eaLnBrk="1" hangingPunct="1"/>
            <a:r>
              <a:rPr lang="it-IT" sz="3600" smtClean="0">
                <a:solidFill>
                  <a:srgbClr val="FFFF00"/>
                </a:solidFill>
              </a:rPr>
              <a:t>Diagnosi Osteoporosi</a:t>
            </a:r>
          </a:p>
        </p:txBody>
      </p:sp>
      <p:sp>
        <p:nvSpPr>
          <p:cNvPr id="49155" name="Rectangle 3"/>
          <p:cNvSpPr>
            <a:spLocks noGrp="1" noChangeArrowheads="1"/>
          </p:cNvSpPr>
          <p:nvPr>
            <p:ph type="subTitle" idx="1"/>
          </p:nvPr>
        </p:nvSpPr>
        <p:spPr>
          <a:xfrm>
            <a:off x="685800" y="1295400"/>
            <a:ext cx="7696200" cy="5105400"/>
          </a:xfrm>
        </p:spPr>
        <p:txBody>
          <a:bodyPr rtlCol="0">
            <a:normAutofit/>
          </a:bodyPr>
          <a:lstStyle/>
          <a:p>
            <a:pPr algn="l" eaLnBrk="1" fontAlgn="auto" hangingPunct="1">
              <a:spcAft>
                <a:spcPts val="0"/>
              </a:spcAft>
              <a:buFont typeface="Wingdings" pitchFamily="2" charset="2"/>
              <a:buChar char="l"/>
              <a:defRPr/>
            </a:pPr>
            <a:r>
              <a:rPr lang="it-IT" smtClean="0"/>
              <a:t> Anamnesi</a:t>
            </a:r>
          </a:p>
          <a:p>
            <a:pPr algn="l" eaLnBrk="1" fontAlgn="auto" hangingPunct="1">
              <a:spcAft>
                <a:spcPts val="0"/>
              </a:spcAft>
              <a:buFont typeface="Wingdings" pitchFamily="2" charset="2"/>
              <a:buChar char="l"/>
              <a:defRPr/>
            </a:pPr>
            <a:r>
              <a:rPr lang="it-IT" smtClean="0"/>
              <a:t> Fattori di rischio</a:t>
            </a:r>
          </a:p>
          <a:p>
            <a:pPr algn="l" eaLnBrk="1" fontAlgn="auto" hangingPunct="1">
              <a:spcAft>
                <a:spcPts val="0"/>
              </a:spcAft>
              <a:buFont typeface="Wingdings" pitchFamily="2" charset="2"/>
              <a:buChar char="l"/>
              <a:defRPr/>
            </a:pPr>
            <a:r>
              <a:rPr lang="it-IT" smtClean="0"/>
              <a:t> Sintomatologia</a:t>
            </a:r>
          </a:p>
          <a:p>
            <a:pPr algn="l" eaLnBrk="1" fontAlgn="auto" hangingPunct="1">
              <a:spcAft>
                <a:spcPts val="0"/>
              </a:spcAft>
              <a:buFont typeface="Wingdings" pitchFamily="2" charset="2"/>
              <a:buChar char="l"/>
              <a:defRPr/>
            </a:pPr>
            <a:r>
              <a:rPr lang="it-IT" smtClean="0"/>
              <a:t> Diagnostica di laboratorio</a:t>
            </a:r>
          </a:p>
          <a:p>
            <a:pPr algn="l" eaLnBrk="1" fontAlgn="auto" hangingPunct="1">
              <a:spcAft>
                <a:spcPts val="0"/>
              </a:spcAft>
              <a:buFont typeface="Wingdings" pitchFamily="2" charset="2"/>
              <a:buChar char="l"/>
              <a:defRPr/>
            </a:pPr>
            <a:r>
              <a:rPr lang="it-IT" smtClean="0"/>
              <a:t> Radiologia tradizionale</a:t>
            </a:r>
          </a:p>
          <a:p>
            <a:pPr algn="l" eaLnBrk="1" fontAlgn="auto" hangingPunct="1">
              <a:spcAft>
                <a:spcPts val="0"/>
              </a:spcAft>
              <a:buFont typeface="Wingdings" pitchFamily="2" charset="2"/>
              <a:buChar char="l"/>
              <a:defRPr/>
            </a:pPr>
            <a:r>
              <a:rPr lang="it-IT" smtClean="0"/>
              <a:t> </a:t>
            </a:r>
            <a:r>
              <a:rPr lang="it-IT" smtClean="0">
                <a:solidFill>
                  <a:schemeClr val="folHlink"/>
                </a:solidFill>
              </a:rPr>
              <a:t>Dexa</a:t>
            </a:r>
          </a:p>
          <a:p>
            <a:pPr algn="l" eaLnBrk="1" fontAlgn="auto" hangingPunct="1">
              <a:spcAft>
                <a:spcPts val="0"/>
              </a:spcAft>
              <a:buFont typeface="Wingdings" pitchFamily="2" charset="2"/>
              <a:buChar char="l"/>
              <a:defRPr/>
            </a:pPr>
            <a:r>
              <a:rPr lang="it-IT" smtClean="0"/>
              <a:t> Ultrasuonografia</a:t>
            </a:r>
          </a:p>
          <a:p>
            <a:pPr algn="l" eaLnBrk="1" fontAlgn="auto" hangingPunct="1">
              <a:spcAft>
                <a:spcPts val="0"/>
              </a:spcAft>
              <a:buFont typeface="Wingdings" pitchFamily="2" charset="2"/>
              <a:buChar char="l"/>
              <a:defRPr/>
            </a:pPr>
            <a:r>
              <a:rPr lang="it-IT" smtClean="0"/>
              <a:t> Tac</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2133600" y="357188"/>
            <a:ext cx="4762500" cy="581025"/>
          </a:xfrm>
          <a:prstGeom prst="rect">
            <a:avLst/>
          </a:prstGeom>
          <a:noFill/>
          <a:ln w="9525">
            <a:noFill/>
            <a:round/>
            <a:headEnd/>
            <a:tailEnd/>
          </a:ln>
          <a:effectLst/>
        </p:spPr>
        <p:txBody>
          <a:bodyPr wrap="none" lIns="90000" tIns="46800" rIns="90000" bIns="46800">
            <a:spAutoFit/>
          </a:bodyPr>
          <a:lstStyle/>
          <a:p>
            <a:pP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FF0000"/>
                </a:solidFill>
                <a:effectLst>
                  <a:outerShdw blurRad="38100" dist="38100" dir="2700000" algn="tl">
                    <a:srgbClr val="C0C0C0"/>
                  </a:outerShdw>
                </a:effectLst>
                <a:cs typeface="Times New Roman" pitchFamily="18" charset="0"/>
              </a:rPr>
              <a:t>METABOLISMO OSSEO</a:t>
            </a:r>
          </a:p>
        </p:txBody>
      </p:sp>
      <p:sp>
        <p:nvSpPr>
          <p:cNvPr id="364547" name="Text Box 2"/>
          <p:cNvSpPr txBox="1">
            <a:spLocks noChangeArrowheads="1"/>
          </p:cNvSpPr>
          <p:nvPr/>
        </p:nvSpPr>
        <p:spPr bwMode="auto">
          <a:xfrm>
            <a:off x="228600" y="129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a:p>
        </p:txBody>
      </p:sp>
      <p:sp>
        <p:nvSpPr>
          <p:cNvPr id="37891" name="Text Box 3"/>
          <p:cNvSpPr txBox="1">
            <a:spLocks noChangeArrowheads="1"/>
          </p:cNvSpPr>
          <p:nvPr/>
        </p:nvSpPr>
        <p:spPr bwMode="auto">
          <a:xfrm>
            <a:off x="860425" y="1930400"/>
            <a:ext cx="7229475" cy="3506788"/>
          </a:xfrm>
          <a:prstGeom prst="rect">
            <a:avLst/>
          </a:prstGeom>
          <a:noFill/>
          <a:ln w="9525">
            <a:noFill/>
            <a:round/>
            <a:headEnd/>
            <a:tailEnd/>
          </a:ln>
          <a:effectLst/>
        </p:spPr>
        <p:txBody>
          <a:bodyPr wrap="none" lIns="90000" tIns="46800" rIns="90000" bIns="46800">
            <a:spAutoFit/>
          </a:bodyPr>
          <a:lstStyle/>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FF00"/>
                </a:solidFill>
                <a:effectLst>
                  <a:outerShdw blurRad="38100" dist="38100" dir="2700000" algn="tl">
                    <a:srgbClr val="C0C0C0"/>
                  </a:outerShdw>
                </a:effectLst>
                <a:cs typeface="Times New Roman" pitchFamily="18" charset="0"/>
              </a:rPr>
              <a:t>Il </a:t>
            </a:r>
            <a:r>
              <a:rPr lang="en-GB" sz="2800" b="1" dirty="0" err="1">
                <a:solidFill>
                  <a:srgbClr val="FFFF00"/>
                </a:solidFill>
                <a:effectLst>
                  <a:outerShdw blurRad="38100" dist="38100" dir="2700000" algn="tl">
                    <a:srgbClr val="C0C0C0"/>
                  </a:outerShdw>
                </a:effectLst>
                <a:cs typeface="Times New Roman" pitchFamily="18" charset="0"/>
              </a:rPr>
              <a:t>mantenimento</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della</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struttura</a:t>
            </a:r>
            <a:r>
              <a:rPr lang="en-GB" sz="2800" b="1" dirty="0">
                <a:solidFill>
                  <a:srgbClr val="FFFF00"/>
                </a:solidFill>
                <a:effectLst>
                  <a:outerShdw blurRad="38100" dist="38100" dir="2700000" algn="tl">
                    <a:srgbClr val="C0C0C0"/>
                  </a:outerShdw>
                </a:effectLst>
                <a:cs typeface="Times New Roman" pitchFamily="18" charset="0"/>
              </a:rPr>
              <a:t> e </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err="1">
                <a:solidFill>
                  <a:srgbClr val="FFFF00"/>
                </a:solidFill>
                <a:effectLst>
                  <a:outerShdw blurRad="38100" dist="38100" dir="2700000" algn="tl">
                    <a:srgbClr val="C0C0C0"/>
                  </a:outerShdw>
                </a:effectLst>
                <a:cs typeface="Times New Roman" pitchFamily="18" charset="0"/>
              </a:rPr>
              <a:t>delle</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caratteristiche</a:t>
            </a:r>
            <a:r>
              <a:rPr lang="en-GB" sz="2800" b="1" dirty="0">
                <a:solidFill>
                  <a:srgbClr val="FFFF00"/>
                </a:solidFill>
                <a:effectLst>
                  <a:outerShdw blurRad="38100" dist="38100" dir="2700000" algn="tl">
                    <a:srgbClr val="C0C0C0"/>
                  </a:outerShdw>
                </a:effectLst>
                <a:cs typeface="Times New Roman" pitchFamily="18" charset="0"/>
              </a:rPr>
              <a:t> </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FF00"/>
                </a:solidFill>
                <a:effectLst>
                  <a:outerShdw blurRad="38100" dist="38100" dir="2700000" algn="tl">
                    <a:srgbClr val="C0C0C0"/>
                  </a:outerShdw>
                </a:effectLst>
                <a:cs typeface="Times New Roman" pitchFamily="18" charset="0"/>
              </a:rPr>
              <a:t>del </a:t>
            </a:r>
            <a:r>
              <a:rPr lang="en-GB" sz="2800" b="1" dirty="0" err="1">
                <a:solidFill>
                  <a:srgbClr val="FFFF00"/>
                </a:solidFill>
                <a:effectLst>
                  <a:outerShdw blurRad="38100" dist="38100" dir="2700000" algn="tl">
                    <a:srgbClr val="C0C0C0"/>
                  </a:outerShdw>
                </a:effectLst>
                <a:cs typeface="Times New Roman" pitchFamily="18" charset="0"/>
              </a:rPr>
              <a:t>tessuto</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osseo</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comporta</a:t>
            </a:r>
            <a:r>
              <a:rPr lang="en-GB" sz="2800" b="1" dirty="0">
                <a:solidFill>
                  <a:srgbClr val="FFFF00"/>
                </a:solidFill>
                <a:effectLst>
                  <a:outerShdw blurRad="38100" dist="38100" dir="2700000" algn="tl">
                    <a:srgbClr val="C0C0C0"/>
                  </a:outerShdw>
                </a:effectLst>
                <a:cs typeface="Times New Roman" pitchFamily="18" charset="0"/>
              </a:rPr>
              <a:t> un continuo, </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err="1">
                <a:solidFill>
                  <a:srgbClr val="FFFF00"/>
                </a:solidFill>
                <a:effectLst>
                  <a:outerShdw blurRad="38100" dist="38100" dir="2700000" algn="tl">
                    <a:srgbClr val="C0C0C0"/>
                  </a:outerShdw>
                </a:effectLst>
                <a:cs typeface="Times New Roman" pitchFamily="18" charset="0"/>
              </a:rPr>
              <a:t>perenne</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rimodellamento</a:t>
            </a:r>
            <a:endParaRPr lang="en-GB" sz="2800" b="1" dirty="0">
              <a:solidFill>
                <a:srgbClr val="FFFF00"/>
              </a:solidFill>
              <a:effectLst>
                <a:outerShdw blurRad="38100" dist="38100" dir="2700000" algn="tl">
                  <a:srgbClr val="C0C0C0"/>
                </a:outerShdw>
              </a:effectLst>
              <a:cs typeface="Times New Roman" pitchFamily="18" charset="0"/>
            </a:endParaRP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err="1">
                <a:solidFill>
                  <a:srgbClr val="FFFF00"/>
                </a:solidFill>
                <a:effectLst>
                  <a:outerShdw blurRad="38100" dist="38100" dir="2700000" algn="tl">
                    <a:srgbClr val="C0C0C0"/>
                  </a:outerShdw>
                </a:effectLst>
                <a:cs typeface="Times New Roman" pitchFamily="18" charset="0"/>
              </a:rPr>
              <a:t>dello</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stesso</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tessuto</a:t>
            </a:r>
            <a:r>
              <a:rPr lang="en-GB" sz="2800" b="1" dirty="0">
                <a:solidFill>
                  <a:srgbClr val="FFFF00"/>
                </a:solidFill>
                <a:effectLst>
                  <a:outerShdw blurRad="38100" dist="38100" dir="2700000" algn="tl">
                    <a:srgbClr val="C0C0C0"/>
                  </a:outerShdw>
                </a:effectLst>
                <a:cs typeface="Times New Roman" pitchFamily="18" charset="0"/>
              </a:rPr>
              <a:t> a </a:t>
            </a:r>
            <a:r>
              <a:rPr lang="en-GB" sz="2800" b="1" dirty="0" err="1">
                <a:solidFill>
                  <a:srgbClr val="FFFF00"/>
                </a:solidFill>
                <a:effectLst>
                  <a:outerShdw blurRad="38100" dist="38100" dir="2700000" algn="tl">
                    <a:srgbClr val="C0C0C0"/>
                  </a:outerShdw>
                </a:effectLst>
                <a:cs typeface="Times New Roman" pitchFamily="18" charset="0"/>
              </a:rPr>
              <a:t>livello</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di</a:t>
            </a:r>
            <a:endParaRPr lang="en-GB" sz="2800" b="1" dirty="0">
              <a:solidFill>
                <a:srgbClr val="FFFF00"/>
              </a:solidFill>
              <a:effectLst>
                <a:outerShdw blurRad="38100" dist="38100" dir="2700000" algn="tl">
                  <a:srgbClr val="C0C0C0"/>
                </a:outerShdw>
              </a:effectLst>
              <a:cs typeface="Times New Roman" pitchFamily="18" charset="0"/>
            </a:endParaRP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FF00"/>
                </a:solidFill>
                <a:effectLst>
                  <a:outerShdw blurRad="38100" dist="38100" dir="2700000" algn="tl">
                    <a:srgbClr val="C0C0C0"/>
                  </a:outerShdw>
                </a:effectLst>
                <a:cs typeface="Times New Roman" pitchFamily="18" charset="0"/>
              </a:rPr>
              <a:t> un </a:t>
            </a:r>
            <a:r>
              <a:rPr lang="en-GB" sz="2800" b="1" dirty="0" err="1">
                <a:solidFill>
                  <a:srgbClr val="FFFF00"/>
                </a:solidFill>
                <a:effectLst>
                  <a:outerShdw blurRad="38100" dist="38100" dir="2700000" algn="tl">
                    <a:srgbClr val="C0C0C0"/>
                  </a:outerShdw>
                </a:effectLst>
                <a:cs typeface="Times New Roman" pitchFamily="18" charset="0"/>
              </a:rPr>
              <a:t>gran</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numero</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di</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siti</a:t>
            </a:r>
            <a:r>
              <a:rPr lang="en-GB" sz="2800" b="1" dirty="0">
                <a:solidFill>
                  <a:srgbClr val="FFFF00"/>
                </a:solidFill>
                <a:effectLst>
                  <a:outerShdw blurRad="38100" dist="38100" dir="2700000" algn="tl">
                    <a:srgbClr val="C0C0C0"/>
                  </a:outerShdw>
                </a:effectLst>
                <a:cs typeface="Times New Roman" pitchFamily="18" charset="0"/>
              </a:rPr>
              <a:t>,</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err="1">
                <a:solidFill>
                  <a:srgbClr val="FFFF00"/>
                </a:solidFill>
                <a:effectLst>
                  <a:outerShdw blurRad="38100" dist="38100" dir="2700000" algn="tl">
                    <a:srgbClr val="C0C0C0"/>
                  </a:outerShdw>
                </a:effectLst>
                <a:cs typeface="Times New Roman" pitchFamily="18" charset="0"/>
              </a:rPr>
              <a:t>ciascuno</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dei</a:t>
            </a:r>
            <a:r>
              <a:rPr lang="en-GB" sz="2800" b="1" dirty="0">
                <a:solidFill>
                  <a:srgbClr val="FFFF00"/>
                </a:solidFill>
                <a:effectLst>
                  <a:outerShdw blurRad="38100" dist="38100" dir="2700000" algn="tl">
                    <a:srgbClr val="C0C0C0"/>
                  </a:outerShdw>
                </a:effectLst>
                <a:cs typeface="Times New Roman" pitchFamily="18" charset="0"/>
              </a:rPr>
              <a:t> </a:t>
            </a:r>
            <a:r>
              <a:rPr lang="en-GB" sz="2800" b="1" dirty="0" err="1">
                <a:solidFill>
                  <a:srgbClr val="FFFF00"/>
                </a:solidFill>
                <a:effectLst>
                  <a:outerShdw blurRad="38100" dist="38100" dir="2700000" algn="tl">
                    <a:srgbClr val="C0C0C0"/>
                  </a:outerShdw>
                </a:effectLst>
                <a:cs typeface="Times New Roman" pitchFamily="18" charset="0"/>
              </a:rPr>
              <a:t>quali</a:t>
            </a:r>
            <a:r>
              <a:rPr lang="en-GB" sz="2800" b="1" dirty="0">
                <a:solidFill>
                  <a:srgbClr val="FFFF00"/>
                </a:solidFill>
                <a:effectLst>
                  <a:outerShdw blurRad="38100" dist="38100" dir="2700000" algn="tl">
                    <a:srgbClr val="C0C0C0"/>
                  </a:outerShdw>
                </a:effectLst>
                <a:cs typeface="Times New Roman" pitchFamily="18" charset="0"/>
              </a:rPr>
              <a:t> è </a:t>
            </a:r>
            <a:r>
              <a:rPr lang="en-GB" sz="2800" b="1" dirty="0" err="1">
                <a:solidFill>
                  <a:srgbClr val="FFFF00"/>
                </a:solidFill>
                <a:effectLst>
                  <a:outerShdw blurRad="38100" dist="38100" dir="2700000" algn="tl">
                    <a:srgbClr val="C0C0C0"/>
                  </a:outerShdw>
                </a:effectLst>
                <a:cs typeface="Times New Roman" pitchFamily="18" charset="0"/>
              </a:rPr>
              <a:t>denominati</a:t>
            </a:r>
            <a:r>
              <a:rPr lang="en-GB" sz="2800" b="1" dirty="0">
                <a:solidFill>
                  <a:srgbClr val="FFFF00"/>
                </a:solidFill>
                <a:effectLst>
                  <a:outerShdw blurRad="38100" dist="38100" dir="2700000" algn="tl">
                    <a:srgbClr val="C0C0C0"/>
                  </a:outerShdw>
                </a:effectLst>
                <a:cs typeface="Times New Roman" pitchFamily="18" charset="0"/>
              </a:rPr>
              <a:t> BRU </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FF00"/>
                </a:solidFill>
                <a:effectLst>
                  <a:outerShdw blurRad="38100" dist="38100" dir="2700000" algn="tl">
                    <a:srgbClr val="C0C0C0"/>
                  </a:outerShdw>
                </a:effectLst>
                <a:cs typeface="Times New Roman" pitchFamily="18" charset="0"/>
              </a:rPr>
              <a:t>( Bone </a:t>
            </a:r>
            <a:r>
              <a:rPr lang="en-GB" sz="2800" b="1" dirty="0" err="1">
                <a:solidFill>
                  <a:srgbClr val="FFFF00"/>
                </a:solidFill>
                <a:effectLst>
                  <a:outerShdw blurRad="38100" dist="38100" dir="2700000" algn="tl">
                    <a:srgbClr val="C0C0C0"/>
                  </a:outerShdw>
                </a:effectLst>
                <a:cs typeface="Times New Roman" pitchFamily="18" charset="0"/>
              </a:rPr>
              <a:t>Remodeling</a:t>
            </a:r>
            <a:r>
              <a:rPr lang="en-GB" sz="2800" b="1" dirty="0">
                <a:solidFill>
                  <a:srgbClr val="FFFF00"/>
                </a:solidFill>
                <a:effectLst>
                  <a:outerShdw blurRad="38100" dist="38100" dir="2700000" algn="tl">
                    <a:srgbClr val="C0C0C0"/>
                  </a:outerShdw>
                </a:effectLst>
                <a:cs typeface="Times New Roman" pitchFamily="18" charset="0"/>
              </a:rPr>
              <a:t> Units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idx="1"/>
          </p:nvPr>
        </p:nvSpPr>
        <p:spPr>
          <a:xfrm>
            <a:off x="179388" y="260350"/>
            <a:ext cx="8713787" cy="6337300"/>
          </a:xfrm>
        </p:spPr>
        <p:txBody>
          <a:bodyPr/>
          <a:lstStyle/>
          <a:p>
            <a:pPr eaLnBrk="1" hangingPunct="1">
              <a:buFont typeface="Wingdings" pitchFamily="2" charset="2"/>
              <a:buNone/>
            </a:pPr>
            <a:r>
              <a:rPr lang="it-IT" sz="2800" b="1" smtClean="0"/>
              <a:t>    </a:t>
            </a:r>
            <a:r>
              <a:rPr lang="it-IT" sz="2400" b="1" smtClean="0">
                <a:solidFill>
                  <a:srgbClr val="FFFF00"/>
                </a:solidFill>
                <a:latin typeface="Arial" pitchFamily="34" charset="0"/>
              </a:rPr>
              <a:t>Altri farmaci proposti per il trattamento dell’osteoporosi</a:t>
            </a:r>
          </a:p>
          <a:p>
            <a:pPr eaLnBrk="1" hangingPunct="1">
              <a:buFont typeface="Wingdings" pitchFamily="2" charset="2"/>
              <a:buNone/>
            </a:pPr>
            <a:endParaRPr lang="it-IT" sz="2800" b="1" smtClean="0">
              <a:solidFill>
                <a:schemeClr val="folHlink"/>
              </a:solidFill>
              <a:latin typeface="Arial" pitchFamily="34" charset="0"/>
            </a:endParaRPr>
          </a:p>
          <a:p>
            <a:pPr eaLnBrk="1" hangingPunct="1">
              <a:buFont typeface="Wingdings" pitchFamily="2" charset="2"/>
              <a:buNone/>
            </a:pPr>
            <a:r>
              <a:rPr lang="it-IT" b="1" smtClean="0"/>
              <a:t>    </a:t>
            </a:r>
            <a:r>
              <a:rPr lang="it-IT" sz="2400" smtClean="0">
                <a:latin typeface="Arial" pitchFamily="34" charset="0"/>
              </a:rPr>
              <a:t>I farmaci studiati nell’osteoporosi includono:</a:t>
            </a:r>
          </a:p>
          <a:p>
            <a:pPr eaLnBrk="1" hangingPunct="1">
              <a:buFont typeface="Wingdings" pitchFamily="2" charset="2"/>
              <a:buNone/>
            </a:pPr>
            <a:endParaRPr lang="it-IT" sz="2400" smtClean="0">
              <a:latin typeface="Arial" pitchFamily="34" charset="0"/>
            </a:endParaRPr>
          </a:p>
          <a:p>
            <a:pPr eaLnBrk="1" hangingPunct="1">
              <a:buFont typeface="Wingdings" pitchFamily="2" charset="2"/>
              <a:buNone/>
            </a:pPr>
            <a:r>
              <a:rPr lang="it-IT" sz="2000" smtClean="0">
                <a:latin typeface="Arial" pitchFamily="34" charset="0"/>
              </a:rPr>
              <a:t>     - Anti catepsina K</a:t>
            </a:r>
          </a:p>
          <a:p>
            <a:pPr eaLnBrk="1" hangingPunct="1">
              <a:buFont typeface="Wingdings" pitchFamily="2" charset="2"/>
              <a:buNone/>
            </a:pPr>
            <a:r>
              <a:rPr lang="it-IT" sz="2000" smtClean="0">
                <a:solidFill>
                  <a:srgbClr val="FFFFCC"/>
                </a:solidFill>
                <a:latin typeface="Arial" pitchFamily="34" charset="0"/>
              </a:rPr>
              <a:t>	- calcitonina </a:t>
            </a:r>
            <a:r>
              <a:rPr lang="it-IT" sz="2000" smtClean="0">
                <a:latin typeface="Arial" pitchFamily="34" charset="0"/>
              </a:rPr>
              <a:t>(sia parenterale che per spray nasale), </a:t>
            </a:r>
          </a:p>
          <a:p>
            <a:pPr eaLnBrk="1" hangingPunct="1">
              <a:buFont typeface="Wingdings" pitchFamily="2" charset="2"/>
              <a:buNone/>
            </a:pPr>
            <a:r>
              <a:rPr lang="it-IT" sz="2000" smtClean="0">
                <a:latin typeface="Arial" pitchFamily="34" charset="0"/>
              </a:rPr>
              <a:t>     - </a:t>
            </a:r>
            <a:r>
              <a:rPr lang="it-IT" sz="2000" smtClean="0">
                <a:solidFill>
                  <a:srgbClr val="FFFFCC"/>
                </a:solidFill>
                <a:latin typeface="Arial" pitchFamily="34" charset="0"/>
              </a:rPr>
              <a:t>ipriflavone </a:t>
            </a:r>
          </a:p>
          <a:p>
            <a:pPr eaLnBrk="1" hangingPunct="1">
              <a:buFont typeface="Wingdings" pitchFamily="2" charset="2"/>
              <a:buNone/>
            </a:pPr>
            <a:r>
              <a:rPr lang="it-IT" sz="2000" smtClean="0">
                <a:solidFill>
                  <a:srgbClr val="FFFFCC"/>
                </a:solidFill>
                <a:latin typeface="Arial" pitchFamily="34" charset="0"/>
              </a:rPr>
              <a:t>     - flavonoidi (o fitoestrogeni)  </a:t>
            </a:r>
          </a:p>
          <a:p>
            <a:pPr eaLnBrk="1" hangingPunct="1">
              <a:buFont typeface="Wingdings" pitchFamily="2" charset="2"/>
              <a:buNone/>
            </a:pPr>
            <a:r>
              <a:rPr lang="it-IT" sz="2000" smtClean="0">
                <a:solidFill>
                  <a:srgbClr val="FFFFCC"/>
                </a:solidFill>
                <a:latin typeface="Arial" pitchFamily="34" charset="0"/>
              </a:rPr>
              <a:t>     - fluoruri </a:t>
            </a:r>
          </a:p>
          <a:p>
            <a:pPr eaLnBrk="1" hangingPunct="1">
              <a:buFont typeface="Wingdings" pitchFamily="2" charset="2"/>
              <a:buNone/>
            </a:pPr>
            <a:r>
              <a:rPr lang="it-IT" sz="2000" smtClean="0">
                <a:solidFill>
                  <a:srgbClr val="FFFFCC"/>
                </a:solidFill>
                <a:latin typeface="Arial" pitchFamily="34" charset="0"/>
              </a:rPr>
              <a:t>     - diuretici tiazidici </a:t>
            </a:r>
          </a:p>
          <a:p>
            <a:pPr eaLnBrk="1" hangingPunct="1">
              <a:buFont typeface="Wingdings" pitchFamily="2" charset="2"/>
              <a:buNone/>
            </a:pPr>
            <a:r>
              <a:rPr lang="it-IT" sz="2000" smtClean="0">
                <a:solidFill>
                  <a:srgbClr val="FFFFCC"/>
                </a:solidFill>
                <a:latin typeface="Arial" pitchFamily="34" charset="0"/>
              </a:rPr>
              <a:t>     - calcitriolo.</a:t>
            </a:r>
            <a:r>
              <a:rPr lang="it-IT" sz="2000" smtClean="0">
                <a:latin typeface="Arial" pitchFamily="34" charset="0"/>
              </a:rPr>
              <a:t> </a:t>
            </a:r>
          </a:p>
          <a:p>
            <a:pPr eaLnBrk="1" hangingPunct="1">
              <a:buFont typeface="Wingdings" pitchFamily="2" charset="2"/>
              <a:buNone/>
            </a:pPr>
            <a:r>
              <a:rPr lang="it-IT" sz="2000" smtClean="0">
                <a:latin typeface="Arial" pitchFamily="34" charset="0"/>
              </a:rPr>
              <a:t>    Sulla base dei dati oggi disponibili </a:t>
            </a:r>
            <a:r>
              <a:rPr lang="it-IT" sz="2000" smtClean="0">
                <a:solidFill>
                  <a:schemeClr val="hlink"/>
                </a:solidFill>
                <a:latin typeface="Arial" pitchFamily="34" charset="0"/>
              </a:rPr>
              <a:t>nessuno</a:t>
            </a:r>
            <a:r>
              <a:rPr lang="it-IT" sz="2000" smtClean="0">
                <a:solidFill>
                  <a:schemeClr val="folHlink"/>
                </a:solidFill>
                <a:latin typeface="Arial" pitchFamily="34" charset="0"/>
              </a:rPr>
              <a:t> </a:t>
            </a:r>
            <a:r>
              <a:rPr lang="it-IT" sz="2000" smtClean="0">
                <a:latin typeface="Arial" pitchFamily="34" charset="0"/>
              </a:rPr>
              <a:t>di questi farmaci può essere raccomandato per il trattamento dell’osteoporosi o perché scarsamente studiati (calcitonina parenterale, vitamina K, calcitriolo, diuretici tiazidici) o perché rivelatisi poco efficaci (calcitonina spray nasale) o perché rivelatisi inefficaci (fluoro, fitoestrogeni).</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303213" y="2362200"/>
            <a:ext cx="42687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accent2"/>
              </a:buClr>
              <a:buSzPct val="80000"/>
              <a:buFont typeface="Wingdings" pitchFamily="2" charset="2"/>
              <a:buChar char="l"/>
            </a:pPr>
            <a:r>
              <a:rPr lang="en-US" sz="2400"/>
              <a:t>sesso femminile</a:t>
            </a:r>
          </a:p>
          <a:p>
            <a:pPr marL="342900" indent="-342900">
              <a:lnSpc>
                <a:spcPct val="80000"/>
              </a:lnSpc>
              <a:spcBef>
                <a:spcPct val="20000"/>
              </a:spcBef>
              <a:buClr>
                <a:schemeClr val="accent2"/>
              </a:buClr>
              <a:buSzPct val="80000"/>
              <a:buFont typeface="Wingdings" pitchFamily="2" charset="2"/>
              <a:buChar char="l"/>
            </a:pPr>
            <a:r>
              <a:rPr lang="en-US" sz="2400"/>
              <a:t>età: Over 50anni</a:t>
            </a:r>
          </a:p>
          <a:p>
            <a:pPr marL="342900" indent="-342900">
              <a:lnSpc>
                <a:spcPct val="80000"/>
              </a:lnSpc>
              <a:spcBef>
                <a:spcPct val="20000"/>
              </a:spcBef>
              <a:buClr>
                <a:schemeClr val="accent2"/>
              </a:buClr>
              <a:buSzPct val="80000"/>
              <a:buFont typeface="Wingdings" pitchFamily="2" charset="2"/>
              <a:buChar char="l"/>
            </a:pPr>
            <a:r>
              <a:rPr lang="en-US" sz="2400"/>
              <a:t>bassa concentrazione </a:t>
            </a:r>
          </a:p>
          <a:p>
            <a:pPr marL="342900" indent="-342900">
              <a:lnSpc>
                <a:spcPct val="80000"/>
              </a:lnSpc>
              <a:spcBef>
                <a:spcPct val="20000"/>
              </a:spcBef>
              <a:buClr>
                <a:schemeClr val="accent2"/>
              </a:buClr>
              <a:buSzPct val="80000"/>
              <a:buFont typeface="Wingdings" pitchFamily="2" charset="2"/>
              <a:buNone/>
            </a:pPr>
            <a:r>
              <a:rPr lang="en-US" sz="2400"/>
              <a:t>      estrogeni</a:t>
            </a:r>
          </a:p>
          <a:p>
            <a:pPr marL="342900" indent="-342900">
              <a:lnSpc>
                <a:spcPct val="80000"/>
              </a:lnSpc>
              <a:spcBef>
                <a:spcPct val="20000"/>
              </a:spcBef>
              <a:buClr>
                <a:schemeClr val="accent2"/>
              </a:buClr>
              <a:buSzPct val="80000"/>
              <a:buFont typeface="Wingdings" pitchFamily="2" charset="2"/>
              <a:buChar char="l"/>
            </a:pPr>
            <a:r>
              <a:rPr lang="en-US" sz="2400"/>
              <a:t>BMI &lt;19kg/m</a:t>
            </a:r>
            <a:r>
              <a:rPr lang="en-US" sz="2400" baseline="30000"/>
              <a:t>2</a:t>
            </a:r>
          </a:p>
          <a:p>
            <a:pPr marL="342900" indent="-342900">
              <a:lnSpc>
                <a:spcPct val="80000"/>
              </a:lnSpc>
              <a:spcBef>
                <a:spcPct val="20000"/>
              </a:spcBef>
              <a:buClr>
                <a:schemeClr val="accent2"/>
              </a:buClr>
              <a:buSzPct val="80000"/>
              <a:buFont typeface="Wingdings" pitchFamily="2" charset="2"/>
              <a:buChar char="l"/>
            </a:pPr>
            <a:r>
              <a:rPr lang="en-US" sz="2400"/>
              <a:t>osteopenia </a:t>
            </a:r>
          </a:p>
          <a:p>
            <a:pPr marL="342900" indent="-342900">
              <a:lnSpc>
                <a:spcPct val="80000"/>
              </a:lnSpc>
              <a:spcBef>
                <a:spcPct val="20000"/>
              </a:spcBef>
              <a:buClr>
                <a:schemeClr val="accent2"/>
              </a:buClr>
              <a:buSzPct val="80000"/>
              <a:buFont typeface="Wingdings" pitchFamily="2" charset="2"/>
              <a:buChar char="l"/>
            </a:pPr>
            <a:r>
              <a:rPr lang="en-US" sz="2400"/>
              <a:t>storia familiare e </a:t>
            </a:r>
          </a:p>
          <a:p>
            <a:pPr marL="342900" indent="-342900">
              <a:lnSpc>
                <a:spcPct val="80000"/>
              </a:lnSpc>
              <a:spcBef>
                <a:spcPct val="20000"/>
              </a:spcBef>
              <a:buClr>
                <a:schemeClr val="accent2"/>
              </a:buClr>
              <a:buSzPct val="80000"/>
              <a:buFont typeface="Wingdings" pitchFamily="2" charset="2"/>
              <a:buNone/>
            </a:pPr>
            <a:r>
              <a:rPr lang="en-US" sz="2400"/>
              <a:t>      personale di fratture </a:t>
            </a:r>
          </a:p>
          <a:p>
            <a:pPr marL="342900" indent="-342900">
              <a:lnSpc>
                <a:spcPct val="80000"/>
              </a:lnSpc>
              <a:spcBef>
                <a:spcPct val="20000"/>
              </a:spcBef>
              <a:buClr>
                <a:schemeClr val="accent2"/>
              </a:buClr>
              <a:buSzPct val="80000"/>
              <a:buFont typeface="Wingdings" pitchFamily="2" charset="2"/>
              <a:buNone/>
            </a:pPr>
            <a:r>
              <a:rPr lang="en-US" sz="2400"/>
              <a:t>      da fragilità ossea</a:t>
            </a:r>
          </a:p>
          <a:p>
            <a:pPr marL="342900" indent="-342900">
              <a:lnSpc>
                <a:spcPct val="80000"/>
              </a:lnSpc>
              <a:spcBef>
                <a:spcPct val="20000"/>
              </a:spcBef>
              <a:buClr>
                <a:schemeClr val="accent2"/>
              </a:buClr>
              <a:buSzPct val="80000"/>
              <a:buFont typeface="Wingdings" pitchFamily="2" charset="2"/>
              <a:buChar char="l"/>
            </a:pPr>
            <a:r>
              <a:rPr lang="en-US" sz="2400"/>
              <a:t>razza caucasica e asiatica</a:t>
            </a:r>
          </a:p>
        </p:txBody>
      </p:sp>
      <p:sp>
        <p:nvSpPr>
          <p:cNvPr id="390147" name="Rectangle 4"/>
          <p:cNvSpPr>
            <a:spLocks noChangeArrowheads="1"/>
          </p:cNvSpPr>
          <p:nvPr/>
        </p:nvSpPr>
        <p:spPr bwMode="auto">
          <a:xfrm>
            <a:off x="5105400" y="2286000"/>
            <a:ext cx="403860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r>
              <a:rPr lang="en-US" sz="2400" dirty="0" err="1"/>
              <a:t>alimentazione</a:t>
            </a:r>
            <a:r>
              <a:rPr lang="en-US" sz="2400" dirty="0"/>
              <a:t> </a:t>
            </a:r>
            <a:r>
              <a:rPr lang="en-US" sz="2400" dirty="0" err="1"/>
              <a:t>povera</a:t>
            </a:r>
            <a:r>
              <a:rPr lang="en-US" sz="2400" dirty="0"/>
              <a:t> (con deficit di </a:t>
            </a:r>
            <a:r>
              <a:rPr lang="en-US" sz="2400" dirty="0" err="1"/>
              <a:t>apporto</a:t>
            </a:r>
            <a:r>
              <a:rPr lang="en-US" sz="2400" dirty="0"/>
              <a:t> di </a:t>
            </a:r>
            <a:r>
              <a:rPr lang="en-US" sz="2400" dirty="0" err="1"/>
              <a:t>calcio</a:t>
            </a:r>
            <a:r>
              <a:rPr lang="en-US" sz="2400" dirty="0"/>
              <a:t> e </a:t>
            </a:r>
            <a:r>
              <a:rPr lang="en-US" sz="2400" dirty="0" err="1"/>
              <a:t>Vitamina</a:t>
            </a:r>
            <a:r>
              <a:rPr lang="en-US" sz="2400" dirty="0"/>
              <a:t> D</a:t>
            </a:r>
          </a:p>
          <a:p>
            <a:pPr marL="342900" indent="-342900">
              <a:spcBef>
                <a:spcPct val="20000"/>
              </a:spcBef>
              <a:buClr>
                <a:schemeClr val="accent2"/>
              </a:buClr>
              <a:buSzPct val="80000"/>
              <a:buFont typeface="Wingdings" pitchFamily="2" charset="2"/>
              <a:buChar char="l"/>
            </a:pPr>
            <a:r>
              <a:rPr lang="en-US" sz="2400" dirty="0" err="1"/>
              <a:t>fumo</a:t>
            </a:r>
            <a:endParaRPr lang="en-US" sz="2400" dirty="0"/>
          </a:p>
          <a:p>
            <a:pPr marL="342900" indent="-342900">
              <a:spcBef>
                <a:spcPct val="20000"/>
              </a:spcBef>
              <a:buClr>
                <a:schemeClr val="accent2"/>
              </a:buClr>
              <a:buSzPct val="80000"/>
              <a:buFont typeface="Wingdings" pitchFamily="2" charset="2"/>
              <a:buChar char="l"/>
            </a:pPr>
            <a:r>
              <a:rPr lang="en-US" sz="2400" dirty="0" err="1"/>
              <a:t>abuso</a:t>
            </a:r>
            <a:r>
              <a:rPr lang="en-US" sz="2400" dirty="0"/>
              <a:t> di </a:t>
            </a:r>
            <a:r>
              <a:rPr lang="en-US" sz="2400" dirty="0" err="1"/>
              <a:t>alcool</a:t>
            </a:r>
            <a:endParaRPr lang="en-US" sz="2400" dirty="0"/>
          </a:p>
          <a:p>
            <a:pPr marL="342900" indent="-342900">
              <a:spcBef>
                <a:spcPct val="20000"/>
              </a:spcBef>
              <a:buClr>
                <a:schemeClr val="accent2"/>
              </a:buClr>
              <a:buSzPct val="80000"/>
              <a:buFont typeface="Wingdings" pitchFamily="2" charset="2"/>
              <a:buChar char="l"/>
            </a:pPr>
            <a:r>
              <a:rPr lang="en-US" sz="2400" dirty="0"/>
              <a:t>stile di vita </a:t>
            </a:r>
            <a:r>
              <a:rPr lang="en-US" sz="2400" dirty="0" err="1"/>
              <a:t>sedentario</a:t>
            </a:r>
            <a:endParaRPr lang="en-US" sz="2400" dirty="0"/>
          </a:p>
          <a:p>
            <a:pPr marL="342900" indent="-342900">
              <a:spcBef>
                <a:spcPct val="20000"/>
              </a:spcBef>
              <a:buClr>
                <a:schemeClr val="accent2"/>
              </a:buClr>
              <a:buSzPct val="80000"/>
              <a:buFont typeface="Wingdings" pitchFamily="2" charset="2"/>
              <a:buChar char="l"/>
            </a:pPr>
            <a:r>
              <a:rPr lang="en-US" sz="2400" dirty="0" err="1"/>
              <a:t>uso</a:t>
            </a:r>
            <a:r>
              <a:rPr lang="en-US" sz="2400" dirty="0"/>
              <a:t> di </a:t>
            </a:r>
            <a:r>
              <a:rPr lang="en-US" sz="2400" dirty="0" err="1" smtClean="0"/>
              <a:t>vari</a:t>
            </a:r>
            <a:r>
              <a:rPr lang="en-US" sz="2400" dirty="0" smtClean="0"/>
              <a:t>  </a:t>
            </a:r>
            <a:r>
              <a:rPr lang="en-US" sz="2400" dirty="0" err="1" smtClean="0"/>
              <a:t>farmaci</a:t>
            </a:r>
            <a:r>
              <a:rPr lang="en-US" sz="2400" dirty="0" smtClean="0"/>
              <a:t> :</a:t>
            </a:r>
            <a:r>
              <a:rPr lang="en-US" sz="2400" dirty="0" err="1" smtClean="0"/>
              <a:t>steroidi</a:t>
            </a:r>
            <a:r>
              <a:rPr lang="en-US" sz="2400" dirty="0"/>
              <a:t>,  </a:t>
            </a:r>
            <a:r>
              <a:rPr lang="en-US" sz="2400" dirty="0" err="1"/>
              <a:t>anticonvulsivanti</a:t>
            </a:r>
            <a:r>
              <a:rPr lang="en-US" sz="2400" dirty="0"/>
              <a:t>, </a:t>
            </a:r>
            <a:r>
              <a:rPr lang="en-US" sz="2400" dirty="0" err="1"/>
              <a:t>inibitori</a:t>
            </a:r>
            <a:r>
              <a:rPr lang="en-US" sz="2400" dirty="0"/>
              <a:t> </a:t>
            </a:r>
            <a:r>
              <a:rPr lang="en-US" sz="2400" dirty="0" err="1"/>
              <a:t>dell’aromatasi</a:t>
            </a:r>
            <a:r>
              <a:rPr lang="en-US" sz="2400" dirty="0"/>
              <a:t> </a:t>
            </a:r>
            <a:r>
              <a:rPr lang="en-US" sz="2400" dirty="0" err="1"/>
              <a:t>etc</a:t>
            </a:r>
            <a:endParaRPr lang="en-US" sz="2400" dirty="0"/>
          </a:p>
        </p:txBody>
      </p:sp>
      <p:sp>
        <p:nvSpPr>
          <p:cNvPr id="230405" name="Text Box 5"/>
          <p:cNvSpPr txBox="1">
            <a:spLocks noChangeArrowheads="1"/>
          </p:cNvSpPr>
          <p:nvPr/>
        </p:nvSpPr>
        <p:spPr bwMode="auto">
          <a:xfrm>
            <a:off x="681038" y="1447800"/>
            <a:ext cx="2560637" cy="466725"/>
          </a:xfrm>
          <a:prstGeom prst="rect">
            <a:avLst/>
          </a:prstGeom>
          <a:solidFill>
            <a:srgbClr val="FFFF00"/>
          </a:solidFill>
          <a:ln w="9525">
            <a:solidFill>
              <a:schemeClr val="hlink"/>
            </a:solidFill>
            <a:miter lim="800000"/>
            <a:headEnd/>
            <a:tailEnd/>
          </a:ln>
          <a:effectLst/>
        </p:spPr>
        <p:txBody>
          <a:bodyPr wrap="none">
            <a:spAutoFit/>
          </a:bodyPr>
          <a:lstStyle/>
          <a:p>
            <a:pPr>
              <a:defRPr/>
            </a:pPr>
            <a:r>
              <a:rPr lang="it-IT" sz="2400" b="1">
                <a:solidFill>
                  <a:srgbClr val="CC0000"/>
                </a:solidFill>
                <a:effectLst>
                  <a:outerShdw blurRad="38100" dist="38100" dir="2700000" algn="tl">
                    <a:srgbClr val="000000"/>
                  </a:outerShdw>
                </a:effectLst>
                <a:latin typeface="Arial" charset="0"/>
                <a:cs typeface="Arial" pitchFamily="34" charset="0"/>
              </a:rPr>
              <a:t>Non modificabili</a:t>
            </a:r>
          </a:p>
        </p:txBody>
      </p:sp>
      <p:sp>
        <p:nvSpPr>
          <p:cNvPr id="230406" name="Text Box 6"/>
          <p:cNvSpPr txBox="1">
            <a:spLocks noChangeArrowheads="1"/>
          </p:cNvSpPr>
          <p:nvPr/>
        </p:nvSpPr>
        <p:spPr bwMode="auto">
          <a:xfrm>
            <a:off x="5634038" y="1447800"/>
            <a:ext cx="1866900" cy="466725"/>
          </a:xfrm>
          <a:prstGeom prst="rect">
            <a:avLst/>
          </a:prstGeom>
          <a:solidFill>
            <a:srgbClr val="FFFF00"/>
          </a:solidFill>
          <a:ln w="9525">
            <a:solidFill>
              <a:schemeClr val="hlink"/>
            </a:solidFill>
            <a:miter lim="800000"/>
            <a:headEnd/>
            <a:tailEnd/>
          </a:ln>
          <a:effectLst/>
        </p:spPr>
        <p:txBody>
          <a:bodyPr wrap="none">
            <a:spAutoFit/>
          </a:bodyPr>
          <a:lstStyle/>
          <a:p>
            <a:pPr>
              <a:defRPr/>
            </a:pPr>
            <a:r>
              <a:rPr lang="it-IT" sz="2400" b="1">
                <a:solidFill>
                  <a:srgbClr val="CC0000"/>
                </a:solidFill>
                <a:effectLst>
                  <a:outerShdw blurRad="38100" dist="38100" dir="2700000" algn="tl">
                    <a:srgbClr val="000000"/>
                  </a:outerShdw>
                </a:effectLst>
                <a:latin typeface="Arial" charset="0"/>
                <a:cs typeface="Arial" pitchFamily="34" charset="0"/>
              </a:rPr>
              <a:t>Modificabili</a:t>
            </a:r>
          </a:p>
        </p:txBody>
      </p:sp>
      <p:sp>
        <p:nvSpPr>
          <p:cNvPr id="390150" name="Rectangle 8"/>
          <p:cNvSpPr>
            <a:spLocks noGrp="1" noChangeArrowheads="1"/>
          </p:cNvSpPr>
          <p:nvPr>
            <p:ph type="title"/>
          </p:nvPr>
        </p:nvSpPr>
        <p:spPr>
          <a:xfrm>
            <a:off x="685800" y="304800"/>
            <a:ext cx="7772400" cy="838200"/>
          </a:xfrm>
        </p:spPr>
        <p:txBody>
          <a:bodyPr/>
          <a:lstStyle/>
          <a:p>
            <a:pPr eaLnBrk="1" hangingPunct="1"/>
            <a:r>
              <a:rPr lang="en-US" sz="3600" smtClean="0">
                <a:solidFill>
                  <a:srgbClr val="FFFF00"/>
                </a:solidFill>
              </a:rPr>
              <a:t>Fattori di rischio per Osteoporosi </a:t>
            </a:r>
            <a:br>
              <a:rPr lang="en-US" sz="3600" smtClean="0">
                <a:solidFill>
                  <a:srgbClr val="FFFF00"/>
                </a:solidFill>
              </a:rPr>
            </a:br>
            <a:endParaRPr lang="en-US" sz="3600" smtClean="0">
              <a:solidFill>
                <a:srgbClr val="FFFF0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8" name="Picture 3"/>
          <p:cNvPicPr>
            <a:picLocks noChangeAspect="1" noChangeArrowheads="1"/>
          </p:cNvPicPr>
          <p:nvPr/>
        </p:nvPicPr>
        <p:blipFill>
          <a:blip r:embed="rId2">
            <a:extLst>
              <a:ext uri="{28A0092B-C50C-407E-A947-70E740481C1C}">
                <a14:useLocalDpi xmlns:a14="http://schemas.microsoft.com/office/drawing/2010/main" val="0"/>
              </a:ext>
            </a:extLst>
          </a:blip>
          <a:srcRect l="25195" t="13812" r="18112" b="6813"/>
          <a:stretch>
            <a:fillRect/>
          </a:stretch>
        </p:blipFill>
        <p:spPr bwMode="auto">
          <a:xfrm>
            <a:off x="1500188" y="785813"/>
            <a:ext cx="68580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19" name="Rectangle 4"/>
          <p:cNvSpPr>
            <a:spLocks noChangeArrowheads="1"/>
          </p:cNvSpPr>
          <p:nvPr/>
        </p:nvSpPr>
        <p:spPr bwMode="auto">
          <a:xfrm>
            <a:off x="4643438" y="1820863"/>
            <a:ext cx="1092200" cy="47767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pic>
        <p:nvPicPr>
          <p:cNvPr id="444420" name="Picture 5"/>
          <p:cNvPicPr>
            <a:picLocks noChangeAspect="1" noChangeArrowheads="1"/>
          </p:cNvPicPr>
          <p:nvPr/>
        </p:nvPicPr>
        <p:blipFill>
          <a:blip r:embed="rId3">
            <a:extLst>
              <a:ext uri="{28A0092B-C50C-407E-A947-70E740481C1C}">
                <a14:useLocalDpi xmlns:a14="http://schemas.microsoft.com/office/drawing/2010/main" val="0"/>
              </a:ext>
            </a:extLst>
          </a:blip>
          <a:srcRect l="26979" t="60480" r="21054" b="23457"/>
          <a:stretch>
            <a:fillRect/>
          </a:stretch>
        </p:blipFill>
        <p:spPr bwMode="auto">
          <a:xfrm>
            <a:off x="1500188" y="5634038"/>
            <a:ext cx="6858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1" name="Rectangle 6"/>
          <p:cNvSpPr>
            <a:spLocks noChangeArrowheads="1"/>
          </p:cNvSpPr>
          <p:nvPr/>
        </p:nvSpPr>
        <p:spPr bwMode="auto">
          <a:xfrm>
            <a:off x="71438" y="80963"/>
            <a:ext cx="4786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t>National Institute for Health and Clinical Excellence. Systematic reviews of clinical effectiveness prepared for the guideline 'Osteoporosis: assessment of fracture risk and the prevention of osteoporotic fractures in individuals at high risk'</a:t>
            </a:r>
            <a:r>
              <a:rPr lang="en-US" sz="800"/>
              <a:t> </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pPr eaLnBrk="1" hangingPunct="1"/>
            <a:endParaRPr lang="en-US" smtClean="0"/>
          </a:p>
        </p:txBody>
      </p:sp>
      <p:sp>
        <p:nvSpPr>
          <p:cNvPr id="445443" name="Rectangle 3"/>
          <p:cNvSpPr>
            <a:spLocks noGrp="1" noChangeArrowheads="1"/>
          </p:cNvSpPr>
          <p:nvPr>
            <p:ph idx="1"/>
          </p:nvPr>
        </p:nvSpPr>
        <p:spPr/>
        <p:txBody>
          <a:bodyPr/>
          <a:lstStyle/>
          <a:p>
            <a:pPr eaLnBrk="1" hangingPunct="1"/>
            <a:endParaRPr lang="en-US" smtClean="0"/>
          </a:p>
        </p:txBody>
      </p:sp>
      <p:pic>
        <p:nvPicPr>
          <p:cNvPr id="445444" name="Picture 4"/>
          <p:cNvPicPr>
            <a:picLocks noChangeAspect="1" noChangeArrowheads="1"/>
          </p:cNvPicPr>
          <p:nvPr/>
        </p:nvPicPr>
        <p:blipFill>
          <a:blip r:embed="rId2">
            <a:extLst>
              <a:ext uri="{28A0092B-C50C-407E-A947-70E740481C1C}">
                <a14:useLocalDpi xmlns:a14="http://schemas.microsoft.com/office/drawing/2010/main" val="0"/>
              </a:ext>
            </a:extLst>
          </a:blip>
          <a:srcRect l="10429" t="18646" r="26967" b="11646"/>
          <a:stretch>
            <a:fillRect/>
          </a:stretch>
        </p:blipFill>
        <p:spPr bwMode="auto">
          <a:xfrm>
            <a:off x="1143000" y="214313"/>
            <a:ext cx="76327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445" name="Picture 5"/>
          <p:cNvPicPr>
            <a:picLocks noChangeAspect="1" noChangeArrowheads="1"/>
          </p:cNvPicPr>
          <p:nvPr/>
        </p:nvPicPr>
        <p:blipFill>
          <a:blip r:embed="rId3">
            <a:extLst>
              <a:ext uri="{28A0092B-C50C-407E-A947-70E740481C1C}">
                <a14:useLocalDpi xmlns:a14="http://schemas.microsoft.com/office/drawing/2010/main" val="0"/>
              </a:ext>
            </a:extLst>
          </a:blip>
          <a:srcRect l="73621" t="43480" r="7474" b="17874"/>
          <a:stretch>
            <a:fillRect/>
          </a:stretch>
        </p:blipFill>
        <p:spPr bwMode="auto">
          <a:xfrm>
            <a:off x="0" y="4437063"/>
            <a:ext cx="212407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785813" y="1357313"/>
            <a:ext cx="8001000" cy="5265737"/>
          </a:xfrm>
          <a:prstGeom prst="rect">
            <a:avLst/>
          </a:prstGeom>
          <a:solidFill>
            <a:srgbClr val="000090"/>
          </a:solidFill>
          <a:ln w="9525">
            <a:noFill/>
            <a:round/>
            <a:headEnd/>
            <a:tailEnd/>
          </a:ln>
          <a:effectLst/>
        </p:spPr>
        <p:txBody>
          <a:bodyPr lIns="90000" tIns="46800" rIns="90000" bIns="46800">
            <a:spAutoFit/>
          </a:bodyPr>
          <a:lstStyle/>
          <a:p>
            <a:pPr algn="jus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FFFF"/>
                </a:solidFill>
                <a:effectLst>
                  <a:outerShdw blurRad="38100" dist="38100" dir="2700000" algn="tl">
                    <a:srgbClr val="000000"/>
                  </a:outerShdw>
                </a:effectLst>
              </a:rPr>
              <a:t>Il </a:t>
            </a:r>
            <a:r>
              <a:rPr lang="en-GB" sz="2800" b="1" dirty="0" err="1">
                <a:solidFill>
                  <a:srgbClr val="FFFFFF"/>
                </a:solidFill>
                <a:effectLst>
                  <a:outerShdw blurRad="38100" dist="38100" dir="2700000" algn="tl">
                    <a:srgbClr val="000000"/>
                  </a:outerShdw>
                </a:effectLst>
              </a:rPr>
              <a:t>fisiologico</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processo</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rimodellamento</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osseo</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prevede</a:t>
            </a:r>
            <a:r>
              <a:rPr lang="en-GB" sz="2800" b="1" dirty="0">
                <a:solidFill>
                  <a:srgbClr val="FFFFFF"/>
                </a:solidFill>
                <a:effectLst>
                  <a:outerShdw blurRad="38100" dist="38100" dir="2700000" algn="tl">
                    <a:srgbClr val="000000"/>
                  </a:outerShdw>
                </a:effectLst>
              </a:rPr>
              <a:t> </a:t>
            </a:r>
            <a:r>
              <a:rPr lang="en-GB" sz="2800" b="1" dirty="0" err="1">
                <a:solidFill>
                  <a:srgbClr val="DCEE34"/>
                </a:solidFill>
                <a:effectLst>
                  <a:outerShdw blurRad="38100" dist="38100" dir="2700000" algn="tl">
                    <a:srgbClr val="000000"/>
                  </a:outerShdw>
                </a:effectLst>
              </a:rPr>
              <a:t>l’attivazione</a:t>
            </a:r>
            <a:r>
              <a:rPr lang="en-GB" sz="2800" b="1" dirty="0">
                <a:solidFill>
                  <a:srgbClr val="DCEE34"/>
                </a:solidFill>
                <a:effectLst>
                  <a:outerShdw blurRad="38100" dist="38100" dir="2700000" algn="tl">
                    <a:srgbClr val="000000"/>
                  </a:outerShdw>
                </a:effectLst>
              </a:rPr>
              <a:t> </a:t>
            </a:r>
            <a:r>
              <a:rPr lang="en-GB" sz="2800" b="1" dirty="0" err="1">
                <a:solidFill>
                  <a:srgbClr val="DCEE34"/>
                </a:solidFill>
                <a:effectLst>
                  <a:outerShdw blurRad="38100" dist="38100" dir="2700000" algn="tl">
                    <a:srgbClr val="000000"/>
                  </a:outerShdw>
                </a:effectLst>
              </a:rPr>
              <a:t>degli</a:t>
            </a:r>
            <a:r>
              <a:rPr lang="en-GB" sz="2800" b="1" dirty="0">
                <a:solidFill>
                  <a:srgbClr val="DCEE34"/>
                </a:solidFill>
                <a:effectLst>
                  <a:outerShdw blurRad="38100" dist="38100" dir="2700000" algn="tl">
                    <a:srgbClr val="000000"/>
                  </a:outerShdw>
                </a:effectLst>
              </a:rPr>
              <a:t> OCL</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che</a:t>
            </a:r>
            <a:r>
              <a:rPr lang="en-GB" sz="2800" b="1" dirty="0">
                <a:solidFill>
                  <a:srgbClr val="DCEE34"/>
                </a:solidFill>
                <a:effectLst>
                  <a:outerShdw blurRad="38100" dist="38100" dir="2700000" algn="tl">
                    <a:srgbClr val="000000"/>
                  </a:outerShdw>
                </a:effectLst>
              </a:rPr>
              <a:t> </a:t>
            </a:r>
            <a:r>
              <a:rPr lang="en-GB" sz="2800" b="1" dirty="0">
                <a:solidFill>
                  <a:srgbClr val="FFFFFF"/>
                </a:solidFill>
                <a:effectLst>
                  <a:outerShdw blurRad="38100" dist="38100" dir="2700000" algn="tl">
                    <a:srgbClr val="000000"/>
                  </a:outerShdw>
                </a:effectLst>
              </a:rPr>
              <a:t>è </a:t>
            </a:r>
            <a:r>
              <a:rPr lang="en-GB" sz="2800" b="1" dirty="0" err="1">
                <a:solidFill>
                  <a:srgbClr val="FFFFFF"/>
                </a:solidFill>
                <a:effectLst>
                  <a:outerShdw blurRad="38100" dist="38100" dir="2700000" algn="tl">
                    <a:srgbClr val="000000"/>
                  </a:outerShdw>
                </a:effectLst>
              </a:rPr>
              <a:t>avviata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una</a:t>
            </a:r>
            <a:r>
              <a:rPr lang="en-GB" sz="2800" b="1" dirty="0">
                <a:solidFill>
                  <a:srgbClr val="FFFFFF"/>
                </a:solidFill>
                <a:effectLst>
                  <a:outerShdw blurRad="38100" dist="38100" dir="2700000" algn="tl">
                    <a:srgbClr val="000000"/>
                  </a:outerShdw>
                </a:effectLst>
              </a:rPr>
              <a:t> </a:t>
            </a:r>
            <a:r>
              <a:rPr lang="en-GB" sz="2800" b="1" dirty="0" err="1">
                <a:solidFill>
                  <a:srgbClr val="DCEE34"/>
                </a:solidFill>
                <a:effectLst>
                  <a:outerShdw blurRad="38100" dist="38100" dir="2700000" algn="tl">
                    <a:srgbClr val="000000"/>
                  </a:outerShdw>
                </a:effectLst>
              </a:rPr>
              <a:t>interazione</a:t>
            </a:r>
            <a:r>
              <a:rPr lang="en-GB" sz="2800" b="1" dirty="0">
                <a:solidFill>
                  <a:srgbClr val="DCEE34"/>
                </a:solidFill>
                <a:effectLst>
                  <a:outerShdw blurRad="38100" dist="38100" dir="2700000" algn="tl">
                    <a:srgbClr val="000000"/>
                  </a:outerShdw>
                </a:effectLst>
              </a:rPr>
              <a:t> </a:t>
            </a:r>
            <a:r>
              <a:rPr lang="en-GB" sz="2800" b="1" dirty="0" err="1">
                <a:solidFill>
                  <a:srgbClr val="DCEE34"/>
                </a:solidFill>
                <a:effectLst>
                  <a:outerShdw blurRad="38100" dist="38100" dir="2700000" algn="tl">
                    <a:srgbClr val="000000"/>
                  </a:outerShdw>
                </a:effectLst>
              </a:rPr>
              <a:t>tra</a:t>
            </a:r>
            <a:r>
              <a:rPr lang="en-GB" sz="2800" b="1" dirty="0">
                <a:solidFill>
                  <a:srgbClr val="DCEE34"/>
                </a:solidFill>
                <a:effectLst>
                  <a:outerShdw blurRad="38100" dist="38100" dir="2700000" algn="tl">
                    <a:srgbClr val="000000"/>
                  </a:outerShdw>
                </a:effectLst>
              </a:rPr>
              <a:t> cellule </a:t>
            </a:r>
            <a:r>
              <a:rPr lang="en-GB" sz="2800" b="1" dirty="0" err="1">
                <a:solidFill>
                  <a:srgbClr val="DCEE34"/>
                </a:solidFill>
                <a:effectLst>
                  <a:outerShdw blurRad="38100" dist="38100" dir="2700000" algn="tl">
                    <a:srgbClr val="000000"/>
                  </a:outerShdw>
                </a:effectLst>
              </a:rPr>
              <a:t>ematopoietiche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precursori</a:t>
            </a:r>
            <a:r>
              <a:rPr lang="en-GB" sz="2800" b="1" dirty="0">
                <a:solidFill>
                  <a:srgbClr val="FFFFFF"/>
                </a:solidFill>
                <a:effectLst>
                  <a:outerShdw blurRad="38100" dist="38100" dir="2700000" algn="tl">
                    <a:srgbClr val="000000"/>
                  </a:outerShdw>
                </a:effectLst>
              </a:rPr>
              <a:t> OCL) e </a:t>
            </a:r>
            <a:r>
              <a:rPr lang="en-GB" sz="2800" b="1" dirty="0">
                <a:solidFill>
                  <a:srgbClr val="DCEE34"/>
                </a:solidFill>
                <a:effectLst>
                  <a:outerShdw blurRad="38100" dist="38100" dir="2700000" algn="tl">
                    <a:srgbClr val="000000"/>
                  </a:outerShdw>
                </a:effectLst>
              </a:rPr>
              <a:t>cellule </a:t>
            </a:r>
            <a:r>
              <a:rPr lang="en-GB" sz="2800" b="1" dirty="0" err="1">
                <a:solidFill>
                  <a:srgbClr val="DCEE34"/>
                </a:solidFill>
                <a:effectLst>
                  <a:outerShdw blurRad="38100" dist="38100" dir="2700000" algn="tl">
                    <a:srgbClr val="000000"/>
                  </a:outerShdw>
                </a:effectLst>
              </a:rPr>
              <a:t>mesenchimali</a:t>
            </a:r>
            <a:r>
              <a:rPr lang="en-GB" sz="2800" b="1" dirty="0">
                <a:solidFill>
                  <a:srgbClr val="DCEE34"/>
                </a:solidFill>
                <a:effectLst>
                  <a:outerShdw blurRad="38100" dist="38100" dir="2700000" algn="tl">
                    <a:srgbClr val="000000"/>
                  </a:outerShdw>
                </a:effectLst>
              </a:rPr>
              <a:t> </a:t>
            </a:r>
            <a:r>
              <a:rPr lang="en-GB" sz="2800" b="1" dirty="0" err="1">
                <a:solidFill>
                  <a:srgbClr val="DCEE34"/>
                </a:solidFill>
                <a:effectLst>
                  <a:outerShdw blurRad="38100" dist="38100" dir="2700000" algn="tl">
                    <a:srgbClr val="000000"/>
                  </a:outerShdw>
                </a:effectLst>
              </a:rPr>
              <a:t>della</a:t>
            </a:r>
            <a:r>
              <a:rPr lang="en-GB" sz="2800" b="1" dirty="0">
                <a:solidFill>
                  <a:srgbClr val="DCEE34"/>
                </a:solidFill>
                <a:effectLst>
                  <a:outerShdw blurRad="38100" dist="38100" dir="2700000" algn="tl">
                    <a:srgbClr val="000000"/>
                  </a:outerShdw>
                </a:effectLst>
              </a:rPr>
              <a:t> </a:t>
            </a:r>
            <a:r>
              <a:rPr lang="en-GB" sz="2800" b="1" dirty="0" err="1">
                <a:solidFill>
                  <a:srgbClr val="DCEE34"/>
                </a:solidFill>
                <a:effectLst>
                  <a:outerShdw blurRad="38100" dist="38100" dir="2700000" algn="tl">
                    <a:srgbClr val="000000"/>
                  </a:outerShdw>
                </a:effectLst>
              </a:rPr>
              <a:t>linea</a:t>
            </a:r>
            <a:r>
              <a:rPr lang="en-GB" sz="2800" b="1" dirty="0">
                <a:solidFill>
                  <a:srgbClr val="DCEE34"/>
                </a:solidFill>
                <a:effectLst>
                  <a:outerShdw blurRad="38100" dist="38100" dir="2700000" algn="tl">
                    <a:srgbClr val="000000"/>
                  </a:outerShdw>
                </a:effectLst>
              </a:rPr>
              <a:t> </a:t>
            </a:r>
            <a:r>
              <a:rPr lang="en-GB" sz="2800" b="1" dirty="0" err="1">
                <a:solidFill>
                  <a:srgbClr val="DCEE34"/>
                </a:solidFill>
                <a:effectLst>
                  <a:outerShdw blurRad="38100" dist="38100" dir="2700000" algn="tl">
                    <a:srgbClr val="000000"/>
                  </a:outerShdw>
                </a:effectLst>
              </a:rPr>
              <a:t>osteoblastica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precursori</a:t>
            </a:r>
            <a:r>
              <a:rPr lang="en-GB" sz="2800" b="1" dirty="0">
                <a:solidFill>
                  <a:srgbClr val="FFFFFF"/>
                </a:solidFill>
                <a:effectLst>
                  <a:outerShdw blurRad="38100" dist="38100" dir="2700000" algn="tl">
                    <a:srgbClr val="000000"/>
                  </a:outerShdw>
                </a:effectLst>
              </a:rPr>
              <a:t> OB).</a:t>
            </a:r>
          </a:p>
          <a:p>
            <a:pPr algn="jus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b="1" dirty="0">
              <a:solidFill>
                <a:srgbClr val="FFFFFF"/>
              </a:solidFill>
              <a:effectLst>
                <a:outerShdw blurRad="38100" dist="38100" dir="2700000" algn="tl">
                  <a:srgbClr val="000000"/>
                </a:outerShdw>
              </a:effectLst>
            </a:endParaRPr>
          </a:p>
          <a:p>
            <a:pPr algn="jus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err="1">
                <a:solidFill>
                  <a:srgbClr val="FFFFFF"/>
                </a:solidFill>
                <a:effectLst>
                  <a:outerShdw blurRad="38100" dist="38100" dir="2700000" algn="tl">
                    <a:srgbClr val="000000"/>
                  </a:outerShdw>
                </a:effectLst>
              </a:rPr>
              <a:t>Una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volta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formati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gli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osteoclasti</a:t>
            </a:r>
            <a:r>
              <a:rPr lang="en-GB" sz="2800" b="1" dirty="0">
                <a:solidFill>
                  <a:srgbClr val="FFFFFF"/>
                </a:solidFill>
                <a:effectLst>
                  <a:outerShdw blurRad="38100" dist="38100" dir="2700000" algn="tl">
                    <a:srgbClr val="000000"/>
                  </a:outerShdw>
                </a:effectLst>
              </a:rPr>
              <a:t> ha </a:t>
            </a:r>
            <a:r>
              <a:rPr lang="en-GB" sz="2800" b="1" dirty="0" err="1">
                <a:solidFill>
                  <a:srgbClr val="FFFFFF"/>
                </a:solidFill>
                <a:effectLst>
                  <a:outerShdw blurRad="38100" dist="38100" dir="2700000" algn="tl">
                    <a:srgbClr val="000000"/>
                  </a:outerShdw>
                </a:effectLst>
              </a:rPr>
              <a:t>inizio</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una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breve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fase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riassorbimento,seguita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una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breve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fase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inversione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ed</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infine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una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fase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neoformazione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più</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lunga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delle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fasi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precedenti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che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comporta</a:t>
            </a:r>
            <a:r>
              <a:rPr lang="en-GB" sz="2800" b="1" dirty="0">
                <a:solidFill>
                  <a:srgbClr val="FFFFFF"/>
                </a:solidFill>
                <a:effectLst>
                  <a:outerShdw blurRad="38100" dist="38100" dir="2700000" algn="tl">
                    <a:srgbClr val="000000"/>
                  </a:outerShdw>
                </a:effectLst>
              </a:rPr>
              <a:t> la </a:t>
            </a:r>
            <a:r>
              <a:rPr lang="en-GB" sz="2800" b="1" dirty="0" err="1">
                <a:solidFill>
                  <a:srgbClr val="FFFFFF"/>
                </a:solidFill>
                <a:effectLst>
                  <a:outerShdw blurRad="38100" dist="38100" dir="2700000" algn="tl">
                    <a:srgbClr val="000000"/>
                  </a:outerShdw>
                </a:effectLst>
              </a:rPr>
              <a:t>produzione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matrice</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ossea</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da</a:t>
            </a:r>
            <a:r>
              <a:rPr lang="en-GB" sz="2800" b="1" dirty="0">
                <a:solidFill>
                  <a:srgbClr val="FFFFFF"/>
                </a:solidFill>
                <a:effectLst>
                  <a:outerShdw blurRad="38100" dist="38100" dir="2700000" algn="tl">
                    <a:srgbClr val="000000"/>
                  </a:outerShdw>
                </a:effectLst>
              </a:rPr>
              <a:t> parte </a:t>
            </a:r>
            <a:r>
              <a:rPr lang="en-GB" sz="2800" b="1" dirty="0" err="1">
                <a:solidFill>
                  <a:srgbClr val="FFFFFF"/>
                </a:solidFill>
                <a:effectLst>
                  <a:outerShdw blurRad="38100" dist="38100" dir="2700000" algn="tl">
                    <a:srgbClr val="000000"/>
                  </a:outerShdw>
                </a:effectLst>
              </a:rPr>
              <a:t>degli</a:t>
            </a:r>
            <a:r>
              <a:rPr lang="en-GB" sz="2800" b="1" dirty="0">
                <a:solidFill>
                  <a:srgbClr val="FFFFFF"/>
                </a:solidFill>
                <a:effectLst>
                  <a:outerShdw blurRad="38100" dist="38100" dir="2700000" algn="tl">
                    <a:srgbClr val="000000"/>
                  </a:outerShdw>
                </a:effectLst>
              </a:rPr>
              <a:t> </a:t>
            </a:r>
            <a:r>
              <a:rPr lang="en-GB" sz="2800" b="1" dirty="0" err="1">
                <a:solidFill>
                  <a:srgbClr val="FFFFFF"/>
                </a:solidFill>
                <a:effectLst>
                  <a:outerShdw blurRad="38100" dist="38100" dir="2700000" algn="tl">
                    <a:srgbClr val="000000"/>
                  </a:outerShdw>
                </a:effectLst>
              </a:rPr>
              <a:t>osteoblasti</a:t>
            </a:r>
            <a:endParaRPr lang="en-GB" sz="2800" b="1" dirty="0">
              <a:solidFill>
                <a:srgbClr val="FFFFFF"/>
              </a:solidFill>
              <a:effectLst>
                <a:outerShdw blurRad="38100" dist="38100" dir="2700000" algn="tl">
                  <a:srgbClr val="000000"/>
                </a:outerShdw>
              </a:effectLst>
            </a:endParaRPr>
          </a:p>
        </p:txBody>
      </p:sp>
      <p:sp>
        <p:nvSpPr>
          <p:cNvPr id="3" name="Text Box 1"/>
          <p:cNvSpPr txBox="1">
            <a:spLocks noChangeArrowheads="1"/>
          </p:cNvSpPr>
          <p:nvPr/>
        </p:nvSpPr>
        <p:spPr bwMode="auto">
          <a:xfrm>
            <a:off x="2214563" y="285750"/>
            <a:ext cx="4232275" cy="525463"/>
          </a:xfrm>
          <a:prstGeom prst="rect">
            <a:avLst/>
          </a:prstGeom>
          <a:noFill/>
          <a:ln w="9525">
            <a:noFill/>
            <a:round/>
            <a:headEnd/>
            <a:tailEnd/>
          </a:ln>
          <a:effectLst/>
        </p:spPr>
        <p:txBody>
          <a:bodyPr wrap="none" lIns="90000" tIns="46800" rIns="90000" bIns="46800">
            <a:spAutoFit/>
          </a:bodyPr>
          <a:lstStyle/>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0000"/>
                </a:solidFill>
                <a:effectLst>
                  <a:outerShdw blurRad="38100" dist="38100" dir="2700000" algn="tl">
                    <a:srgbClr val="C0C0C0"/>
                  </a:outerShdw>
                </a:effectLst>
                <a:cs typeface="Times New Roman" pitchFamily="18" charset="0"/>
              </a:rPr>
              <a:t>METABOLISMO OSSEO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576263"/>
            <a:ext cx="7777162"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06438"/>
            <a:ext cx="6705600"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7619" name="Text Box 2"/>
          <p:cNvSpPr txBox="1">
            <a:spLocks noChangeArrowheads="1"/>
          </p:cNvSpPr>
          <p:nvPr/>
        </p:nvSpPr>
        <p:spPr bwMode="auto">
          <a:xfrm>
            <a:off x="1755775" y="166688"/>
            <a:ext cx="58086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buClr>
                <a:srgbClr val="FFFF00"/>
              </a:buClr>
              <a:buFont typeface="Times New Roman" pitchFamily="18" charset="0"/>
              <a:buNone/>
            </a:pPr>
            <a:r>
              <a:rPr lang="en-GB" sz="2000" b="1" i="1">
                <a:solidFill>
                  <a:srgbClr val="FFFF00"/>
                </a:solidFill>
              </a:rPr>
              <a:t>Regolazione dello sviluppo e dell’attività osteoclastici </a:t>
            </a:r>
          </a:p>
        </p:txBody>
      </p:sp>
      <p:sp>
        <p:nvSpPr>
          <p:cNvPr id="367620" name="Line 3"/>
          <p:cNvSpPr>
            <a:spLocks noChangeShapeType="1"/>
          </p:cNvSpPr>
          <p:nvPr/>
        </p:nvSpPr>
        <p:spPr bwMode="auto">
          <a:xfrm>
            <a:off x="5791200" y="3810000"/>
            <a:ext cx="609600" cy="1588"/>
          </a:xfrm>
          <a:prstGeom prst="line">
            <a:avLst/>
          </a:prstGeom>
          <a:noFill/>
          <a:ln w="28440">
            <a:solidFill>
              <a:srgbClr val="FF33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367621" name="Line 4"/>
          <p:cNvSpPr>
            <a:spLocks noChangeShapeType="1"/>
          </p:cNvSpPr>
          <p:nvPr/>
        </p:nvSpPr>
        <p:spPr bwMode="auto">
          <a:xfrm flipH="1">
            <a:off x="6242050" y="2514600"/>
            <a:ext cx="546100" cy="990600"/>
          </a:xfrm>
          <a:prstGeom prst="line">
            <a:avLst/>
          </a:prstGeom>
          <a:noFill/>
          <a:ln w="28440">
            <a:solidFill>
              <a:srgbClr val="0000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7622" name="Text Box 5"/>
          <p:cNvSpPr txBox="1">
            <a:spLocks noChangeArrowheads="1"/>
          </p:cNvSpPr>
          <p:nvPr/>
        </p:nvSpPr>
        <p:spPr bwMode="auto">
          <a:xfrm>
            <a:off x="5562600" y="1676400"/>
            <a:ext cx="23002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lgn="ctr">
              <a:buClr>
                <a:srgbClr val="000000"/>
              </a:buClr>
              <a:buFont typeface="Times New Roman" pitchFamily="18" charset="0"/>
              <a:buNone/>
            </a:pPr>
            <a:r>
              <a:rPr lang="en-GB" sz="1600" b="1">
                <a:solidFill>
                  <a:srgbClr val="000000"/>
                </a:solidFill>
              </a:rPr>
              <a:t>Differenziazione dei preosteoclasti in osteoclasti attivi</a:t>
            </a:r>
          </a:p>
        </p:txBody>
      </p:sp>
      <p:sp>
        <p:nvSpPr>
          <p:cNvPr id="367623" name="Line 6"/>
          <p:cNvSpPr>
            <a:spLocks noChangeShapeType="1"/>
          </p:cNvSpPr>
          <p:nvPr/>
        </p:nvSpPr>
        <p:spPr bwMode="auto">
          <a:xfrm>
            <a:off x="5715000" y="5867400"/>
            <a:ext cx="1588" cy="381000"/>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7624" name="Text Box 7"/>
          <p:cNvSpPr txBox="1">
            <a:spLocks noChangeArrowheads="1"/>
          </p:cNvSpPr>
          <p:nvPr/>
        </p:nvSpPr>
        <p:spPr bwMode="auto">
          <a:xfrm>
            <a:off x="4883150" y="6234113"/>
            <a:ext cx="40259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buClr>
                <a:srgbClr val="DCEE34"/>
              </a:buClr>
              <a:buFont typeface="Times New Roman" pitchFamily="18" charset="0"/>
              <a:buNone/>
            </a:pPr>
            <a:r>
              <a:rPr lang="en-GB" sz="1600" b="1">
                <a:solidFill>
                  <a:srgbClr val="DCEE34"/>
                </a:solidFill>
              </a:rPr>
              <a:t>Effetto di blocco sul sistema RANKL/RANK</a:t>
            </a:r>
          </a:p>
          <a:p>
            <a:pPr>
              <a:buClr>
                <a:srgbClr val="DCEE34"/>
              </a:buClr>
              <a:buFont typeface="Times New Roman" pitchFamily="18" charset="0"/>
              <a:buNone/>
            </a:pPr>
            <a:r>
              <a:rPr lang="en-GB" sz="1600" b="1">
                <a:solidFill>
                  <a:srgbClr val="DCEE34"/>
                </a:solidFill>
              </a:rPr>
              <a:t>esercitato dalla </a:t>
            </a:r>
            <a:r>
              <a:rPr lang="en-GB" sz="2000" b="1" i="1">
                <a:solidFill>
                  <a:srgbClr val="DCEE34"/>
                </a:solidFill>
              </a:rPr>
              <a:t>osteoprotegerina</a:t>
            </a:r>
          </a:p>
        </p:txBody>
      </p:sp>
      <p:sp>
        <p:nvSpPr>
          <p:cNvPr id="367625" name="Text Box 8"/>
          <p:cNvSpPr txBox="1">
            <a:spLocks noChangeArrowheads="1"/>
          </p:cNvSpPr>
          <p:nvPr/>
        </p:nvSpPr>
        <p:spPr bwMode="auto">
          <a:xfrm>
            <a:off x="5014913" y="3846513"/>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itchFamily="18" charset="0"/>
              </a:defRPr>
            </a:lvl9pPr>
          </a:lstStyle>
          <a:p>
            <a:pPr>
              <a:buFont typeface="Times New Roman" pitchFamily="18" charset="0"/>
              <a:buNone/>
            </a:pPr>
            <a:r>
              <a:rPr lang="en-GB" sz="1200">
                <a:solidFill>
                  <a:srgbClr val="FFFFFF"/>
                </a:solidFill>
              </a:rPr>
              <a:t>RANKL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785813" y="1071563"/>
            <a:ext cx="8077200" cy="5019675"/>
          </a:xfrm>
          <a:prstGeom prst="rect">
            <a:avLst/>
          </a:prstGeom>
          <a:solidFill>
            <a:srgbClr val="0000A4"/>
          </a:solidFill>
          <a:ln w="9525">
            <a:noFill/>
            <a:round/>
            <a:headEnd/>
            <a:tailEnd/>
          </a:ln>
          <a:effectLst>
            <a:outerShdw dist="107933" dir="13500000" algn="ctr" rotWithShape="0">
              <a:srgbClr val="4D4D4D"/>
            </a:outerShdw>
          </a:effectLst>
        </p:spPr>
        <p:txBody>
          <a:bodyPr lIns="90000" tIns="46800" rIns="90000" bIns="46800">
            <a:spAutoFit/>
          </a:bodyPr>
          <a:lstStyle/>
          <a:p>
            <a:pPr algn="just">
              <a:buClr>
                <a:srgbClr val="DCEE34"/>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err="1">
                <a:solidFill>
                  <a:srgbClr val="DCEE34"/>
                </a:solidFill>
                <a:effectLst>
                  <a:outerShdw blurRad="38100" dist="38100" dir="2700000" algn="tl">
                    <a:srgbClr val="000000"/>
                  </a:outerShdw>
                </a:effectLst>
              </a:rPr>
              <a:t>L’attivazione</a:t>
            </a:r>
            <a:r>
              <a:rPr lang="en-GB" dirty="0">
                <a:solidFill>
                  <a:srgbClr val="DCEE34"/>
                </a:solidFill>
                <a:effectLst>
                  <a:outerShdw blurRad="38100" dist="38100" dir="2700000" algn="tl">
                    <a:srgbClr val="000000"/>
                  </a:outerShdw>
                </a:effectLst>
              </a:rPr>
              <a:t> del </a:t>
            </a:r>
            <a:r>
              <a:rPr lang="en-GB" dirty="0" err="1">
                <a:solidFill>
                  <a:srgbClr val="DCEE34"/>
                </a:solidFill>
                <a:effectLst>
                  <a:outerShdw blurRad="38100" dist="38100" dir="2700000" algn="tl">
                    <a:srgbClr val="000000"/>
                  </a:outerShdw>
                </a:effectLst>
              </a:rPr>
              <a:t>riassorbimento</a:t>
            </a:r>
            <a:r>
              <a:rPr lang="en-GB" dirty="0">
                <a:solidFill>
                  <a:srgbClr val="DCEE34"/>
                </a:solidFill>
                <a:effectLst>
                  <a:outerShdw blurRad="38100" dist="38100" dir="2700000" algn="tl">
                    <a:srgbClr val="000000"/>
                  </a:outerShdw>
                </a:effectLst>
              </a:rPr>
              <a:t> </a:t>
            </a:r>
            <a:r>
              <a:rPr lang="en-GB" dirty="0" err="1">
                <a:solidFill>
                  <a:srgbClr val="DCEE34"/>
                </a:solidFill>
                <a:effectLst>
                  <a:outerShdw blurRad="38100" dist="38100" dir="2700000" algn="tl">
                    <a:srgbClr val="000000"/>
                  </a:outerShdw>
                </a:effectLst>
              </a:rPr>
              <a:t>osseo</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richiede</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una</a:t>
            </a:r>
            <a:r>
              <a:rPr lang="en-GB" dirty="0">
                <a:solidFill>
                  <a:srgbClr val="FFFFFF"/>
                </a:solidFill>
                <a:effectLst>
                  <a:outerShdw blurRad="38100" dist="38100" dir="2700000" algn="tl">
                    <a:srgbClr val="000000"/>
                  </a:outerShdw>
                </a:effectLst>
              </a:rPr>
              <a:t> </a:t>
            </a:r>
            <a:r>
              <a:rPr lang="en-GB" dirty="0" err="1">
                <a:solidFill>
                  <a:srgbClr val="DCEE34"/>
                </a:solidFill>
                <a:effectLst>
                  <a:outerShdw blurRad="38100" dist="38100" dir="2700000" algn="tl">
                    <a:srgbClr val="000000"/>
                  </a:outerShdw>
                </a:effectLst>
              </a:rPr>
              <a:t>interazione</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fra</a:t>
            </a:r>
            <a:r>
              <a:rPr lang="en-GB" dirty="0">
                <a:solidFill>
                  <a:srgbClr val="FFFFFF"/>
                </a:solidFill>
                <a:effectLst>
                  <a:outerShdw blurRad="38100" dist="38100" dir="2700000" algn="tl">
                    <a:srgbClr val="000000"/>
                  </a:outerShdw>
                </a:effectLst>
              </a:rPr>
              <a:t> </a:t>
            </a:r>
            <a:r>
              <a:rPr lang="en-GB" dirty="0">
                <a:solidFill>
                  <a:srgbClr val="DCEE34"/>
                </a:solidFill>
                <a:effectLst>
                  <a:outerShdw blurRad="38100" dist="38100" dir="2700000" algn="tl">
                    <a:srgbClr val="000000"/>
                  </a:outerShdw>
                </a:effectLst>
              </a:rPr>
              <a:t>cellule </a:t>
            </a:r>
            <a:r>
              <a:rPr lang="en-GB" dirty="0" err="1">
                <a:solidFill>
                  <a:srgbClr val="DCEE34"/>
                </a:solidFill>
                <a:effectLst>
                  <a:outerShdw blurRad="38100" dist="38100" dir="2700000" algn="tl">
                    <a:srgbClr val="000000"/>
                  </a:outerShdw>
                </a:effectLst>
              </a:rPr>
              <a:t>della</a:t>
            </a:r>
            <a:r>
              <a:rPr lang="en-GB" dirty="0">
                <a:solidFill>
                  <a:srgbClr val="DCEE34"/>
                </a:solidFill>
                <a:effectLst>
                  <a:outerShdw blurRad="38100" dist="38100" dir="2700000" algn="tl">
                    <a:srgbClr val="000000"/>
                  </a:outerShdw>
                </a:effectLst>
              </a:rPr>
              <a:t> </a:t>
            </a:r>
            <a:r>
              <a:rPr lang="en-GB" dirty="0" err="1">
                <a:solidFill>
                  <a:srgbClr val="DCEE34"/>
                </a:solidFill>
                <a:effectLst>
                  <a:outerShdw blurRad="38100" dist="38100" dir="2700000" algn="tl">
                    <a:srgbClr val="000000"/>
                  </a:outerShdw>
                </a:effectLst>
              </a:rPr>
              <a:t>linea</a:t>
            </a:r>
            <a:r>
              <a:rPr lang="en-GB" dirty="0">
                <a:solidFill>
                  <a:srgbClr val="DCEE34"/>
                </a:solidFill>
                <a:effectLst>
                  <a:outerShdw blurRad="38100" dist="38100" dir="2700000" algn="tl">
                    <a:srgbClr val="000000"/>
                  </a:outerShdw>
                </a:effectLst>
              </a:rPr>
              <a:t> OB</a:t>
            </a:r>
            <a:r>
              <a:rPr lang="en-GB" dirty="0">
                <a:solidFill>
                  <a:srgbClr val="FFFFFF"/>
                </a:solidFill>
                <a:effectLst>
                  <a:outerShdw blurRad="38100" dist="38100" dir="2700000" algn="tl">
                    <a:srgbClr val="000000"/>
                  </a:outerShdw>
                </a:effectLst>
              </a:rPr>
              <a:t> e </a:t>
            </a:r>
            <a:r>
              <a:rPr lang="en-GB" dirty="0" err="1">
                <a:solidFill>
                  <a:srgbClr val="FFFFFF"/>
                </a:solidFill>
                <a:effectLst>
                  <a:outerShdw blurRad="38100" dist="38100" dir="2700000" algn="tl">
                    <a:srgbClr val="000000"/>
                  </a:outerShdw>
                </a:effectLst>
              </a:rPr>
              <a:t>della</a:t>
            </a:r>
            <a:r>
              <a:rPr lang="en-GB" dirty="0">
                <a:solidFill>
                  <a:srgbClr val="FFFFFF"/>
                </a:solidFill>
                <a:effectLst>
                  <a:outerShdw blurRad="38100" dist="38100" dir="2700000" algn="tl">
                    <a:srgbClr val="000000"/>
                  </a:outerShdw>
                </a:effectLst>
              </a:rPr>
              <a:t> </a:t>
            </a:r>
            <a:r>
              <a:rPr lang="en-GB" dirty="0" err="1">
                <a:solidFill>
                  <a:srgbClr val="DCEE34"/>
                </a:solidFill>
                <a:effectLst>
                  <a:outerShdw blurRad="38100" dist="38100" dir="2700000" algn="tl">
                    <a:srgbClr val="000000"/>
                  </a:outerShdw>
                </a:effectLst>
              </a:rPr>
              <a:t>linea</a:t>
            </a:r>
            <a:r>
              <a:rPr lang="en-GB" dirty="0">
                <a:solidFill>
                  <a:srgbClr val="DCEE34"/>
                </a:solidFill>
                <a:effectLst>
                  <a:outerShdw blurRad="38100" dist="38100" dir="2700000" algn="tl">
                    <a:srgbClr val="000000"/>
                  </a:outerShdw>
                </a:effectLst>
              </a:rPr>
              <a:t> OCL</a:t>
            </a:r>
            <a:r>
              <a:rPr lang="en-GB" dirty="0">
                <a:solidFill>
                  <a:srgbClr val="FFFFFF"/>
                </a:solidFill>
                <a:effectLst>
                  <a:outerShdw blurRad="38100" dist="38100" dir="2700000" algn="tl">
                    <a:srgbClr val="000000"/>
                  </a:outerShdw>
                </a:effectLst>
              </a:rPr>
              <a:t>.</a:t>
            </a: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FFFFFF"/>
              </a:solidFill>
              <a:effectLst>
                <a:outerShdw blurRad="38100" dist="38100" dir="2700000" algn="tl">
                  <a:srgbClr val="000000"/>
                </a:outerShdw>
              </a:effectLst>
            </a:endParaRPr>
          </a:p>
          <a:p>
            <a:pPr algn="jus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FFFFFF"/>
                </a:solidFill>
                <a:effectLst>
                  <a:outerShdw blurRad="38100" dist="38100" dir="2700000" algn="tl">
                    <a:srgbClr val="000000"/>
                  </a:outerShdw>
                </a:effectLst>
              </a:rPr>
              <a:t>La </a:t>
            </a:r>
            <a:r>
              <a:rPr lang="en-GB" dirty="0" err="1">
                <a:solidFill>
                  <a:srgbClr val="DCEE34"/>
                </a:solidFill>
                <a:effectLst>
                  <a:outerShdw blurRad="38100" dist="38100" dir="2700000" algn="tl">
                    <a:srgbClr val="000000"/>
                  </a:outerShdw>
                </a:effectLst>
              </a:rPr>
              <a:t>citochina</a:t>
            </a:r>
            <a:r>
              <a:rPr lang="en-GB" dirty="0">
                <a:solidFill>
                  <a:srgbClr val="DCEE34"/>
                </a:solidFill>
                <a:effectLst>
                  <a:outerShdw blurRad="38100" dist="38100" dir="2700000" algn="tl">
                    <a:srgbClr val="000000"/>
                  </a:outerShdw>
                </a:effectLst>
              </a:rPr>
              <a:t> M-CSF</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presente</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sugli</a:t>
            </a:r>
            <a:r>
              <a:rPr lang="en-GB" dirty="0">
                <a:solidFill>
                  <a:srgbClr val="FFFFFF"/>
                </a:solidFill>
                <a:effectLst>
                  <a:outerShdw blurRad="38100" dist="38100" dir="2700000" algn="tl">
                    <a:srgbClr val="000000"/>
                  </a:outerShdw>
                </a:effectLst>
              </a:rPr>
              <a:t> OB,  </a:t>
            </a:r>
            <a:r>
              <a:rPr lang="en-GB" dirty="0" err="1">
                <a:solidFill>
                  <a:srgbClr val="FFFFFF"/>
                </a:solidFill>
                <a:effectLst>
                  <a:outerShdw blurRad="38100" dist="38100" dir="2700000" algn="tl">
                    <a:srgbClr val="000000"/>
                  </a:outerShdw>
                </a:effectLst>
              </a:rPr>
              <a:t>interagisce</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col</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suo</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recettore</a:t>
            </a:r>
            <a:r>
              <a:rPr lang="en-GB" dirty="0">
                <a:solidFill>
                  <a:srgbClr val="FFFFFF"/>
                </a:solidFill>
                <a:effectLst>
                  <a:outerShdw blurRad="38100" dist="38100" dir="2700000" algn="tl">
                    <a:srgbClr val="000000"/>
                  </a:outerShdw>
                </a:effectLst>
              </a:rPr>
              <a:t> (c-</a:t>
            </a:r>
            <a:r>
              <a:rPr lang="en-GB" dirty="0" err="1">
                <a:solidFill>
                  <a:srgbClr val="FFFFFF"/>
                </a:solidFill>
                <a:effectLst>
                  <a:outerShdw blurRad="38100" dist="38100" dir="2700000" algn="tl">
                    <a:srgbClr val="000000"/>
                  </a:outerShdw>
                </a:effectLst>
              </a:rPr>
              <a:t>fms</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presente</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su</a:t>
            </a:r>
            <a:r>
              <a:rPr lang="en-GB" dirty="0">
                <a:solidFill>
                  <a:srgbClr val="FFFFFF"/>
                </a:solidFill>
                <a:effectLst>
                  <a:outerShdw blurRad="38100" dist="38100" dir="2700000" algn="tl">
                    <a:srgbClr val="000000"/>
                  </a:outerShdw>
                </a:effectLst>
              </a:rPr>
              <a:t> cellule </a:t>
            </a:r>
            <a:r>
              <a:rPr lang="en-GB" dirty="0" err="1">
                <a:solidFill>
                  <a:srgbClr val="FFFFFF"/>
                </a:solidFill>
                <a:effectLst>
                  <a:outerShdw blurRad="38100" dist="38100" dir="2700000" algn="tl">
                    <a:srgbClr val="000000"/>
                  </a:outerShdw>
                </a:effectLst>
              </a:rPr>
              <a:t>ematopioetiche</a:t>
            </a:r>
            <a:r>
              <a:rPr lang="en-GB" dirty="0">
                <a:solidFill>
                  <a:srgbClr val="FFFFFF"/>
                </a:solidFill>
                <a:effectLst>
                  <a:outerShdw blurRad="38100" dist="38100" dir="2700000" algn="tl">
                    <a:srgbClr val="000000"/>
                  </a:outerShdw>
                </a:effectLst>
              </a:rPr>
              <a:t>/OCL) e </a:t>
            </a:r>
            <a:r>
              <a:rPr lang="en-GB" dirty="0" err="1">
                <a:solidFill>
                  <a:srgbClr val="DCEE34"/>
                </a:solidFill>
                <a:effectLst>
                  <a:outerShdw blurRad="38100" dist="38100" dir="2700000" algn="tl">
                    <a:srgbClr val="000000"/>
                  </a:outerShdw>
                </a:effectLst>
              </a:rPr>
              <a:t>stimola</a:t>
            </a:r>
            <a:r>
              <a:rPr lang="en-GB" dirty="0">
                <a:solidFill>
                  <a:srgbClr val="DCEE34"/>
                </a:solidFill>
                <a:effectLst>
                  <a:outerShdw blurRad="38100" dist="38100" dir="2700000" algn="tl">
                    <a:srgbClr val="000000"/>
                  </a:outerShdw>
                </a:effectLst>
              </a:rPr>
              <a:t> la </a:t>
            </a:r>
            <a:r>
              <a:rPr lang="en-GB" dirty="0" err="1">
                <a:solidFill>
                  <a:srgbClr val="DCEE34"/>
                </a:solidFill>
                <a:effectLst>
                  <a:outerShdw blurRad="38100" dist="38100" dir="2700000" algn="tl">
                    <a:srgbClr val="000000"/>
                  </a:outerShdw>
                </a:effectLst>
              </a:rPr>
              <a:t>differenziazione</a:t>
            </a:r>
            <a:r>
              <a:rPr lang="en-GB" dirty="0">
                <a:solidFill>
                  <a:srgbClr val="DCEE34"/>
                </a:solidFill>
                <a:effectLst>
                  <a:outerShdw blurRad="38100" dist="38100" dir="2700000" algn="tl">
                    <a:srgbClr val="000000"/>
                  </a:outerShdw>
                </a:effectLst>
              </a:rPr>
              <a:t> e </a:t>
            </a:r>
            <a:r>
              <a:rPr lang="en-GB" dirty="0" err="1">
                <a:solidFill>
                  <a:srgbClr val="DCEE34"/>
                </a:solidFill>
                <a:effectLst>
                  <a:outerShdw blurRad="38100" dist="38100" dir="2700000" algn="tl">
                    <a:srgbClr val="000000"/>
                  </a:outerShdw>
                </a:effectLst>
              </a:rPr>
              <a:t>proliferazione</a:t>
            </a:r>
            <a:r>
              <a:rPr lang="en-GB" dirty="0">
                <a:solidFill>
                  <a:srgbClr val="DCEE34"/>
                </a:solidFill>
                <a:effectLst>
                  <a:outerShdw blurRad="38100" dist="38100" dir="2700000" algn="tl">
                    <a:srgbClr val="000000"/>
                  </a:outerShdw>
                </a:effectLst>
              </a:rPr>
              <a:t> </a:t>
            </a:r>
            <a:r>
              <a:rPr lang="en-GB" dirty="0" err="1">
                <a:solidFill>
                  <a:srgbClr val="DCEE34"/>
                </a:solidFill>
                <a:effectLst>
                  <a:outerShdw blurRad="38100" dist="38100" dir="2700000" algn="tl">
                    <a:srgbClr val="000000"/>
                  </a:outerShdw>
                </a:effectLst>
              </a:rPr>
              <a:t>dei</a:t>
            </a:r>
            <a:r>
              <a:rPr lang="en-GB" dirty="0">
                <a:solidFill>
                  <a:srgbClr val="DCEE34"/>
                </a:solidFill>
                <a:effectLst>
                  <a:outerShdw blurRad="38100" dist="38100" dir="2700000" algn="tl">
                    <a:srgbClr val="000000"/>
                  </a:outerShdw>
                </a:effectLst>
              </a:rPr>
              <a:t> </a:t>
            </a:r>
            <a:r>
              <a:rPr lang="en-GB" dirty="0" err="1">
                <a:solidFill>
                  <a:srgbClr val="DCEE34"/>
                </a:solidFill>
                <a:effectLst>
                  <a:outerShdw blurRad="38100" dist="38100" dir="2700000" algn="tl">
                    <a:srgbClr val="000000"/>
                  </a:outerShdw>
                </a:effectLst>
              </a:rPr>
              <a:t>progenitori</a:t>
            </a:r>
            <a:r>
              <a:rPr lang="en-GB" dirty="0">
                <a:solidFill>
                  <a:srgbClr val="DCEE34"/>
                </a:solidFill>
                <a:effectLst>
                  <a:outerShdw blurRad="38100" dist="38100" dir="2700000" algn="tl">
                    <a:srgbClr val="000000"/>
                  </a:outerShdw>
                </a:effectLst>
              </a:rPr>
              <a:t> </a:t>
            </a:r>
            <a:r>
              <a:rPr lang="en-GB" dirty="0" err="1">
                <a:solidFill>
                  <a:srgbClr val="DCEE34"/>
                </a:solidFill>
                <a:effectLst>
                  <a:outerShdw blurRad="38100" dist="38100" dir="2700000" algn="tl">
                    <a:srgbClr val="000000"/>
                  </a:outerShdw>
                </a:effectLst>
              </a:rPr>
              <a:t>ematopoietici</a:t>
            </a:r>
            <a:r>
              <a:rPr lang="en-GB" dirty="0">
                <a:solidFill>
                  <a:srgbClr val="DCEE34"/>
                </a:solidFill>
                <a:effectLst>
                  <a:outerShdw blurRad="38100" dist="38100" dir="2700000" algn="tl">
                    <a:srgbClr val="000000"/>
                  </a:outerShdw>
                </a:effectLst>
              </a:rPr>
              <a:t> </a:t>
            </a:r>
            <a:r>
              <a:rPr lang="en-GB" dirty="0" err="1">
                <a:solidFill>
                  <a:srgbClr val="DCEE34"/>
                </a:solidFill>
                <a:effectLst>
                  <a:outerShdw blurRad="38100" dist="38100" dir="2700000" algn="tl">
                    <a:srgbClr val="000000"/>
                  </a:outerShdw>
                </a:effectLst>
              </a:rPr>
              <a:t>degli</a:t>
            </a:r>
            <a:r>
              <a:rPr lang="en-GB" dirty="0">
                <a:solidFill>
                  <a:srgbClr val="DCEE34"/>
                </a:solidFill>
                <a:effectLst>
                  <a:outerShdw blurRad="38100" dist="38100" dir="2700000" algn="tl">
                    <a:srgbClr val="000000"/>
                  </a:outerShdw>
                </a:effectLst>
              </a:rPr>
              <a:t> OCL</a:t>
            </a:r>
            <a:r>
              <a:rPr lang="en-GB" dirty="0">
                <a:solidFill>
                  <a:srgbClr val="FFFFFF"/>
                </a:solidFill>
                <a:effectLst>
                  <a:outerShdw blurRad="38100" dist="38100" dir="2700000" algn="tl">
                    <a:srgbClr val="000000"/>
                  </a:outerShdw>
                </a:effectLst>
              </a:rPr>
              <a:t> (pre </a:t>
            </a:r>
            <a:r>
              <a:rPr lang="en-GB" dirty="0" err="1">
                <a:solidFill>
                  <a:srgbClr val="FFFFFF"/>
                </a:solidFill>
                <a:effectLst>
                  <a:outerShdw blurRad="38100" dist="38100" dir="2700000" algn="tl">
                    <a:srgbClr val="000000"/>
                  </a:outerShdw>
                </a:effectLst>
              </a:rPr>
              <a:t>osteoclasti</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i</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quali</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esprimono</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il</a:t>
            </a:r>
            <a:r>
              <a:rPr lang="en-GB" dirty="0">
                <a:solidFill>
                  <a:srgbClr val="FFFFFF"/>
                </a:solidFill>
                <a:effectLst>
                  <a:outerShdw blurRad="38100" dist="38100" dir="2700000" algn="tl">
                    <a:srgbClr val="000000"/>
                  </a:outerShdw>
                </a:effectLst>
              </a:rPr>
              <a:t> RANK. </a:t>
            </a:r>
          </a:p>
        </p:txBody>
      </p:sp>
      <p:sp>
        <p:nvSpPr>
          <p:cNvPr id="3" name="Text Box 1"/>
          <p:cNvSpPr txBox="1">
            <a:spLocks noChangeArrowheads="1"/>
          </p:cNvSpPr>
          <p:nvPr/>
        </p:nvSpPr>
        <p:spPr bwMode="auto">
          <a:xfrm>
            <a:off x="2571750" y="285750"/>
            <a:ext cx="4232275" cy="525463"/>
          </a:xfrm>
          <a:prstGeom prst="rect">
            <a:avLst/>
          </a:prstGeom>
          <a:noFill/>
          <a:ln w="9525">
            <a:noFill/>
            <a:round/>
            <a:headEnd/>
            <a:tailEnd/>
          </a:ln>
          <a:effectLst/>
        </p:spPr>
        <p:txBody>
          <a:bodyPr wrap="none" lIns="90000" tIns="46800" rIns="90000" bIns="46800">
            <a:spAutoFit/>
          </a:bodyPr>
          <a:lstStyle/>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0000"/>
                </a:solidFill>
                <a:effectLst>
                  <a:outerShdw blurRad="38100" dist="38100" dir="2700000" algn="tl">
                    <a:srgbClr val="C0C0C0"/>
                  </a:outerShdw>
                </a:effectLst>
                <a:cs typeface="Times New Roman" pitchFamily="18" charset="0"/>
              </a:rPr>
              <a:t>METABOLISMO OSSEO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785813" y="1214438"/>
            <a:ext cx="8077200" cy="4033837"/>
          </a:xfrm>
          <a:prstGeom prst="rect">
            <a:avLst/>
          </a:prstGeom>
          <a:solidFill>
            <a:srgbClr val="0000A4"/>
          </a:solidFill>
          <a:ln w="9525">
            <a:noFill/>
            <a:round/>
            <a:headEnd/>
            <a:tailEnd/>
          </a:ln>
          <a:effectLst>
            <a:outerShdw dist="107933" dir="13500000" algn="ctr" rotWithShape="0">
              <a:srgbClr val="4D4D4D"/>
            </a:outerShdw>
          </a:effectLst>
        </p:spPr>
        <p:txBody>
          <a:bodyPr lIns="90000" tIns="46800" rIns="90000" bIns="46800">
            <a:spAutoFit/>
          </a:bodyPr>
          <a:lstStyle/>
          <a:p>
            <a:pPr algn="jus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FFFFFF"/>
                </a:solidFill>
                <a:effectLst>
                  <a:outerShdw blurRad="38100" dist="38100" dir="2700000" algn="tl">
                    <a:srgbClr val="000000"/>
                  </a:outerShdw>
                </a:effectLst>
              </a:rPr>
              <a:t>La </a:t>
            </a:r>
            <a:r>
              <a:rPr lang="en-GB" dirty="0" err="1">
                <a:solidFill>
                  <a:srgbClr val="FFFFFF"/>
                </a:solidFill>
                <a:effectLst>
                  <a:outerShdw blurRad="38100" dist="38100" dir="2700000" algn="tl">
                    <a:srgbClr val="000000"/>
                  </a:outerShdw>
                </a:effectLst>
              </a:rPr>
              <a:t>ulteriore</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differenziazione</a:t>
            </a:r>
            <a:r>
              <a:rPr lang="en-GB" dirty="0">
                <a:solidFill>
                  <a:srgbClr val="FFFFFF"/>
                </a:solidFill>
                <a:effectLst>
                  <a:outerShdw blurRad="38100" dist="38100" dir="2700000" algn="tl">
                    <a:srgbClr val="000000"/>
                  </a:outerShdw>
                </a:effectLst>
              </a:rPr>
              <a:t> e </a:t>
            </a:r>
            <a:r>
              <a:rPr lang="en-GB" dirty="0" err="1">
                <a:solidFill>
                  <a:srgbClr val="FFFFFF"/>
                </a:solidFill>
                <a:effectLst>
                  <a:outerShdw blurRad="38100" dist="38100" dir="2700000" algn="tl">
                    <a:srgbClr val="000000"/>
                  </a:outerShdw>
                </a:effectLst>
              </a:rPr>
              <a:t>l’attività</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degli</a:t>
            </a:r>
            <a:r>
              <a:rPr lang="en-GB" dirty="0">
                <a:solidFill>
                  <a:srgbClr val="FFFFFF"/>
                </a:solidFill>
                <a:effectLst>
                  <a:outerShdw blurRad="38100" dist="38100" dir="2700000" algn="tl">
                    <a:srgbClr val="000000"/>
                  </a:outerShdw>
                </a:effectLst>
              </a:rPr>
              <a:t> OCL è </a:t>
            </a:r>
            <a:r>
              <a:rPr lang="en-GB" dirty="0" err="1">
                <a:solidFill>
                  <a:srgbClr val="FFFFFF"/>
                </a:solidFill>
                <a:effectLst>
                  <a:outerShdw blurRad="38100" dist="38100" dir="2700000" algn="tl">
                    <a:srgbClr val="000000"/>
                  </a:outerShdw>
                </a:effectLst>
              </a:rPr>
              <a:t>stimolata</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dalla</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interazione</a:t>
            </a:r>
            <a:r>
              <a:rPr lang="en-GB" dirty="0">
                <a:solidFill>
                  <a:srgbClr val="FFFFFF"/>
                </a:solidFill>
                <a:effectLst>
                  <a:outerShdw blurRad="38100" dist="38100" dir="2700000" algn="tl">
                    <a:srgbClr val="000000"/>
                  </a:outerShdw>
                </a:effectLst>
              </a:rPr>
              <a:t> RANK (</a:t>
            </a:r>
            <a:r>
              <a:rPr lang="en-GB" dirty="0" err="1">
                <a:solidFill>
                  <a:srgbClr val="FFFFFF"/>
                </a:solidFill>
                <a:effectLst>
                  <a:outerShdw blurRad="38100" dist="38100" dir="2700000" algn="tl">
                    <a:srgbClr val="000000"/>
                  </a:outerShdw>
                </a:effectLst>
              </a:rPr>
              <a:t>preOCL</a:t>
            </a:r>
            <a:r>
              <a:rPr lang="en-GB" dirty="0">
                <a:solidFill>
                  <a:srgbClr val="FFFFFF"/>
                </a:solidFill>
                <a:effectLst>
                  <a:outerShdw blurRad="38100" dist="38100" dir="2700000" algn="tl">
                    <a:srgbClr val="000000"/>
                  </a:outerShdw>
                </a:effectLst>
              </a:rPr>
              <a:t>) - </a:t>
            </a:r>
            <a:r>
              <a:rPr lang="en-GB" dirty="0" err="1">
                <a:solidFill>
                  <a:srgbClr val="FFFFFF"/>
                </a:solidFill>
                <a:effectLst>
                  <a:outerShdw blurRad="38100" dist="38100" dir="2700000" algn="tl">
                    <a:srgbClr val="000000"/>
                  </a:outerShdw>
                </a:effectLst>
              </a:rPr>
              <a:t>RankL</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preOB</a:t>
            </a:r>
            <a:r>
              <a:rPr lang="en-GB" dirty="0">
                <a:solidFill>
                  <a:srgbClr val="FFFFFF"/>
                </a:solidFill>
                <a:effectLst>
                  <a:outerShdw blurRad="38100" dist="38100" dir="2700000" algn="tl">
                    <a:srgbClr val="000000"/>
                  </a:outerShdw>
                </a:effectLst>
              </a:rPr>
              <a:t>/OB).</a:t>
            </a: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FFFFFF"/>
              </a:solidFill>
              <a:effectLst>
                <a:outerShdw blurRad="38100" dist="38100" dir="2700000" algn="tl">
                  <a:srgbClr val="000000"/>
                </a:outerShdw>
              </a:effectLst>
            </a:endParaRP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solidFill>
                  <a:srgbClr val="FFFFFF"/>
                </a:solidFill>
                <a:effectLst>
                  <a:outerShdw blurRad="38100" dist="38100" dir="2700000" algn="tl">
                    <a:srgbClr val="000000"/>
                  </a:outerShdw>
                </a:effectLst>
              </a:rPr>
              <a:t>In </a:t>
            </a:r>
            <a:r>
              <a:rPr lang="en-GB" dirty="0" err="1">
                <a:solidFill>
                  <a:srgbClr val="FFFFFF"/>
                </a:solidFill>
                <a:effectLst>
                  <a:outerShdw blurRad="38100" dist="38100" dir="2700000" algn="tl">
                    <a:srgbClr val="000000"/>
                  </a:outerShdw>
                </a:effectLst>
              </a:rPr>
              <a:t>tal</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modo</a:t>
            </a:r>
            <a:r>
              <a:rPr lang="en-GB" dirty="0">
                <a:solidFill>
                  <a:srgbClr val="FFFFFF"/>
                </a:solidFill>
                <a:effectLst>
                  <a:outerShdw blurRad="38100" dist="38100" dir="2700000" algn="tl">
                    <a:srgbClr val="000000"/>
                  </a:outerShdw>
                </a:effectLst>
              </a:rPr>
              <a:t> OCL </a:t>
            </a:r>
            <a:r>
              <a:rPr lang="en-GB" dirty="0" err="1">
                <a:solidFill>
                  <a:srgbClr val="FFFFFF"/>
                </a:solidFill>
                <a:effectLst>
                  <a:outerShdw blurRad="38100" dist="38100" dir="2700000" algn="tl">
                    <a:srgbClr val="000000"/>
                  </a:outerShdw>
                </a:effectLst>
              </a:rPr>
              <a:t>inattivo</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passa</a:t>
            </a:r>
            <a:r>
              <a:rPr lang="en-GB" dirty="0">
                <a:solidFill>
                  <a:srgbClr val="FFFFFF"/>
                </a:solidFill>
                <a:effectLst>
                  <a:outerShdw blurRad="38100" dist="38100" dir="2700000" algn="tl">
                    <a:srgbClr val="000000"/>
                  </a:outerShdw>
                </a:effectLst>
              </a:rPr>
              <a:t> ad OCL </a:t>
            </a:r>
            <a:r>
              <a:rPr lang="en-GB" dirty="0" err="1">
                <a:solidFill>
                  <a:srgbClr val="FFFFFF"/>
                </a:solidFill>
                <a:effectLst>
                  <a:outerShdw blurRad="38100" dist="38100" dir="2700000" algn="tl">
                    <a:srgbClr val="000000"/>
                  </a:outerShdw>
                </a:effectLst>
              </a:rPr>
              <a:t>attivo</a:t>
            </a:r>
            <a:r>
              <a:rPr lang="en-GB" dirty="0">
                <a:solidFill>
                  <a:srgbClr val="FFFFFF"/>
                </a:solidFill>
                <a:effectLst>
                  <a:outerShdw blurRad="38100" dist="38100" dir="2700000" algn="tl">
                    <a:srgbClr val="000000"/>
                  </a:outerShdw>
                </a:effectLst>
              </a:rPr>
              <a:t>. </a:t>
            </a: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err="1">
                <a:solidFill>
                  <a:srgbClr val="FFFFFF"/>
                </a:solidFill>
                <a:effectLst>
                  <a:outerShdw blurRad="38100" dist="38100" dir="2700000" algn="tl">
                    <a:srgbClr val="000000"/>
                  </a:outerShdw>
                </a:effectLst>
              </a:rPr>
              <a:t>L’interazione</a:t>
            </a:r>
            <a:r>
              <a:rPr lang="en-GB" dirty="0">
                <a:solidFill>
                  <a:srgbClr val="FFFFFF"/>
                </a:solidFill>
                <a:effectLst>
                  <a:outerShdw blurRad="38100" dist="38100" dir="2700000" algn="tl">
                    <a:srgbClr val="000000"/>
                  </a:outerShdw>
                </a:effectLst>
              </a:rPr>
              <a:t> RANK/RANK-l </a:t>
            </a:r>
            <a:r>
              <a:rPr lang="en-GB" dirty="0" err="1">
                <a:solidFill>
                  <a:srgbClr val="FFFFFF"/>
                </a:solidFill>
                <a:effectLst>
                  <a:outerShdw blurRad="38100" dist="38100" dir="2700000" algn="tl">
                    <a:srgbClr val="000000"/>
                  </a:outerShdw>
                </a:effectLst>
              </a:rPr>
              <a:t>può</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essere</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bloccata</a:t>
            </a:r>
            <a:r>
              <a:rPr lang="en-GB" dirty="0">
                <a:solidFill>
                  <a:srgbClr val="FFFFFF"/>
                </a:solidFill>
                <a:effectLst>
                  <a:outerShdw blurRad="38100" dist="38100" dir="2700000" algn="tl">
                    <a:srgbClr val="000000"/>
                  </a:outerShdw>
                </a:effectLst>
              </a:rPr>
              <a:t> </a:t>
            </a:r>
            <a:r>
              <a:rPr lang="en-GB" dirty="0" err="1">
                <a:solidFill>
                  <a:srgbClr val="FFFFFF"/>
                </a:solidFill>
                <a:effectLst>
                  <a:outerShdw blurRad="38100" dist="38100" dir="2700000" algn="tl">
                    <a:srgbClr val="000000"/>
                  </a:outerShdw>
                </a:effectLst>
              </a:rPr>
              <a:t>dalla</a:t>
            </a:r>
            <a:r>
              <a:rPr lang="en-GB" dirty="0">
                <a:solidFill>
                  <a:srgbClr val="FFFFFF"/>
                </a:solidFill>
                <a:effectLst>
                  <a:outerShdw blurRad="38100" dist="38100" dir="2700000" algn="tl">
                    <a:srgbClr val="000000"/>
                  </a:outerShdw>
                </a:effectLst>
              </a:rPr>
              <a:t> OPG.</a:t>
            </a:r>
          </a:p>
          <a:p>
            <a:pPr algn="just">
              <a:buClr>
                <a:srgbClr val="DCEE34"/>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FFFFFF"/>
              </a:solidFill>
              <a:effectLst>
                <a:outerShdw blurRad="38100" dist="38100" dir="2700000" algn="tl">
                  <a:srgbClr val="000000"/>
                </a:outerShdw>
              </a:effectLst>
            </a:endParaRPr>
          </a:p>
        </p:txBody>
      </p:sp>
      <p:sp>
        <p:nvSpPr>
          <p:cNvPr id="3" name="Text Box 1"/>
          <p:cNvSpPr txBox="1">
            <a:spLocks noChangeArrowheads="1"/>
          </p:cNvSpPr>
          <p:nvPr/>
        </p:nvSpPr>
        <p:spPr bwMode="auto">
          <a:xfrm>
            <a:off x="2214563" y="285750"/>
            <a:ext cx="4232275" cy="525463"/>
          </a:xfrm>
          <a:prstGeom prst="rect">
            <a:avLst/>
          </a:prstGeom>
          <a:noFill/>
          <a:ln w="9525">
            <a:noFill/>
            <a:round/>
            <a:headEnd/>
            <a:tailEnd/>
          </a:ln>
          <a:effectLst/>
        </p:spPr>
        <p:txBody>
          <a:bodyPr wrap="none" lIns="90000" tIns="46800" rIns="90000" bIns="46800">
            <a:spAutoFit/>
          </a:bodyPr>
          <a:lstStyle/>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0000"/>
                </a:solidFill>
                <a:effectLst>
                  <a:outerShdw blurRad="38100" dist="38100" dir="2700000" algn="tl">
                    <a:srgbClr val="C0C0C0"/>
                  </a:outerShdw>
                </a:effectLst>
                <a:cs typeface="Times New Roman" pitchFamily="18" charset="0"/>
              </a:rPr>
              <a:t>METABOLISMO OSSEO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itolo 1"/>
          <p:cNvSpPr>
            <a:spLocks noGrp="1"/>
          </p:cNvSpPr>
          <p:nvPr>
            <p:ph type="ctrTitle"/>
          </p:nvPr>
        </p:nvSpPr>
        <p:spPr/>
        <p:txBody>
          <a:bodyPr/>
          <a:lstStyle/>
          <a:p>
            <a:pPr eaLnBrk="1" hangingPunct="1"/>
            <a:r>
              <a:rPr lang="it-IT" dirty="0" smtClean="0">
                <a:solidFill>
                  <a:srgbClr val="FFFF00"/>
                </a:solidFill>
              </a:rPr>
              <a:t>Perché parlare di osteoporosi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85750" y="1000125"/>
            <a:ext cx="8686800" cy="5564188"/>
          </a:xfrm>
          <a:prstGeom prst="rect">
            <a:avLst/>
          </a:prstGeom>
          <a:solidFill>
            <a:srgbClr val="0000A4"/>
          </a:solidFill>
          <a:ln w="9525">
            <a:noFill/>
            <a:round/>
            <a:headEnd/>
            <a:tailEnd/>
          </a:ln>
          <a:effectLst>
            <a:outerShdw dist="107933" dir="13500000" algn="ctr" rotWithShape="0">
              <a:srgbClr val="4D4D4D"/>
            </a:outerShdw>
          </a:effectLst>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dirty="0" err="1">
                <a:solidFill>
                  <a:srgbClr val="FFFFFF"/>
                </a:solidFill>
                <a:effectLst>
                  <a:outerShdw blurRad="38100" dist="38100" dir="2700000" algn="tl">
                    <a:srgbClr val="000000"/>
                  </a:outerShdw>
                </a:effectLst>
              </a:rPr>
              <a:t>L’interazione</a:t>
            </a:r>
            <a:r>
              <a:rPr lang="en-GB" sz="2500" dirty="0">
                <a:solidFill>
                  <a:srgbClr val="FFFFFF"/>
                </a:solidFill>
                <a:effectLst>
                  <a:outerShdw blurRad="38100" dist="38100" dir="2700000" algn="tl">
                    <a:srgbClr val="000000"/>
                  </a:outerShdw>
                </a:effectLst>
              </a:rPr>
              <a:t> RANK/RANK-L è </a:t>
            </a:r>
            <a:r>
              <a:rPr lang="en-GB" sz="2500" dirty="0" err="1">
                <a:solidFill>
                  <a:srgbClr val="FFFFFF"/>
                </a:solidFill>
                <a:effectLst>
                  <a:outerShdw blurRad="38100" dist="38100" dir="2700000" algn="tl">
                    <a:srgbClr val="000000"/>
                  </a:outerShdw>
                </a:effectLst>
              </a:rPr>
              <a:t>di</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importanza</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fondamentale</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tanto</a:t>
            </a:r>
            <a:r>
              <a:rPr lang="en-GB" sz="2500" dirty="0">
                <a:solidFill>
                  <a:srgbClr val="FFFFFF"/>
                </a:solidFill>
                <a:effectLst>
                  <a:outerShdw blurRad="38100" dist="38100" dir="2700000" algn="tl">
                    <a:srgbClr val="000000"/>
                  </a:outerShdw>
                </a:effectLst>
              </a:rPr>
              <a:t> per la </a:t>
            </a:r>
            <a:r>
              <a:rPr lang="en-GB" sz="2500" dirty="0" err="1">
                <a:solidFill>
                  <a:srgbClr val="FFFFFF"/>
                </a:solidFill>
                <a:effectLst>
                  <a:outerShdw blurRad="38100" dist="38100" dir="2700000" algn="tl">
                    <a:srgbClr val="000000"/>
                  </a:outerShdw>
                </a:effectLst>
              </a:rPr>
              <a:t>differenziazione</a:t>
            </a:r>
            <a:r>
              <a:rPr lang="en-GB" sz="2500" dirty="0">
                <a:solidFill>
                  <a:srgbClr val="FFFFFF"/>
                </a:solidFill>
                <a:effectLst>
                  <a:outerShdw blurRad="38100" dist="38100" dir="2700000" algn="tl">
                    <a:srgbClr val="000000"/>
                  </a:outerShdw>
                </a:effectLst>
              </a:rPr>
              <a:t> </a:t>
            </a:r>
            <a:br>
              <a:rPr lang="en-GB" sz="2500" dirty="0">
                <a:solidFill>
                  <a:srgbClr val="FFFFFF"/>
                </a:solidFill>
                <a:effectLst>
                  <a:outerShdw blurRad="38100" dist="38100" dir="2700000" algn="tl">
                    <a:srgbClr val="000000"/>
                  </a:outerShdw>
                </a:effectLst>
              </a:rPr>
            </a:br>
            <a:r>
              <a:rPr lang="en-GB" sz="2500" dirty="0" err="1">
                <a:solidFill>
                  <a:srgbClr val="FFFFFF"/>
                </a:solidFill>
                <a:effectLst>
                  <a:outerShdw blurRad="38100" dist="38100" dir="2700000" algn="tl">
                    <a:srgbClr val="000000"/>
                  </a:outerShdw>
                </a:effectLst>
              </a:rPr>
              <a:t>quanto</a:t>
            </a:r>
            <a:r>
              <a:rPr lang="en-GB" sz="2500" dirty="0">
                <a:solidFill>
                  <a:srgbClr val="FFFFFF"/>
                </a:solidFill>
                <a:effectLst>
                  <a:outerShdw blurRad="38100" dist="38100" dir="2700000" algn="tl">
                    <a:srgbClr val="000000"/>
                  </a:outerShdw>
                </a:effectLst>
              </a:rPr>
              <a:t> per </a:t>
            </a:r>
            <a:r>
              <a:rPr lang="en-GB" sz="2500" dirty="0" err="1">
                <a:solidFill>
                  <a:srgbClr val="FFFFFF"/>
                </a:solidFill>
                <a:effectLst>
                  <a:outerShdw blurRad="38100" dist="38100" dir="2700000" algn="tl">
                    <a:srgbClr val="000000"/>
                  </a:outerShdw>
                </a:effectLst>
              </a:rPr>
              <a:t>il</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mantenimento</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dell’attività</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degli</a:t>
            </a:r>
            <a:r>
              <a:rPr lang="en-GB" sz="2500" dirty="0">
                <a:solidFill>
                  <a:srgbClr val="FFFFFF"/>
                </a:solidFill>
                <a:effectLst>
                  <a:outerShdw blurRad="38100" dist="38100" dir="2700000" algn="tl">
                    <a:srgbClr val="000000"/>
                  </a:outerShdw>
                </a:effectLst>
              </a:rPr>
              <a:t> OCL.</a:t>
            </a:r>
            <a:br>
              <a:rPr lang="en-GB" sz="2500" dirty="0">
                <a:solidFill>
                  <a:srgbClr val="FFFFFF"/>
                </a:solidFill>
                <a:effectLst>
                  <a:outerShdw blurRad="38100" dist="38100" dir="2700000" algn="tl">
                    <a:srgbClr val="000000"/>
                  </a:outerShdw>
                </a:effectLst>
              </a:rPr>
            </a:br>
            <a:r>
              <a:rPr lang="en-GB" sz="2500" dirty="0">
                <a:solidFill>
                  <a:srgbClr val="FFFFFF"/>
                </a:solidFill>
                <a:effectLst>
                  <a:outerShdw blurRad="38100" dist="38100" dir="2700000" algn="tl">
                    <a:srgbClr val="000000"/>
                  </a:outerShdw>
                </a:effectLst>
              </a:rPr>
              <a:t/>
            </a:r>
            <a:br>
              <a:rPr lang="en-GB" sz="2500" dirty="0">
                <a:solidFill>
                  <a:srgbClr val="FFFFFF"/>
                </a:solidFill>
                <a:effectLst>
                  <a:outerShdw blurRad="38100" dist="38100" dir="2700000" algn="tl">
                    <a:srgbClr val="000000"/>
                  </a:outerShdw>
                </a:effectLst>
              </a:rPr>
            </a:br>
            <a:r>
              <a:rPr lang="en-GB" sz="2500" dirty="0" err="1">
                <a:solidFill>
                  <a:srgbClr val="FFFFFF"/>
                </a:solidFill>
                <a:effectLst>
                  <a:outerShdw blurRad="38100" dist="38100" dir="2700000" algn="tl">
                    <a:srgbClr val="000000"/>
                  </a:outerShdw>
                </a:effectLst>
              </a:rPr>
              <a:t>Essa</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rappresenta</a:t>
            </a:r>
            <a:r>
              <a:rPr lang="en-GB" sz="2500" dirty="0">
                <a:solidFill>
                  <a:srgbClr val="FFFFFF"/>
                </a:solidFill>
                <a:effectLst>
                  <a:outerShdw blurRad="38100" dist="38100" dir="2700000" algn="tl">
                    <a:srgbClr val="000000"/>
                  </a:outerShdw>
                </a:effectLst>
              </a:rPr>
              <a:t> la via </a:t>
            </a:r>
            <a:r>
              <a:rPr lang="en-GB" sz="2500" dirty="0" err="1">
                <a:solidFill>
                  <a:srgbClr val="FFFFFF"/>
                </a:solidFill>
                <a:effectLst>
                  <a:outerShdw blurRad="38100" dist="38100" dir="2700000" algn="tl">
                    <a:srgbClr val="000000"/>
                  </a:outerShdw>
                </a:effectLst>
              </a:rPr>
              <a:t>comune</a:t>
            </a:r>
            <a:r>
              <a:rPr lang="en-GB" sz="2500" dirty="0">
                <a:solidFill>
                  <a:srgbClr val="FFFFFF"/>
                </a:solidFill>
                <a:effectLst>
                  <a:outerShdw blurRad="38100" dist="38100" dir="2700000" algn="tl">
                    <a:srgbClr val="000000"/>
                  </a:outerShdw>
                </a:effectLst>
              </a:rPr>
              <a:t> finale per </a:t>
            </a:r>
            <a:r>
              <a:rPr lang="en-GB" sz="2500" dirty="0" err="1">
                <a:solidFill>
                  <a:srgbClr val="FFFFFF"/>
                </a:solidFill>
                <a:effectLst>
                  <a:outerShdw blurRad="38100" dist="38100" dir="2700000" algn="tl">
                    <a:srgbClr val="000000"/>
                  </a:outerShdw>
                </a:effectLst>
              </a:rPr>
              <a:t>qualsiasi</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fattore</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patogenetico</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della</a:t>
            </a:r>
            <a:r>
              <a:rPr lang="en-GB" sz="2500" dirty="0">
                <a:solidFill>
                  <a:srgbClr val="FFFFFF"/>
                </a:solidFill>
                <a:effectLst>
                  <a:outerShdw blurRad="38100" dist="38100" dir="2700000" algn="tl">
                    <a:srgbClr val="000000"/>
                  </a:outerShdw>
                </a:effectLst>
              </a:rPr>
              <a:t> OP, </a:t>
            </a:r>
            <a:r>
              <a:rPr lang="en-GB" sz="2500" dirty="0" err="1">
                <a:solidFill>
                  <a:srgbClr val="FFFFFF"/>
                </a:solidFill>
                <a:effectLst>
                  <a:outerShdw blurRad="38100" dist="38100" dir="2700000" algn="tl">
                    <a:srgbClr val="000000"/>
                  </a:outerShdw>
                </a:effectLst>
              </a:rPr>
              <a:t>che</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agisca</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tramite</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incremento</a:t>
            </a:r>
            <a:r>
              <a:rPr lang="en-GB" sz="2500" dirty="0">
                <a:solidFill>
                  <a:srgbClr val="FFFFFF"/>
                </a:solidFill>
                <a:effectLst>
                  <a:outerShdw blurRad="38100" dist="38100" dir="2700000" algn="tl">
                    <a:srgbClr val="000000"/>
                  </a:outerShdw>
                </a:effectLst>
              </a:rPr>
              <a:t/>
            </a:r>
            <a:br>
              <a:rPr lang="en-GB" sz="2500" dirty="0">
                <a:solidFill>
                  <a:srgbClr val="FFFFFF"/>
                </a:solidFill>
                <a:effectLst>
                  <a:outerShdw blurRad="38100" dist="38100" dir="2700000" algn="tl">
                    <a:srgbClr val="000000"/>
                  </a:outerShdw>
                </a:effectLst>
              </a:rPr>
            </a:br>
            <a:r>
              <a:rPr lang="en-GB" sz="2500" dirty="0">
                <a:solidFill>
                  <a:srgbClr val="FFFFFF"/>
                </a:solidFill>
                <a:effectLst>
                  <a:outerShdw blurRad="38100" dist="38100" dir="2700000" algn="tl">
                    <a:srgbClr val="000000"/>
                  </a:outerShdw>
                </a:effectLst>
              </a:rPr>
              <a:t> del </a:t>
            </a:r>
            <a:r>
              <a:rPr lang="en-GB" sz="2500" dirty="0" err="1">
                <a:solidFill>
                  <a:srgbClr val="FFFFFF"/>
                </a:solidFill>
                <a:effectLst>
                  <a:outerShdw blurRad="38100" dist="38100" dir="2700000" algn="tl">
                    <a:srgbClr val="000000"/>
                  </a:outerShdw>
                </a:effectLst>
              </a:rPr>
              <a:t>riassorbimento</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osseo</a:t>
            </a:r>
            <a:r>
              <a:rPr lang="en-GB" sz="2500" dirty="0">
                <a:solidFill>
                  <a:srgbClr val="FFFFFF"/>
                </a:solidFill>
                <a:effectLst>
                  <a:outerShdw blurRad="38100" dist="38100" dir="2700000" algn="tl">
                    <a:srgbClr val="000000"/>
                  </a:outerShdw>
                </a:effectLst>
              </a:rPr>
              <a:t>.</a:t>
            </a:r>
            <a:br>
              <a:rPr lang="en-GB" sz="2500" dirty="0">
                <a:solidFill>
                  <a:srgbClr val="FFFFFF"/>
                </a:solidFill>
                <a:effectLst>
                  <a:outerShdw blurRad="38100" dist="38100" dir="2700000" algn="tl">
                    <a:srgbClr val="000000"/>
                  </a:outerShdw>
                </a:effectLst>
              </a:rPr>
            </a:br>
            <a:r>
              <a:rPr lang="en-GB" sz="2500" dirty="0">
                <a:solidFill>
                  <a:srgbClr val="FFFFFF"/>
                </a:solidFill>
                <a:effectLst>
                  <a:outerShdw blurRad="38100" dist="38100" dir="2700000" algn="tl">
                    <a:srgbClr val="000000"/>
                  </a:outerShdw>
                </a:effectLst>
              </a:rPr>
              <a:t/>
            </a:r>
            <a:br>
              <a:rPr lang="en-GB" sz="2500" dirty="0">
                <a:solidFill>
                  <a:srgbClr val="FFFFFF"/>
                </a:solidFill>
                <a:effectLst>
                  <a:outerShdw blurRad="38100" dist="38100" dir="2700000" algn="tl">
                    <a:srgbClr val="000000"/>
                  </a:outerShdw>
                </a:effectLst>
              </a:rPr>
            </a:br>
            <a:r>
              <a:rPr lang="en-GB" sz="2500" dirty="0">
                <a:solidFill>
                  <a:srgbClr val="FFFFFF"/>
                </a:solidFill>
                <a:effectLst>
                  <a:outerShdw blurRad="38100" dist="38100" dir="2700000" algn="tl">
                    <a:srgbClr val="000000"/>
                  </a:outerShdw>
                </a:effectLst>
              </a:rPr>
              <a:t>In </a:t>
            </a:r>
            <a:r>
              <a:rPr lang="en-GB" sz="2500" dirty="0" err="1">
                <a:solidFill>
                  <a:srgbClr val="FFFFFF"/>
                </a:solidFill>
                <a:effectLst>
                  <a:outerShdw blurRad="38100" dist="38100" dir="2700000" algn="tl">
                    <a:srgbClr val="000000"/>
                  </a:outerShdw>
                </a:effectLst>
              </a:rPr>
              <a:t>situazioni</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fisiologiche</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di</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riassorbimento</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osseo</a:t>
            </a:r>
            <a:r>
              <a:rPr lang="en-GB" sz="2500" dirty="0">
                <a:solidFill>
                  <a:srgbClr val="FFFFFF"/>
                </a:solidFill>
                <a:effectLst>
                  <a:outerShdw blurRad="38100" dist="38100" dir="2700000" algn="tl">
                    <a:srgbClr val="000000"/>
                  </a:outerShdw>
                </a:effectLst>
              </a:rPr>
              <a:t> le cellule </a:t>
            </a:r>
            <a:r>
              <a:rPr lang="en-GB" sz="2500" dirty="0" err="1">
                <a:solidFill>
                  <a:srgbClr val="FFFFFF"/>
                </a:solidFill>
                <a:effectLst>
                  <a:outerShdw blurRad="38100" dist="38100" dir="2700000" algn="tl">
                    <a:srgbClr val="000000"/>
                  </a:outerShdw>
                </a:effectLst>
              </a:rPr>
              <a:t>stromali</a:t>
            </a:r>
            <a:r>
              <a:rPr lang="en-GB" sz="2500" dirty="0">
                <a:solidFill>
                  <a:srgbClr val="FFFFFF"/>
                </a:solidFill>
                <a:effectLst>
                  <a:outerShdw blurRad="38100" dist="38100" dir="2700000" algn="tl">
                    <a:srgbClr val="000000"/>
                  </a:outerShdw>
                </a:effectLst>
              </a:rPr>
              <a:t>/</a:t>
            </a:r>
            <a:r>
              <a:rPr lang="en-GB" sz="2500" dirty="0" err="1">
                <a:solidFill>
                  <a:srgbClr val="FFFFFF"/>
                </a:solidFill>
                <a:effectLst>
                  <a:outerShdw blurRad="38100" dist="38100" dir="2700000" algn="tl">
                    <a:srgbClr val="000000"/>
                  </a:outerShdw>
                </a:effectLst>
              </a:rPr>
              <a:t>preOB</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rappresentano</a:t>
            </a:r>
            <a:r>
              <a:rPr lang="en-GB" sz="2500" dirty="0">
                <a:solidFill>
                  <a:srgbClr val="FFFFFF"/>
                </a:solidFill>
                <a:effectLst>
                  <a:outerShdw blurRad="38100" dist="38100" dir="2700000" algn="tl">
                    <a:srgbClr val="000000"/>
                  </a:outerShdw>
                </a:effectLst>
              </a:rPr>
              <a:t> la </a:t>
            </a:r>
            <a:r>
              <a:rPr lang="en-GB" sz="2500" dirty="0" err="1">
                <a:solidFill>
                  <a:srgbClr val="FFFFFF"/>
                </a:solidFill>
                <a:effectLst>
                  <a:outerShdw blurRad="38100" dist="38100" dir="2700000" algn="tl">
                    <a:srgbClr val="000000"/>
                  </a:outerShdw>
                </a:effectLst>
              </a:rPr>
              <a:t>maggiore</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fonte</a:t>
            </a:r>
            <a:r>
              <a:rPr lang="en-GB" sz="2500" dirty="0">
                <a:solidFill>
                  <a:srgbClr val="FFFFFF"/>
                </a:solidFill>
                <a:effectLst>
                  <a:outerShdw blurRad="38100" dist="38100" dir="2700000" algn="tl">
                    <a:srgbClr val="000000"/>
                  </a:outerShdw>
                </a:effectLst>
              </a:rPr>
              <a:t> </a:t>
            </a:r>
            <a:r>
              <a:rPr lang="en-GB" sz="2500" dirty="0" err="1">
                <a:solidFill>
                  <a:srgbClr val="FFFFFF"/>
                </a:solidFill>
                <a:effectLst>
                  <a:outerShdw blurRad="38100" dist="38100" dir="2700000" algn="tl">
                    <a:srgbClr val="000000"/>
                  </a:outerShdw>
                </a:effectLst>
              </a:rPr>
              <a:t>di</a:t>
            </a:r>
            <a:r>
              <a:rPr lang="en-GB" sz="2500" dirty="0">
                <a:solidFill>
                  <a:srgbClr val="FFFFFF"/>
                </a:solidFill>
                <a:effectLst>
                  <a:outerShdw blurRad="38100" dist="38100" dir="2700000" algn="tl">
                    <a:srgbClr val="000000"/>
                  </a:outerShdw>
                </a:effectLst>
              </a:rPr>
              <a:t> RANK-L.</a:t>
            </a:r>
            <a:br>
              <a:rPr lang="en-GB" sz="2500" dirty="0">
                <a:solidFill>
                  <a:srgbClr val="FFFFFF"/>
                </a:solidFill>
                <a:effectLst>
                  <a:outerShdw blurRad="38100" dist="38100" dir="2700000" algn="tl">
                    <a:srgbClr val="000000"/>
                  </a:outerShdw>
                </a:effectLst>
              </a:rPr>
            </a:br>
            <a:r>
              <a:rPr lang="en-GB" sz="2500" dirty="0">
                <a:solidFill>
                  <a:srgbClr val="FFFFFF"/>
                </a:solidFill>
                <a:effectLst>
                  <a:outerShdw blurRad="38100" dist="38100" dir="2700000" algn="tl">
                    <a:srgbClr val="000000"/>
                  </a:outerShdw>
                </a:effectLst>
              </a:rPr>
              <a:t/>
            </a:r>
            <a:br>
              <a:rPr lang="en-GB" sz="2500" dirty="0">
                <a:solidFill>
                  <a:srgbClr val="FFFFFF"/>
                </a:solidFill>
                <a:effectLst>
                  <a:outerShdw blurRad="38100" dist="38100" dir="2700000" algn="tl">
                    <a:srgbClr val="000000"/>
                  </a:outerShdw>
                </a:effectLst>
              </a:rPr>
            </a:br>
            <a:endParaRPr lang="en-GB" sz="2500" dirty="0">
              <a:solidFill>
                <a:srgbClr val="FFFFFF"/>
              </a:solidFill>
              <a:effectLst>
                <a:outerShdw blurRad="38100" dist="38100" dir="2700000" algn="tl">
                  <a:srgbClr val="000000"/>
                </a:outerShdw>
              </a:effectLst>
            </a:endParaRPr>
          </a:p>
        </p:txBody>
      </p:sp>
      <p:sp>
        <p:nvSpPr>
          <p:cNvPr id="3" name="Text Box 1"/>
          <p:cNvSpPr txBox="1">
            <a:spLocks noChangeArrowheads="1"/>
          </p:cNvSpPr>
          <p:nvPr/>
        </p:nvSpPr>
        <p:spPr bwMode="auto">
          <a:xfrm>
            <a:off x="2714625" y="214313"/>
            <a:ext cx="4232275" cy="525462"/>
          </a:xfrm>
          <a:prstGeom prst="rect">
            <a:avLst/>
          </a:prstGeom>
          <a:noFill/>
          <a:ln w="9525">
            <a:noFill/>
            <a:round/>
            <a:headEnd/>
            <a:tailEnd/>
          </a:ln>
          <a:effectLst/>
        </p:spPr>
        <p:txBody>
          <a:bodyPr wrap="none" lIns="90000" tIns="46800" rIns="90000" bIns="46800">
            <a:spAutoFit/>
          </a:bodyPr>
          <a:lstStyle/>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0000"/>
                </a:solidFill>
                <a:effectLst>
                  <a:outerShdw blurRad="38100" dist="38100" dir="2700000" algn="tl">
                    <a:srgbClr val="C0C0C0"/>
                  </a:outerShdw>
                </a:effectLst>
                <a:cs typeface="Times New Roman" pitchFamily="18" charset="0"/>
              </a:rPr>
              <a:t>METABOLISMO OSSEO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egnaposto piè di pagina 2"/>
          <p:cNvSpPr txBox="1">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itchFamily="18" charset="0"/>
              </a:defRPr>
            </a:lvl9pPr>
          </a:lstStyle>
          <a:p>
            <a:pPr algn="ctr" hangingPunct="1"/>
            <a:endParaRPr lang="it-IT" sz="1400">
              <a:solidFill>
                <a:srgbClr val="000000"/>
              </a:solidFill>
              <a:ea typeface="Arial Unicode MS" pitchFamily="34" charset="-128"/>
              <a:cs typeface="Tahoma" pitchFamily="34" charset="0"/>
            </a:endParaRPr>
          </a:p>
        </p:txBody>
      </p:sp>
      <p:sp>
        <p:nvSpPr>
          <p:cNvPr id="371715" name="Titolo 1"/>
          <p:cNvSpPr>
            <a:spLocks noGrp="1"/>
          </p:cNvSpPr>
          <p:nvPr>
            <p:ph type="title"/>
          </p:nvPr>
        </p:nvSpPr>
        <p:spPr/>
        <p:txBody>
          <a:bodyPr lIns="90004" tIns="46798" rIns="90004" bIns="46798">
            <a:spAutoFit/>
          </a:bodyPr>
          <a:lstStyle/>
          <a:p>
            <a:pPr eaLnBrk="1" hangingPunct="1"/>
            <a:r>
              <a:rPr lang="it-IT" sz="3200" smtClean="0">
                <a:solidFill>
                  <a:srgbClr val="FFCC00"/>
                </a:solidFill>
                <a:latin typeface="Comic Sans MS" pitchFamily="66" charset="0"/>
              </a:rPr>
              <a:t>RANKL citochina chiave per la differenziazione funzione e sopravvivenza degli OC</a:t>
            </a:r>
          </a:p>
        </p:txBody>
      </p:sp>
      <p:sp>
        <p:nvSpPr>
          <p:cNvPr id="371716" name="Segnaposto testo 2"/>
          <p:cNvSpPr>
            <a:spLocks noGrp="1"/>
          </p:cNvSpPr>
          <p:nvPr>
            <p:ph type="body" idx="4294967295"/>
          </p:nvPr>
        </p:nvSpPr>
        <p:spPr>
          <a:xfrm>
            <a:off x="0" y="1600200"/>
            <a:ext cx="9036050" cy="1663700"/>
          </a:xfrm>
        </p:spPr>
        <p:txBody>
          <a:bodyPr lIns="90004" tIns="46798" rIns="90004" bIns="46798">
            <a:spAutoFit/>
          </a:bodyPr>
          <a:lstStyle/>
          <a:p>
            <a:pPr eaLnBrk="1" hangingPunct="1">
              <a:spcBef>
                <a:spcPts val="350"/>
              </a:spcBef>
              <a:buFont typeface="Arial" pitchFamily="34" charset="0"/>
              <a:buNone/>
            </a:pPr>
            <a:r>
              <a:rPr lang="it-IT" smtClean="0">
                <a:solidFill>
                  <a:srgbClr val="FF0000"/>
                </a:solidFill>
                <a:latin typeface="Comic Sans MS" pitchFamily="66" charset="0"/>
              </a:rPr>
              <a:t>RANKL</a:t>
            </a:r>
            <a:r>
              <a:rPr lang="it-IT" sz="1400" smtClean="0">
                <a:solidFill>
                  <a:srgbClr val="FFFFFF"/>
                </a:solidFill>
                <a:latin typeface="Comic Sans MS" pitchFamily="66" charset="0"/>
              </a:rPr>
              <a:t>citochina solubile e legata alla membrana di</a:t>
            </a:r>
          </a:p>
          <a:p>
            <a:pPr eaLnBrk="1" hangingPunct="1">
              <a:spcBef>
                <a:spcPts val="350"/>
              </a:spcBef>
              <a:buFont typeface="Arial" pitchFamily="34" charset="0"/>
              <a:buNone/>
            </a:pPr>
            <a:r>
              <a:rPr lang="it-IT" sz="1400" smtClean="0">
                <a:solidFill>
                  <a:srgbClr val="FFFFFF"/>
                </a:solidFill>
                <a:latin typeface="Comic Sans MS" pitchFamily="66" charset="0"/>
              </a:rPr>
              <a:t>                           cellule osteoblastiche</a:t>
            </a:r>
          </a:p>
          <a:p>
            <a:pPr eaLnBrk="1" hangingPunct="1">
              <a:spcBef>
                <a:spcPts val="350"/>
              </a:spcBef>
              <a:buFont typeface="Arial" pitchFamily="34" charset="0"/>
              <a:buNone/>
            </a:pPr>
            <a:r>
              <a:rPr lang="it-IT" smtClean="0">
                <a:solidFill>
                  <a:srgbClr val="FF0000"/>
                </a:solidFill>
                <a:latin typeface="Comic Sans MS" pitchFamily="66" charset="0"/>
              </a:rPr>
              <a:t>RANK</a:t>
            </a:r>
            <a:r>
              <a:rPr lang="it-IT" sz="1400" smtClean="0">
                <a:solidFill>
                  <a:srgbClr val="FFFFFF"/>
                </a:solidFill>
                <a:latin typeface="Comic Sans MS" pitchFamily="66" charset="0"/>
              </a:rPr>
              <a:t>recettore espresso su cellule osteoclastiche</a:t>
            </a:r>
          </a:p>
          <a:p>
            <a:pPr eaLnBrk="1" hangingPunct="1">
              <a:spcBef>
                <a:spcPts val="350"/>
              </a:spcBef>
              <a:buFont typeface="Arial" pitchFamily="34" charset="0"/>
              <a:buNone/>
            </a:pPr>
            <a:endParaRPr lang="it-IT" sz="1400" smtClean="0">
              <a:latin typeface="Comic Sans MS" pitchFamily="66" charset="0"/>
            </a:endParaRPr>
          </a:p>
        </p:txBody>
      </p:sp>
      <p:sp>
        <p:nvSpPr>
          <p:cNvPr id="5" name="Figura a mano libera 3"/>
          <p:cNvSpPr/>
          <p:nvPr/>
        </p:nvSpPr>
        <p:spPr>
          <a:xfrm>
            <a:off x="1371600" y="4724400"/>
            <a:ext cx="6934200" cy="91440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solidFill>
            <a:srgbClr val="0099CC"/>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6" name="Figura a mano libera 4"/>
          <p:cNvSpPr/>
          <p:nvPr/>
        </p:nvSpPr>
        <p:spPr>
          <a:xfrm>
            <a:off x="2133600" y="4267200"/>
            <a:ext cx="914400" cy="76200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solidFill>
            <a:srgbClr val="0099CC"/>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7" name="Figura a mano libera 5"/>
          <p:cNvSpPr/>
          <p:nvPr/>
        </p:nvSpPr>
        <p:spPr>
          <a:xfrm>
            <a:off x="3886200" y="4038600"/>
            <a:ext cx="1447800" cy="121920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solidFill>
            <a:srgbClr val="FF99CC"/>
          </a:solidFill>
          <a:ln w="9363">
            <a:solidFill>
              <a:srgbClr val="FFFFFF"/>
            </a:solidFill>
            <a:prstDash val="solid"/>
            <a:miter/>
          </a:ln>
        </p:spPr>
        <p:txBody>
          <a:bodyPr lIns="90004" tIns="46798" rIns="90004" bIns="46798" anchor="ctr" anchorCtr="1" compatLnSpc="0"/>
          <a:lstStyle/>
          <a:p>
            <a:pPr algn="ct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1800" kern="0">
                <a:solidFill>
                  <a:srgbClr val="FF0000"/>
                </a:solidFill>
                <a:latin typeface="Comic Sans MS" pitchFamily="66"/>
                <a:ea typeface="Arial Unicode MS" pitchFamily="2"/>
                <a:cs typeface="Tahoma" pitchFamily="2"/>
              </a:rPr>
              <a:t>OC</a:t>
            </a:r>
          </a:p>
        </p:txBody>
      </p:sp>
      <p:sp>
        <p:nvSpPr>
          <p:cNvPr id="8" name="Figura a mano libera 6"/>
          <p:cNvSpPr/>
          <p:nvPr/>
        </p:nvSpPr>
        <p:spPr>
          <a:xfrm>
            <a:off x="2590800" y="3200400"/>
            <a:ext cx="2514600" cy="914400"/>
          </a:xfrm>
          <a:custGeom>
            <a:avLst/>
            <a:gdLst>
              <a:gd name="f0" fmla="val w"/>
              <a:gd name="f1" fmla="val h"/>
              <a:gd name="f2" fmla="val 0"/>
              <a:gd name="f3" fmla="val 21600"/>
              <a:gd name="f4" fmla="val 8550"/>
              <a:gd name="f5" fmla="val 3540"/>
              <a:gd name="f6" fmla="val 4370"/>
              <a:gd name="f7" fmla="val 9270"/>
              <a:gd name="f8" fmla="val 13890"/>
              <a:gd name="f9" fmla="val 18570"/>
              <a:gd name="f10" fmla="val 3230"/>
              <a:gd name="f11" fmla="val 18600"/>
              <a:gd name="f12" fmla="val 8300"/>
              <a:gd name="f13" fmla="val 15680"/>
              <a:gd name="f14" fmla="val 14260"/>
              <a:gd name="f15" fmla="val 9700"/>
              <a:gd name="f16" fmla="val 12500"/>
              <a:gd name="f17" fmla="val 12320"/>
              <a:gd name="f18" fmla="val 6380"/>
              <a:gd name="f19" fmla="val 10870"/>
              <a:gd name="f20" fmla="val 5850"/>
              <a:gd name="f21" fmla="val 9320"/>
              <a:gd name="f22" fmla="val 7770"/>
              <a:gd name="f23" fmla="val 6040"/>
              <a:gd name="f24" fmla="val 6410"/>
              <a:gd name="f25" fmla="val 6110"/>
              <a:gd name="f26" fmla="val 8520"/>
              <a:gd name="f27" fmla="*/ f0 1 21600"/>
              <a:gd name="f28" fmla="*/ f1 1 21600"/>
              <a:gd name="f29" fmla="+- f3 0 f2"/>
              <a:gd name="f30" fmla="*/ f29 1 21600"/>
              <a:gd name="f31" fmla="*/ 0 f30 1"/>
              <a:gd name="f32" fmla="*/ 6110 f30 1"/>
              <a:gd name="f33" fmla="*/ 21600 f30 1"/>
              <a:gd name="f34" fmla="*/ 8280 f30 1"/>
              <a:gd name="f35" fmla="*/ f31 1 f30"/>
              <a:gd name="f36" fmla="*/ f32 1 f30"/>
              <a:gd name="f37" fmla="*/ f34 1 f30"/>
              <a:gd name="f38" fmla="*/ f33 1 f30"/>
              <a:gd name="f39" fmla="*/ f35 f27 1"/>
              <a:gd name="f40" fmla="*/ f36 f27 1"/>
              <a:gd name="f41" fmla="*/ f38 f28 1"/>
              <a:gd name="f42" fmla="*/ f37 f28 1"/>
            </a:gdLst>
            <a:ahLst/>
            <a:cxnLst>
              <a:cxn ang="3cd4">
                <a:pos x="hc" y="t"/>
              </a:cxn>
              <a:cxn ang="0">
                <a:pos x="r" y="vc"/>
              </a:cxn>
              <a:cxn ang="cd4">
                <a:pos x="hc" y="b"/>
              </a:cxn>
              <a:cxn ang="cd2">
                <a:pos x="l" y="vc"/>
              </a:cxn>
            </a:cxnLst>
            <a:rect l="f39" t="f42" r="f40" b="f41"/>
            <a:pathLst>
              <a:path w="21600" h="21600">
                <a:moveTo>
                  <a:pt x="f2" y="f3"/>
                </a:moveTo>
                <a:lnTo>
                  <a:pt x="f2" y="f4"/>
                </a:lnTo>
                <a:cubicBezTo>
                  <a:pt x="f2" y="f5"/>
                  <a:pt x="f6" y="f2"/>
                  <a:pt x="f7" y="f2"/>
                </a:cubicBezTo>
                <a:cubicBezTo>
                  <a:pt x="f8" y="f2"/>
                  <a:pt x="f9" y="f10"/>
                  <a:pt x="f11" y="f12"/>
                </a:cubicBezTo>
                <a:lnTo>
                  <a:pt x="f3" y="f12"/>
                </a:lnTo>
                <a:lnTo>
                  <a:pt x="f13" y="f14"/>
                </a:lnTo>
                <a:lnTo>
                  <a:pt x="f15" y="f12"/>
                </a:lnTo>
                <a:lnTo>
                  <a:pt x="f16" y="f12"/>
                </a:lnTo>
                <a:cubicBezTo>
                  <a:pt x="f17" y="f18"/>
                  <a:pt x="f19" y="f20"/>
                  <a:pt x="f21" y="f20"/>
                </a:cubicBezTo>
                <a:cubicBezTo>
                  <a:pt x="f22" y="f20"/>
                  <a:pt x="f23" y="f24"/>
                  <a:pt x="f25" y="f26"/>
                </a:cubicBezTo>
                <a:lnTo>
                  <a:pt x="f25" y="f3"/>
                </a:lnTo>
                <a:close/>
              </a:path>
            </a:pathLst>
          </a:custGeom>
          <a:solidFill>
            <a:srgbClr val="0099CC"/>
          </a:solidFill>
          <a:ln w="9363">
            <a:solidFill>
              <a:srgbClr val="FFFFFF"/>
            </a:solidFill>
            <a:prstDash val="solid"/>
            <a:miter/>
          </a:ln>
        </p:spPr>
        <p:txBody>
          <a:bodyPr lIns="90004" tIns="46798" rIns="90004" bIns="46798" anchor="ctr" anchorCtr="1" compatLnSpc="0"/>
          <a:lstStyle/>
          <a:p>
            <a:pPr algn="ct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1800" kern="0">
                <a:solidFill>
                  <a:srgbClr val="FFFFFF"/>
                </a:solidFill>
                <a:latin typeface="Comic Sans MS" pitchFamily="66"/>
                <a:ea typeface="Arial Unicode MS" pitchFamily="2"/>
                <a:cs typeface="Tahoma" pitchFamily="2"/>
              </a:rPr>
              <a:t>RANKL</a:t>
            </a:r>
          </a:p>
        </p:txBody>
      </p:sp>
      <p:sp>
        <p:nvSpPr>
          <p:cNvPr id="9" name="Figura a mano libera 7"/>
          <p:cNvSpPr/>
          <p:nvPr/>
        </p:nvSpPr>
        <p:spPr>
          <a:xfrm>
            <a:off x="5943600" y="2209800"/>
            <a:ext cx="304800" cy="304800"/>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23592960"/>
              <a:gd name="f15" fmla="val -2147483647"/>
              <a:gd name="f16" fmla="val 2147483647"/>
              <a:gd name="f17" fmla="+- 0 0 0"/>
              <a:gd name="f18" fmla="*/ f4 1 21600"/>
              <a:gd name="f19" fmla="*/ f5 1 21600"/>
              <a:gd name="f20" fmla="*/ f8 1 180"/>
              <a:gd name="f21" fmla="*/ 0 f8 1"/>
              <a:gd name="f22" fmla="*/ f6 f1 1"/>
              <a:gd name="f23" fmla="*/ f14 f1 1"/>
              <a:gd name="f24" fmla="+- f7 0 f6"/>
              <a:gd name="f25" fmla="pin 2700 f0 10125"/>
              <a:gd name="f26" fmla="*/ f17 f1 1"/>
              <a:gd name="f27" fmla="val f25"/>
              <a:gd name="f28" fmla="*/ 45 f20 1"/>
              <a:gd name="f29" fmla="*/ 90 f20 1"/>
              <a:gd name="f30" fmla="*/ 135 f20 1"/>
              <a:gd name="f31" fmla="*/ 180 f20 1"/>
              <a:gd name="f32" fmla="*/ 225 f20 1"/>
              <a:gd name="f33" fmla="*/ 270 f20 1"/>
              <a:gd name="f34" fmla="*/ 315 f20 1"/>
              <a:gd name="f35" fmla="*/ f21 1 f3"/>
              <a:gd name="f36" fmla="*/ f22 1 f3"/>
              <a:gd name="f37" fmla="*/ f23 1 f3"/>
              <a:gd name="f38" fmla="*/ f24 1 21600"/>
              <a:gd name="f39" fmla="*/ f25 f18 1"/>
              <a:gd name="f40" fmla="*/ f26 1 f3"/>
              <a:gd name="f41" fmla="+- f27 0 2700"/>
              <a:gd name="f42" fmla="+- 10125 0 f27"/>
              <a:gd name="f43" fmla="+- f27 0 10800"/>
              <a:gd name="f44" fmla="+- 10800 0 f27"/>
              <a:gd name="f45" fmla="+- 0 0 f28"/>
              <a:gd name="f46" fmla="+- 0 0 f29"/>
              <a:gd name="f47" fmla="+- 0 0 f30"/>
              <a:gd name="f48" fmla="+- 0 0 f31"/>
              <a:gd name="f49" fmla="+- 0 0 f32"/>
              <a:gd name="f50" fmla="+- 0 0 f33"/>
              <a:gd name="f51" fmla="+- 0 0 f34"/>
              <a:gd name="f52" fmla="+- 0 0 f35"/>
              <a:gd name="f53" fmla="+- f36 0 f2"/>
              <a:gd name="f54" fmla="+- f37 0 f2"/>
              <a:gd name="f55" fmla="*/ 10800 f38 1"/>
              <a:gd name="f56" fmla="*/ 0 f38 1"/>
              <a:gd name="f57" fmla="*/ 21600 f38 1"/>
              <a:gd name="f58" fmla="+- f40 0 f2"/>
              <a:gd name="f59" fmla="*/ f41 5080 1"/>
              <a:gd name="f60" fmla="*/ f42 2120 1"/>
              <a:gd name="f61" fmla="*/ f44 f44 1"/>
              <a:gd name="f62" fmla="*/ f45 f1 1"/>
              <a:gd name="f63" fmla="*/ f46 f1 1"/>
              <a:gd name="f64" fmla="*/ f47 f1 1"/>
              <a:gd name="f65" fmla="*/ f48 f1 1"/>
              <a:gd name="f66" fmla="*/ f49 f1 1"/>
              <a:gd name="f67" fmla="*/ f50 f1 1"/>
              <a:gd name="f68" fmla="*/ f51 f1 1"/>
              <a:gd name="f69" fmla="*/ f52 f1 1"/>
              <a:gd name="f70" fmla="+- f54 0 f53"/>
              <a:gd name="f71" fmla="*/ f55 1 f38"/>
              <a:gd name="f72" fmla="*/ f56 1 f38"/>
              <a:gd name="f73" fmla="*/ f57 1 f38"/>
              <a:gd name="f74" fmla="*/ f59 1 7425"/>
              <a:gd name="f75" fmla="*/ f60 1 7425"/>
              <a:gd name="f76" fmla="*/ f62 1 f8"/>
              <a:gd name="f77" fmla="*/ f63 1 f8"/>
              <a:gd name="f78" fmla="*/ f64 1 f8"/>
              <a:gd name="f79" fmla="*/ f65 1 f8"/>
              <a:gd name="f80" fmla="*/ f66 1 f8"/>
              <a:gd name="f81" fmla="*/ f67 1 f8"/>
              <a:gd name="f82" fmla="*/ f68 1 f8"/>
              <a:gd name="f83" fmla="*/ f69 1 f8"/>
              <a:gd name="f84" fmla="*/ f71 f19 1"/>
              <a:gd name="f85" fmla="*/ f71 f18 1"/>
              <a:gd name="f86" fmla="*/ f72 f19 1"/>
              <a:gd name="f87" fmla="*/ f72 f18 1"/>
              <a:gd name="f88" fmla="*/ f73 f19 1"/>
              <a:gd name="f89" fmla="*/ f73 f18 1"/>
              <a:gd name="f90" fmla="+- f74 2540 0"/>
              <a:gd name="f91" fmla="+- f75 210 0"/>
              <a:gd name="f92" fmla="+- f76 0 f2"/>
              <a:gd name="f93" fmla="+- f77 0 f2"/>
              <a:gd name="f94" fmla="+- f78 0 f2"/>
              <a:gd name="f95" fmla="+- f79 0 f2"/>
              <a:gd name="f96" fmla="+- f80 0 f2"/>
              <a:gd name="f97" fmla="+- f81 0 f2"/>
              <a:gd name="f98" fmla="+- f82 0 f2"/>
              <a:gd name="f99" fmla="+- f83 0 f2"/>
              <a:gd name="f100" fmla="+- 10800 f91 0"/>
              <a:gd name="f101" fmla="+- 10800 0 f91"/>
              <a:gd name="f102" fmla="+- f90 0 10800"/>
              <a:gd name="f103" fmla="+- f92 f2 0"/>
              <a:gd name="f104" fmla="+- f93 f2 0"/>
              <a:gd name="f105" fmla="+- f94 f2 0"/>
              <a:gd name="f106" fmla="+- f95 f2 0"/>
              <a:gd name="f107" fmla="+- f96 f2 0"/>
              <a:gd name="f108" fmla="+- f97 f2 0"/>
              <a:gd name="f109" fmla="+- f98 f2 0"/>
              <a:gd name="f110" fmla="+- f99 f2 0"/>
              <a:gd name="f111" fmla="+- f100 0 10800"/>
              <a:gd name="f112" fmla="+- f101 0 10800"/>
              <a:gd name="f113" fmla="*/ f103 f8 1"/>
              <a:gd name="f114" fmla="*/ f104 f8 1"/>
              <a:gd name="f115" fmla="*/ f105 f8 1"/>
              <a:gd name="f116" fmla="*/ f106 f8 1"/>
              <a:gd name="f117" fmla="*/ f107 f8 1"/>
              <a:gd name="f118" fmla="*/ f108 f8 1"/>
              <a:gd name="f119" fmla="*/ f109 f8 1"/>
              <a:gd name="f120" fmla="*/ f110 f8 1"/>
              <a:gd name="f121" fmla="*/ f113 1 f1"/>
              <a:gd name="f122" fmla="*/ f114 1 f1"/>
              <a:gd name="f123" fmla="*/ f115 1 f1"/>
              <a:gd name="f124" fmla="*/ f116 1 f1"/>
              <a:gd name="f125" fmla="*/ f117 1 f1"/>
              <a:gd name="f126" fmla="*/ f118 1 f1"/>
              <a:gd name="f127" fmla="*/ f119 1 f1"/>
              <a:gd name="f128" fmla="*/ f120 1 f1"/>
              <a:gd name="f129" fmla="+- 0 0 f121"/>
              <a:gd name="f130" fmla="+- 0 0 f122"/>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f137 f1 1"/>
              <a:gd name="f146" fmla="*/ f138 f1 1"/>
              <a:gd name="f147" fmla="*/ f139 f1 1"/>
              <a:gd name="f148" fmla="*/ f140 f1 1"/>
              <a:gd name="f149" fmla="*/ f141 f1 1"/>
              <a:gd name="f150" fmla="*/ f142 f1 1"/>
              <a:gd name="f151" fmla="*/ f143 f1 1"/>
              <a:gd name="f152" fmla="*/ f144 f1 1"/>
              <a:gd name="f153" fmla="*/ f145 1 f8"/>
              <a:gd name="f154" fmla="*/ f146 1 f8"/>
              <a:gd name="f155" fmla="*/ f147 1 f8"/>
              <a:gd name="f156" fmla="*/ f148 1 f8"/>
              <a:gd name="f157" fmla="*/ f149 1 f8"/>
              <a:gd name="f158" fmla="*/ f150 1 f8"/>
              <a:gd name="f159" fmla="*/ f151 1 f8"/>
              <a:gd name="f160" fmla="*/ f152 1 f8"/>
              <a:gd name="f161" fmla="+- f153 0 f2"/>
              <a:gd name="f162" fmla="+- f154 0 f2"/>
              <a:gd name="f163" fmla="+- f155 0 f2"/>
              <a:gd name="f164" fmla="+- f156 0 f2"/>
              <a:gd name="f165" fmla="+- f157 0 f2"/>
              <a:gd name="f166" fmla="+- f158 0 f2"/>
              <a:gd name="f167" fmla="+- f159 0 f2"/>
              <a:gd name="f168" fmla="+- f160 0 f2"/>
              <a:gd name="f169" fmla="sin 1 f161"/>
              <a:gd name="f170" fmla="cos 1 f161"/>
              <a:gd name="f171" fmla="sin 1 f162"/>
              <a:gd name="f172" fmla="cos 1 f162"/>
              <a:gd name="f173" fmla="sin 1 f163"/>
              <a:gd name="f174" fmla="cos 1 f163"/>
              <a:gd name="f175" fmla="sin 1 f164"/>
              <a:gd name="f176" fmla="cos 1 f164"/>
              <a:gd name="f177" fmla="sin 1 f165"/>
              <a:gd name="f178" fmla="cos 1 f165"/>
              <a:gd name="f179" fmla="sin 1 f166"/>
              <a:gd name="f180" fmla="cos 1 f166"/>
              <a:gd name="f181" fmla="sin 1 f167"/>
              <a:gd name="f182" fmla="cos 1 f167"/>
              <a:gd name="f183" fmla="cos 1 f168"/>
              <a:gd name="f184" fmla="sin 1 f168"/>
              <a:gd name="f185" fmla="+- 0 0 f169"/>
              <a:gd name="f186" fmla="+- 0 0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val f201"/>
              <a:gd name="f218" fmla="val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 0 0 f217"/>
              <a:gd name="f234" fmla="+- 0 0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f233 f9 1"/>
              <a:gd name="f250" fmla="*/ f234 f10 1"/>
              <a:gd name="f251" fmla="*/ f234 f9 1"/>
              <a:gd name="f252" fmla="*/ f233 f10 1"/>
              <a:gd name="f253" fmla="*/ f233 f102 1"/>
              <a:gd name="f254" fmla="*/ f234 f111 1"/>
              <a:gd name="f255" fmla="*/ f234 f102 1"/>
              <a:gd name="f256" fmla="*/ f233 f111 1"/>
              <a:gd name="f257" fmla="*/ f234 f112 1"/>
              <a:gd name="f258" fmla="*/ f233 f112 1"/>
              <a:gd name="f259" fmla="*/ f235 f9 1"/>
              <a:gd name="f260" fmla="*/ f236 f10 1"/>
              <a:gd name="f261" fmla="*/ f236 f9 1"/>
              <a:gd name="f262" fmla="*/ f235 f10 1"/>
              <a:gd name="f263" fmla="*/ f235 f102 1"/>
              <a:gd name="f264" fmla="*/ f236 f111 1"/>
              <a:gd name="f265" fmla="*/ f236 f102 1"/>
              <a:gd name="f266" fmla="*/ f235 f111 1"/>
              <a:gd name="f267" fmla="*/ f236 f112 1"/>
              <a:gd name="f268" fmla="*/ f235 f112 1"/>
              <a:gd name="f269" fmla="*/ f237 f9 1"/>
              <a:gd name="f270" fmla="*/ f238 f10 1"/>
              <a:gd name="f271" fmla="*/ f238 f9 1"/>
              <a:gd name="f272" fmla="*/ f237 f10 1"/>
              <a:gd name="f273" fmla="*/ f237 f102 1"/>
              <a:gd name="f274" fmla="*/ f238 f111 1"/>
              <a:gd name="f275" fmla="*/ f238 f102 1"/>
              <a:gd name="f276" fmla="*/ f237 f111 1"/>
              <a:gd name="f277" fmla="*/ f238 f112 1"/>
              <a:gd name="f278" fmla="*/ f237 f112 1"/>
              <a:gd name="f279" fmla="*/ f239 f9 1"/>
              <a:gd name="f280" fmla="*/ f240 f10 1"/>
              <a:gd name="f281" fmla="*/ f240 f9 1"/>
              <a:gd name="f282" fmla="*/ f239 f10 1"/>
              <a:gd name="f283" fmla="*/ f239 f102 1"/>
              <a:gd name="f284" fmla="*/ f240 f111 1"/>
              <a:gd name="f285" fmla="*/ f240 f102 1"/>
              <a:gd name="f286" fmla="*/ f239 f111 1"/>
              <a:gd name="f287" fmla="*/ f240 f112 1"/>
              <a:gd name="f288" fmla="*/ f239 f112 1"/>
              <a:gd name="f289" fmla="*/ f241 f9 1"/>
              <a:gd name="f290" fmla="*/ f242 f10 1"/>
              <a:gd name="f291" fmla="*/ f242 f9 1"/>
              <a:gd name="f292" fmla="*/ f241 f10 1"/>
              <a:gd name="f293" fmla="*/ f241 f102 1"/>
              <a:gd name="f294" fmla="*/ f242 f111 1"/>
              <a:gd name="f295" fmla="*/ f242 f102 1"/>
              <a:gd name="f296" fmla="*/ f241 f111 1"/>
              <a:gd name="f297" fmla="*/ f242 f112 1"/>
              <a:gd name="f298" fmla="*/ f241 f112 1"/>
              <a:gd name="f299" fmla="*/ f243 f9 1"/>
              <a:gd name="f300" fmla="*/ f244 f10 1"/>
              <a:gd name="f301" fmla="*/ f244 f9 1"/>
              <a:gd name="f302" fmla="*/ f243 f10 1"/>
              <a:gd name="f303" fmla="*/ f243 f102 1"/>
              <a:gd name="f304" fmla="*/ f244 f111 1"/>
              <a:gd name="f305" fmla="*/ f244 f102 1"/>
              <a:gd name="f306" fmla="*/ f243 f111 1"/>
              <a:gd name="f307" fmla="*/ f244 f112 1"/>
              <a:gd name="f308" fmla="*/ f243 f112 1"/>
              <a:gd name="f309" fmla="*/ f245 f9 1"/>
              <a:gd name="f310" fmla="*/ f246 f10 1"/>
              <a:gd name="f311" fmla="*/ f246 f9 1"/>
              <a:gd name="f312" fmla="*/ f245 f10 1"/>
              <a:gd name="f313" fmla="*/ f245 f102 1"/>
              <a:gd name="f314" fmla="*/ f246 f111 1"/>
              <a:gd name="f315" fmla="*/ f246 f102 1"/>
              <a:gd name="f316" fmla="*/ f245 f111 1"/>
              <a:gd name="f317" fmla="*/ f246 f112 1"/>
              <a:gd name="f318" fmla="*/ f245 f112 1"/>
              <a:gd name="f319" fmla="*/ f233 f43 1"/>
              <a:gd name="f320" fmla="*/ f241 f43 1"/>
              <a:gd name="f321" fmla="*/ f44 f247 1"/>
              <a:gd name="f322" fmla="*/ f44 f248 1"/>
              <a:gd name="f323" fmla="+- f249 f250 0"/>
              <a:gd name="f324" fmla="+- f251 0 f252"/>
              <a:gd name="f325" fmla="+- f253 f254 0"/>
              <a:gd name="f326" fmla="+- f255 0 f256"/>
              <a:gd name="f327" fmla="+- f253 f257 0"/>
              <a:gd name="f328" fmla="+- f255 0 f258"/>
              <a:gd name="f329" fmla="+- f259 f260 0"/>
              <a:gd name="f330" fmla="+- f261 0 f262"/>
              <a:gd name="f331" fmla="+- f263 f264 0"/>
              <a:gd name="f332" fmla="+- f265 0 f266"/>
              <a:gd name="f333" fmla="+- f263 f267 0"/>
              <a:gd name="f334" fmla="+- f265 0 f268"/>
              <a:gd name="f335" fmla="+- f269 f270 0"/>
              <a:gd name="f336" fmla="+- f271 0 f272"/>
              <a:gd name="f337" fmla="+- f273 f274 0"/>
              <a:gd name="f338" fmla="+- f275 0 f276"/>
              <a:gd name="f339" fmla="+- f273 f277 0"/>
              <a:gd name="f340" fmla="+- f275 0 f278"/>
              <a:gd name="f341" fmla="+- f279 f280 0"/>
              <a:gd name="f342" fmla="+- f281 0 f282"/>
              <a:gd name="f343" fmla="+- f283 f284 0"/>
              <a:gd name="f344" fmla="+- f285 0 f286"/>
              <a:gd name="f345" fmla="+- f283 f287 0"/>
              <a:gd name="f346" fmla="+- f285 0 f288"/>
              <a:gd name="f347" fmla="+- f289 f290 0"/>
              <a:gd name="f348" fmla="+- f291 0 f292"/>
              <a:gd name="f349" fmla="+- f293 f294 0"/>
              <a:gd name="f350" fmla="+- f295 0 f296"/>
              <a:gd name="f351" fmla="+- f293 f297 0"/>
              <a:gd name="f352" fmla="+- f295 0 f298"/>
              <a:gd name="f353" fmla="+- f299 f300 0"/>
              <a:gd name="f354" fmla="+- f301 0 f302"/>
              <a:gd name="f355" fmla="+- f303 f304 0"/>
              <a:gd name="f356" fmla="+- f305 0 f306"/>
              <a:gd name="f357" fmla="+- f303 f307 0"/>
              <a:gd name="f358" fmla="+- f305 0 f308"/>
              <a:gd name="f359" fmla="+- f309 f310 0"/>
              <a:gd name="f360" fmla="+- f311 0 f312"/>
              <a:gd name="f361" fmla="+- f313 f314 0"/>
              <a:gd name="f362" fmla="+- f315 0 f316"/>
              <a:gd name="f363" fmla="+- f313 f317 0"/>
              <a:gd name="f364" fmla="+- f315 0 f318"/>
              <a:gd name="f365" fmla="+- f319 f250 0"/>
              <a:gd name="f366" fmla="+- f320 f290 0"/>
              <a:gd name="f367" fmla="*/ f321 f321 1"/>
              <a:gd name="f368" fmla="*/ f322 f322 1"/>
              <a:gd name="f369" fmla="+- f323 10800 0"/>
              <a:gd name="f370" fmla="+- 0 0 f324"/>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f366 10800 0"/>
              <a:gd name="f413" fmla="+- f367 f368 0"/>
              <a:gd name="f414" fmla="+- f370 10800 0"/>
              <a:gd name="f415" fmla="+- f372 10800 0"/>
              <a:gd name="f416" fmla="+- f374 10800 0"/>
              <a:gd name="f417" fmla="+- f376 10800 0"/>
              <a:gd name="f418" fmla="+- f378 10800 0"/>
              <a:gd name="f419" fmla="+- f380 10800 0"/>
              <a:gd name="f420" fmla="+- f382 10800 0"/>
              <a:gd name="f421" fmla="+- f384 10800 0"/>
              <a:gd name="f422" fmla="+- f386 10800 0"/>
              <a:gd name="f423" fmla="+- f388 10800 0"/>
              <a:gd name="f424" fmla="+- f390 10800 0"/>
              <a:gd name="f425" fmla="+- f392 10800 0"/>
              <a:gd name="f426" fmla="+- f394 10800 0"/>
              <a:gd name="f427" fmla="+- f396 10800 0"/>
              <a:gd name="f428" fmla="+- f398 10800 0"/>
              <a:gd name="f429" fmla="+- f400 10800 0"/>
              <a:gd name="f430" fmla="+- f402 10800 0"/>
              <a:gd name="f431" fmla="+- f404 10800 0"/>
              <a:gd name="f432" fmla="+- f406 10800 0"/>
              <a:gd name="f433" fmla="+- f408 10800 0"/>
              <a:gd name="f434" fmla="+- f410 10800 0"/>
              <a:gd name="f435" fmla="sqrt f413"/>
              <a:gd name="f436" fmla="*/ f411 f18 1"/>
              <a:gd name="f437" fmla="*/ f412 f18 1"/>
              <a:gd name="f438" fmla="*/ f412 f19 1"/>
              <a:gd name="f439" fmla="*/ f411 f19 1"/>
              <a:gd name="f440" fmla="*/ f61 1 f435"/>
              <a:gd name="f441" fmla="*/ f247 f440 1"/>
              <a:gd name="f442" fmla="*/ f248 f440 1"/>
              <a:gd name="f443" fmla="+- 10800 0 f441"/>
              <a:gd name="f444" fmla="+- 10800 0 f442"/>
            </a:gdLst>
            <a:ahLst>
              <a:ahXY gdRefX="f0" minX="f11" maxX="f12">
                <a:pos x="f39" y="f84"/>
              </a:ahXY>
            </a:ahLst>
            <a:cxnLst>
              <a:cxn ang="3cd4">
                <a:pos x="hc" y="t"/>
              </a:cxn>
              <a:cxn ang="0">
                <a:pos x="r" y="vc"/>
              </a:cxn>
              <a:cxn ang="cd4">
                <a:pos x="hc" y="b"/>
              </a:cxn>
              <a:cxn ang="cd2">
                <a:pos x="l" y="vc"/>
              </a:cxn>
              <a:cxn ang="f58">
                <a:pos x="f85" y="f86"/>
              </a:cxn>
              <a:cxn ang="f58">
                <a:pos x="f87" y="f84"/>
              </a:cxn>
              <a:cxn ang="f58">
                <a:pos x="f85" y="f88"/>
              </a:cxn>
              <a:cxn ang="f58">
                <a:pos x="f89" y="f84"/>
              </a:cxn>
            </a:cxnLst>
            <a:rect l="f436" t="f439" r="f437" b="f438"/>
            <a:pathLst>
              <a:path w="21600" h="21600">
                <a:moveTo>
                  <a:pt x="f6" y="f13"/>
                </a:moveTo>
                <a:lnTo>
                  <a:pt x="f90" y="f100"/>
                </a:lnTo>
                <a:lnTo>
                  <a:pt x="f90" y="f101"/>
                </a:lnTo>
                <a:close/>
              </a:path>
              <a:path w="21600" h="21600">
                <a:moveTo>
                  <a:pt x="f369" y="f414"/>
                </a:moveTo>
                <a:lnTo>
                  <a:pt x="f371" y="f415"/>
                </a:lnTo>
                <a:lnTo>
                  <a:pt x="f373" y="f416"/>
                </a:lnTo>
                <a:close/>
              </a:path>
              <a:path w="21600" h="21600">
                <a:moveTo>
                  <a:pt x="f375" y="f417"/>
                </a:moveTo>
                <a:lnTo>
                  <a:pt x="f377" y="f418"/>
                </a:lnTo>
                <a:lnTo>
                  <a:pt x="f379" y="f419"/>
                </a:lnTo>
                <a:close/>
              </a:path>
              <a:path w="21600" h="21600">
                <a:moveTo>
                  <a:pt x="f381" y="f420"/>
                </a:moveTo>
                <a:lnTo>
                  <a:pt x="f383" y="f421"/>
                </a:lnTo>
                <a:lnTo>
                  <a:pt x="f385" y="f422"/>
                </a:lnTo>
                <a:close/>
              </a:path>
              <a:path w="21600" h="21600">
                <a:moveTo>
                  <a:pt x="f387" y="f423"/>
                </a:moveTo>
                <a:lnTo>
                  <a:pt x="f389" y="f424"/>
                </a:lnTo>
                <a:lnTo>
                  <a:pt x="f391" y="f425"/>
                </a:lnTo>
                <a:close/>
              </a:path>
              <a:path w="21600" h="21600">
                <a:moveTo>
                  <a:pt x="f393" y="f426"/>
                </a:moveTo>
                <a:lnTo>
                  <a:pt x="f395" y="f427"/>
                </a:lnTo>
                <a:lnTo>
                  <a:pt x="f397" y="f428"/>
                </a:lnTo>
                <a:close/>
              </a:path>
              <a:path w="21600" h="21600">
                <a:moveTo>
                  <a:pt x="f399" y="f429"/>
                </a:moveTo>
                <a:lnTo>
                  <a:pt x="f401" y="f430"/>
                </a:lnTo>
                <a:lnTo>
                  <a:pt x="f403" y="f431"/>
                </a:lnTo>
                <a:close/>
              </a:path>
              <a:path w="21600" h="21600">
                <a:moveTo>
                  <a:pt x="f405" y="f432"/>
                </a:moveTo>
                <a:lnTo>
                  <a:pt x="f407" y="f433"/>
                </a:lnTo>
                <a:lnTo>
                  <a:pt x="f409" y="f434"/>
                </a:lnTo>
                <a:close/>
              </a:path>
              <a:path w="21600" h="21600">
                <a:moveTo>
                  <a:pt x="f443" y="f444"/>
                </a:moveTo>
                <a:arcTo wR="f44" hR="f44" stAng="f53" swAng="f70"/>
                <a:close/>
              </a:path>
            </a:pathLst>
          </a:custGeom>
          <a:solidFill>
            <a:srgbClr val="FFCC00"/>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0" name="Figura a mano libera 8"/>
          <p:cNvSpPr/>
          <p:nvPr/>
        </p:nvSpPr>
        <p:spPr>
          <a:xfrm rot="3171012" flipH="1" flipV="1">
            <a:off x="247650" y="2763838"/>
            <a:ext cx="304800" cy="381000"/>
          </a:xfrm>
          <a:custGeom>
            <a:avLst>
              <a:gd name="f0" fmla="val 16200000"/>
              <a:gd name="f1" fmla="val 5400"/>
            </a:avLst>
            <a:gdLst>
              <a:gd name="f2" fmla="val 21600000"/>
              <a:gd name="f3" fmla="val 10800000"/>
              <a:gd name="f4" fmla="val 5400000"/>
              <a:gd name="f5" fmla="val 180"/>
              <a:gd name="f6" fmla="val w"/>
              <a:gd name="f7" fmla="val h"/>
              <a:gd name="f8" fmla="val 0"/>
              <a:gd name="f9" fmla="val 21600"/>
              <a:gd name="f10" fmla="*/ 5419351 1 1725033"/>
              <a:gd name="f11" fmla="min 0 21600"/>
              <a:gd name="f12" fmla="max 0 21600"/>
              <a:gd name="f13" fmla="val 10800"/>
              <a:gd name="f14" fmla="val 21599999"/>
              <a:gd name="f15" fmla="*/ f10 1 2"/>
              <a:gd name="f16" fmla="*/ f6 1 21600"/>
              <a:gd name="f17" fmla="*/ f7 1 21600"/>
              <a:gd name="f18" fmla="*/ f10 1 180"/>
              <a:gd name="f19" fmla="+- f12 0 f11"/>
              <a:gd name="f20" fmla="+- f9 0 f8"/>
              <a:gd name="f21" fmla="pin 0 f1 10800"/>
              <a:gd name="f22" fmla="pin 0 f0 21599999"/>
              <a:gd name="f23" fmla="val f21"/>
              <a:gd name="f24" fmla="*/ f19 1 2"/>
              <a:gd name="f25" fmla="*/ f20 1 21600"/>
              <a:gd name="f26" fmla="+- 0 0 f22"/>
              <a:gd name="f27" fmla="*/ f21 f21 1"/>
              <a:gd name="f28" fmla="+- 10800 0 f23"/>
              <a:gd name="f29" fmla="+- 10800 f23 0"/>
              <a:gd name="f30" fmla="+- f11 f24 0"/>
              <a:gd name="f31" fmla="*/ f24 f24 1"/>
              <a:gd name="f32" fmla="*/ f8 1 f25"/>
              <a:gd name="f33" fmla="*/ f9 1 f25"/>
              <a:gd name="f34" fmla="+- f26 f4 0"/>
              <a:gd name="f35" fmla="min f28 f29"/>
              <a:gd name="f36" fmla="max f28 f29"/>
              <a:gd name="f37" fmla="*/ f34 f5 1"/>
              <a:gd name="f38" fmla="*/ f32 f16 1"/>
              <a:gd name="f39" fmla="*/ f33 f16 1"/>
              <a:gd name="f40" fmla="*/ f33 f17 1"/>
              <a:gd name="f41" fmla="*/ f32 f17 1"/>
              <a:gd name="f42" fmla="+- f36 0 f35"/>
              <a:gd name="f43" fmla="*/ f37 1 f3"/>
              <a:gd name="f44" fmla="*/ f42 1 2"/>
              <a:gd name="f45" fmla="+- 0 0 f43"/>
              <a:gd name="f46" fmla="+- f35 f44 0"/>
              <a:gd name="f47" fmla="*/ f44 f44 1"/>
              <a:gd name="f48" fmla="val f45"/>
              <a:gd name="f49" fmla="+- 0 0 f48"/>
              <a:gd name="f50" fmla="*/ f48 f10 1"/>
              <a:gd name="f51" fmla="*/ f49 f3 1"/>
              <a:gd name="f52" fmla="*/ f50 1 f5"/>
              <a:gd name="f53" fmla="*/ f51 1 f5"/>
              <a:gd name="f54" fmla="+- 0 0 f52"/>
              <a:gd name="f55" fmla="+- f53 0 f4"/>
              <a:gd name="f56" fmla="+- f54 f10 0"/>
              <a:gd name="f57" fmla="+- 0 0 f55"/>
              <a:gd name="f58" fmla="+- f56 f15 0"/>
              <a:gd name="f59" fmla="val f57"/>
              <a:gd name="f60" fmla="+- 0 0 f58"/>
              <a:gd name="f61" fmla="+- 0 0 f59"/>
              <a:gd name="f62" fmla="*/ f60 f3 1"/>
              <a:gd name="f63" fmla="+- f61 f4 0"/>
              <a:gd name="f64" fmla="*/ f62 1 f10"/>
              <a:gd name="f65" fmla="*/ f63 f5 1"/>
              <a:gd name="f66" fmla="+- f64 0 f4"/>
              <a:gd name="f67" fmla="*/ f65 1 f3"/>
              <a:gd name="f68" fmla="cos 1 f66"/>
              <a:gd name="f69" fmla="sin 1 f66"/>
              <a:gd name="f70" fmla="+- 0 0 f67"/>
              <a:gd name="f71" fmla="+- 0 0 f68"/>
              <a:gd name="f72" fmla="+- 0 0 f69"/>
              <a:gd name="f73" fmla="*/ f70 f18 1"/>
              <a:gd name="f74" fmla="*/ f21 f71 1"/>
              <a:gd name="f75" fmla="*/ f21 f72 1"/>
              <a:gd name="f76" fmla="+- 0 0 f73"/>
              <a:gd name="f77" fmla="*/ f74 f74 1"/>
              <a:gd name="f78" fmla="*/ f75 f75 1"/>
              <a:gd name="f79" fmla="*/ f76 f3 1"/>
              <a:gd name="f80" fmla="+- f77 f78 0"/>
              <a:gd name="f81" fmla="*/ f79 1 f10"/>
              <a:gd name="f82" fmla="sqrt f80"/>
              <a:gd name="f83" fmla="+- f81 0 f4"/>
              <a:gd name="f84" fmla="*/ f27 1 f82"/>
              <a:gd name="f85" fmla="+- f83 f4 0"/>
              <a:gd name="f86" fmla="*/ f71 f84 1"/>
              <a:gd name="f87" fmla="*/ f72 f84 1"/>
              <a:gd name="f88" fmla="*/ f85 f10 1"/>
              <a:gd name="f89" fmla="+- 10800 0 f86"/>
              <a:gd name="f90" fmla="+- 10800 0 f87"/>
              <a:gd name="f91" fmla="*/ f88 1 f3"/>
              <a:gd name="f92" fmla="*/ f89 f16 1"/>
              <a:gd name="f93" fmla="*/ f90 f17 1"/>
              <a:gd name="f94" fmla="+- 0 0 f91"/>
              <a:gd name="f95" fmla="+- 0 0 f94"/>
              <a:gd name="f96" fmla="*/ f95 f3 1"/>
              <a:gd name="f97" fmla="*/ f96 1 f10"/>
              <a:gd name="f98" fmla="+- f97 0 f4"/>
              <a:gd name="f99" fmla="sin 1 f98"/>
              <a:gd name="f100" fmla="cos 1 f98"/>
              <a:gd name="f101" fmla="+- 0 0 f99"/>
              <a:gd name="f102" fmla="+- 0 0 f100"/>
              <a:gd name="f103" fmla="+- 0 0 f101"/>
              <a:gd name="f104" fmla="+- 0 0 f102"/>
              <a:gd name="f105" fmla="val f103"/>
              <a:gd name="f106" fmla="val f104"/>
              <a:gd name="f107" fmla="+- 0 0 f105"/>
              <a:gd name="f108" fmla="+- 0 0 f106"/>
              <a:gd name="f109" fmla="*/ 10800 f107 1"/>
              <a:gd name="f110" fmla="*/ 10800 f108 1"/>
              <a:gd name="f111" fmla="+- f109 10800 0"/>
              <a:gd name="f112" fmla="+- f110 10800 0"/>
              <a:gd name="f113" fmla="+- 21600 0 f111"/>
              <a:gd name="f114" fmla="+- f112 0 f30"/>
              <a:gd name="f115" fmla="+- f111 0 f30"/>
              <a:gd name="f116" fmla="+- f111 0 f46"/>
              <a:gd name="f117" fmla="+- f112 0 f46"/>
              <a:gd name="f118" fmla="+- f113 0 f30"/>
              <a:gd name="f119" fmla="+- 0 0 f115"/>
              <a:gd name="f120" fmla="+- 0 0 f114"/>
              <a:gd name="f121" fmla="+- f113 0 f46"/>
              <a:gd name="f122" fmla="+- 0 0 f116"/>
              <a:gd name="f123" fmla="+- 0 0 f117"/>
              <a:gd name="f124" fmla="+- 0 0 f118"/>
              <a:gd name="f125" fmla="+- 0 0 f121"/>
              <a:gd name="f126" fmla="+- 0 0 f119"/>
              <a:gd name="f127" fmla="+- 0 0 f120"/>
              <a:gd name="f128" fmla="+- 0 0 f122"/>
              <a:gd name="f129" fmla="+- 0 0 f123"/>
              <a:gd name="f130" fmla="at2 f126 f127"/>
              <a:gd name="f131" fmla="at2 f128 f129"/>
              <a:gd name="f132" fmla="+- 0 0 f124"/>
              <a:gd name="f133" fmla="+- 0 0 f125"/>
              <a:gd name="f134" fmla="+- f130 f4 0"/>
              <a:gd name="f135" fmla="+- f131 f4 0"/>
              <a:gd name="f136" fmla="at2 f132 f127"/>
              <a:gd name="f137" fmla="at2 f133 f129"/>
              <a:gd name="f138" fmla="*/ f134 f10 1"/>
              <a:gd name="f139" fmla="*/ f135 f10 1"/>
              <a:gd name="f140" fmla="+- f136 f4 0"/>
              <a:gd name="f141" fmla="+- f137 f4 0"/>
              <a:gd name="f142" fmla="*/ f138 1 f3"/>
              <a:gd name="f143" fmla="*/ f139 1 f3"/>
              <a:gd name="f144" fmla="*/ f140 f10 1"/>
              <a:gd name="f145" fmla="*/ f141 f10 1"/>
              <a:gd name="f146" fmla="+- 0 0 f142"/>
              <a:gd name="f147" fmla="+- 0 0 f143"/>
              <a:gd name="f148" fmla="*/ f144 1 f3"/>
              <a:gd name="f149" fmla="*/ f145 1 f3"/>
              <a:gd name="f150" fmla="val f146"/>
              <a:gd name="f151" fmla="val f147"/>
              <a:gd name="f152" fmla="+- 0 0 f148"/>
              <a:gd name="f153" fmla="+- 0 0 f149"/>
              <a:gd name="f154" fmla="+- 0 0 f150"/>
              <a:gd name="f155" fmla="+- 0 0 f151"/>
              <a:gd name="f156" fmla="val f152"/>
              <a:gd name="f157" fmla="val f153"/>
              <a:gd name="f158" fmla="*/ f154 f3 1"/>
              <a:gd name="f159" fmla="*/ f155 f3 1"/>
              <a:gd name="f160" fmla="+- 0 0 f156"/>
              <a:gd name="f161" fmla="+- 0 0 f157"/>
              <a:gd name="f162" fmla="*/ f158 1 f10"/>
              <a:gd name="f163" fmla="*/ f159 1 f10"/>
              <a:gd name="f164" fmla="*/ f160 f3 1"/>
              <a:gd name="f165" fmla="*/ f161 f3 1"/>
              <a:gd name="f166" fmla="+- f162 0 f4"/>
              <a:gd name="f167" fmla="+- f163 0 f4"/>
              <a:gd name="f168" fmla="*/ f164 1 f10"/>
              <a:gd name="f169" fmla="*/ f165 1 f10"/>
              <a:gd name="f170" fmla="+- f168 0 f4"/>
              <a:gd name="f171" fmla="+- f169 0 f4"/>
              <a:gd name="f172" fmla="+- f167 f4 0"/>
              <a:gd name="f173" fmla="+- f166 0 f170"/>
              <a:gd name="f174" fmla="+- f171 0 f167"/>
              <a:gd name="f175" fmla="*/ f172 f10 1"/>
              <a:gd name="f176" fmla="+- f170 f4 0"/>
              <a:gd name="f177" fmla="+- f173 0 f2"/>
              <a:gd name="f178" fmla="+- f174 f2 0"/>
              <a:gd name="f179" fmla="*/ f175 1 f3"/>
              <a:gd name="f180" fmla="*/ f176 f10 1"/>
              <a:gd name="f181" fmla="?: f173 f177 f173"/>
              <a:gd name="f182" fmla="?: f174 f174 f178"/>
              <a:gd name="f183" fmla="+- 0 0 f179"/>
              <a:gd name="f184" fmla="*/ f180 1 f3"/>
              <a:gd name="f185" fmla="+- 0 0 f183"/>
              <a:gd name="f186" fmla="+- 0 0 f184"/>
              <a:gd name="f187" fmla="*/ f185 f3 1"/>
              <a:gd name="f188" fmla="+- 0 0 f186"/>
              <a:gd name="f189" fmla="*/ f187 1 f10"/>
              <a:gd name="f190" fmla="*/ f188 f3 1"/>
              <a:gd name="f191" fmla="+- f189 0 f4"/>
              <a:gd name="f192" fmla="*/ f190 1 f10"/>
              <a:gd name="f193" fmla="cos 1 f191"/>
              <a:gd name="f194" fmla="sin 1 f191"/>
              <a:gd name="f195" fmla="+- f192 0 f4"/>
              <a:gd name="f196" fmla="+- 0 0 f193"/>
              <a:gd name="f197" fmla="+- 0 0 f194"/>
              <a:gd name="f198" fmla="cos 1 f195"/>
              <a:gd name="f199" fmla="sin 1 f195"/>
              <a:gd name="f200" fmla="+- 0 0 f196"/>
              <a:gd name="f201" fmla="+- 0 0 f197"/>
              <a:gd name="f202" fmla="+- 0 0 f198"/>
              <a:gd name="f203" fmla="+- 0 0 f199"/>
              <a:gd name="f204" fmla="val f200"/>
              <a:gd name="f205" fmla="val f201"/>
              <a:gd name="f206" fmla="+- 0 0 f202"/>
              <a:gd name="f207" fmla="+- 0 0 f203"/>
              <a:gd name="f208" fmla="+- 0 0 f204"/>
              <a:gd name="f209" fmla="+- 0 0 f205"/>
              <a:gd name="f210" fmla="val f206"/>
              <a:gd name="f211" fmla="val f207"/>
              <a:gd name="f212" fmla="+- 0 0 f210"/>
              <a:gd name="f213" fmla="+- 0 0 f211"/>
              <a:gd name="f214" fmla="*/ f44 f208 1"/>
              <a:gd name="f215" fmla="*/ f44 f209 1"/>
              <a:gd name="f216" fmla="*/ f24 f212 1"/>
              <a:gd name="f217" fmla="*/ f24 f213 1"/>
              <a:gd name="f218" fmla="*/ f214 f214 1"/>
              <a:gd name="f219" fmla="*/ f215 f215 1"/>
              <a:gd name="f220" fmla="*/ f216 f216 1"/>
              <a:gd name="f221" fmla="*/ f217 f217 1"/>
              <a:gd name="f222" fmla="+- f218 f219 0"/>
              <a:gd name="f223" fmla="+- f220 f221 0"/>
              <a:gd name="f224" fmla="sqrt f222"/>
              <a:gd name="f225" fmla="sqrt f223"/>
              <a:gd name="f226" fmla="*/ f47 1 f224"/>
              <a:gd name="f227" fmla="*/ f31 1 f225"/>
              <a:gd name="f228" fmla="*/ f208 f226 1"/>
              <a:gd name="f229" fmla="*/ f209 f226 1"/>
              <a:gd name="f230" fmla="*/ f212 f227 1"/>
              <a:gd name="f231" fmla="*/ f213 f227 1"/>
              <a:gd name="f232" fmla="+- f46 0 f228"/>
              <a:gd name="f233" fmla="+- f46 0 f229"/>
              <a:gd name="f234" fmla="+- f30 0 f230"/>
              <a:gd name="f235" fmla="+- f30 0 f231"/>
            </a:gdLst>
            <a:ahLst>
              <a:ahPolar gdRefR="f1" minR="f8" maxR="f13" gdRefAng="f0" minAng="f8" maxAng="f14">
                <a:pos x="f92" y="f93"/>
              </a:ahPolar>
            </a:ahLst>
            <a:cxnLst>
              <a:cxn ang="3cd4">
                <a:pos x="hc" y="t"/>
              </a:cxn>
              <a:cxn ang="0">
                <a:pos x="r" y="vc"/>
              </a:cxn>
              <a:cxn ang="cd4">
                <a:pos x="hc" y="b"/>
              </a:cxn>
              <a:cxn ang="cd2">
                <a:pos x="l" y="vc"/>
              </a:cxn>
            </a:cxnLst>
            <a:rect l="f38" t="f41" r="f39" b="f40"/>
            <a:pathLst>
              <a:path w="21600" h="21600">
                <a:moveTo>
                  <a:pt x="f234" y="f235"/>
                </a:moveTo>
                <a:arcTo wR="f24" hR="f24" stAng="f170" swAng="f181"/>
                <a:lnTo>
                  <a:pt x="f232" y="f233"/>
                </a:lnTo>
                <a:arcTo wR="f44" hR="f44" stAng="f167" swAng="f182"/>
                <a:close/>
              </a:path>
            </a:pathLst>
          </a:custGeom>
          <a:solidFill>
            <a:srgbClr val="0099CC"/>
          </a:solidFill>
          <a:ln w="9363">
            <a:solidFill>
              <a:srgbClr val="FF66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1" name="Figura a mano libera 9"/>
          <p:cNvSpPr/>
          <p:nvPr/>
        </p:nvSpPr>
        <p:spPr>
          <a:xfrm>
            <a:off x="2232025" y="4487863"/>
            <a:ext cx="663575" cy="4143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compatLnSpc="0">
            <a:spAutoFit/>
          </a:bodyPr>
          <a:lstStyle/>
          <a:p>
            <a:pPr fontAlgn="auto" hangingPunct="1">
              <a:spcBef>
                <a:spcPts val="1125"/>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1800" kern="0">
                <a:solidFill>
                  <a:srgbClr val="FFFFFF"/>
                </a:solidFill>
                <a:latin typeface="Comic Sans MS" pitchFamily="66"/>
                <a:ea typeface="Arial Unicode MS" pitchFamily="2"/>
                <a:cs typeface="Tahoma" pitchFamily="2"/>
              </a:rPr>
              <a:t>OB</a:t>
            </a:r>
          </a:p>
        </p:txBody>
      </p:sp>
      <p:sp>
        <p:nvSpPr>
          <p:cNvPr id="12" name="Figura a mano libera 10"/>
          <p:cNvSpPr/>
          <p:nvPr/>
        </p:nvSpPr>
        <p:spPr>
          <a:xfrm>
            <a:off x="6172200" y="4038600"/>
            <a:ext cx="1143000" cy="91440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solidFill>
            <a:srgbClr val="FF66FF"/>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3" name="Figura a mano libera 11"/>
          <p:cNvSpPr/>
          <p:nvPr/>
        </p:nvSpPr>
        <p:spPr>
          <a:xfrm>
            <a:off x="6248400" y="3048000"/>
            <a:ext cx="533400" cy="53340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solidFill>
            <a:srgbClr val="FF66FF"/>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4" name="Figura a mano libera 12"/>
          <p:cNvSpPr/>
          <p:nvPr/>
        </p:nvSpPr>
        <p:spPr>
          <a:xfrm>
            <a:off x="6172200" y="2286000"/>
            <a:ext cx="457200" cy="381000"/>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200 f22 1"/>
              <a:gd name="f28" fmla="*/ 18400 f22 1"/>
              <a:gd name="f29" fmla="*/ 10800 f22 1"/>
              <a:gd name="f30" fmla="*/ 0 f22 1"/>
              <a:gd name="f31" fmla="*/ 3160 f22 1"/>
              <a:gd name="f32" fmla="*/ 18440 f22 1"/>
              <a:gd name="f33" fmla="*/ 21600 f22 1"/>
              <a:gd name="f34" fmla="+- f23 0 f1"/>
              <a:gd name="f35" fmla="*/ f24 f0 1"/>
              <a:gd name="f36" fmla="+- f26 0 f25"/>
              <a:gd name="f37" fmla="*/ f29 1 f22"/>
              <a:gd name="f38" fmla="*/ f30 1 f22"/>
              <a:gd name="f39" fmla="*/ f31 1 f22"/>
              <a:gd name="f40" fmla="*/ f32 1 f22"/>
              <a:gd name="f41" fmla="*/ f33 1 f22"/>
              <a:gd name="f42" fmla="*/ f27 1 f22"/>
              <a:gd name="f43" fmla="*/ f28 1 f22"/>
              <a:gd name="f44" fmla="*/ f35 1 f7"/>
              <a:gd name="f45" fmla="*/ f42 f12 1"/>
              <a:gd name="f46" fmla="*/ f43 f12 1"/>
              <a:gd name="f47" fmla="*/ f43 f13 1"/>
              <a:gd name="f48" fmla="*/ f42 f13 1"/>
              <a:gd name="f49" fmla="*/ f37 f12 1"/>
              <a:gd name="f50" fmla="*/ f38 f13 1"/>
              <a:gd name="f51" fmla="*/ f39 f12 1"/>
              <a:gd name="f52" fmla="*/ f39 f13 1"/>
              <a:gd name="f53" fmla="*/ f38 f12 1"/>
              <a:gd name="f54" fmla="*/ f37 f13 1"/>
              <a:gd name="f55" fmla="*/ f40 f13 1"/>
              <a:gd name="f56" fmla="*/ f41 f13 1"/>
              <a:gd name="f57" fmla="*/ f40 f12 1"/>
              <a:gd name="f58" fmla="*/ f41 f12 1"/>
              <a:gd name="f59" fmla="+- f44 0 f1"/>
              <a:gd name="f60" fmla="+- f59 f1 0"/>
              <a:gd name="f61" fmla="*/ f60 f7 1"/>
              <a:gd name="f62" fmla="*/ f61 1 f0"/>
              <a:gd name="f63" fmla="+- 0 0 f62"/>
              <a:gd name="f64" fmla="+- 0 0 f63"/>
              <a:gd name="f65" fmla="*/ f64 f0 1"/>
              <a:gd name="f66" fmla="*/ f65 1 f7"/>
              <a:gd name="f67" fmla="+- f66 0 f1"/>
              <a:gd name="f68" fmla="cos 1 f67"/>
              <a:gd name="f69" fmla="sin 1 f67"/>
              <a:gd name="f70" fmla="+- 0 0 f68"/>
              <a:gd name="f71" fmla="+- 0 0 f69"/>
              <a:gd name="f72" fmla="+- 0 0 f70"/>
              <a:gd name="f73" fmla="+- 0 0 f71"/>
              <a:gd name="f74" fmla="val f72"/>
              <a:gd name="f75" fmla="val f73"/>
              <a:gd name="f76" fmla="+- 0 0 f74"/>
              <a:gd name="f77" fmla="+- 0 0 f75"/>
              <a:gd name="f78" fmla="*/ 10800 f76 1"/>
              <a:gd name="f79" fmla="*/ 10800 f77 1"/>
              <a:gd name="f80" fmla="*/ f78 f78 1"/>
              <a:gd name="f81" fmla="*/ f79 f79 1"/>
              <a:gd name="f82" fmla="+- f80 f81 0"/>
              <a:gd name="f83" fmla="sqrt f82"/>
              <a:gd name="f84" fmla="*/ f8 1 f83"/>
              <a:gd name="f85" fmla="*/ f76 f84 1"/>
              <a:gd name="f86" fmla="*/ f77 f84 1"/>
              <a:gd name="f87" fmla="+- 10800 0 f85"/>
              <a:gd name="f88" fmla="+- 10800 0 f86"/>
            </a:gdLst>
            <a:ahLst/>
            <a:cxnLst>
              <a:cxn ang="3cd4">
                <a:pos x="hc" y="t"/>
              </a:cxn>
              <a:cxn ang="0">
                <a:pos x="r" y="vc"/>
              </a:cxn>
              <a:cxn ang="cd4">
                <a:pos x="hc" y="b"/>
              </a:cxn>
              <a:cxn ang="cd2">
                <a:pos x="l" y="vc"/>
              </a:cxn>
              <a:cxn ang="f34">
                <a:pos x="f49" y="f50"/>
              </a:cxn>
              <a:cxn ang="f34">
                <a:pos x="f51" y="f52"/>
              </a:cxn>
              <a:cxn ang="f34">
                <a:pos x="f53" y="f54"/>
              </a:cxn>
              <a:cxn ang="f34">
                <a:pos x="f51" y="f55"/>
              </a:cxn>
              <a:cxn ang="f34">
                <a:pos x="f49" y="f56"/>
              </a:cxn>
              <a:cxn ang="f34">
                <a:pos x="f57" y="f55"/>
              </a:cxn>
              <a:cxn ang="f34">
                <a:pos x="f58" y="f54"/>
              </a:cxn>
              <a:cxn ang="f34">
                <a:pos x="f57" y="f52"/>
              </a:cxn>
            </a:cxnLst>
            <a:rect l="f45" t="f48" r="f46" b="f47"/>
            <a:pathLst>
              <a:path w="21600" h="21600">
                <a:moveTo>
                  <a:pt x="f87" y="f88"/>
                </a:moveTo>
                <a:arcTo wR="f10" hR="f10" stAng="f25" swAng="f36"/>
                <a:close/>
              </a:path>
            </a:pathLst>
          </a:custGeom>
          <a:solidFill>
            <a:srgbClr val="FF66FF"/>
          </a:solidFill>
          <a:ln w="9363">
            <a:solidFill>
              <a:srgbClr val="FF66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5" name="Figura a mano libera 13"/>
          <p:cNvSpPr/>
          <p:nvPr/>
        </p:nvSpPr>
        <p:spPr>
          <a:xfrm rot="10800009" flipV="1">
            <a:off x="6705600" y="3138488"/>
            <a:ext cx="1371600" cy="10541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compatLnSpc="0">
            <a:spAutoFit/>
          </a:bodyPr>
          <a:lstStyle/>
          <a:p>
            <a:pPr fontAlgn="auto" hangingPunct="1">
              <a:spcBef>
                <a:spcPts val="1125"/>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1800" kern="0">
                <a:solidFill>
                  <a:srgbClr val="FFFFFF"/>
                </a:solidFill>
                <a:latin typeface="Comic Sans MS" pitchFamily="66"/>
                <a:ea typeface="Arial Unicode MS" pitchFamily="2"/>
                <a:cs typeface="Tahoma" pitchFamily="2"/>
              </a:rPr>
              <a:t>OC multinucleati</a:t>
            </a:r>
          </a:p>
        </p:txBody>
      </p:sp>
      <p:sp>
        <p:nvSpPr>
          <p:cNvPr id="16" name="Figura a mano libera 14"/>
          <p:cNvSpPr/>
          <p:nvPr/>
        </p:nvSpPr>
        <p:spPr>
          <a:xfrm>
            <a:off x="6705600" y="1676400"/>
            <a:ext cx="1219200" cy="10541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none" lIns="90004" tIns="46798" rIns="90004" bIns="46798" compatLnSpc="0">
            <a:spAutoFit/>
          </a:bodyPr>
          <a:lstStyle/>
          <a:p>
            <a:pPr fontAlgn="auto" hangingPunct="1">
              <a:spcBef>
                <a:spcPts val="1125"/>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1800" kern="0">
                <a:solidFill>
                  <a:srgbClr val="FFFFFF"/>
                </a:solidFill>
                <a:latin typeface="Comic Sans MS" pitchFamily="66"/>
                <a:ea typeface="Arial Unicode MS" pitchFamily="2"/>
                <a:cs typeface="Tahoma" pitchFamily="2"/>
              </a:rPr>
              <a:t>Oc prefusionali</a:t>
            </a:r>
          </a:p>
        </p:txBody>
      </p:sp>
      <p:sp>
        <p:nvSpPr>
          <p:cNvPr id="17" name="Figura a mano libera 15"/>
          <p:cNvSpPr/>
          <p:nvPr/>
        </p:nvSpPr>
        <p:spPr>
          <a:xfrm>
            <a:off x="7377113" y="4308475"/>
            <a:ext cx="1366837" cy="4143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1800" kern="0">
                <a:solidFill>
                  <a:srgbClr val="FFFFFF"/>
                </a:solidFill>
                <a:latin typeface="Comic Sans MS" pitchFamily="66"/>
                <a:ea typeface="Arial Unicode MS" pitchFamily="2"/>
                <a:cs typeface="Tahoma" pitchFamily="2"/>
              </a:rPr>
              <a:t>OC attivati</a:t>
            </a:r>
          </a:p>
        </p:txBody>
      </p:sp>
      <p:sp>
        <p:nvSpPr>
          <p:cNvPr id="18" name="Figura a mano libera 16"/>
          <p:cNvSpPr/>
          <p:nvPr/>
        </p:nvSpPr>
        <p:spPr>
          <a:xfrm>
            <a:off x="6019800" y="3962400"/>
            <a:ext cx="304800" cy="304800"/>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23592960"/>
              <a:gd name="f15" fmla="val -2147483647"/>
              <a:gd name="f16" fmla="val 2147483647"/>
              <a:gd name="f17" fmla="+- 0 0 0"/>
              <a:gd name="f18" fmla="*/ f4 1 21600"/>
              <a:gd name="f19" fmla="*/ f5 1 21600"/>
              <a:gd name="f20" fmla="*/ f8 1 180"/>
              <a:gd name="f21" fmla="*/ 0 f8 1"/>
              <a:gd name="f22" fmla="*/ f6 f1 1"/>
              <a:gd name="f23" fmla="*/ f14 f1 1"/>
              <a:gd name="f24" fmla="+- f7 0 f6"/>
              <a:gd name="f25" fmla="pin 2700 f0 10125"/>
              <a:gd name="f26" fmla="*/ f17 f1 1"/>
              <a:gd name="f27" fmla="val f25"/>
              <a:gd name="f28" fmla="*/ 45 f20 1"/>
              <a:gd name="f29" fmla="*/ 90 f20 1"/>
              <a:gd name="f30" fmla="*/ 135 f20 1"/>
              <a:gd name="f31" fmla="*/ 180 f20 1"/>
              <a:gd name="f32" fmla="*/ 225 f20 1"/>
              <a:gd name="f33" fmla="*/ 270 f20 1"/>
              <a:gd name="f34" fmla="*/ 315 f20 1"/>
              <a:gd name="f35" fmla="*/ f21 1 f3"/>
              <a:gd name="f36" fmla="*/ f22 1 f3"/>
              <a:gd name="f37" fmla="*/ f23 1 f3"/>
              <a:gd name="f38" fmla="*/ f24 1 21600"/>
              <a:gd name="f39" fmla="*/ f25 f18 1"/>
              <a:gd name="f40" fmla="*/ f26 1 f3"/>
              <a:gd name="f41" fmla="+- f27 0 2700"/>
              <a:gd name="f42" fmla="+- 10125 0 f27"/>
              <a:gd name="f43" fmla="+- f27 0 10800"/>
              <a:gd name="f44" fmla="+- 10800 0 f27"/>
              <a:gd name="f45" fmla="+- 0 0 f28"/>
              <a:gd name="f46" fmla="+- 0 0 f29"/>
              <a:gd name="f47" fmla="+- 0 0 f30"/>
              <a:gd name="f48" fmla="+- 0 0 f31"/>
              <a:gd name="f49" fmla="+- 0 0 f32"/>
              <a:gd name="f50" fmla="+- 0 0 f33"/>
              <a:gd name="f51" fmla="+- 0 0 f34"/>
              <a:gd name="f52" fmla="+- 0 0 f35"/>
              <a:gd name="f53" fmla="+- f36 0 f2"/>
              <a:gd name="f54" fmla="+- f37 0 f2"/>
              <a:gd name="f55" fmla="*/ 10800 f38 1"/>
              <a:gd name="f56" fmla="*/ 0 f38 1"/>
              <a:gd name="f57" fmla="*/ 21600 f38 1"/>
              <a:gd name="f58" fmla="+- f40 0 f2"/>
              <a:gd name="f59" fmla="*/ f41 5080 1"/>
              <a:gd name="f60" fmla="*/ f42 2120 1"/>
              <a:gd name="f61" fmla="*/ f44 f44 1"/>
              <a:gd name="f62" fmla="*/ f45 f1 1"/>
              <a:gd name="f63" fmla="*/ f46 f1 1"/>
              <a:gd name="f64" fmla="*/ f47 f1 1"/>
              <a:gd name="f65" fmla="*/ f48 f1 1"/>
              <a:gd name="f66" fmla="*/ f49 f1 1"/>
              <a:gd name="f67" fmla="*/ f50 f1 1"/>
              <a:gd name="f68" fmla="*/ f51 f1 1"/>
              <a:gd name="f69" fmla="*/ f52 f1 1"/>
              <a:gd name="f70" fmla="+- f54 0 f53"/>
              <a:gd name="f71" fmla="*/ f55 1 f38"/>
              <a:gd name="f72" fmla="*/ f56 1 f38"/>
              <a:gd name="f73" fmla="*/ f57 1 f38"/>
              <a:gd name="f74" fmla="*/ f59 1 7425"/>
              <a:gd name="f75" fmla="*/ f60 1 7425"/>
              <a:gd name="f76" fmla="*/ f62 1 f8"/>
              <a:gd name="f77" fmla="*/ f63 1 f8"/>
              <a:gd name="f78" fmla="*/ f64 1 f8"/>
              <a:gd name="f79" fmla="*/ f65 1 f8"/>
              <a:gd name="f80" fmla="*/ f66 1 f8"/>
              <a:gd name="f81" fmla="*/ f67 1 f8"/>
              <a:gd name="f82" fmla="*/ f68 1 f8"/>
              <a:gd name="f83" fmla="*/ f69 1 f8"/>
              <a:gd name="f84" fmla="*/ f71 f19 1"/>
              <a:gd name="f85" fmla="*/ f71 f18 1"/>
              <a:gd name="f86" fmla="*/ f72 f19 1"/>
              <a:gd name="f87" fmla="*/ f72 f18 1"/>
              <a:gd name="f88" fmla="*/ f73 f19 1"/>
              <a:gd name="f89" fmla="*/ f73 f18 1"/>
              <a:gd name="f90" fmla="+- f74 2540 0"/>
              <a:gd name="f91" fmla="+- f75 210 0"/>
              <a:gd name="f92" fmla="+- f76 0 f2"/>
              <a:gd name="f93" fmla="+- f77 0 f2"/>
              <a:gd name="f94" fmla="+- f78 0 f2"/>
              <a:gd name="f95" fmla="+- f79 0 f2"/>
              <a:gd name="f96" fmla="+- f80 0 f2"/>
              <a:gd name="f97" fmla="+- f81 0 f2"/>
              <a:gd name="f98" fmla="+- f82 0 f2"/>
              <a:gd name="f99" fmla="+- f83 0 f2"/>
              <a:gd name="f100" fmla="+- 10800 f91 0"/>
              <a:gd name="f101" fmla="+- 10800 0 f91"/>
              <a:gd name="f102" fmla="+- f90 0 10800"/>
              <a:gd name="f103" fmla="+- f92 f2 0"/>
              <a:gd name="f104" fmla="+- f93 f2 0"/>
              <a:gd name="f105" fmla="+- f94 f2 0"/>
              <a:gd name="f106" fmla="+- f95 f2 0"/>
              <a:gd name="f107" fmla="+- f96 f2 0"/>
              <a:gd name="f108" fmla="+- f97 f2 0"/>
              <a:gd name="f109" fmla="+- f98 f2 0"/>
              <a:gd name="f110" fmla="+- f99 f2 0"/>
              <a:gd name="f111" fmla="+- f100 0 10800"/>
              <a:gd name="f112" fmla="+- f101 0 10800"/>
              <a:gd name="f113" fmla="*/ f103 f8 1"/>
              <a:gd name="f114" fmla="*/ f104 f8 1"/>
              <a:gd name="f115" fmla="*/ f105 f8 1"/>
              <a:gd name="f116" fmla="*/ f106 f8 1"/>
              <a:gd name="f117" fmla="*/ f107 f8 1"/>
              <a:gd name="f118" fmla="*/ f108 f8 1"/>
              <a:gd name="f119" fmla="*/ f109 f8 1"/>
              <a:gd name="f120" fmla="*/ f110 f8 1"/>
              <a:gd name="f121" fmla="*/ f113 1 f1"/>
              <a:gd name="f122" fmla="*/ f114 1 f1"/>
              <a:gd name="f123" fmla="*/ f115 1 f1"/>
              <a:gd name="f124" fmla="*/ f116 1 f1"/>
              <a:gd name="f125" fmla="*/ f117 1 f1"/>
              <a:gd name="f126" fmla="*/ f118 1 f1"/>
              <a:gd name="f127" fmla="*/ f119 1 f1"/>
              <a:gd name="f128" fmla="*/ f120 1 f1"/>
              <a:gd name="f129" fmla="+- 0 0 f121"/>
              <a:gd name="f130" fmla="+- 0 0 f122"/>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f137 f1 1"/>
              <a:gd name="f146" fmla="*/ f138 f1 1"/>
              <a:gd name="f147" fmla="*/ f139 f1 1"/>
              <a:gd name="f148" fmla="*/ f140 f1 1"/>
              <a:gd name="f149" fmla="*/ f141 f1 1"/>
              <a:gd name="f150" fmla="*/ f142 f1 1"/>
              <a:gd name="f151" fmla="*/ f143 f1 1"/>
              <a:gd name="f152" fmla="*/ f144 f1 1"/>
              <a:gd name="f153" fmla="*/ f145 1 f8"/>
              <a:gd name="f154" fmla="*/ f146 1 f8"/>
              <a:gd name="f155" fmla="*/ f147 1 f8"/>
              <a:gd name="f156" fmla="*/ f148 1 f8"/>
              <a:gd name="f157" fmla="*/ f149 1 f8"/>
              <a:gd name="f158" fmla="*/ f150 1 f8"/>
              <a:gd name="f159" fmla="*/ f151 1 f8"/>
              <a:gd name="f160" fmla="*/ f152 1 f8"/>
              <a:gd name="f161" fmla="+- f153 0 f2"/>
              <a:gd name="f162" fmla="+- f154 0 f2"/>
              <a:gd name="f163" fmla="+- f155 0 f2"/>
              <a:gd name="f164" fmla="+- f156 0 f2"/>
              <a:gd name="f165" fmla="+- f157 0 f2"/>
              <a:gd name="f166" fmla="+- f158 0 f2"/>
              <a:gd name="f167" fmla="+- f159 0 f2"/>
              <a:gd name="f168" fmla="+- f160 0 f2"/>
              <a:gd name="f169" fmla="sin 1 f161"/>
              <a:gd name="f170" fmla="cos 1 f161"/>
              <a:gd name="f171" fmla="sin 1 f162"/>
              <a:gd name="f172" fmla="cos 1 f162"/>
              <a:gd name="f173" fmla="sin 1 f163"/>
              <a:gd name="f174" fmla="cos 1 f163"/>
              <a:gd name="f175" fmla="sin 1 f164"/>
              <a:gd name="f176" fmla="cos 1 f164"/>
              <a:gd name="f177" fmla="sin 1 f165"/>
              <a:gd name="f178" fmla="cos 1 f165"/>
              <a:gd name="f179" fmla="sin 1 f166"/>
              <a:gd name="f180" fmla="cos 1 f166"/>
              <a:gd name="f181" fmla="sin 1 f167"/>
              <a:gd name="f182" fmla="cos 1 f167"/>
              <a:gd name="f183" fmla="cos 1 f168"/>
              <a:gd name="f184" fmla="sin 1 f168"/>
              <a:gd name="f185" fmla="+- 0 0 f169"/>
              <a:gd name="f186" fmla="+- 0 0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val f201"/>
              <a:gd name="f218" fmla="val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 0 0 f217"/>
              <a:gd name="f234" fmla="+- 0 0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f233 f9 1"/>
              <a:gd name="f250" fmla="*/ f234 f10 1"/>
              <a:gd name="f251" fmla="*/ f234 f9 1"/>
              <a:gd name="f252" fmla="*/ f233 f10 1"/>
              <a:gd name="f253" fmla="*/ f233 f102 1"/>
              <a:gd name="f254" fmla="*/ f234 f111 1"/>
              <a:gd name="f255" fmla="*/ f234 f102 1"/>
              <a:gd name="f256" fmla="*/ f233 f111 1"/>
              <a:gd name="f257" fmla="*/ f234 f112 1"/>
              <a:gd name="f258" fmla="*/ f233 f112 1"/>
              <a:gd name="f259" fmla="*/ f235 f9 1"/>
              <a:gd name="f260" fmla="*/ f236 f10 1"/>
              <a:gd name="f261" fmla="*/ f236 f9 1"/>
              <a:gd name="f262" fmla="*/ f235 f10 1"/>
              <a:gd name="f263" fmla="*/ f235 f102 1"/>
              <a:gd name="f264" fmla="*/ f236 f111 1"/>
              <a:gd name="f265" fmla="*/ f236 f102 1"/>
              <a:gd name="f266" fmla="*/ f235 f111 1"/>
              <a:gd name="f267" fmla="*/ f236 f112 1"/>
              <a:gd name="f268" fmla="*/ f235 f112 1"/>
              <a:gd name="f269" fmla="*/ f237 f9 1"/>
              <a:gd name="f270" fmla="*/ f238 f10 1"/>
              <a:gd name="f271" fmla="*/ f238 f9 1"/>
              <a:gd name="f272" fmla="*/ f237 f10 1"/>
              <a:gd name="f273" fmla="*/ f237 f102 1"/>
              <a:gd name="f274" fmla="*/ f238 f111 1"/>
              <a:gd name="f275" fmla="*/ f238 f102 1"/>
              <a:gd name="f276" fmla="*/ f237 f111 1"/>
              <a:gd name="f277" fmla="*/ f238 f112 1"/>
              <a:gd name="f278" fmla="*/ f237 f112 1"/>
              <a:gd name="f279" fmla="*/ f239 f9 1"/>
              <a:gd name="f280" fmla="*/ f240 f10 1"/>
              <a:gd name="f281" fmla="*/ f240 f9 1"/>
              <a:gd name="f282" fmla="*/ f239 f10 1"/>
              <a:gd name="f283" fmla="*/ f239 f102 1"/>
              <a:gd name="f284" fmla="*/ f240 f111 1"/>
              <a:gd name="f285" fmla="*/ f240 f102 1"/>
              <a:gd name="f286" fmla="*/ f239 f111 1"/>
              <a:gd name="f287" fmla="*/ f240 f112 1"/>
              <a:gd name="f288" fmla="*/ f239 f112 1"/>
              <a:gd name="f289" fmla="*/ f241 f9 1"/>
              <a:gd name="f290" fmla="*/ f242 f10 1"/>
              <a:gd name="f291" fmla="*/ f242 f9 1"/>
              <a:gd name="f292" fmla="*/ f241 f10 1"/>
              <a:gd name="f293" fmla="*/ f241 f102 1"/>
              <a:gd name="f294" fmla="*/ f242 f111 1"/>
              <a:gd name="f295" fmla="*/ f242 f102 1"/>
              <a:gd name="f296" fmla="*/ f241 f111 1"/>
              <a:gd name="f297" fmla="*/ f242 f112 1"/>
              <a:gd name="f298" fmla="*/ f241 f112 1"/>
              <a:gd name="f299" fmla="*/ f243 f9 1"/>
              <a:gd name="f300" fmla="*/ f244 f10 1"/>
              <a:gd name="f301" fmla="*/ f244 f9 1"/>
              <a:gd name="f302" fmla="*/ f243 f10 1"/>
              <a:gd name="f303" fmla="*/ f243 f102 1"/>
              <a:gd name="f304" fmla="*/ f244 f111 1"/>
              <a:gd name="f305" fmla="*/ f244 f102 1"/>
              <a:gd name="f306" fmla="*/ f243 f111 1"/>
              <a:gd name="f307" fmla="*/ f244 f112 1"/>
              <a:gd name="f308" fmla="*/ f243 f112 1"/>
              <a:gd name="f309" fmla="*/ f245 f9 1"/>
              <a:gd name="f310" fmla="*/ f246 f10 1"/>
              <a:gd name="f311" fmla="*/ f246 f9 1"/>
              <a:gd name="f312" fmla="*/ f245 f10 1"/>
              <a:gd name="f313" fmla="*/ f245 f102 1"/>
              <a:gd name="f314" fmla="*/ f246 f111 1"/>
              <a:gd name="f315" fmla="*/ f246 f102 1"/>
              <a:gd name="f316" fmla="*/ f245 f111 1"/>
              <a:gd name="f317" fmla="*/ f246 f112 1"/>
              <a:gd name="f318" fmla="*/ f245 f112 1"/>
              <a:gd name="f319" fmla="*/ f233 f43 1"/>
              <a:gd name="f320" fmla="*/ f241 f43 1"/>
              <a:gd name="f321" fmla="*/ f44 f247 1"/>
              <a:gd name="f322" fmla="*/ f44 f248 1"/>
              <a:gd name="f323" fmla="+- f249 f250 0"/>
              <a:gd name="f324" fmla="+- f251 0 f252"/>
              <a:gd name="f325" fmla="+- f253 f254 0"/>
              <a:gd name="f326" fmla="+- f255 0 f256"/>
              <a:gd name="f327" fmla="+- f253 f257 0"/>
              <a:gd name="f328" fmla="+- f255 0 f258"/>
              <a:gd name="f329" fmla="+- f259 f260 0"/>
              <a:gd name="f330" fmla="+- f261 0 f262"/>
              <a:gd name="f331" fmla="+- f263 f264 0"/>
              <a:gd name="f332" fmla="+- f265 0 f266"/>
              <a:gd name="f333" fmla="+- f263 f267 0"/>
              <a:gd name="f334" fmla="+- f265 0 f268"/>
              <a:gd name="f335" fmla="+- f269 f270 0"/>
              <a:gd name="f336" fmla="+- f271 0 f272"/>
              <a:gd name="f337" fmla="+- f273 f274 0"/>
              <a:gd name="f338" fmla="+- f275 0 f276"/>
              <a:gd name="f339" fmla="+- f273 f277 0"/>
              <a:gd name="f340" fmla="+- f275 0 f278"/>
              <a:gd name="f341" fmla="+- f279 f280 0"/>
              <a:gd name="f342" fmla="+- f281 0 f282"/>
              <a:gd name="f343" fmla="+- f283 f284 0"/>
              <a:gd name="f344" fmla="+- f285 0 f286"/>
              <a:gd name="f345" fmla="+- f283 f287 0"/>
              <a:gd name="f346" fmla="+- f285 0 f288"/>
              <a:gd name="f347" fmla="+- f289 f290 0"/>
              <a:gd name="f348" fmla="+- f291 0 f292"/>
              <a:gd name="f349" fmla="+- f293 f294 0"/>
              <a:gd name="f350" fmla="+- f295 0 f296"/>
              <a:gd name="f351" fmla="+- f293 f297 0"/>
              <a:gd name="f352" fmla="+- f295 0 f298"/>
              <a:gd name="f353" fmla="+- f299 f300 0"/>
              <a:gd name="f354" fmla="+- f301 0 f302"/>
              <a:gd name="f355" fmla="+- f303 f304 0"/>
              <a:gd name="f356" fmla="+- f305 0 f306"/>
              <a:gd name="f357" fmla="+- f303 f307 0"/>
              <a:gd name="f358" fmla="+- f305 0 f308"/>
              <a:gd name="f359" fmla="+- f309 f310 0"/>
              <a:gd name="f360" fmla="+- f311 0 f312"/>
              <a:gd name="f361" fmla="+- f313 f314 0"/>
              <a:gd name="f362" fmla="+- f315 0 f316"/>
              <a:gd name="f363" fmla="+- f313 f317 0"/>
              <a:gd name="f364" fmla="+- f315 0 f318"/>
              <a:gd name="f365" fmla="+- f319 f250 0"/>
              <a:gd name="f366" fmla="+- f320 f290 0"/>
              <a:gd name="f367" fmla="*/ f321 f321 1"/>
              <a:gd name="f368" fmla="*/ f322 f322 1"/>
              <a:gd name="f369" fmla="+- f323 10800 0"/>
              <a:gd name="f370" fmla="+- 0 0 f324"/>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f366 10800 0"/>
              <a:gd name="f413" fmla="+- f367 f368 0"/>
              <a:gd name="f414" fmla="+- f370 10800 0"/>
              <a:gd name="f415" fmla="+- f372 10800 0"/>
              <a:gd name="f416" fmla="+- f374 10800 0"/>
              <a:gd name="f417" fmla="+- f376 10800 0"/>
              <a:gd name="f418" fmla="+- f378 10800 0"/>
              <a:gd name="f419" fmla="+- f380 10800 0"/>
              <a:gd name="f420" fmla="+- f382 10800 0"/>
              <a:gd name="f421" fmla="+- f384 10800 0"/>
              <a:gd name="f422" fmla="+- f386 10800 0"/>
              <a:gd name="f423" fmla="+- f388 10800 0"/>
              <a:gd name="f424" fmla="+- f390 10800 0"/>
              <a:gd name="f425" fmla="+- f392 10800 0"/>
              <a:gd name="f426" fmla="+- f394 10800 0"/>
              <a:gd name="f427" fmla="+- f396 10800 0"/>
              <a:gd name="f428" fmla="+- f398 10800 0"/>
              <a:gd name="f429" fmla="+- f400 10800 0"/>
              <a:gd name="f430" fmla="+- f402 10800 0"/>
              <a:gd name="f431" fmla="+- f404 10800 0"/>
              <a:gd name="f432" fmla="+- f406 10800 0"/>
              <a:gd name="f433" fmla="+- f408 10800 0"/>
              <a:gd name="f434" fmla="+- f410 10800 0"/>
              <a:gd name="f435" fmla="sqrt f413"/>
              <a:gd name="f436" fmla="*/ f411 f18 1"/>
              <a:gd name="f437" fmla="*/ f412 f18 1"/>
              <a:gd name="f438" fmla="*/ f412 f19 1"/>
              <a:gd name="f439" fmla="*/ f411 f19 1"/>
              <a:gd name="f440" fmla="*/ f61 1 f435"/>
              <a:gd name="f441" fmla="*/ f247 f440 1"/>
              <a:gd name="f442" fmla="*/ f248 f440 1"/>
              <a:gd name="f443" fmla="+- 10800 0 f441"/>
              <a:gd name="f444" fmla="+- 10800 0 f442"/>
            </a:gdLst>
            <a:ahLst>
              <a:ahXY gdRefX="f0" minX="f11" maxX="f12">
                <a:pos x="f39" y="f84"/>
              </a:ahXY>
            </a:ahLst>
            <a:cxnLst>
              <a:cxn ang="3cd4">
                <a:pos x="hc" y="t"/>
              </a:cxn>
              <a:cxn ang="0">
                <a:pos x="r" y="vc"/>
              </a:cxn>
              <a:cxn ang="cd4">
                <a:pos x="hc" y="b"/>
              </a:cxn>
              <a:cxn ang="cd2">
                <a:pos x="l" y="vc"/>
              </a:cxn>
              <a:cxn ang="f58">
                <a:pos x="f85" y="f86"/>
              </a:cxn>
              <a:cxn ang="f58">
                <a:pos x="f87" y="f84"/>
              </a:cxn>
              <a:cxn ang="f58">
                <a:pos x="f85" y="f88"/>
              </a:cxn>
              <a:cxn ang="f58">
                <a:pos x="f89" y="f84"/>
              </a:cxn>
            </a:cxnLst>
            <a:rect l="f436" t="f439" r="f437" b="f438"/>
            <a:pathLst>
              <a:path w="21600" h="21600">
                <a:moveTo>
                  <a:pt x="f6" y="f13"/>
                </a:moveTo>
                <a:lnTo>
                  <a:pt x="f90" y="f100"/>
                </a:lnTo>
                <a:lnTo>
                  <a:pt x="f90" y="f101"/>
                </a:lnTo>
                <a:close/>
              </a:path>
              <a:path w="21600" h="21600">
                <a:moveTo>
                  <a:pt x="f369" y="f414"/>
                </a:moveTo>
                <a:lnTo>
                  <a:pt x="f371" y="f415"/>
                </a:lnTo>
                <a:lnTo>
                  <a:pt x="f373" y="f416"/>
                </a:lnTo>
                <a:close/>
              </a:path>
              <a:path w="21600" h="21600">
                <a:moveTo>
                  <a:pt x="f375" y="f417"/>
                </a:moveTo>
                <a:lnTo>
                  <a:pt x="f377" y="f418"/>
                </a:lnTo>
                <a:lnTo>
                  <a:pt x="f379" y="f419"/>
                </a:lnTo>
                <a:close/>
              </a:path>
              <a:path w="21600" h="21600">
                <a:moveTo>
                  <a:pt x="f381" y="f420"/>
                </a:moveTo>
                <a:lnTo>
                  <a:pt x="f383" y="f421"/>
                </a:lnTo>
                <a:lnTo>
                  <a:pt x="f385" y="f422"/>
                </a:lnTo>
                <a:close/>
              </a:path>
              <a:path w="21600" h="21600">
                <a:moveTo>
                  <a:pt x="f387" y="f423"/>
                </a:moveTo>
                <a:lnTo>
                  <a:pt x="f389" y="f424"/>
                </a:lnTo>
                <a:lnTo>
                  <a:pt x="f391" y="f425"/>
                </a:lnTo>
                <a:close/>
              </a:path>
              <a:path w="21600" h="21600">
                <a:moveTo>
                  <a:pt x="f393" y="f426"/>
                </a:moveTo>
                <a:lnTo>
                  <a:pt x="f395" y="f427"/>
                </a:lnTo>
                <a:lnTo>
                  <a:pt x="f397" y="f428"/>
                </a:lnTo>
                <a:close/>
              </a:path>
              <a:path w="21600" h="21600">
                <a:moveTo>
                  <a:pt x="f399" y="f429"/>
                </a:moveTo>
                <a:lnTo>
                  <a:pt x="f401" y="f430"/>
                </a:lnTo>
                <a:lnTo>
                  <a:pt x="f403" y="f431"/>
                </a:lnTo>
                <a:close/>
              </a:path>
              <a:path w="21600" h="21600">
                <a:moveTo>
                  <a:pt x="f405" y="f432"/>
                </a:moveTo>
                <a:lnTo>
                  <a:pt x="f407" y="f433"/>
                </a:lnTo>
                <a:lnTo>
                  <a:pt x="f409" y="f434"/>
                </a:lnTo>
                <a:close/>
              </a:path>
              <a:path w="21600" h="21600">
                <a:moveTo>
                  <a:pt x="f443" y="f444"/>
                </a:moveTo>
                <a:arcTo wR="f44" hR="f44" stAng="f53" swAng="f70"/>
                <a:close/>
              </a:path>
            </a:pathLst>
          </a:custGeom>
          <a:solidFill>
            <a:srgbClr val="FFCC00"/>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19" name="Figura a mano libera 17"/>
          <p:cNvSpPr/>
          <p:nvPr/>
        </p:nvSpPr>
        <p:spPr>
          <a:xfrm>
            <a:off x="6019800" y="2895600"/>
            <a:ext cx="304800" cy="304800"/>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23592960"/>
              <a:gd name="f15" fmla="val -2147483647"/>
              <a:gd name="f16" fmla="val 2147483647"/>
              <a:gd name="f17" fmla="+- 0 0 0"/>
              <a:gd name="f18" fmla="*/ f4 1 21600"/>
              <a:gd name="f19" fmla="*/ f5 1 21600"/>
              <a:gd name="f20" fmla="*/ f8 1 180"/>
              <a:gd name="f21" fmla="*/ 0 f8 1"/>
              <a:gd name="f22" fmla="*/ f6 f1 1"/>
              <a:gd name="f23" fmla="*/ f14 f1 1"/>
              <a:gd name="f24" fmla="+- f7 0 f6"/>
              <a:gd name="f25" fmla="pin 2700 f0 10125"/>
              <a:gd name="f26" fmla="*/ f17 f1 1"/>
              <a:gd name="f27" fmla="val f25"/>
              <a:gd name="f28" fmla="*/ 45 f20 1"/>
              <a:gd name="f29" fmla="*/ 90 f20 1"/>
              <a:gd name="f30" fmla="*/ 135 f20 1"/>
              <a:gd name="f31" fmla="*/ 180 f20 1"/>
              <a:gd name="f32" fmla="*/ 225 f20 1"/>
              <a:gd name="f33" fmla="*/ 270 f20 1"/>
              <a:gd name="f34" fmla="*/ 315 f20 1"/>
              <a:gd name="f35" fmla="*/ f21 1 f3"/>
              <a:gd name="f36" fmla="*/ f22 1 f3"/>
              <a:gd name="f37" fmla="*/ f23 1 f3"/>
              <a:gd name="f38" fmla="*/ f24 1 21600"/>
              <a:gd name="f39" fmla="*/ f25 f18 1"/>
              <a:gd name="f40" fmla="*/ f26 1 f3"/>
              <a:gd name="f41" fmla="+- f27 0 2700"/>
              <a:gd name="f42" fmla="+- 10125 0 f27"/>
              <a:gd name="f43" fmla="+- f27 0 10800"/>
              <a:gd name="f44" fmla="+- 10800 0 f27"/>
              <a:gd name="f45" fmla="+- 0 0 f28"/>
              <a:gd name="f46" fmla="+- 0 0 f29"/>
              <a:gd name="f47" fmla="+- 0 0 f30"/>
              <a:gd name="f48" fmla="+- 0 0 f31"/>
              <a:gd name="f49" fmla="+- 0 0 f32"/>
              <a:gd name="f50" fmla="+- 0 0 f33"/>
              <a:gd name="f51" fmla="+- 0 0 f34"/>
              <a:gd name="f52" fmla="+- 0 0 f35"/>
              <a:gd name="f53" fmla="+- f36 0 f2"/>
              <a:gd name="f54" fmla="+- f37 0 f2"/>
              <a:gd name="f55" fmla="*/ 10800 f38 1"/>
              <a:gd name="f56" fmla="*/ 0 f38 1"/>
              <a:gd name="f57" fmla="*/ 21600 f38 1"/>
              <a:gd name="f58" fmla="+- f40 0 f2"/>
              <a:gd name="f59" fmla="*/ f41 5080 1"/>
              <a:gd name="f60" fmla="*/ f42 2120 1"/>
              <a:gd name="f61" fmla="*/ f44 f44 1"/>
              <a:gd name="f62" fmla="*/ f45 f1 1"/>
              <a:gd name="f63" fmla="*/ f46 f1 1"/>
              <a:gd name="f64" fmla="*/ f47 f1 1"/>
              <a:gd name="f65" fmla="*/ f48 f1 1"/>
              <a:gd name="f66" fmla="*/ f49 f1 1"/>
              <a:gd name="f67" fmla="*/ f50 f1 1"/>
              <a:gd name="f68" fmla="*/ f51 f1 1"/>
              <a:gd name="f69" fmla="*/ f52 f1 1"/>
              <a:gd name="f70" fmla="+- f54 0 f53"/>
              <a:gd name="f71" fmla="*/ f55 1 f38"/>
              <a:gd name="f72" fmla="*/ f56 1 f38"/>
              <a:gd name="f73" fmla="*/ f57 1 f38"/>
              <a:gd name="f74" fmla="*/ f59 1 7425"/>
              <a:gd name="f75" fmla="*/ f60 1 7425"/>
              <a:gd name="f76" fmla="*/ f62 1 f8"/>
              <a:gd name="f77" fmla="*/ f63 1 f8"/>
              <a:gd name="f78" fmla="*/ f64 1 f8"/>
              <a:gd name="f79" fmla="*/ f65 1 f8"/>
              <a:gd name="f80" fmla="*/ f66 1 f8"/>
              <a:gd name="f81" fmla="*/ f67 1 f8"/>
              <a:gd name="f82" fmla="*/ f68 1 f8"/>
              <a:gd name="f83" fmla="*/ f69 1 f8"/>
              <a:gd name="f84" fmla="*/ f71 f19 1"/>
              <a:gd name="f85" fmla="*/ f71 f18 1"/>
              <a:gd name="f86" fmla="*/ f72 f19 1"/>
              <a:gd name="f87" fmla="*/ f72 f18 1"/>
              <a:gd name="f88" fmla="*/ f73 f19 1"/>
              <a:gd name="f89" fmla="*/ f73 f18 1"/>
              <a:gd name="f90" fmla="+- f74 2540 0"/>
              <a:gd name="f91" fmla="+- f75 210 0"/>
              <a:gd name="f92" fmla="+- f76 0 f2"/>
              <a:gd name="f93" fmla="+- f77 0 f2"/>
              <a:gd name="f94" fmla="+- f78 0 f2"/>
              <a:gd name="f95" fmla="+- f79 0 f2"/>
              <a:gd name="f96" fmla="+- f80 0 f2"/>
              <a:gd name="f97" fmla="+- f81 0 f2"/>
              <a:gd name="f98" fmla="+- f82 0 f2"/>
              <a:gd name="f99" fmla="+- f83 0 f2"/>
              <a:gd name="f100" fmla="+- 10800 f91 0"/>
              <a:gd name="f101" fmla="+- 10800 0 f91"/>
              <a:gd name="f102" fmla="+- f90 0 10800"/>
              <a:gd name="f103" fmla="+- f92 f2 0"/>
              <a:gd name="f104" fmla="+- f93 f2 0"/>
              <a:gd name="f105" fmla="+- f94 f2 0"/>
              <a:gd name="f106" fmla="+- f95 f2 0"/>
              <a:gd name="f107" fmla="+- f96 f2 0"/>
              <a:gd name="f108" fmla="+- f97 f2 0"/>
              <a:gd name="f109" fmla="+- f98 f2 0"/>
              <a:gd name="f110" fmla="+- f99 f2 0"/>
              <a:gd name="f111" fmla="+- f100 0 10800"/>
              <a:gd name="f112" fmla="+- f101 0 10800"/>
              <a:gd name="f113" fmla="*/ f103 f8 1"/>
              <a:gd name="f114" fmla="*/ f104 f8 1"/>
              <a:gd name="f115" fmla="*/ f105 f8 1"/>
              <a:gd name="f116" fmla="*/ f106 f8 1"/>
              <a:gd name="f117" fmla="*/ f107 f8 1"/>
              <a:gd name="f118" fmla="*/ f108 f8 1"/>
              <a:gd name="f119" fmla="*/ f109 f8 1"/>
              <a:gd name="f120" fmla="*/ f110 f8 1"/>
              <a:gd name="f121" fmla="*/ f113 1 f1"/>
              <a:gd name="f122" fmla="*/ f114 1 f1"/>
              <a:gd name="f123" fmla="*/ f115 1 f1"/>
              <a:gd name="f124" fmla="*/ f116 1 f1"/>
              <a:gd name="f125" fmla="*/ f117 1 f1"/>
              <a:gd name="f126" fmla="*/ f118 1 f1"/>
              <a:gd name="f127" fmla="*/ f119 1 f1"/>
              <a:gd name="f128" fmla="*/ f120 1 f1"/>
              <a:gd name="f129" fmla="+- 0 0 f121"/>
              <a:gd name="f130" fmla="+- 0 0 f122"/>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f137 f1 1"/>
              <a:gd name="f146" fmla="*/ f138 f1 1"/>
              <a:gd name="f147" fmla="*/ f139 f1 1"/>
              <a:gd name="f148" fmla="*/ f140 f1 1"/>
              <a:gd name="f149" fmla="*/ f141 f1 1"/>
              <a:gd name="f150" fmla="*/ f142 f1 1"/>
              <a:gd name="f151" fmla="*/ f143 f1 1"/>
              <a:gd name="f152" fmla="*/ f144 f1 1"/>
              <a:gd name="f153" fmla="*/ f145 1 f8"/>
              <a:gd name="f154" fmla="*/ f146 1 f8"/>
              <a:gd name="f155" fmla="*/ f147 1 f8"/>
              <a:gd name="f156" fmla="*/ f148 1 f8"/>
              <a:gd name="f157" fmla="*/ f149 1 f8"/>
              <a:gd name="f158" fmla="*/ f150 1 f8"/>
              <a:gd name="f159" fmla="*/ f151 1 f8"/>
              <a:gd name="f160" fmla="*/ f152 1 f8"/>
              <a:gd name="f161" fmla="+- f153 0 f2"/>
              <a:gd name="f162" fmla="+- f154 0 f2"/>
              <a:gd name="f163" fmla="+- f155 0 f2"/>
              <a:gd name="f164" fmla="+- f156 0 f2"/>
              <a:gd name="f165" fmla="+- f157 0 f2"/>
              <a:gd name="f166" fmla="+- f158 0 f2"/>
              <a:gd name="f167" fmla="+- f159 0 f2"/>
              <a:gd name="f168" fmla="+- f160 0 f2"/>
              <a:gd name="f169" fmla="sin 1 f161"/>
              <a:gd name="f170" fmla="cos 1 f161"/>
              <a:gd name="f171" fmla="sin 1 f162"/>
              <a:gd name="f172" fmla="cos 1 f162"/>
              <a:gd name="f173" fmla="sin 1 f163"/>
              <a:gd name="f174" fmla="cos 1 f163"/>
              <a:gd name="f175" fmla="sin 1 f164"/>
              <a:gd name="f176" fmla="cos 1 f164"/>
              <a:gd name="f177" fmla="sin 1 f165"/>
              <a:gd name="f178" fmla="cos 1 f165"/>
              <a:gd name="f179" fmla="sin 1 f166"/>
              <a:gd name="f180" fmla="cos 1 f166"/>
              <a:gd name="f181" fmla="sin 1 f167"/>
              <a:gd name="f182" fmla="cos 1 f167"/>
              <a:gd name="f183" fmla="cos 1 f168"/>
              <a:gd name="f184" fmla="sin 1 f168"/>
              <a:gd name="f185" fmla="+- 0 0 f169"/>
              <a:gd name="f186" fmla="+- 0 0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val f201"/>
              <a:gd name="f218" fmla="val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 0 0 f217"/>
              <a:gd name="f234" fmla="+- 0 0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f233 f9 1"/>
              <a:gd name="f250" fmla="*/ f234 f10 1"/>
              <a:gd name="f251" fmla="*/ f234 f9 1"/>
              <a:gd name="f252" fmla="*/ f233 f10 1"/>
              <a:gd name="f253" fmla="*/ f233 f102 1"/>
              <a:gd name="f254" fmla="*/ f234 f111 1"/>
              <a:gd name="f255" fmla="*/ f234 f102 1"/>
              <a:gd name="f256" fmla="*/ f233 f111 1"/>
              <a:gd name="f257" fmla="*/ f234 f112 1"/>
              <a:gd name="f258" fmla="*/ f233 f112 1"/>
              <a:gd name="f259" fmla="*/ f235 f9 1"/>
              <a:gd name="f260" fmla="*/ f236 f10 1"/>
              <a:gd name="f261" fmla="*/ f236 f9 1"/>
              <a:gd name="f262" fmla="*/ f235 f10 1"/>
              <a:gd name="f263" fmla="*/ f235 f102 1"/>
              <a:gd name="f264" fmla="*/ f236 f111 1"/>
              <a:gd name="f265" fmla="*/ f236 f102 1"/>
              <a:gd name="f266" fmla="*/ f235 f111 1"/>
              <a:gd name="f267" fmla="*/ f236 f112 1"/>
              <a:gd name="f268" fmla="*/ f235 f112 1"/>
              <a:gd name="f269" fmla="*/ f237 f9 1"/>
              <a:gd name="f270" fmla="*/ f238 f10 1"/>
              <a:gd name="f271" fmla="*/ f238 f9 1"/>
              <a:gd name="f272" fmla="*/ f237 f10 1"/>
              <a:gd name="f273" fmla="*/ f237 f102 1"/>
              <a:gd name="f274" fmla="*/ f238 f111 1"/>
              <a:gd name="f275" fmla="*/ f238 f102 1"/>
              <a:gd name="f276" fmla="*/ f237 f111 1"/>
              <a:gd name="f277" fmla="*/ f238 f112 1"/>
              <a:gd name="f278" fmla="*/ f237 f112 1"/>
              <a:gd name="f279" fmla="*/ f239 f9 1"/>
              <a:gd name="f280" fmla="*/ f240 f10 1"/>
              <a:gd name="f281" fmla="*/ f240 f9 1"/>
              <a:gd name="f282" fmla="*/ f239 f10 1"/>
              <a:gd name="f283" fmla="*/ f239 f102 1"/>
              <a:gd name="f284" fmla="*/ f240 f111 1"/>
              <a:gd name="f285" fmla="*/ f240 f102 1"/>
              <a:gd name="f286" fmla="*/ f239 f111 1"/>
              <a:gd name="f287" fmla="*/ f240 f112 1"/>
              <a:gd name="f288" fmla="*/ f239 f112 1"/>
              <a:gd name="f289" fmla="*/ f241 f9 1"/>
              <a:gd name="f290" fmla="*/ f242 f10 1"/>
              <a:gd name="f291" fmla="*/ f242 f9 1"/>
              <a:gd name="f292" fmla="*/ f241 f10 1"/>
              <a:gd name="f293" fmla="*/ f241 f102 1"/>
              <a:gd name="f294" fmla="*/ f242 f111 1"/>
              <a:gd name="f295" fmla="*/ f242 f102 1"/>
              <a:gd name="f296" fmla="*/ f241 f111 1"/>
              <a:gd name="f297" fmla="*/ f242 f112 1"/>
              <a:gd name="f298" fmla="*/ f241 f112 1"/>
              <a:gd name="f299" fmla="*/ f243 f9 1"/>
              <a:gd name="f300" fmla="*/ f244 f10 1"/>
              <a:gd name="f301" fmla="*/ f244 f9 1"/>
              <a:gd name="f302" fmla="*/ f243 f10 1"/>
              <a:gd name="f303" fmla="*/ f243 f102 1"/>
              <a:gd name="f304" fmla="*/ f244 f111 1"/>
              <a:gd name="f305" fmla="*/ f244 f102 1"/>
              <a:gd name="f306" fmla="*/ f243 f111 1"/>
              <a:gd name="f307" fmla="*/ f244 f112 1"/>
              <a:gd name="f308" fmla="*/ f243 f112 1"/>
              <a:gd name="f309" fmla="*/ f245 f9 1"/>
              <a:gd name="f310" fmla="*/ f246 f10 1"/>
              <a:gd name="f311" fmla="*/ f246 f9 1"/>
              <a:gd name="f312" fmla="*/ f245 f10 1"/>
              <a:gd name="f313" fmla="*/ f245 f102 1"/>
              <a:gd name="f314" fmla="*/ f246 f111 1"/>
              <a:gd name="f315" fmla="*/ f246 f102 1"/>
              <a:gd name="f316" fmla="*/ f245 f111 1"/>
              <a:gd name="f317" fmla="*/ f246 f112 1"/>
              <a:gd name="f318" fmla="*/ f245 f112 1"/>
              <a:gd name="f319" fmla="*/ f233 f43 1"/>
              <a:gd name="f320" fmla="*/ f241 f43 1"/>
              <a:gd name="f321" fmla="*/ f44 f247 1"/>
              <a:gd name="f322" fmla="*/ f44 f248 1"/>
              <a:gd name="f323" fmla="+- f249 f250 0"/>
              <a:gd name="f324" fmla="+- f251 0 f252"/>
              <a:gd name="f325" fmla="+- f253 f254 0"/>
              <a:gd name="f326" fmla="+- f255 0 f256"/>
              <a:gd name="f327" fmla="+- f253 f257 0"/>
              <a:gd name="f328" fmla="+- f255 0 f258"/>
              <a:gd name="f329" fmla="+- f259 f260 0"/>
              <a:gd name="f330" fmla="+- f261 0 f262"/>
              <a:gd name="f331" fmla="+- f263 f264 0"/>
              <a:gd name="f332" fmla="+- f265 0 f266"/>
              <a:gd name="f333" fmla="+- f263 f267 0"/>
              <a:gd name="f334" fmla="+- f265 0 f268"/>
              <a:gd name="f335" fmla="+- f269 f270 0"/>
              <a:gd name="f336" fmla="+- f271 0 f272"/>
              <a:gd name="f337" fmla="+- f273 f274 0"/>
              <a:gd name="f338" fmla="+- f275 0 f276"/>
              <a:gd name="f339" fmla="+- f273 f277 0"/>
              <a:gd name="f340" fmla="+- f275 0 f278"/>
              <a:gd name="f341" fmla="+- f279 f280 0"/>
              <a:gd name="f342" fmla="+- f281 0 f282"/>
              <a:gd name="f343" fmla="+- f283 f284 0"/>
              <a:gd name="f344" fmla="+- f285 0 f286"/>
              <a:gd name="f345" fmla="+- f283 f287 0"/>
              <a:gd name="f346" fmla="+- f285 0 f288"/>
              <a:gd name="f347" fmla="+- f289 f290 0"/>
              <a:gd name="f348" fmla="+- f291 0 f292"/>
              <a:gd name="f349" fmla="+- f293 f294 0"/>
              <a:gd name="f350" fmla="+- f295 0 f296"/>
              <a:gd name="f351" fmla="+- f293 f297 0"/>
              <a:gd name="f352" fmla="+- f295 0 f298"/>
              <a:gd name="f353" fmla="+- f299 f300 0"/>
              <a:gd name="f354" fmla="+- f301 0 f302"/>
              <a:gd name="f355" fmla="+- f303 f304 0"/>
              <a:gd name="f356" fmla="+- f305 0 f306"/>
              <a:gd name="f357" fmla="+- f303 f307 0"/>
              <a:gd name="f358" fmla="+- f305 0 f308"/>
              <a:gd name="f359" fmla="+- f309 f310 0"/>
              <a:gd name="f360" fmla="+- f311 0 f312"/>
              <a:gd name="f361" fmla="+- f313 f314 0"/>
              <a:gd name="f362" fmla="+- f315 0 f316"/>
              <a:gd name="f363" fmla="+- f313 f317 0"/>
              <a:gd name="f364" fmla="+- f315 0 f318"/>
              <a:gd name="f365" fmla="+- f319 f250 0"/>
              <a:gd name="f366" fmla="+- f320 f290 0"/>
              <a:gd name="f367" fmla="*/ f321 f321 1"/>
              <a:gd name="f368" fmla="*/ f322 f322 1"/>
              <a:gd name="f369" fmla="+- f323 10800 0"/>
              <a:gd name="f370" fmla="+- 0 0 f324"/>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f366 10800 0"/>
              <a:gd name="f413" fmla="+- f367 f368 0"/>
              <a:gd name="f414" fmla="+- f370 10800 0"/>
              <a:gd name="f415" fmla="+- f372 10800 0"/>
              <a:gd name="f416" fmla="+- f374 10800 0"/>
              <a:gd name="f417" fmla="+- f376 10800 0"/>
              <a:gd name="f418" fmla="+- f378 10800 0"/>
              <a:gd name="f419" fmla="+- f380 10800 0"/>
              <a:gd name="f420" fmla="+- f382 10800 0"/>
              <a:gd name="f421" fmla="+- f384 10800 0"/>
              <a:gd name="f422" fmla="+- f386 10800 0"/>
              <a:gd name="f423" fmla="+- f388 10800 0"/>
              <a:gd name="f424" fmla="+- f390 10800 0"/>
              <a:gd name="f425" fmla="+- f392 10800 0"/>
              <a:gd name="f426" fmla="+- f394 10800 0"/>
              <a:gd name="f427" fmla="+- f396 10800 0"/>
              <a:gd name="f428" fmla="+- f398 10800 0"/>
              <a:gd name="f429" fmla="+- f400 10800 0"/>
              <a:gd name="f430" fmla="+- f402 10800 0"/>
              <a:gd name="f431" fmla="+- f404 10800 0"/>
              <a:gd name="f432" fmla="+- f406 10800 0"/>
              <a:gd name="f433" fmla="+- f408 10800 0"/>
              <a:gd name="f434" fmla="+- f410 10800 0"/>
              <a:gd name="f435" fmla="sqrt f413"/>
              <a:gd name="f436" fmla="*/ f411 f18 1"/>
              <a:gd name="f437" fmla="*/ f412 f18 1"/>
              <a:gd name="f438" fmla="*/ f412 f19 1"/>
              <a:gd name="f439" fmla="*/ f411 f19 1"/>
              <a:gd name="f440" fmla="*/ f61 1 f435"/>
              <a:gd name="f441" fmla="*/ f247 f440 1"/>
              <a:gd name="f442" fmla="*/ f248 f440 1"/>
              <a:gd name="f443" fmla="+- 10800 0 f441"/>
              <a:gd name="f444" fmla="+- 10800 0 f442"/>
            </a:gdLst>
            <a:ahLst>
              <a:ahXY gdRefX="f0" minX="f11" maxX="f12">
                <a:pos x="f39" y="f84"/>
              </a:ahXY>
            </a:ahLst>
            <a:cxnLst>
              <a:cxn ang="3cd4">
                <a:pos x="hc" y="t"/>
              </a:cxn>
              <a:cxn ang="0">
                <a:pos x="r" y="vc"/>
              </a:cxn>
              <a:cxn ang="cd4">
                <a:pos x="hc" y="b"/>
              </a:cxn>
              <a:cxn ang="cd2">
                <a:pos x="l" y="vc"/>
              </a:cxn>
              <a:cxn ang="f58">
                <a:pos x="f85" y="f86"/>
              </a:cxn>
              <a:cxn ang="f58">
                <a:pos x="f87" y="f84"/>
              </a:cxn>
              <a:cxn ang="f58">
                <a:pos x="f85" y="f88"/>
              </a:cxn>
              <a:cxn ang="f58">
                <a:pos x="f89" y="f84"/>
              </a:cxn>
            </a:cxnLst>
            <a:rect l="f436" t="f439" r="f437" b="f438"/>
            <a:pathLst>
              <a:path w="21600" h="21600">
                <a:moveTo>
                  <a:pt x="f6" y="f13"/>
                </a:moveTo>
                <a:lnTo>
                  <a:pt x="f90" y="f100"/>
                </a:lnTo>
                <a:lnTo>
                  <a:pt x="f90" y="f101"/>
                </a:lnTo>
                <a:close/>
              </a:path>
              <a:path w="21600" h="21600">
                <a:moveTo>
                  <a:pt x="f369" y="f414"/>
                </a:moveTo>
                <a:lnTo>
                  <a:pt x="f371" y="f415"/>
                </a:lnTo>
                <a:lnTo>
                  <a:pt x="f373" y="f416"/>
                </a:lnTo>
                <a:close/>
              </a:path>
              <a:path w="21600" h="21600">
                <a:moveTo>
                  <a:pt x="f375" y="f417"/>
                </a:moveTo>
                <a:lnTo>
                  <a:pt x="f377" y="f418"/>
                </a:lnTo>
                <a:lnTo>
                  <a:pt x="f379" y="f419"/>
                </a:lnTo>
                <a:close/>
              </a:path>
              <a:path w="21600" h="21600">
                <a:moveTo>
                  <a:pt x="f381" y="f420"/>
                </a:moveTo>
                <a:lnTo>
                  <a:pt x="f383" y="f421"/>
                </a:lnTo>
                <a:lnTo>
                  <a:pt x="f385" y="f422"/>
                </a:lnTo>
                <a:close/>
              </a:path>
              <a:path w="21600" h="21600">
                <a:moveTo>
                  <a:pt x="f387" y="f423"/>
                </a:moveTo>
                <a:lnTo>
                  <a:pt x="f389" y="f424"/>
                </a:lnTo>
                <a:lnTo>
                  <a:pt x="f391" y="f425"/>
                </a:lnTo>
                <a:close/>
              </a:path>
              <a:path w="21600" h="21600">
                <a:moveTo>
                  <a:pt x="f393" y="f426"/>
                </a:moveTo>
                <a:lnTo>
                  <a:pt x="f395" y="f427"/>
                </a:lnTo>
                <a:lnTo>
                  <a:pt x="f397" y="f428"/>
                </a:lnTo>
                <a:close/>
              </a:path>
              <a:path w="21600" h="21600">
                <a:moveTo>
                  <a:pt x="f399" y="f429"/>
                </a:moveTo>
                <a:lnTo>
                  <a:pt x="f401" y="f430"/>
                </a:lnTo>
                <a:lnTo>
                  <a:pt x="f403" y="f431"/>
                </a:lnTo>
                <a:close/>
              </a:path>
              <a:path w="21600" h="21600">
                <a:moveTo>
                  <a:pt x="f405" y="f432"/>
                </a:moveTo>
                <a:lnTo>
                  <a:pt x="f407" y="f433"/>
                </a:lnTo>
                <a:lnTo>
                  <a:pt x="f409" y="f434"/>
                </a:lnTo>
                <a:close/>
              </a:path>
              <a:path w="21600" h="21600">
                <a:moveTo>
                  <a:pt x="f443" y="f444"/>
                </a:moveTo>
                <a:arcTo wR="f44" hR="f44" stAng="f53" swAng="f70"/>
                <a:close/>
              </a:path>
            </a:pathLst>
          </a:custGeom>
          <a:solidFill>
            <a:srgbClr val="FFCC00"/>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0" name="Figura a mano libera 18"/>
          <p:cNvSpPr/>
          <p:nvPr/>
        </p:nvSpPr>
        <p:spPr>
          <a:xfrm>
            <a:off x="247650" y="1993900"/>
            <a:ext cx="304800" cy="304800"/>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23592960"/>
              <a:gd name="f15" fmla="val -2147483647"/>
              <a:gd name="f16" fmla="val 2147483647"/>
              <a:gd name="f17" fmla="+- 0 0 0"/>
              <a:gd name="f18" fmla="*/ f4 1 21600"/>
              <a:gd name="f19" fmla="*/ f5 1 21600"/>
              <a:gd name="f20" fmla="*/ f8 1 180"/>
              <a:gd name="f21" fmla="*/ 0 f8 1"/>
              <a:gd name="f22" fmla="*/ f6 f1 1"/>
              <a:gd name="f23" fmla="*/ f14 f1 1"/>
              <a:gd name="f24" fmla="+- f7 0 f6"/>
              <a:gd name="f25" fmla="pin 2700 f0 10125"/>
              <a:gd name="f26" fmla="*/ f17 f1 1"/>
              <a:gd name="f27" fmla="val f25"/>
              <a:gd name="f28" fmla="*/ 45 f20 1"/>
              <a:gd name="f29" fmla="*/ 90 f20 1"/>
              <a:gd name="f30" fmla="*/ 135 f20 1"/>
              <a:gd name="f31" fmla="*/ 180 f20 1"/>
              <a:gd name="f32" fmla="*/ 225 f20 1"/>
              <a:gd name="f33" fmla="*/ 270 f20 1"/>
              <a:gd name="f34" fmla="*/ 315 f20 1"/>
              <a:gd name="f35" fmla="*/ f21 1 f3"/>
              <a:gd name="f36" fmla="*/ f22 1 f3"/>
              <a:gd name="f37" fmla="*/ f23 1 f3"/>
              <a:gd name="f38" fmla="*/ f24 1 21600"/>
              <a:gd name="f39" fmla="*/ f25 f18 1"/>
              <a:gd name="f40" fmla="*/ f26 1 f3"/>
              <a:gd name="f41" fmla="+- f27 0 2700"/>
              <a:gd name="f42" fmla="+- 10125 0 f27"/>
              <a:gd name="f43" fmla="+- f27 0 10800"/>
              <a:gd name="f44" fmla="+- 10800 0 f27"/>
              <a:gd name="f45" fmla="+- 0 0 f28"/>
              <a:gd name="f46" fmla="+- 0 0 f29"/>
              <a:gd name="f47" fmla="+- 0 0 f30"/>
              <a:gd name="f48" fmla="+- 0 0 f31"/>
              <a:gd name="f49" fmla="+- 0 0 f32"/>
              <a:gd name="f50" fmla="+- 0 0 f33"/>
              <a:gd name="f51" fmla="+- 0 0 f34"/>
              <a:gd name="f52" fmla="+- 0 0 f35"/>
              <a:gd name="f53" fmla="+- f36 0 f2"/>
              <a:gd name="f54" fmla="+- f37 0 f2"/>
              <a:gd name="f55" fmla="*/ 10800 f38 1"/>
              <a:gd name="f56" fmla="*/ 0 f38 1"/>
              <a:gd name="f57" fmla="*/ 21600 f38 1"/>
              <a:gd name="f58" fmla="+- f40 0 f2"/>
              <a:gd name="f59" fmla="*/ f41 5080 1"/>
              <a:gd name="f60" fmla="*/ f42 2120 1"/>
              <a:gd name="f61" fmla="*/ f44 f44 1"/>
              <a:gd name="f62" fmla="*/ f45 f1 1"/>
              <a:gd name="f63" fmla="*/ f46 f1 1"/>
              <a:gd name="f64" fmla="*/ f47 f1 1"/>
              <a:gd name="f65" fmla="*/ f48 f1 1"/>
              <a:gd name="f66" fmla="*/ f49 f1 1"/>
              <a:gd name="f67" fmla="*/ f50 f1 1"/>
              <a:gd name="f68" fmla="*/ f51 f1 1"/>
              <a:gd name="f69" fmla="*/ f52 f1 1"/>
              <a:gd name="f70" fmla="+- f54 0 f53"/>
              <a:gd name="f71" fmla="*/ f55 1 f38"/>
              <a:gd name="f72" fmla="*/ f56 1 f38"/>
              <a:gd name="f73" fmla="*/ f57 1 f38"/>
              <a:gd name="f74" fmla="*/ f59 1 7425"/>
              <a:gd name="f75" fmla="*/ f60 1 7425"/>
              <a:gd name="f76" fmla="*/ f62 1 f8"/>
              <a:gd name="f77" fmla="*/ f63 1 f8"/>
              <a:gd name="f78" fmla="*/ f64 1 f8"/>
              <a:gd name="f79" fmla="*/ f65 1 f8"/>
              <a:gd name="f80" fmla="*/ f66 1 f8"/>
              <a:gd name="f81" fmla="*/ f67 1 f8"/>
              <a:gd name="f82" fmla="*/ f68 1 f8"/>
              <a:gd name="f83" fmla="*/ f69 1 f8"/>
              <a:gd name="f84" fmla="*/ f71 f19 1"/>
              <a:gd name="f85" fmla="*/ f71 f18 1"/>
              <a:gd name="f86" fmla="*/ f72 f19 1"/>
              <a:gd name="f87" fmla="*/ f72 f18 1"/>
              <a:gd name="f88" fmla="*/ f73 f19 1"/>
              <a:gd name="f89" fmla="*/ f73 f18 1"/>
              <a:gd name="f90" fmla="+- f74 2540 0"/>
              <a:gd name="f91" fmla="+- f75 210 0"/>
              <a:gd name="f92" fmla="+- f76 0 f2"/>
              <a:gd name="f93" fmla="+- f77 0 f2"/>
              <a:gd name="f94" fmla="+- f78 0 f2"/>
              <a:gd name="f95" fmla="+- f79 0 f2"/>
              <a:gd name="f96" fmla="+- f80 0 f2"/>
              <a:gd name="f97" fmla="+- f81 0 f2"/>
              <a:gd name="f98" fmla="+- f82 0 f2"/>
              <a:gd name="f99" fmla="+- f83 0 f2"/>
              <a:gd name="f100" fmla="+- 10800 f91 0"/>
              <a:gd name="f101" fmla="+- 10800 0 f91"/>
              <a:gd name="f102" fmla="+- f90 0 10800"/>
              <a:gd name="f103" fmla="+- f92 f2 0"/>
              <a:gd name="f104" fmla="+- f93 f2 0"/>
              <a:gd name="f105" fmla="+- f94 f2 0"/>
              <a:gd name="f106" fmla="+- f95 f2 0"/>
              <a:gd name="f107" fmla="+- f96 f2 0"/>
              <a:gd name="f108" fmla="+- f97 f2 0"/>
              <a:gd name="f109" fmla="+- f98 f2 0"/>
              <a:gd name="f110" fmla="+- f99 f2 0"/>
              <a:gd name="f111" fmla="+- f100 0 10800"/>
              <a:gd name="f112" fmla="+- f101 0 10800"/>
              <a:gd name="f113" fmla="*/ f103 f8 1"/>
              <a:gd name="f114" fmla="*/ f104 f8 1"/>
              <a:gd name="f115" fmla="*/ f105 f8 1"/>
              <a:gd name="f116" fmla="*/ f106 f8 1"/>
              <a:gd name="f117" fmla="*/ f107 f8 1"/>
              <a:gd name="f118" fmla="*/ f108 f8 1"/>
              <a:gd name="f119" fmla="*/ f109 f8 1"/>
              <a:gd name="f120" fmla="*/ f110 f8 1"/>
              <a:gd name="f121" fmla="*/ f113 1 f1"/>
              <a:gd name="f122" fmla="*/ f114 1 f1"/>
              <a:gd name="f123" fmla="*/ f115 1 f1"/>
              <a:gd name="f124" fmla="*/ f116 1 f1"/>
              <a:gd name="f125" fmla="*/ f117 1 f1"/>
              <a:gd name="f126" fmla="*/ f118 1 f1"/>
              <a:gd name="f127" fmla="*/ f119 1 f1"/>
              <a:gd name="f128" fmla="*/ f120 1 f1"/>
              <a:gd name="f129" fmla="+- 0 0 f121"/>
              <a:gd name="f130" fmla="+- 0 0 f122"/>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f137 f1 1"/>
              <a:gd name="f146" fmla="*/ f138 f1 1"/>
              <a:gd name="f147" fmla="*/ f139 f1 1"/>
              <a:gd name="f148" fmla="*/ f140 f1 1"/>
              <a:gd name="f149" fmla="*/ f141 f1 1"/>
              <a:gd name="f150" fmla="*/ f142 f1 1"/>
              <a:gd name="f151" fmla="*/ f143 f1 1"/>
              <a:gd name="f152" fmla="*/ f144 f1 1"/>
              <a:gd name="f153" fmla="*/ f145 1 f8"/>
              <a:gd name="f154" fmla="*/ f146 1 f8"/>
              <a:gd name="f155" fmla="*/ f147 1 f8"/>
              <a:gd name="f156" fmla="*/ f148 1 f8"/>
              <a:gd name="f157" fmla="*/ f149 1 f8"/>
              <a:gd name="f158" fmla="*/ f150 1 f8"/>
              <a:gd name="f159" fmla="*/ f151 1 f8"/>
              <a:gd name="f160" fmla="*/ f152 1 f8"/>
              <a:gd name="f161" fmla="+- f153 0 f2"/>
              <a:gd name="f162" fmla="+- f154 0 f2"/>
              <a:gd name="f163" fmla="+- f155 0 f2"/>
              <a:gd name="f164" fmla="+- f156 0 f2"/>
              <a:gd name="f165" fmla="+- f157 0 f2"/>
              <a:gd name="f166" fmla="+- f158 0 f2"/>
              <a:gd name="f167" fmla="+- f159 0 f2"/>
              <a:gd name="f168" fmla="+- f160 0 f2"/>
              <a:gd name="f169" fmla="sin 1 f161"/>
              <a:gd name="f170" fmla="cos 1 f161"/>
              <a:gd name="f171" fmla="sin 1 f162"/>
              <a:gd name="f172" fmla="cos 1 f162"/>
              <a:gd name="f173" fmla="sin 1 f163"/>
              <a:gd name="f174" fmla="cos 1 f163"/>
              <a:gd name="f175" fmla="sin 1 f164"/>
              <a:gd name="f176" fmla="cos 1 f164"/>
              <a:gd name="f177" fmla="sin 1 f165"/>
              <a:gd name="f178" fmla="cos 1 f165"/>
              <a:gd name="f179" fmla="sin 1 f166"/>
              <a:gd name="f180" fmla="cos 1 f166"/>
              <a:gd name="f181" fmla="sin 1 f167"/>
              <a:gd name="f182" fmla="cos 1 f167"/>
              <a:gd name="f183" fmla="cos 1 f168"/>
              <a:gd name="f184" fmla="sin 1 f168"/>
              <a:gd name="f185" fmla="+- 0 0 f169"/>
              <a:gd name="f186" fmla="+- 0 0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val f201"/>
              <a:gd name="f218" fmla="val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 0 0 f217"/>
              <a:gd name="f234" fmla="+- 0 0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f233 f9 1"/>
              <a:gd name="f250" fmla="*/ f234 f10 1"/>
              <a:gd name="f251" fmla="*/ f234 f9 1"/>
              <a:gd name="f252" fmla="*/ f233 f10 1"/>
              <a:gd name="f253" fmla="*/ f233 f102 1"/>
              <a:gd name="f254" fmla="*/ f234 f111 1"/>
              <a:gd name="f255" fmla="*/ f234 f102 1"/>
              <a:gd name="f256" fmla="*/ f233 f111 1"/>
              <a:gd name="f257" fmla="*/ f234 f112 1"/>
              <a:gd name="f258" fmla="*/ f233 f112 1"/>
              <a:gd name="f259" fmla="*/ f235 f9 1"/>
              <a:gd name="f260" fmla="*/ f236 f10 1"/>
              <a:gd name="f261" fmla="*/ f236 f9 1"/>
              <a:gd name="f262" fmla="*/ f235 f10 1"/>
              <a:gd name="f263" fmla="*/ f235 f102 1"/>
              <a:gd name="f264" fmla="*/ f236 f111 1"/>
              <a:gd name="f265" fmla="*/ f236 f102 1"/>
              <a:gd name="f266" fmla="*/ f235 f111 1"/>
              <a:gd name="f267" fmla="*/ f236 f112 1"/>
              <a:gd name="f268" fmla="*/ f235 f112 1"/>
              <a:gd name="f269" fmla="*/ f237 f9 1"/>
              <a:gd name="f270" fmla="*/ f238 f10 1"/>
              <a:gd name="f271" fmla="*/ f238 f9 1"/>
              <a:gd name="f272" fmla="*/ f237 f10 1"/>
              <a:gd name="f273" fmla="*/ f237 f102 1"/>
              <a:gd name="f274" fmla="*/ f238 f111 1"/>
              <a:gd name="f275" fmla="*/ f238 f102 1"/>
              <a:gd name="f276" fmla="*/ f237 f111 1"/>
              <a:gd name="f277" fmla="*/ f238 f112 1"/>
              <a:gd name="f278" fmla="*/ f237 f112 1"/>
              <a:gd name="f279" fmla="*/ f239 f9 1"/>
              <a:gd name="f280" fmla="*/ f240 f10 1"/>
              <a:gd name="f281" fmla="*/ f240 f9 1"/>
              <a:gd name="f282" fmla="*/ f239 f10 1"/>
              <a:gd name="f283" fmla="*/ f239 f102 1"/>
              <a:gd name="f284" fmla="*/ f240 f111 1"/>
              <a:gd name="f285" fmla="*/ f240 f102 1"/>
              <a:gd name="f286" fmla="*/ f239 f111 1"/>
              <a:gd name="f287" fmla="*/ f240 f112 1"/>
              <a:gd name="f288" fmla="*/ f239 f112 1"/>
              <a:gd name="f289" fmla="*/ f241 f9 1"/>
              <a:gd name="f290" fmla="*/ f242 f10 1"/>
              <a:gd name="f291" fmla="*/ f242 f9 1"/>
              <a:gd name="f292" fmla="*/ f241 f10 1"/>
              <a:gd name="f293" fmla="*/ f241 f102 1"/>
              <a:gd name="f294" fmla="*/ f242 f111 1"/>
              <a:gd name="f295" fmla="*/ f242 f102 1"/>
              <a:gd name="f296" fmla="*/ f241 f111 1"/>
              <a:gd name="f297" fmla="*/ f242 f112 1"/>
              <a:gd name="f298" fmla="*/ f241 f112 1"/>
              <a:gd name="f299" fmla="*/ f243 f9 1"/>
              <a:gd name="f300" fmla="*/ f244 f10 1"/>
              <a:gd name="f301" fmla="*/ f244 f9 1"/>
              <a:gd name="f302" fmla="*/ f243 f10 1"/>
              <a:gd name="f303" fmla="*/ f243 f102 1"/>
              <a:gd name="f304" fmla="*/ f244 f111 1"/>
              <a:gd name="f305" fmla="*/ f244 f102 1"/>
              <a:gd name="f306" fmla="*/ f243 f111 1"/>
              <a:gd name="f307" fmla="*/ f244 f112 1"/>
              <a:gd name="f308" fmla="*/ f243 f112 1"/>
              <a:gd name="f309" fmla="*/ f245 f9 1"/>
              <a:gd name="f310" fmla="*/ f246 f10 1"/>
              <a:gd name="f311" fmla="*/ f246 f9 1"/>
              <a:gd name="f312" fmla="*/ f245 f10 1"/>
              <a:gd name="f313" fmla="*/ f245 f102 1"/>
              <a:gd name="f314" fmla="*/ f246 f111 1"/>
              <a:gd name="f315" fmla="*/ f246 f102 1"/>
              <a:gd name="f316" fmla="*/ f245 f111 1"/>
              <a:gd name="f317" fmla="*/ f246 f112 1"/>
              <a:gd name="f318" fmla="*/ f245 f112 1"/>
              <a:gd name="f319" fmla="*/ f233 f43 1"/>
              <a:gd name="f320" fmla="*/ f241 f43 1"/>
              <a:gd name="f321" fmla="*/ f44 f247 1"/>
              <a:gd name="f322" fmla="*/ f44 f248 1"/>
              <a:gd name="f323" fmla="+- f249 f250 0"/>
              <a:gd name="f324" fmla="+- f251 0 f252"/>
              <a:gd name="f325" fmla="+- f253 f254 0"/>
              <a:gd name="f326" fmla="+- f255 0 f256"/>
              <a:gd name="f327" fmla="+- f253 f257 0"/>
              <a:gd name="f328" fmla="+- f255 0 f258"/>
              <a:gd name="f329" fmla="+- f259 f260 0"/>
              <a:gd name="f330" fmla="+- f261 0 f262"/>
              <a:gd name="f331" fmla="+- f263 f264 0"/>
              <a:gd name="f332" fmla="+- f265 0 f266"/>
              <a:gd name="f333" fmla="+- f263 f267 0"/>
              <a:gd name="f334" fmla="+- f265 0 f268"/>
              <a:gd name="f335" fmla="+- f269 f270 0"/>
              <a:gd name="f336" fmla="+- f271 0 f272"/>
              <a:gd name="f337" fmla="+- f273 f274 0"/>
              <a:gd name="f338" fmla="+- f275 0 f276"/>
              <a:gd name="f339" fmla="+- f273 f277 0"/>
              <a:gd name="f340" fmla="+- f275 0 f278"/>
              <a:gd name="f341" fmla="+- f279 f280 0"/>
              <a:gd name="f342" fmla="+- f281 0 f282"/>
              <a:gd name="f343" fmla="+- f283 f284 0"/>
              <a:gd name="f344" fmla="+- f285 0 f286"/>
              <a:gd name="f345" fmla="+- f283 f287 0"/>
              <a:gd name="f346" fmla="+- f285 0 f288"/>
              <a:gd name="f347" fmla="+- f289 f290 0"/>
              <a:gd name="f348" fmla="+- f291 0 f292"/>
              <a:gd name="f349" fmla="+- f293 f294 0"/>
              <a:gd name="f350" fmla="+- f295 0 f296"/>
              <a:gd name="f351" fmla="+- f293 f297 0"/>
              <a:gd name="f352" fmla="+- f295 0 f298"/>
              <a:gd name="f353" fmla="+- f299 f300 0"/>
              <a:gd name="f354" fmla="+- f301 0 f302"/>
              <a:gd name="f355" fmla="+- f303 f304 0"/>
              <a:gd name="f356" fmla="+- f305 0 f306"/>
              <a:gd name="f357" fmla="+- f303 f307 0"/>
              <a:gd name="f358" fmla="+- f305 0 f308"/>
              <a:gd name="f359" fmla="+- f309 f310 0"/>
              <a:gd name="f360" fmla="+- f311 0 f312"/>
              <a:gd name="f361" fmla="+- f313 f314 0"/>
              <a:gd name="f362" fmla="+- f315 0 f316"/>
              <a:gd name="f363" fmla="+- f313 f317 0"/>
              <a:gd name="f364" fmla="+- f315 0 f318"/>
              <a:gd name="f365" fmla="+- f319 f250 0"/>
              <a:gd name="f366" fmla="+- f320 f290 0"/>
              <a:gd name="f367" fmla="*/ f321 f321 1"/>
              <a:gd name="f368" fmla="*/ f322 f322 1"/>
              <a:gd name="f369" fmla="+- f323 10800 0"/>
              <a:gd name="f370" fmla="+- 0 0 f324"/>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f366 10800 0"/>
              <a:gd name="f413" fmla="+- f367 f368 0"/>
              <a:gd name="f414" fmla="+- f370 10800 0"/>
              <a:gd name="f415" fmla="+- f372 10800 0"/>
              <a:gd name="f416" fmla="+- f374 10800 0"/>
              <a:gd name="f417" fmla="+- f376 10800 0"/>
              <a:gd name="f418" fmla="+- f378 10800 0"/>
              <a:gd name="f419" fmla="+- f380 10800 0"/>
              <a:gd name="f420" fmla="+- f382 10800 0"/>
              <a:gd name="f421" fmla="+- f384 10800 0"/>
              <a:gd name="f422" fmla="+- f386 10800 0"/>
              <a:gd name="f423" fmla="+- f388 10800 0"/>
              <a:gd name="f424" fmla="+- f390 10800 0"/>
              <a:gd name="f425" fmla="+- f392 10800 0"/>
              <a:gd name="f426" fmla="+- f394 10800 0"/>
              <a:gd name="f427" fmla="+- f396 10800 0"/>
              <a:gd name="f428" fmla="+- f398 10800 0"/>
              <a:gd name="f429" fmla="+- f400 10800 0"/>
              <a:gd name="f430" fmla="+- f402 10800 0"/>
              <a:gd name="f431" fmla="+- f404 10800 0"/>
              <a:gd name="f432" fmla="+- f406 10800 0"/>
              <a:gd name="f433" fmla="+- f408 10800 0"/>
              <a:gd name="f434" fmla="+- f410 10800 0"/>
              <a:gd name="f435" fmla="sqrt f413"/>
              <a:gd name="f436" fmla="*/ f411 f18 1"/>
              <a:gd name="f437" fmla="*/ f412 f18 1"/>
              <a:gd name="f438" fmla="*/ f412 f19 1"/>
              <a:gd name="f439" fmla="*/ f411 f19 1"/>
              <a:gd name="f440" fmla="*/ f61 1 f435"/>
              <a:gd name="f441" fmla="*/ f247 f440 1"/>
              <a:gd name="f442" fmla="*/ f248 f440 1"/>
              <a:gd name="f443" fmla="+- 10800 0 f441"/>
              <a:gd name="f444" fmla="+- 10800 0 f442"/>
            </a:gdLst>
            <a:ahLst>
              <a:ahXY gdRefX="f0" minX="f11" maxX="f12">
                <a:pos x="f39" y="f84"/>
              </a:ahXY>
            </a:ahLst>
            <a:cxnLst>
              <a:cxn ang="3cd4">
                <a:pos x="hc" y="t"/>
              </a:cxn>
              <a:cxn ang="0">
                <a:pos x="r" y="vc"/>
              </a:cxn>
              <a:cxn ang="cd4">
                <a:pos x="hc" y="b"/>
              </a:cxn>
              <a:cxn ang="cd2">
                <a:pos x="l" y="vc"/>
              </a:cxn>
              <a:cxn ang="f58">
                <a:pos x="f85" y="f86"/>
              </a:cxn>
              <a:cxn ang="f58">
                <a:pos x="f87" y="f84"/>
              </a:cxn>
              <a:cxn ang="f58">
                <a:pos x="f85" y="f88"/>
              </a:cxn>
              <a:cxn ang="f58">
                <a:pos x="f89" y="f84"/>
              </a:cxn>
            </a:cxnLst>
            <a:rect l="f436" t="f439" r="f437" b="f438"/>
            <a:pathLst>
              <a:path w="21600" h="21600">
                <a:moveTo>
                  <a:pt x="f6" y="f13"/>
                </a:moveTo>
                <a:lnTo>
                  <a:pt x="f90" y="f100"/>
                </a:lnTo>
                <a:lnTo>
                  <a:pt x="f90" y="f101"/>
                </a:lnTo>
                <a:close/>
              </a:path>
              <a:path w="21600" h="21600">
                <a:moveTo>
                  <a:pt x="f369" y="f414"/>
                </a:moveTo>
                <a:lnTo>
                  <a:pt x="f371" y="f415"/>
                </a:lnTo>
                <a:lnTo>
                  <a:pt x="f373" y="f416"/>
                </a:lnTo>
                <a:close/>
              </a:path>
              <a:path w="21600" h="21600">
                <a:moveTo>
                  <a:pt x="f375" y="f417"/>
                </a:moveTo>
                <a:lnTo>
                  <a:pt x="f377" y="f418"/>
                </a:lnTo>
                <a:lnTo>
                  <a:pt x="f379" y="f419"/>
                </a:lnTo>
                <a:close/>
              </a:path>
              <a:path w="21600" h="21600">
                <a:moveTo>
                  <a:pt x="f381" y="f420"/>
                </a:moveTo>
                <a:lnTo>
                  <a:pt x="f383" y="f421"/>
                </a:lnTo>
                <a:lnTo>
                  <a:pt x="f385" y="f422"/>
                </a:lnTo>
                <a:close/>
              </a:path>
              <a:path w="21600" h="21600">
                <a:moveTo>
                  <a:pt x="f387" y="f423"/>
                </a:moveTo>
                <a:lnTo>
                  <a:pt x="f389" y="f424"/>
                </a:lnTo>
                <a:lnTo>
                  <a:pt x="f391" y="f425"/>
                </a:lnTo>
                <a:close/>
              </a:path>
              <a:path w="21600" h="21600">
                <a:moveTo>
                  <a:pt x="f393" y="f426"/>
                </a:moveTo>
                <a:lnTo>
                  <a:pt x="f395" y="f427"/>
                </a:lnTo>
                <a:lnTo>
                  <a:pt x="f397" y="f428"/>
                </a:lnTo>
                <a:close/>
              </a:path>
              <a:path w="21600" h="21600">
                <a:moveTo>
                  <a:pt x="f399" y="f429"/>
                </a:moveTo>
                <a:lnTo>
                  <a:pt x="f401" y="f430"/>
                </a:lnTo>
                <a:lnTo>
                  <a:pt x="f403" y="f431"/>
                </a:lnTo>
                <a:close/>
              </a:path>
              <a:path w="21600" h="21600">
                <a:moveTo>
                  <a:pt x="f405" y="f432"/>
                </a:moveTo>
                <a:lnTo>
                  <a:pt x="f407" y="f433"/>
                </a:lnTo>
                <a:lnTo>
                  <a:pt x="f409" y="f434"/>
                </a:lnTo>
                <a:close/>
              </a:path>
              <a:path w="21600" h="21600">
                <a:moveTo>
                  <a:pt x="f443" y="f444"/>
                </a:moveTo>
                <a:arcTo wR="f44" hR="f44" stAng="f53" swAng="f70"/>
                <a:close/>
              </a:path>
            </a:pathLst>
          </a:custGeom>
          <a:solidFill>
            <a:srgbClr val="FFCC00"/>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1" name="Figura a mano libera 19"/>
          <p:cNvSpPr/>
          <p:nvPr/>
        </p:nvSpPr>
        <p:spPr>
          <a:xfrm>
            <a:off x="3810000" y="3962400"/>
            <a:ext cx="304800" cy="304800"/>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23592960"/>
              <a:gd name="f15" fmla="val -2147483647"/>
              <a:gd name="f16" fmla="val 2147483647"/>
              <a:gd name="f17" fmla="+- 0 0 0"/>
              <a:gd name="f18" fmla="*/ f4 1 21600"/>
              <a:gd name="f19" fmla="*/ f5 1 21600"/>
              <a:gd name="f20" fmla="*/ f8 1 180"/>
              <a:gd name="f21" fmla="*/ 0 f8 1"/>
              <a:gd name="f22" fmla="*/ f6 f1 1"/>
              <a:gd name="f23" fmla="*/ f14 f1 1"/>
              <a:gd name="f24" fmla="+- f7 0 f6"/>
              <a:gd name="f25" fmla="pin 2700 f0 10125"/>
              <a:gd name="f26" fmla="*/ f17 f1 1"/>
              <a:gd name="f27" fmla="val f25"/>
              <a:gd name="f28" fmla="*/ 45 f20 1"/>
              <a:gd name="f29" fmla="*/ 90 f20 1"/>
              <a:gd name="f30" fmla="*/ 135 f20 1"/>
              <a:gd name="f31" fmla="*/ 180 f20 1"/>
              <a:gd name="f32" fmla="*/ 225 f20 1"/>
              <a:gd name="f33" fmla="*/ 270 f20 1"/>
              <a:gd name="f34" fmla="*/ 315 f20 1"/>
              <a:gd name="f35" fmla="*/ f21 1 f3"/>
              <a:gd name="f36" fmla="*/ f22 1 f3"/>
              <a:gd name="f37" fmla="*/ f23 1 f3"/>
              <a:gd name="f38" fmla="*/ f24 1 21600"/>
              <a:gd name="f39" fmla="*/ f25 f18 1"/>
              <a:gd name="f40" fmla="*/ f26 1 f3"/>
              <a:gd name="f41" fmla="+- f27 0 2700"/>
              <a:gd name="f42" fmla="+- 10125 0 f27"/>
              <a:gd name="f43" fmla="+- f27 0 10800"/>
              <a:gd name="f44" fmla="+- 10800 0 f27"/>
              <a:gd name="f45" fmla="+- 0 0 f28"/>
              <a:gd name="f46" fmla="+- 0 0 f29"/>
              <a:gd name="f47" fmla="+- 0 0 f30"/>
              <a:gd name="f48" fmla="+- 0 0 f31"/>
              <a:gd name="f49" fmla="+- 0 0 f32"/>
              <a:gd name="f50" fmla="+- 0 0 f33"/>
              <a:gd name="f51" fmla="+- 0 0 f34"/>
              <a:gd name="f52" fmla="+- 0 0 f35"/>
              <a:gd name="f53" fmla="+- f36 0 f2"/>
              <a:gd name="f54" fmla="+- f37 0 f2"/>
              <a:gd name="f55" fmla="*/ 10800 f38 1"/>
              <a:gd name="f56" fmla="*/ 0 f38 1"/>
              <a:gd name="f57" fmla="*/ 21600 f38 1"/>
              <a:gd name="f58" fmla="+- f40 0 f2"/>
              <a:gd name="f59" fmla="*/ f41 5080 1"/>
              <a:gd name="f60" fmla="*/ f42 2120 1"/>
              <a:gd name="f61" fmla="*/ f44 f44 1"/>
              <a:gd name="f62" fmla="*/ f45 f1 1"/>
              <a:gd name="f63" fmla="*/ f46 f1 1"/>
              <a:gd name="f64" fmla="*/ f47 f1 1"/>
              <a:gd name="f65" fmla="*/ f48 f1 1"/>
              <a:gd name="f66" fmla="*/ f49 f1 1"/>
              <a:gd name="f67" fmla="*/ f50 f1 1"/>
              <a:gd name="f68" fmla="*/ f51 f1 1"/>
              <a:gd name="f69" fmla="*/ f52 f1 1"/>
              <a:gd name="f70" fmla="+- f54 0 f53"/>
              <a:gd name="f71" fmla="*/ f55 1 f38"/>
              <a:gd name="f72" fmla="*/ f56 1 f38"/>
              <a:gd name="f73" fmla="*/ f57 1 f38"/>
              <a:gd name="f74" fmla="*/ f59 1 7425"/>
              <a:gd name="f75" fmla="*/ f60 1 7425"/>
              <a:gd name="f76" fmla="*/ f62 1 f8"/>
              <a:gd name="f77" fmla="*/ f63 1 f8"/>
              <a:gd name="f78" fmla="*/ f64 1 f8"/>
              <a:gd name="f79" fmla="*/ f65 1 f8"/>
              <a:gd name="f80" fmla="*/ f66 1 f8"/>
              <a:gd name="f81" fmla="*/ f67 1 f8"/>
              <a:gd name="f82" fmla="*/ f68 1 f8"/>
              <a:gd name="f83" fmla="*/ f69 1 f8"/>
              <a:gd name="f84" fmla="*/ f71 f19 1"/>
              <a:gd name="f85" fmla="*/ f71 f18 1"/>
              <a:gd name="f86" fmla="*/ f72 f19 1"/>
              <a:gd name="f87" fmla="*/ f72 f18 1"/>
              <a:gd name="f88" fmla="*/ f73 f19 1"/>
              <a:gd name="f89" fmla="*/ f73 f18 1"/>
              <a:gd name="f90" fmla="+- f74 2540 0"/>
              <a:gd name="f91" fmla="+- f75 210 0"/>
              <a:gd name="f92" fmla="+- f76 0 f2"/>
              <a:gd name="f93" fmla="+- f77 0 f2"/>
              <a:gd name="f94" fmla="+- f78 0 f2"/>
              <a:gd name="f95" fmla="+- f79 0 f2"/>
              <a:gd name="f96" fmla="+- f80 0 f2"/>
              <a:gd name="f97" fmla="+- f81 0 f2"/>
              <a:gd name="f98" fmla="+- f82 0 f2"/>
              <a:gd name="f99" fmla="+- f83 0 f2"/>
              <a:gd name="f100" fmla="+- 10800 f91 0"/>
              <a:gd name="f101" fmla="+- 10800 0 f91"/>
              <a:gd name="f102" fmla="+- f90 0 10800"/>
              <a:gd name="f103" fmla="+- f92 f2 0"/>
              <a:gd name="f104" fmla="+- f93 f2 0"/>
              <a:gd name="f105" fmla="+- f94 f2 0"/>
              <a:gd name="f106" fmla="+- f95 f2 0"/>
              <a:gd name="f107" fmla="+- f96 f2 0"/>
              <a:gd name="f108" fmla="+- f97 f2 0"/>
              <a:gd name="f109" fmla="+- f98 f2 0"/>
              <a:gd name="f110" fmla="+- f99 f2 0"/>
              <a:gd name="f111" fmla="+- f100 0 10800"/>
              <a:gd name="f112" fmla="+- f101 0 10800"/>
              <a:gd name="f113" fmla="*/ f103 f8 1"/>
              <a:gd name="f114" fmla="*/ f104 f8 1"/>
              <a:gd name="f115" fmla="*/ f105 f8 1"/>
              <a:gd name="f116" fmla="*/ f106 f8 1"/>
              <a:gd name="f117" fmla="*/ f107 f8 1"/>
              <a:gd name="f118" fmla="*/ f108 f8 1"/>
              <a:gd name="f119" fmla="*/ f109 f8 1"/>
              <a:gd name="f120" fmla="*/ f110 f8 1"/>
              <a:gd name="f121" fmla="*/ f113 1 f1"/>
              <a:gd name="f122" fmla="*/ f114 1 f1"/>
              <a:gd name="f123" fmla="*/ f115 1 f1"/>
              <a:gd name="f124" fmla="*/ f116 1 f1"/>
              <a:gd name="f125" fmla="*/ f117 1 f1"/>
              <a:gd name="f126" fmla="*/ f118 1 f1"/>
              <a:gd name="f127" fmla="*/ f119 1 f1"/>
              <a:gd name="f128" fmla="*/ f120 1 f1"/>
              <a:gd name="f129" fmla="+- 0 0 f121"/>
              <a:gd name="f130" fmla="+- 0 0 f122"/>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f137 f1 1"/>
              <a:gd name="f146" fmla="*/ f138 f1 1"/>
              <a:gd name="f147" fmla="*/ f139 f1 1"/>
              <a:gd name="f148" fmla="*/ f140 f1 1"/>
              <a:gd name="f149" fmla="*/ f141 f1 1"/>
              <a:gd name="f150" fmla="*/ f142 f1 1"/>
              <a:gd name="f151" fmla="*/ f143 f1 1"/>
              <a:gd name="f152" fmla="*/ f144 f1 1"/>
              <a:gd name="f153" fmla="*/ f145 1 f8"/>
              <a:gd name="f154" fmla="*/ f146 1 f8"/>
              <a:gd name="f155" fmla="*/ f147 1 f8"/>
              <a:gd name="f156" fmla="*/ f148 1 f8"/>
              <a:gd name="f157" fmla="*/ f149 1 f8"/>
              <a:gd name="f158" fmla="*/ f150 1 f8"/>
              <a:gd name="f159" fmla="*/ f151 1 f8"/>
              <a:gd name="f160" fmla="*/ f152 1 f8"/>
              <a:gd name="f161" fmla="+- f153 0 f2"/>
              <a:gd name="f162" fmla="+- f154 0 f2"/>
              <a:gd name="f163" fmla="+- f155 0 f2"/>
              <a:gd name="f164" fmla="+- f156 0 f2"/>
              <a:gd name="f165" fmla="+- f157 0 f2"/>
              <a:gd name="f166" fmla="+- f158 0 f2"/>
              <a:gd name="f167" fmla="+- f159 0 f2"/>
              <a:gd name="f168" fmla="+- f160 0 f2"/>
              <a:gd name="f169" fmla="sin 1 f161"/>
              <a:gd name="f170" fmla="cos 1 f161"/>
              <a:gd name="f171" fmla="sin 1 f162"/>
              <a:gd name="f172" fmla="cos 1 f162"/>
              <a:gd name="f173" fmla="sin 1 f163"/>
              <a:gd name="f174" fmla="cos 1 f163"/>
              <a:gd name="f175" fmla="sin 1 f164"/>
              <a:gd name="f176" fmla="cos 1 f164"/>
              <a:gd name="f177" fmla="sin 1 f165"/>
              <a:gd name="f178" fmla="cos 1 f165"/>
              <a:gd name="f179" fmla="sin 1 f166"/>
              <a:gd name="f180" fmla="cos 1 f166"/>
              <a:gd name="f181" fmla="sin 1 f167"/>
              <a:gd name="f182" fmla="cos 1 f167"/>
              <a:gd name="f183" fmla="cos 1 f168"/>
              <a:gd name="f184" fmla="sin 1 f168"/>
              <a:gd name="f185" fmla="+- 0 0 f169"/>
              <a:gd name="f186" fmla="+- 0 0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val f201"/>
              <a:gd name="f218" fmla="val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 0 0 f217"/>
              <a:gd name="f234" fmla="+- 0 0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f233 f9 1"/>
              <a:gd name="f250" fmla="*/ f234 f10 1"/>
              <a:gd name="f251" fmla="*/ f234 f9 1"/>
              <a:gd name="f252" fmla="*/ f233 f10 1"/>
              <a:gd name="f253" fmla="*/ f233 f102 1"/>
              <a:gd name="f254" fmla="*/ f234 f111 1"/>
              <a:gd name="f255" fmla="*/ f234 f102 1"/>
              <a:gd name="f256" fmla="*/ f233 f111 1"/>
              <a:gd name="f257" fmla="*/ f234 f112 1"/>
              <a:gd name="f258" fmla="*/ f233 f112 1"/>
              <a:gd name="f259" fmla="*/ f235 f9 1"/>
              <a:gd name="f260" fmla="*/ f236 f10 1"/>
              <a:gd name="f261" fmla="*/ f236 f9 1"/>
              <a:gd name="f262" fmla="*/ f235 f10 1"/>
              <a:gd name="f263" fmla="*/ f235 f102 1"/>
              <a:gd name="f264" fmla="*/ f236 f111 1"/>
              <a:gd name="f265" fmla="*/ f236 f102 1"/>
              <a:gd name="f266" fmla="*/ f235 f111 1"/>
              <a:gd name="f267" fmla="*/ f236 f112 1"/>
              <a:gd name="f268" fmla="*/ f235 f112 1"/>
              <a:gd name="f269" fmla="*/ f237 f9 1"/>
              <a:gd name="f270" fmla="*/ f238 f10 1"/>
              <a:gd name="f271" fmla="*/ f238 f9 1"/>
              <a:gd name="f272" fmla="*/ f237 f10 1"/>
              <a:gd name="f273" fmla="*/ f237 f102 1"/>
              <a:gd name="f274" fmla="*/ f238 f111 1"/>
              <a:gd name="f275" fmla="*/ f238 f102 1"/>
              <a:gd name="f276" fmla="*/ f237 f111 1"/>
              <a:gd name="f277" fmla="*/ f238 f112 1"/>
              <a:gd name="f278" fmla="*/ f237 f112 1"/>
              <a:gd name="f279" fmla="*/ f239 f9 1"/>
              <a:gd name="f280" fmla="*/ f240 f10 1"/>
              <a:gd name="f281" fmla="*/ f240 f9 1"/>
              <a:gd name="f282" fmla="*/ f239 f10 1"/>
              <a:gd name="f283" fmla="*/ f239 f102 1"/>
              <a:gd name="f284" fmla="*/ f240 f111 1"/>
              <a:gd name="f285" fmla="*/ f240 f102 1"/>
              <a:gd name="f286" fmla="*/ f239 f111 1"/>
              <a:gd name="f287" fmla="*/ f240 f112 1"/>
              <a:gd name="f288" fmla="*/ f239 f112 1"/>
              <a:gd name="f289" fmla="*/ f241 f9 1"/>
              <a:gd name="f290" fmla="*/ f242 f10 1"/>
              <a:gd name="f291" fmla="*/ f242 f9 1"/>
              <a:gd name="f292" fmla="*/ f241 f10 1"/>
              <a:gd name="f293" fmla="*/ f241 f102 1"/>
              <a:gd name="f294" fmla="*/ f242 f111 1"/>
              <a:gd name="f295" fmla="*/ f242 f102 1"/>
              <a:gd name="f296" fmla="*/ f241 f111 1"/>
              <a:gd name="f297" fmla="*/ f242 f112 1"/>
              <a:gd name="f298" fmla="*/ f241 f112 1"/>
              <a:gd name="f299" fmla="*/ f243 f9 1"/>
              <a:gd name="f300" fmla="*/ f244 f10 1"/>
              <a:gd name="f301" fmla="*/ f244 f9 1"/>
              <a:gd name="f302" fmla="*/ f243 f10 1"/>
              <a:gd name="f303" fmla="*/ f243 f102 1"/>
              <a:gd name="f304" fmla="*/ f244 f111 1"/>
              <a:gd name="f305" fmla="*/ f244 f102 1"/>
              <a:gd name="f306" fmla="*/ f243 f111 1"/>
              <a:gd name="f307" fmla="*/ f244 f112 1"/>
              <a:gd name="f308" fmla="*/ f243 f112 1"/>
              <a:gd name="f309" fmla="*/ f245 f9 1"/>
              <a:gd name="f310" fmla="*/ f246 f10 1"/>
              <a:gd name="f311" fmla="*/ f246 f9 1"/>
              <a:gd name="f312" fmla="*/ f245 f10 1"/>
              <a:gd name="f313" fmla="*/ f245 f102 1"/>
              <a:gd name="f314" fmla="*/ f246 f111 1"/>
              <a:gd name="f315" fmla="*/ f246 f102 1"/>
              <a:gd name="f316" fmla="*/ f245 f111 1"/>
              <a:gd name="f317" fmla="*/ f246 f112 1"/>
              <a:gd name="f318" fmla="*/ f245 f112 1"/>
              <a:gd name="f319" fmla="*/ f233 f43 1"/>
              <a:gd name="f320" fmla="*/ f241 f43 1"/>
              <a:gd name="f321" fmla="*/ f44 f247 1"/>
              <a:gd name="f322" fmla="*/ f44 f248 1"/>
              <a:gd name="f323" fmla="+- f249 f250 0"/>
              <a:gd name="f324" fmla="+- f251 0 f252"/>
              <a:gd name="f325" fmla="+- f253 f254 0"/>
              <a:gd name="f326" fmla="+- f255 0 f256"/>
              <a:gd name="f327" fmla="+- f253 f257 0"/>
              <a:gd name="f328" fmla="+- f255 0 f258"/>
              <a:gd name="f329" fmla="+- f259 f260 0"/>
              <a:gd name="f330" fmla="+- f261 0 f262"/>
              <a:gd name="f331" fmla="+- f263 f264 0"/>
              <a:gd name="f332" fmla="+- f265 0 f266"/>
              <a:gd name="f333" fmla="+- f263 f267 0"/>
              <a:gd name="f334" fmla="+- f265 0 f268"/>
              <a:gd name="f335" fmla="+- f269 f270 0"/>
              <a:gd name="f336" fmla="+- f271 0 f272"/>
              <a:gd name="f337" fmla="+- f273 f274 0"/>
              <a:gd name="f338" fmla="+- f275 0 f276"/>
              <a:gd name="f339" fmla="+- f273 f277 0"/>
              <a:gd name="f340" fmla="+- f275 0 f278"/>
              <a:gd name="f341" fmla="+- f279 f280 0"/>
              <a:gd name="f342" fmla="+- f281 0 f282"/>
              <a:gd name="f343" fmla="+- f283 f284 0"/>
              <a:gd name="f344" fmla="+- f285 0 f286"/>
              <a:gd name="f345" fmla="+- f283 f287 0"/>
              <a:gd name="f346" fmla="+- f285 0 f288"/>
              <a:gd name="f347" fmla="+- f289 f290 0"/>
              <a:gd name="f348" fmla="+- f291 0 f292"/>
              <a:gd name="f349" fmla="+- f293 f294 0"/>
              <a:gd name="f350" fmla="+- f295 0 f296"/>
              <a:gd name="f351" fmla="+- f293 f297 0"/>
              <a:gd name="f352" fmla="+- f295 0 f298"/>
              <a:gd name="f353" fmla="+- f299 f300 0"/>
              <a:gd name="f354" fmla="+- f301 0 f302"/>
              <a:gd name="f355" fmla="+- f303 f304 0"/>
              <a:gd name="f356" fmla="+- f305 0 f306"/>
              <a:gd name="f357" fmla="+- f303 f307 0"/>
              <a:gd name="f358" fmla="+- f305 0 f308"/>
              <a:gd name="f359" fmla="+- f309 f310 0"/>
              <a:gd name="f360" fmla="+- f311 0 f312"/>
              <a:gd name="f361" fmla="+- f313 f314 0"/>
              <a:gd name="f362" fmla="+- f315 0 f316"/>
              <a:gd name="f363" fmla="+- f313 f317 0"/>
              <a:gd name="f364" fmla="+- f315 0 f318"/>
              <a:gd name="f365" fmla="+- f319 f250 0"/>
              <a:gd name="f366" fmla="+- f320 f290 0"/>
              <a:gd name="f367" fmla="*/ f321 f321 1"/>
              <a:gd name="f368" fmla="*/ f322 f322 1"/>
              <a:gd name="f369" fmla="+- f323 10800 0"/>
              <a:gd name="f370" fmla="+- 0 0 f324"/>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f366 10800 0"/>
              <a:gd name="f413" fmla="+- f367 f368 0"/>
              <a:gd name="f414" fmla="+- f370 10800 0"/>
              <a:gd name="f415" fmla="+- f372 10800 0"/>
              <a:gd name="f416" fmla="+- f374 10800 0"/>
              <a:gd name="f417" fmla="+- f376 10800 0"/>
              <a:gd name="f418" fmla="+- f378 10800 0"/>
              <a:gd name="f419" fmla="+- f380 10800 0"/>
              <a:gd name="f420" fmla="+- f382 10800 0"/>
              <a:gd name="f421" fmla="+- f384 10800 0"/>
              <a:gd name="f422" fmla="+- f386 10800 0"/>
              <a:gd name="f423" fmla="+- f388 10800 0"/>
              <a:gd name="f424" fmla="+- f390 10800 0"/>
              <a:gd name="f425" fmla="+- f392 10800 0"/>
              <a:gd name="f426" fmla="+- f394 10800 0"/>
              <a:gd name="f427" fmla="+- f396 10800 0"/>
              <a:gd name="f428" fmla="+- f398 10800 0"/>
              <a:gd name="f429" fmla="+- f400 10800 0"/>
              <a:gd name="f430" fmla="+- f402 10800 0"/>
              <a:gd name="f431" fmla="+- f404 10800 0"/>
              <a:gd name="f432" fmla="+- f406 10800 0"/>
              <a:gd name="f433" fmla="+- f408 10800 0"/>
              <a:gd name="f434" fmla="+- f410 10800 0"/>
              <a:gd name="f435" fmla="sqrt f413"/>
              <a:gd name="f436" fmla="*/ f411 f18 1"/>
              <a:gd name="f437" fmla="*/ f412 f18 1"/>
              <a:gd name="f438" fmla="*/ f412 f19 1"/>
              <a:gd name="f439" fmla="*/ f411 f19 1"/>
              <a:gd name="f440" fmla="*/ f61 1 f435"/>
              <a:gd name="f441" fmla="*/ f247 f440 1"/>
              <a:gd name="f442" fmla="*/ f248 f440 1"/>
              <a:gd name="f443" fmla="+- 10800 0 f441"/>
              <a:gd name="f444" fmla="+- 10800 0 f442"/>
            </a:gdLst>
            <a:ahLst>
              <a:ahXY gdRefX="f0" minX="f11" maxX="f12">
                <a:pos x="f39" y="f84"/>
              </a:ahXY>
            </a:ahLst>
            <a:cxnLst>
              <a:cxn ang="3cd4">
                <a:pos x="hc" y="t"/>
              </a:cxn>
              <a:cxn ang="0">
                <a:pos x="r" y="vc"/>
              </a:cxn>
              <a:cxn ang="cd4">
                <a:pos x="hc" y="b"/>
              </a:cxn>
              <a:cxn ang="cd2">
                <a:pos x="l" y="vc"/>
              </a:cxn>
              <a:cxn ang="f58">
                <a:pos x="f85" y="f86"/>
              </a:cxn>
              <a:cxn ang="f58">
                <a:pos x="f87" y="f84"/>
              </a:cxn>
              <a:cxn ang="f58">
                <a:pos x="f85" y="f88"/>
              </a:cxn>
              <a:cxn ang="f58">
                <a:pos x="f89" y="f84"/>
              </a:cxn>
            </a:cxnLst>
            <a:rect l="f436" t="f439" r="f437" b="f438"/>
            <a:pathLst>
              <a:path w="21600" h="21600">
                <a:moveTo>
                  <a:pt x="f6" y="f13"/>
                </a:moveTo>
                <a:lnTo>
                  <a:pt x="f90" y="f100"/>
                </a:lnTo>
                <a:lnTo>
                  <a:pt x="f90" y="f101"/>
                </a:lnTo>
                <a:close/>
              </a:path>
              <a:path w="21600" h="21600">
                <a:moveTo>
                  <a:pt x="f369" y="f414"/>
                </a:moveTo>
                <a:lnTo>
                  <a:pt x="f371" y="f415"/>
                </a:lnTo>
                <a:lnTo>
                  <a:pt x="f373" y="f416"/>
                </a:lnTo>
                <a:close/>
              </a:path>
              <a:path w="21600" h="21600">
                <a:moveTo>
                  <a:pt x="f375" y="f417"/>
                </a:moveTo>
                <a:lnTo>
                  <a:pt x="f377" y="f418"/>
                </a:lnTo>
                <a:lnTo>
                  <a:pt x="f379" y="f419"/>
                </a:lnTo>
                <a:close/>
              </a:path>
              <a:path w="21600" h="21600">
                <a:moveTo>
                  <a:pt x="f381" y="f420"/>
                </a:moveTo>
                <a:lnTo>
                  <a:pt x="f383" y="f421"/>
                </a:lnTo>
                <a:lnTo>
                  <a:pt x="f385" y="f422"/>
                </a:lnTo>
                <a:close/>
              </a:path>
              <a:path w="21600" h="21600">
                <a:moveTo>
                  <a:pt x="f387" y="f423"/>
                </a:moveTo>
                <a:lnTo>
                  <a:pt x="f389" y="f424"/>
                </a:lnTo>
                <a:lnTo>
                  <a:pt x="f391" y="f425"/>
                </a:lnTo>
                <a:close/>
              </a:path>
              <a:path w="21600" h="21600">
                <a:moveTo>
                  <a:pt x="f393" y="f426"/>
                </a:moveTo>
                <a:lnTo>
                  <a:pt x="f395" y="f427"/>
                </a:lnTo>
                <a:lnTo>
                  <a:pt x="f397" y="f428"/>
                </a:lnTo>
                <a:close/>
              </a:path>
              <a:path w="21600" h="21600">
                <a:moveTo>
                  <a:pt x="f399" y="f429"/>
                </a:moveTo>
                <a:lnTo>
                  <a:pt x="f401" y="f430"/>
                </a:lnTo>
                <a:lnTo>
                  <a:pt x="f403" y="f431"/>
                </a:lnTo>
                <a:close/>
              </a:path>
              <a:path w="21600" h="21600">
                <a:moveTo>
                  <a:pt x="f405" y="f432"/>
                </a:moveTo>
                <a:lnTo>
                  <a:pt x="f407" y="f433"/>
                </a:lnTo>
                <a:lnTo>
                  <a:pt x="f409" y="f434"/>
                </a:lnTo>
                <a:close/>
              </a:path>
              <a:path w="21600" h="21600">
                <a:moveTo>
                  <a:pt x="f443" y="f444"/>
                </a:moveTo>
                <a:arcTo wR="f44" hR="f44" stAng="f53" swAng="f70"/>
                <a:close/>
              </a:path>
            </a:pathLst>
          </a:custGeom>
          <a:solidFill>
            <a:srgbClr val="FFCC00"/>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2" name="Figura a mano libera 20"/>
          <p:cNvSpPr/>
          <p:nvPr/>
        </p:nvSpPr>
        <p:spPr>
          <a:xfrm rot="3171012" flipH="1" flipV="1">
            <a:off x="3613150" y="4243388"/>
            <a:ext cx="304800" cy="381000"/>
          </a:xfrm>
          <a:custGeom>
            <a:avLst>
              <a:gd name="f0" fmla="val 16200000"/>
              <a:gd name="f1" fmla="val 5400"/>
            </a:avLst>
            <a:gdLst>
              <a:gd name="f2" fmla="val 21600000"/>
              <a:gd name="f3" fmla="val 10800000"/>
              <a:gd name="f4" fmla="val 5400000"/>
              <a:gd name="f5" fmla="val 180"/>
              <a:gd name="f6" fmla="val w"/>
              <a:gd name="f7" fmla="val h"/>
              <a:gd name="f8" fmla="val 0"/>
              <a:gd name="f9" fmla="val 21600"/>
              <a:gd name="f10" fmla="*/ 5419351 1 1725033"/>
              <a:gd name="f11" fmla="min 0 21600"/>
              <a:gd name="f12" fmla="max 0 21600"/>
              <a:gd name="f13" fmla="val 10800"/>
              <a:gd name="f14" fmla="val 21599999"/>
              <a:gd name="f15" fmla="*/ f10 1 2"/>
              <a:gd name="f16" fmla="*/ f6 1 21600"/>
              <a:gd name="f17" fmla="*/ f7 1 21600"/>
              <a:gd name="f18" fmla="*/ f10 1 180"/>
              <a:gd name="f19" fmla="+- f12 0 f11"/>
              <a:gd name="f20" fmla="+- f9 0 f8"/>
              <a:gd name="f21" fmla="pin 0 f1 10800"/>
              <a:gd name="f22" fmla="pin 0 f0 21599999"/>
              <a:gd name="f23" fmla="val f21"/>
              <a:gd name="f24" fmla="*/ f19 1 2"/>
              <a:gd name="f25" fmla="*/ f20 1 21600"/>
              <a:gd name="f26" fmla="+- 0 0 f22"/>
              <a:gd name="f27" fmla="*/ f21 f21 1"/>
              <a:gd name="f28" fmla="+- 10800 0 f23"/>
              <a:gd name="f29" fmla="+- 10800 f23 0"/>
              <a:gd name="f30" fmla="+- f11 f24 0"/>
              <a:gd name="f31" fmla="*/ f24 f24 1"/>
              <a:gd name="f32" fmla="*/ f8 1 f25"/>
              <a:gd name="f33" fmla="*/ f9 1 f25"/>
              <a:gd name="f34" fmla="+- f26 f4 0"/>
              <a:gd name="f35" fmla="min f28 f29"/>
              <a:gd name="f36" fmla="max f28 f29"/>
              <a:gd name="f37" fmla="*/ f34 f5 1"/>
              <a:gd name="f38" fmla="*/ f32 f16 1"/>
              <a:gd name="f39" fmla="*/ f33 f16 1"/>
              <a:gd name="f40" fmla="*/ f33 f17 1"/>
              <a:gd name="f41" fmla="*/ f32 f17 1"/>
              <a:gd name="f42" fmla="+- f36 0 f35"/>
              <a:gd name="f43" fmla="*/ f37 1 f3"/>
              <a:gd name="f44" fmla="*/ f42 1 2"/>
              <a:gd name="f45" fmla="+- 0 0 f43"/>
              <a:gd name="f46" fmla="+- f35 f44 0"/>
              <a:gd name="f47" fmla="*/ f44 f44 1"/>
              <a:gd name="f48" fmla="val f45"/>
              <a:gd name="f49" fmla="+- 0 0 f48"/>
              <a:gd name="f50" fmla="*/ f48 f10 1"/>
              <a:gd name="f51" fmla="*/ f49 f3 1"/>
              <a:gd name="f52" fmla="*/ f50 1 f5"/>
              <a:gd name="f53" fmla="*/ f51 1 f5"/>
              <a:gd name="f54" fmla="+- 0 0 f52"/>
              <a:gd name="f55" fmla="+- f53 0 f4"/>
              <a:gd name="f56" fmla="+- f54 f10 0"/>
              <a:gd name="f57" fmla="+- 0 0 f55"/>
              <a:gd name="f58" fmla="+- f56 f15 0"/>
              <a:gd name="f59" fmla="val f57"/>
              <a:gd name="f60" fmla="+- 0 0 f58"/>
              <a:gd name="f61" fmla="+- 0 0 f59"/>
              <a:gd name="f62" fmla="*/ f60 f3 1"/>
              <a:gd name="f63" fmla="+- f61 f4 0"/>
              <a:gd name="f64" fmla="*/ f62 1 f10"/>
              <a:gd name="f65" fmla="*/ f63 f5 1"/>
              <a:gd name="f66" fmla="+- f64 0 f4"/>
              <a:gd name="f67" fmla="*/ f65 1 f3"/>
              <a:gd name="f68" fmla="cos 1 f66"/>
              <a:gd name="f69" fmla="sin 1 f66"/>
              <a:gd name="f70" fmla="+- 0 0 f67"/>
              <a:gd name="f71" fmla="+- 0 0 f68"/>
              <a:gd name="f72" fmla="+- 0 0 f69"/>
              <a:gd name="f73" fmla="*/ f70 f18 1"/>
              <a:gd name="f74" fmla="*/ f21 f71 1"/>
              <a:gd name="f75" fmla="*/ f21 f72 1"/>
              <a:gd name="f76" fmla="+- 0 0 f73"/>
              <a:gd name="f77" fmla="*/ f74 f74 1"/>
              <a:gd name="f78" fmla="*/ f75 f75 1"/>
              <a:gd name="f79" fmla="*/ f76 f3 1"/>
              <a:gd name="f80" fmla="+- f77 f78 0"/>
              <a:gd name="f81" fmla="*/ f79 1 f10"/>
              <a:gd name="f82" fmla="sqrt f80"/>
              <a:gd name="f83" fmla="+- f81 0 f4"/>
              <a:gd name="f84" fmla="*/ f27 1 f82"/>
              <a:gd name="f85" fmla="+- f83 f4 0"/>
              <a:gd name="f86" fmla="*/ f71 f84 1"/>
              <a:gd name="f87" fmla="*/ f72 f84 1"/>
              <a:gd name="f88" fmla="*/ f85 f10 1"/>
              <a:gd name="f89" fmla="+- 10800 0 f86"/>
              <a:gd name="f90" fmla="+- 10800 0 f87"/>
              <a:gd name="f91" fmla="*/ f88 1 f3"/>
              <a:gd name="f92" fmla="*/ f89 f16 1"/>
              <a:gd name="f93" fmla="*/ f90 f17 1"/>
              <a:gd name="f94" fmla="+- 0 0 f91"/>
              <a:gd name="f95" fmla="+- 0 0 f94"/>
              <a:gd name="f96" fmla="*/ f95 f3 1"/>
              <a:gd name="f97" fmla="*/ f96 1 f10"/>
              <a:gd name="f98" fmla="+- f97 0 f4"/>
              <a:gd name="f99" fmla="sin 1 f98"/>
              <a:gd name="f100" fmla="cos 1 f98"/>
              <a:gd name="f101" fmla="+- 0 0 f99"/>
              <a:gd name="f102" fmla="+- 0 0 f100"/>
              <a:gd name="f103" fmla="+- 0 0 f101"/>
              <a:gd name="f104" fmla="+- 0 0 f102"/>
              <a:gd name="f105" fmla="val f103"/>
              <a:gd name="f106" fmla="val f104"/>
              <a:gd name="f107" fmla="+- 0 0 f105"/>
              <a:gd name="f108" fmla="+- 0 0 f106"/>
              <a:gd name="f109" fmla="*/ 10800 f107 1"/>
              <a:gd name="f110" fmla="*/ 10800 f108 1"/>
              <a:gd name="f111" fmla="+- f109 10800 0"/>
              <a:gd name="f112" fmla="+- f110 10800 0"/>
              <a:gd name="f113" fmla="+- 21600 0 f111"/>
              <a:gd name="f114" fmla="+- f112 0 f30"/>
              <a:gd name="f115" fmla="+- f111 0 f30"/>
              <a:gd name="f116" fmla="+- f111 0 f46"/>
              <a:gd name="f117" fmla="+- f112 0 f46"/>
              <a:gd name="f118" fmla="+- f113 0 f30"/>
              <a:gd name="f119" fmla="+- 0 0 f115"/>
              <a:gd name="f120" fmla="+- 0 0 f114"/>
              <a:gd name="f121" fmla="+- f113 0 f46"/>
              <a:gd name="f122" fmla="+- 0 0 f116"/>
              <a:gd name="f123" fmla="+- 0 0 f117"/>
              <a:gd name="f124" fmla="+- 0 0 f118"/>
              <a:gd name="f125" fmla="+- 0 0 f121"/>
              <a:gd name="f126" fmla="+- 0 0 f119"/>
              <a:gd name="f127" fmla="+- 0 0 f120"/>
              <a:gd name="f128" fmla="+- 0 0 f122"/>
              <a:gd name="f129" fmla="+- 0 0 f123"/>
              <a:gd name="f130" fmla="at2 f126 f127"/>
              <a:gd name="f131" fmla="at2 f128 f129"/>
              <a:gd name="f132" fmla="+- 0 0 f124"/>
              <a:gd name="f133" fmla="+- 0 0 f125"/>
              <a:gd name="f134" fmla="+- f130 f4 0"/>
              <a:gd name="f135" fmla="+- f131 f4 0"/>
              <a:gd name="f136" fmla="at2 f132 f127"/>
              <a:gd name="f137" fmla="at2 f133 f129"/>
              <a:gd name="f138" fmla="*/ f134 f10 1"/>
              <a:gd name="f139" fmla="*/ f135 f10 1"/>
              <a:gd name="f140" fmla="+- f136 f4 0"/>
              <a:gd name="f141" fmla="+- f137 f4 0"/>
              <a:gd name="f142" fmla="*/ f138 1 f3"/>
              <a:gd name="f143" fmla="*/ f139 1 f3"/>
              <a:gd name="f144" fmla="*/ f140 f10 1"/>
              <a:gd name="f145" fmla="*/ f141 f10 1"/>
              <a:gd name="f146" fmla="+- 0 0 f142"/>
              <a:gd name="f147" fmla="+- 0 0 f143"/>
              <a:gd name="f148" fmla="*/ f144 1 f3"/>
              <a:gd name="f149" fmla="*/ f145 1 f3"/>
              <a:gd name="f150" fmla="val f146"/>
              <a:gd name="f151" fmla="val f147"/>
              <a:gd name="f152" fmla="+- 0 0 f148"/>
              <a:gd name="f153" fmla="+- 0 0 f149"/>
              <a:gd name="f154" fmla="+- 0 0 f150"/>
              <a:gd name="f155" fmla="+- 0 0 f151"/>
              <a:gd name="f156" fmla="val f152"/>
              <a:gd name="f157" fmla="val f153"/>
              <a:gd name="f158" fmla="*/ f154 f3 1"/>
              <a:gd name="f159" fmla="*/ f155 f3 1"/>
              <a:gd name="f160" fmla="+- 0 0 f156"/>
              <a:gd name="f161" fmla="+- 0 0 f157"/>
              <a:gd name="f162" fmla="*/ f158 1 f10"/>
              <a:gd name="f163" fmla="*/ f159 1 f10"/>
              <a:gd name="f164" fmla="*/ f160 f3 1"/>
              <a:gd name="f165" fmla="*/ f161 f3 1"/>
              <a:gd name="f166" fmla="+- f162 0 f4"/>
              <a:gd name="f167" fmla="+- f163 0 f4"/>
              <a:gd name="f168" fmla="*/ f164 1 f10"/>
              <a:gd name="f169" fmla="*/ f165 1 f10"/>
              <a:gd name="f170" fmla="+- f168 0 f4"/>
              <a:gd name="f171" fmla="+- f169 0 f4"/>
              <a:gd name="f172" fmla="+- f167 f4 0"/>
              <a:gd name="f173" fmla="+- f166 0 f170"/>
              <a:gd name="f174" fmla="+- f171 0 f167"/>
              <a:gd name="f175" fmla="*/ f172 f10 1"/>
              <a:gd name="f176" fmla="+- f170 f4 0"/>
              <a:gd name="f177" fmla="+- f173 0 f2"/>
              <a:gd name="f178" fmla="+- f174 f2 0"/>
              <a:gd name="f179" fmla="*/ f175 1 f3"/>
              <a:gd name="f180" fmla="*/ f176 f10 1"/>
              <a:gd name="f181" fmla="?: f173 f177 f173"/>
              <a:gd name="f182" fmla="?: f174 f174 f178"/>
              <a:gd name="f183" fmla="+- 0 0 f179"/>
              <a:gd name="f184" fmla="*/ f180 1 f3"/>
              <a:gd name="f185" fmla="+- 0 0 f183"/>
              <a:gd name="f186" fmla="+- 0 0 f184"/>
              <a:gd name="f187" fmla="*/ f185 f3 1"/>
              <a:gd name="f188" fmla="+- 0 0 f186"/>
              <a:gd name="f189" fmla="*/ f187 1 f10"/>
              <a:gd name="f190" fmla="*/ f188 f3 1"/>
              <a:gd name="f191" fmla="+- f189 0 f4"/>
              <a:gd name="f192" fmla="*/ f190 1 f10"/>
              <a:gd name="f193" fmla="cos 1 f191"/>
              <a:gd name="f194" fmla="sin 1 f191"/>
              <a:gd name="f195" fmla="+- f192 0 f4"/>
              <a:gd name="f196" fmla="+- 0 0 f193"/>
              <a:gd name="f197" fmla="+- 0 0 f194"/>
              <a:gd name="f198" fmla="cos 1 f195"/>
              <a:gd name="f199" fmla="sin 1 f195"/>
              <a:gd name="f200" fmla="+- 0 0 f196"/>
              <a:gd name="f201" fmla="+- 0 0 f197"/>
              <a:gd name="f202" fmla="+- 0 0 f198"/>
              <a:gd name="f203" fmla="+- 0 0 f199"/>
              <a:gd name="f204" fmla="val f200"/>
              <a:gd name="f205" fmla="val f201"/>
              <a:gd name="f206" fmla="+- 0 0 f202"/>
              <a:gd name="f207" fmla="+- 0 0 f203"/>
              <a:gd name="f208" fmla="+- 0 0 f204"/>
              <a:gd name="f209" fmla="+- 0 0 f205"/>
              <a:gd name="f210" fmla="val f206"/>
              <a:gd name="f211" fmla="val f207"/>
              <a:gd name="f212" fmla="+- 0 0 f210"/>
              <a:gd name="f213" fmla="+- 0 0 f211"/>
              <a:gd name="f214" fmla="*/ f44 f208 1"/>
              <a:gd name="f215" fmla="*/ f44 f209 1"/>
              <a:gd name="f216" fmla="*/ f24 f212 1"/>
              <a:gd name="f217" fmla="*/ f24 f213 1"/>
              <a:gd name="f218" fmla="*/ f214 f214 1"/>
              <a:gd name="f219" fmla="*/ f215 f215 1"/>
              <a:gd name="f220" fmla="*/ f216 f216 1"/>
              <a:gd name="f221" fmla="*/ f217 f217 1"/>
              <a:gd name="f222" fmla="+- f218 f219 0"/>
              <a:gd name="f223" fmla="+- f220 f221 0"/>
              <a:gd name="f224" fmla="sqrt f222"/>
              <a:gd name="f225" fmla="sqrt f223"/>
              <a:gd name="f226" fmla="*/ f47 1 f224"/>
              <a:gd name="f227" fmla="*/ f31 1 f225"/>
              <a:gd name="f228" fmla="*/ f208 f226 1"/>
              <a:gd name="f229" fmla="*/ f209 f226 1"/>
              <a:gd name="f230" fmla="*/ f212 f227 1"/>
              <a:gd name="f231" fmla="*/ f213 f227 1"/>
              <a:gd name="f232" fmla="+- f46 0 f228"/>
              <a:gd name="f233" fmla="+- f46 0 f229"/>
              <a:gd name="f234" fmla="+- f30 0 f230"/>
              <a:gd name="f235" fmla="+- f30 0 f231"/>
            </a:gdLst>
            <a:ahLst>
              <a:ahPolar gdRefR="f1" minR="f8" maxR="f13" gdRefAng="f0" minAng="f8" maxAng="f14">
                <a:pos x="f92" y="f93"/>
              </a:ahPolar>
            </a:ahLst>
            <a:cxnLst>
              <a:cxn ang="3cd4">
                <a:pos x="hc" y="t"/>
              </a:cxn>
              <a:cxn ang="0">
                <a:pos x="r" y="vc"/>
              </a:cxn>
              <a:cxn ang="cd4">
                <a:pos x="hc" y="b"/>
              </a:cxn>
              <a:cxn ang="cd2">
                <a:pos x="l" y="vc"/>
              </a:cxn>
            </a:cxnLst>
            <a:rect l="f38" t="f41" r="f39" b="f40"/>
            <a:pathLst>
              <a:path w="21600" h="21600">
                <a:moveTo>
                  <a:pt x="f234" y="f235"/>
                </a:moveTo>
                <a:arcTo wR="f24" hR="f24" stAng="f170" swAng="f181"/>
                <a:lnTo>
                  <a:pt x="f232" y="f233"/>
                </a:lnTo>
                <a:arcTo wR="f44" hR="f44" stAng="f167" swAng="f182"/>
                <a:close/>
              </a:path>
            </a:pathLst>
          </a:custGeom>
          <a:solidFill>
            <a:srgbClr val="0099CC"/>
          </a:solidFill>
          <a:ln w="9363">
            <a:solidFill>
              <a:srgbClr val="FF66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3" name="Figura a mano libera 21"/>
          <p:cNvSpPr/>
          <p:nvPr/>
        </p:nvSpPr>
        <p:spPr>
          <a:xfrm rot="18428988" flipH="1">
            <a:off x="5682457" y="3467894"/>
            <a:ext cx="306387" cy="752475"/>
          </a:xfrm>
          <a:custGeom>
            <a:avLst>
              <a:gd name="f0" fmla="val 16200000"/>
              <a:gd name="f1" fmla="val 5400"/>
            </a:avLst>
            <a:gdLst>
              <a:gd name="f2" fmla="val 21600000"/>
              <a:gd name="f3" fmla="val 10800000"/>
              <a:gd name="f4" fmla="val 5400000"/>
              <a:gd name="f5" fmla="val 180"/>
              <a:gd name="f6" fmla="val w"/>
              <a:gd name="f7" fmla="val h"/>
              <a:gd name="f8" fmla="val 0"/>
              <a:gd name="f9" fmla="val 21600"/>
              <a:gd name="f10" fmla="*/ 5419351 1 1725033"/>
              <a:gd name="f11" fmla="min 0 21600"/>
              <a:gd name="f12" fmla="max 0 21600"/>
              <a:gd name="f13" fmla="val 10800"/>
              <a:gd name="f14" fmla="val 21599999"/>
              <a:gd name="f15" fmla="*/ f10 1 2"/>
              <a:gd name="f16" fmla="*/ f6 1 21600"/>
              <a:gd name="f17" fmla="*/ f7 1 21600"/>
              <a:gd name="f18" fmla="*/ f10 1 180"/>
              <a:gd name="f19" fmla="+- f12 0 f11"/>
              <a:gd name="f20" fmla="+- f9 0 f8"/>
              <a:gd name="f21" fmla="pin 0 f1 10800"/>
              <a:gd name="f22" fmla="pin 0 f0 21599999"/>
              <a:gd name="f23" fmla="val f21"/>
              <a:gd name="f24" fmla="*/ f19 1 2"/>
              <a:gd name="f25" fmla="*/ f20 1 21600"/>
              <a:gd name="f26" fmla="+- 0 0 f22"/>
              <a:gd name="f27" fmla="*/ f21 f21 1"/>
              <a:gd name="f28" fmla="+- 10800 0 f23"/>
              <a:gd name="f29" fmla="+- 10800 f23 0"/>
              <a:gd name="f30" fmla="+- f11 f24 0"/>
              <a:gd name="f31" fmla="*/ f24 f24 1"/>
              <a:gd name="f32" fmla="*/ f8 1 f25"/>
              <a:gd name="f33" fmla="*/ f9 1 f25"/>
              <a:gd name="f34" fmla="+- f26 f4 0"/>
              <a:gd name="f35" fmla="min f28 f29"/>
              <a:gd name="f36" fmla="max f28 f29"/>
              <a:gd name="f37" fmla="*/ f34 f5 1"/>
              <a:gd name="f38" fmla="*/ f32 f16 1"/>
              <a:gd name="f39" fmla="*/ f33 f16 1"/>
              <a:gd name="f40" fmla="*/ f33 f17 1"/>
              <a:gd name="f41" fmla="*/ f32 f17 1"/>
              <a:gd name="f42" fmla="+- f36 0 f35"/>
              <a:gd name="f43" fmla="*/ f37 1 f3"/>
              <a:gd name="f44" fmla="*/ f42 1 2"/>
              <a:gd name="f45" fmla="+- 0 0 f43"/>
              <a:gd name="f46" fmla="+- f35 f44 0"/>
              <a:gd name="f47" fmla="*/ f44 f44 1"/>
              <a:gd name="f48" fmla="val f45"/>
              <a:gd name="f49" fmla="+- 0 0 f48"/>
              <a:gd name="f50" fmla="*/ f48 f10 1"/>
              <a:gd name="f51" fmla="*/ f49 f3 1"/>
              <a:gd name="f52" fmla="*/ f50 1 f5"/>
              <a:gd name="f53" fmla="*/ f51 1 f5"/>
              <a:gd name="f54" fmla="+- 0 0 f52"/>
              <a:gd name="f55" fmla="+- f53 0 f4"/>
              <a:gd name="f56" fmla="+- f54 f10 0"/>
              <a:gd name="f57" fmla="+- 0 0 f55"/>
              <a:gd name="f58" fmla="+- f56 f15 0"/>
              <a:gd name="f59" fmla="val f57"/>
              <a:gd name="f60" fmla="+- 0 0 f58"/>
              <a:gd name="f61" fmla="+- 0 0 f59"/>
              <a:gd name="f62" fmla="*/ f60 f3 1"/>
              <a:gd name="f63" fmla="+- f61 f4 0"/>
              <a:gd name="f64" fmla="*/ f62 1 f10"/>
              <a:gd name="f65" fmla="*/ f63 f5 1"/>
              <a:gd name="f66" fmla="+- f64 0 f4"/>
              <a:gd name="f67" fmla="*/ f65 1 f3"/>
              <a:gd name="f68" fmla="cos 1 f66"/>
              <a:gd name="f69" fmla="sin 1 f66"/>
              <a:gd name="f70" fmla="+- 0 0 f67"/>
              <a:gd name="f71" fmla="+- 0 0 f68"/>
              <a:gd name="f72" fmla="+- 0 0 f69"/>
              <a:gd name="f73" fmla="*/ f70 f18 1"/>
              <a:gd name="f74" fmla="*/ f21 f71 1"/>
              <a:gd name="f75" fmla="*/ f21 f72 1"/>
              <a:gd name="f76" fmla="+- 0 0 f73"/>
              <a:gd name="f77" fmla="*/ f74 f74 1"/>
              <a:gd name="f78" fmla="*/ f75 f75 1"/>
              <a:gd name="f79" fmla="*/ f76 f3 1"/>
              <a:gd name="f80" fmla="+- f77 f78 0"/>
              <a:gd name="f81" fmla="*/ f79 1 f10"/>
              <a:gd name="f82" fmla="sqrt f80"/>
              <a:gd name="f83" fmla="+- f81 0 f4"/>
              <a:gd name="f84" fmla="*/ f27 1 f82"/>
              <a:gd name="f85" fmla="+- f83 f4 0"/>
              <a:gd name="f86" fmla="*/ f71 f84 1"/>
              <a:gd name="f87" fmla="*/ f72 f84 1"/>
              <a:gd name="f88" fmla="*/ f85 f10 1"/>
              <a:gd name="f89" fmla="+- 10800 0 f86"/>
              <a:gd name="f90" fmla="+- 10800 0 f87"/>
              <a:gd name="f91" fmla="*/ f88 1 f3"/>
              <a:gd name="f92" fmla="*/ f89 f16 1"/>
              <a:gd name="f93" fmla="*/ f90 f17 1"/>
              <a:gd name="f94" fmla="+- 0 0 f91"/>
              <a:gd name="f95" fmla="+- 0 0 f94"/>
              <a:gd name="f96" fmla="*/ f95 f3 1"/>
              <a:gd name="f97" fmla="*/ f96 1 f10"/>
              <a:gd name="f98" fmla="+- f97 0 f4"/>
              <a:gd name="f99" fmla="sin 1 f98"/>
              <a:gd name="f100" fmla="cos 1 f98"/>
              <a:gd name="f101" fmla="+- 0 0 f99"/>
              <a:gd name="f102" fmla="+- 0 0 f100"/>
              <a:gd name="f103" fmla="+- 0 0 f101"/>
              <a:gd name="f104" fmla="+- 0 0 f102"/>
              <a:gd name="f105" fmla="val f103"/>
              <a:gd name="f106" fmla="val f104"/>
              <a:gd name="f107" fmla="+- 0 0 f105"/>
              <a:gd name="f108" fmla="+- 0 0 f106"/>
              <a:gd name="f109" fmla="*/ 10800 f107 1"/>
              <a:gd name="f110" fmla="*/ 10800 f108 1"/>
              <a:gd name="f111" fmla="+- f109 10800 0"/>
              <a:gd name="f112" fmla="+- f110 10800 0"/>
              <a:gd name="f113" fmla="+- 21600 0 f111"/>
              <a:gd name="f114" fmla="+- f112 0 f30"/>
              <a:gd name="f115" fmla="+- f111 0 f30"/>
              <a:gd name="f116" fmla="+- f111 0 f46"/>
              <a:gd name="f117" fmla="+- f112 0 f46"/>
              <a:gd name="f118" fmla="+- f113 0 f30"/>
              <a:gd name="f119" fmla="+- 0 0 f115"/>
              <a:gd name="f120" fmla="+- 0 0 f114"/>
              <a:gd name="f121" fmla="+- f113 0 f46"/>
              <a:gd name="f122" fmla="+- 0 0 f116"/>
              <a:gd name="f123" fmla="+- 0 0 f117"/>
              <a:gd name="f124" fmla="+- 0 0 f118"/>
              <a:gd name="f125" fmla="+- 0 0 f121"/>
              <a:gd name="f126" fmla="+- 0 0 f119"/>
              <a:gd name="f127" fmla="+- 0 0 f120"/>
              <a:gd name="f128" fmla="+- 0 0 f122"/>
              <a:gd name="f129" fmla="+- 0 0 f123"/>
              <a:gd name="f130" fmla="at2 f126 f127"/>
              <a:gd name="f131" fmla="at2 f128 f129"/>
              <a:gd name="f132" fmla="+- 0 0 f124"/>
              <a:gd name="f133" fmla="+- 0 0 f125"/>
              <a:gd name="f134" fmla="+- f130 f4 0"/>
              <a:gd name="f135" fmla="+- f131 f4 0"/>
              <a:gd name="f136" fmla="at2 f132 f127"/>
              <a:gd name="f137" fmla="at2 f133 f129"/>
              <a:gd name="f138" fmla="*/ f134 f10 1"/>
              <a:gd name="f139" fmla="*/ f135 f10 1"/>
              <a:gd name="f140" fmla="+- f136 f4 0"/>
              <a:gd name="f141" fmla="+- f137 f4 0"/>
              <a:gd name="f142" fmla="*/ f138 1 f3"/>
              <a:gd name="f143" fmla="*/ f139 1 f3"/>
              <a:gd name="f144" fmla="*/ f140 f10 1"/>
              <a:gd name="f145" fmla="*/ f141 f10 1"/>
              <a:gd name="f146" fmla="+- 0 0 f142"/>
              <a:gd name="f147" fmla="+- 0 0 f143"/>
              <a:gd name="f148" fmla="*/ f144 1 f3"/>
              <a:gd name="f149" fmla="*/ f145 1 f3"/>
              <a:gd name="f150" fmla="val f146"/>
              <a:gd name="f151" fmla="val f147"/>
              <a:gd name="f152" fmla="+- 0 0 f148"/>
              <a:gd name="f153" fmla="+- 0 0 f149"/>
              <a:gd name="f154" fmla="+- 0 0 f150"/>
              <a:gd name="f155" fmla="+- 0 0 f151"/>
              <a:gd name="f156" fmla="val f152"/>
              <a:gd name="f157" fmla="val f153"/>
              <a:gd name="f158" fmla="*/ f154 f3 1"/>
              <a:gd name="f159" fmla="*/ f155 f3 1"/>
              <a:gd name="f160" fmla="+- 0 0 f156"/>
              <a:gd name="f161" fmla="+- 0 0 f157"/>
              <a:gd name="f162" fmla="*/ f158 1 f10"/>
              <a:gd name="f163" fmla="*/ f159 1 f10"/>
              <a:gd name="f164" fmla="*/ f160 f3 1"/>
              <a:gd name="f165" fmla="*/ f161 f3 1"/>
              <a:gd name="f166" fmla="+- f162 0 f4"/>
              <a:gd name="f167" fmla="+- f163 0 f4"/>
              <a:gd name="f168" fmla="*/ f164 1 f10"/>
              <a:gd name="f169" fmla="*/ f165 1 f10"/>
              <a:gd name="f170" fmla="+- f168 0 f4"/>
              <a:gd name="f171" fmla="+- f169 0 f4"/>
              <a:gd name="f172" fmla="+- f167 f4 0"/>
              <a:gd name="f173" fmla="+- f166 0 f170"/>
              <a:gd name="f174" fmla="+- f171 0 f167"/>
              <a:gd name="f175" fmla="*/ f172 f10 1"/>
              <a:gd name="f176" fmla="+- f170 f4 0"/>
              <a:gd name="f177" fmla="+- f173 0 f2"/>
              <a:gd name="f178" fmla="+- f174 f2 0"/>
              <a:gd name="f179" fmla="*/ f175 1 f3"/>
              <a:gd name="f180" fmla="*/ f176 f10 1"/>
              <a:gd name="f181" fmla="?: f173 f177 f173"/>
              <a:gd name="f182" fmla="?: f174 f174 f178"/>
              <a:gd name="f183" fmla="+- 0 0 f179"/>
              <a:gd name="f184" fmla="*/ f180 1 f3"/>
              <a:gd name="f185" fmla="+- 0 0 f183"/>
              <a:gd name="f186" fmla="+- 0 0 f184"/>
              <a:gd name="f187" fmla="*/ f185 f3 1"/>
              <a:gd name="f188" fmla="+- 0 0 f186"/>
              <a:gd name="f189" fmla="*/ f187 1 f10"/>
              <a:gd name="f190" fmla="*/ f188 f3 1"/>
              <a:gd name="f191" fmla="+- f189 0 f4"/>
              <a:gd name="f192" fmla="*/ f190 1 f10"/>
              <a:gd name="f193" fmla="cos 1 f191"/>
              <a:gd name="f194" fmla="sin 1 f191"/>
              <a:gd name="f195" fmla="+- f192 0 f4"/>
              <a:gd name="f196" fmla="+- 0 0 f193"/>
              <a:gd name="f197" fmla="+- 0 0 f194"/>
              <a:gd name="f198" fmla="cos 1 f195"/>
              <a:gd name="f199" fmla="sin 1 f195"/>
              <a:gd name="f200" fmla="+- 0 0 f196"/>
              <a:gd name="f201" fmla="+- 0 0 f197"/>
              <a:gd name="f202" fmla="+- 0 0 f198"/>
              <a:gd name="f203" fmla="+- 0 0 f199"/>
              <a:gd name="f204" fmla="val f200"/>
              <a:gd name="f205" fmla="val f201"/>
              <a:gd name="f206" fmla="+- 0 0 f202"/>
              <a:gd name="f207" fmla="+- 0 0 f203"/>
              <a:gd name="f208" fmla="+- 0 0 f204"/>
              <a:gd name="f209" fmla="+- 0 0 f205"/>
              <a:gd name="f210" fmla="val f206"/>
              <a:gd name="f211" fmla="val f207"/>
              <a:gd name="f212" fmla="+- 0 0 f210"/>
              <a:gd name="f213" fmla="+- 0 0 f211"/>
              <a:gd name="f214" fmla="*/ f44 f208 1"/>
              <a:gd name="f215" fmla="*/ f44 f209 1"/>
              <a:gd name="f216" fmla="*/ f24 f212 1"/>
              <a:gd name="f217" fmla="*/ f24 f213 1"/>
              <a:gd name="f218" fmla="*/ f214 f214 1"/>
              <a:gd name="f219" fmla="*/ f215 f215 1"/>
              <a:gd name="f220" fmla="*/ f216 f216 1"/>
              <a:gd name="f221" fmla="*/ f217 f217 1"/>
              <a:gd name="f222" fmla="+- f218 f219 0"/>
              <a:gd name="f223" fmla="+- f220 f221 0"/>
              <a:gd name="f224" fmla="sqrt f222"/>
              <a:gd name="f225" fmla="sqrt f223"/>
              <a:gd name="f226" fmla="*/ f47 1 f224"/>
              <a:gd name="f227" fmla="*/ f31 1 f225"/>
              <a:gd name="f228" fmla="*/ f208 f226 1"/>
              <a:gd name="f229" fmla="*/ f209 f226 1"/>
              <a:gd name="f230" fmla="*/ f212 f227 1"/>
              <a:gd name="f231" fmla="*/ f213 f227 1"/>
              <a:gd name="f232" fmla="+- f46 0 f228"/>
              <a:gd name="f233" fmla="+- f46 0 f229"/>
              <a:gd name="f234" fmla="+- f30 0 f230"/>
              <a:gd name="f235" fmla="+- f30 0 f231"/>
            </a:gdLst>
            <a:ahLst>
              <a:ahPolar gdRefR="f1" minR="f8" maxR="f13" gdRefAng="f0" minAng="f8" maxAng="f14">
                <a:pos x="f92" y="f93"/>
              </a:ahPolar>
            </a:ahLst>
            <a:cxnLst>
              <a:cxn ang="3cd4">
                <a:pos x="hc" y="t"/>
              </a:cxn>
              <a:cxn ang="0">
                <a:pos x="r" y="vc"/>
              </a:cxn>
              <a:cxn ang="cd4">
                <a:pos x="hc" y="b"/>
              </a:cxn>
              <a:cxn ang="cd2">
                <a:pos x="l" y="vc"/>
              </a:cxn>
            </a:cxnLst>
            <a:rect l="f38" t="f41" r="f39" b="f40"/>
            <a:pathLst>
              <a:path w="21600" h="21600">
                <a:moveTo>
                  <a:pt x="f234" y="f235"/>
                </a:moveTo>
                <a:arcTo wR="f24" hR="f24" stAng="f170" swAng="f181"/>
                <a:lnTo>
                  <a:pt x="f232" y="f233"/>
                </a:lnTo>
                <a:arcTo wR="f44" hR="f44" stAng="f167" swAng="f182"/>
                <a:close/>
              </a:path>
            </a:pathLst>
          </a:custGeom>
          <a:solidFill>
            <a:srgbClr val="0099CC"/>
          </a:solidFill>
          <a:ln w="9363">
            <a:solidFill>
              <a:srgbClr val="FF66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4" name="Figura a mano libera 22"/>
          <p:cNvSpPr/>
          <p:nvPr/>
        </p:nvSpPr>
        <p:spPr>
          <a:xfrm rot="3171012" flipH="1" flipV="1">
            <a:off x="5830888" y="3168650"/>
            <a:ext cx="304800" cy="381000"/>
          </a:xfrm>
          <a:custGeom>
            <a:avLst>
              <a:gd name="f0" fmla="val 16200000"/>
              <a:gd name="f1" fmla="val 5400"/>
            </a:avLst>
            <a:gdLst>
              <a:gd name="f2" fmla="val 21600000"/>
              <a:gd name="f3" fmla="val 10800000"/>
              <a:gd name="f4" fmla="val 5400000"/>
              <a:gd name="f5" fmla="val 180"/>
              <a:gd name="f6" fmla="val w"/>
              <a:gd name="f7" fmla="val h"/>
              <a:gd name="f8" fmla="val 0"/>
              <a:gd name="f9" fmla="val 21600"/>
              <a:gd name="f10" fmla="*/ 5419351 1 1725033"/>
              <a:gd name="f11" fmla="min 0 21600"/>
              <a:gd name="f12" fmla="max 0 21600"/>
              <a:gd name="f13" fmla="val 10800"/>
              <a:gd name="f14" fmla="val 21599999"/>
              <a:gd name="f15" fmla="*/ f10 1 2"/>
              <a:gd name="f16" fmla="*/ f6 1 21600"/>
              <a:gd name="f17" fmla="*/ f7 1 21600"/>
              <a:gd name="f18" fmla="*/ f10 1 180"/>
              <a:gd name="f19" fmla="+- f12 0 f11"/>
              <a:gd name="f20" fmla="+- f9 0 f8"/>
              <a:gd name="f21" fmla="pin 0 f1 10800"/>
              <a:gd name="f22" fmla="pin 0 f0 21599999"/>
              <a:gd name="f23" fmla="val f21"/>
              <a:gd name="f24" fmla="*/ f19 1 2"/>
              <a:gd name="f25" fmla="*/ f20 1 21600"/>
              <a:gd name="f26" fmla="+- 0 0 f22"/>
              <a:gd name="f27" fmla="*/ f21 f21 1"/>
              <a:gd name="f28" fmla="+- 10800 0 f23"/>
              <a:gd name="f29" fmla="+- 10800 f23 0"/>
              <a:gd name="f30" fmla="+- f11 f24 0"/>
              <a:gd name="f31" fmla="*/ f24 f24 1"/>
              <a:gd name="f32" fmla="*/ f8 1 f25"/>
              <a:gd name="f33" fmla="*/ f9 1 f25"/>
              <a:gd name="f34" fmla="+- f26 f4 0"/>
              <a:gd name="f35" fmla="min f28 f29"/>
              <a:gd name="f36" fmla="max f28 f29"/>
              <a:gd name="f37" fmla="*/ f34 f5 1"/>
              <a:gd name="f38" fmla="*/ f32 f16 1"/>
              <a:gd name="f39" fmla="*/ f33 f16 1"/>
              <a:gd name="f40" fmla="*/ f33 f17 1"/>
              <a:gd name="f41" fmla="*/ f32 f17 1"/>
              <a:gd name="f42" fmla="+- f36 0 f35"/>
              <a:gd name="f43" fmla="*/ f37 1 f3"/>
              <a:gd name="f44" fmla="*/ f42 1 2"/>
              <a:gd name="f45" fmla="+- 0 0 f43"/>
              <a:gd name="f46" fmla="+- f35 f44 0"/>
              <a:gd name="f47" fmla="*/ f44 f44 1"/>
              <a:gd name="f48" fmla="val f45"/>
              <a:gd name="f49" fmla="+- 0 0 f48"/>
              <a:gd name="f50" fmla="*/ f48 f10 1"/>
              <a:gd name="f51" fmla="*/ f49 f3 1"/>
              <a:gd name="f52" fmla="*/ f50 1 f5"/>
              <a:gd name="f53" fmla="*/ f51 1 f5"/>
              <a:gd name="f54" fmla="+- 0 0 f52"/>
              <a:gd name="f55" fmla="+- f53 0 f4"/>
              <a:gd name="f56" fmla="+- f54 f10 0"/>
              <a:gd name="f57" fmla="+- 0 0 f55"/>
              <a:gd name="f58" fmla="+- f56 f15 0"/>
              <a:gd name="f59" fmla="val f57"/>
              <a:gd name="f60" fmla="+- 0 0 f58"/>
              <a:gd name="f61" fmla="+- 0 0 f59"/>
              <a:gd name="f62" fmla="*/ f60 f3 1"/>
              <a:gd name="f63" fmla="+- f61 f4 0"/>
              <a:gd name="f64" fmla="*/ f62 1 f10"/>
              <a:gd name="f65" fmla="*/ f63 f5 1"/>
              <a:gd name="f66" fmla="+- f64 0 f4"/>
              <a:gd name="f67" fmla="*/ f65 1 f3"/>
              <a:gd name="f68" fmla="cos 1 f66"/>
              <a:gd name="f69" fmla="sin 1 f66"/>
              <a:gd name="f70" fmla="+- 0 0 f67"/>
              <a:gd name="f71" fmla="+- 0 0 f68"/>
              <a:gd name="f72" fmla="+- 0 0 f69"/>
              <a:gd name="f73" fmla="*/ f70 f18 1"/>
              <a:gd name="f74" fmla="*/ f21 f71 1"/>
              <a:gd name="f75" fmla="*/ f21 f72 1"/>
              <a:gd name="f76" fmla="+- 0 0 f73"/>
              <a:gd name="f77" fmla="*/ f74 f74 1"/>
              <a:gd name="f78" fmla="*/ f75 f75 1"/>
              <a:gd name="f79" fmla="*/ f76 f3 1"/>
              <a:gd name="f80" fmla="+- f77 f78 0"/>
              <a:gd name="f81" fmla="*/ f79 1 f10"/>
              <a:gd name="f82" fmla="sqrt f80"/>
              <a:gd name="f83" fmla="+- f81 0 f4"/>
              <a:gd name="f84" fmla="*/ f27 1 f82"/>
              <a:gd name="f85" fmla="+- f83 f4 0"/>
              <a:gd name="f86" fmla="*/ f71 f84 1"/>
              <a:gd name="f87" fmla="*/ f72 f84 1"/>
              <a:gd name="f88" fmla="*/ f85 f10 1"/>
              <a:gd name="f89" fmla="+- 10800 0 f86"/>
              <a:gd name="f90" fmla="+- 10800 0 f87"/>
              <a:gd name="f91" fmla="*/ f88 1 f3"/>
              <a:gd name="f92" fmla="*/ f89 f16 1"/>
              <a:gd name="f93" fmla="*/ f90 f17 1"/>
              <a:gd name="f94" fmla="+- 0 0 f91"/>
              <a:gd name="f95" fmla="+- 0 0 f94"/>
              <a:gd name="f96" fmla="*/ f95 f3 1"/>
              <a:gd name="f97" fmla="*/ f96 1 f10"/>
              <a:gd name="f98" fmla="+- f97 0 f4"/>
              <a:gd name="f99" fmla="sin 1 f98"/>
              <a:gd name="f100" fmla="cos 1 f98"/>
              <a:gd name="f101" fmla="+- 0 0 f99"/>
              <a:gd name="f102" fmla="+- 0 0 f100"/>
              <a:gd name="f103" fmla="+- 0 0 f101"/>
              <a:gd name="f104" fmla="+- 0 0 f102"/>
              <a:gd name="f105" fmla="val f103"/>
              <a:gd name="f106" fmla="val f104"/>
              <a:gd name="f107" fmla="+- 0 0 f105"/>
              <a:gd name="f108" fmla="+- 0 0 f106"/>
              <a:gd name="f109" fmla="*/ 10800 f107 1"/>
              <a:gd name="f110" fmla="*/ 10800 f108 1"/>
              <a:gd name="f111" fmla="+- f109 10800 0"/>
              <a:gd name="f112" fmla="+- f110 10800 0"/>
              <a:gd name="f113" fmla="+- 21600 0 f111"/>
              <a:gd name="f114" fmla="+- f112 0 f30"/>
              <a:gd name="f115" fmla="+- f111 0 f30"/>
              <a:gd name="f116" fmla="+- f111 0 f46"/>
              <a:gd name="f117" fmla="+- f112 0 f46"/>
              <a:gd name="f118" fmla="+- f113 0 f30"/>
              <a:gd name="f119" fmla="+- 0 0 f115"/>
              <a:gd name="f120" fmla="+- 0 0 f114"/>
              <a:gd name="f121" fmla="+- f113 0 f46"/>
              <a:gd name="f122" fmla="+- 0 0 f116"/>
              <a:gd name="f123" fmla="+- 0 0 f117"/>
              <a:gd name="f124" fmla="+- 0 0 f118"/>
              <a:gd name="f125" fmla="+- 0 0 f121"/>
              <a:gd name="f126" fmla="+- 0 0 f119"/>
              <a:gd name="f127" fmla="+- 0 0 f120"/>
              <a:gd name="f128" fmla="+- 0 0 f122"/>
              <a:gd name="f129" fmla="+- 0 0 f123"/>
              <a:gd name="f130" fmla="at2 f126 f127"/>
              <a:gd name="f131" fmla="at2 f128 f129"/>
              <a:gd name="f132" fmla="+- 0 0 f124"/>
              <a:gd name="f133" fmla="+- 0 0 f125"/>
              <a:gd name="f134" fmla="+- f130 f4 0"/>
              <a:gd name="f135" fmla="+- f131 f4 0"/>
              <a:gd name="f136" fmla="at2 f132 f127"/>
              <a:gd name="f137" fmla="at2 f133 f129"/>
              <a:gd name="f138" fmla="*/ f134 f10 1"/>
              <a:gd name="f139" fmla="*/ f135 f10 1"/>
              <a:gd name="f140" fmla="+- f136 f4 0"/>
              <a:gd name="f141" fmla="+- f137 f4 0"/>
              <a:gd name="f142" fmla="*/ f138 1 f3"/>
              <a:gd name="f143" fmla="*/ f139 1 f3"/>
              <a:gd name="f144" fmla="*/ f140 f10 1"/>
              <a:gd name="f145" fmla="*/ f141 f10 1"/>
              <a:gd name="f146" fmla="+- 0 0 f142"/>
              <a:gd name="f147" fmla="+- 0 0 f143"/>
              <a:gd name="f148" fmla="*/ f144 1 f3"/>
              <a:gd name="f149" fmla="*/ f145 1 f3"/>
              <a:gd name="f150" fmla="val f146"/>
              <a:gd name="f151" fmla="val f147"/>
              <a:gd name="f152" fmla="+- 0 0 f148"/>
              <a:gd name="f153" fmla="+- 0 0 f149"/>
              <a:gd name="f154" fmla="+- 0 0 f150"/>
              <a:gd name="f155" fmla="+- 0 0 f151"/>
              <a:gd name="f156" fmla="val f152"/>
              <a:gd name="f157" fmla="val f153"/>
              <a:gd name="f158" fmla="*/ f154 f3 1"/>
              <a:gd name="f159" fmla="*/ f155 f3 1"/>
              <a:gd name="f160" fmla="+- 0 0 f156"/>
              <a:gd name="f161" fmla="+- 0 0 f157"/>
              <a:gd name="f162" fmla="*/ f158 1 f10"/>
              <a:gd name="f163" fmla="*/ f159 1 f10"/>
              <a:gd name="f164" fmla="*/ f160 f3 1"/>
              <a:gd name="f165" fmla="*/ f161 f3 1"/>
              <a:gd name="f166" fmla="+- f162 0 f4"/>
              <a:gd name="f167" fmla="+- f163 0 f4"/>
              <a:gd name="f168" fmla="*/ f164 1 f10"/>
              <a:gd name="f169" fmla="*/ f165 1 f10"/>
              <a:gd name="f170" fmla="+- f168 0 f4"/>
              <a:gd name="f171" fmla="+- f169 0 f4"/>
              <a:gd name="f172" fmla="+- f167 f4 0"/>
              <a:gd name="f173" fmla="+- f166 0 f170"/>
              <a:gd name="f174" fmla="+- f171 0 f167"/>
              <a:gd name="f175" fmla="*/ f172 f10 1"/>
              <a:gd name="f176" fmla="+- f170 f4 0"/>
              <a:gd name="f177" fmla="+- f173 0 f2"/>
              <a:gd name="f178" fmla="+- f174 f2 0"/>
              <a:gd name="f179" fmla="*/ f175 1 f3"/>
              <a:gd name="f180" fmla="*/ f176 f10 1"/>
              <a:gd name="f181" fmla="?: f173 f177 f173"/>
              <a:gd name="f182" fmla="?: f174 f174 f178"/>
              <a:gd name="f183" fmla="+- 0 0 f179"/>
              <a:gd name="f184" fmla="*/ f180 1 f3"/>
              <a:gd name="f185" fmla="+- 0 0 f183"/>
              <a:gd name="f186" fmla="+- 0 0 f184"/>
              <a:gd name="f187" fmla="*/ f185 f3 1"/>
              <a:gd name="f188" fmla="+- 0 0 f186"/>
              <a:gd name="f189" fmla="*/ f187 1 f10"/>
              <a:gd name="f190" fmla="*/ f188 f3 1"/>
              <a:gd name="f191" fmla="+- f189 0 f4"/>
              <a:gd name="f192" fmla="*/ f190 1 f10"/>
              <a:gd name="f193" fmla="cos 1 f191"/>
              <a:gd name="f194" fmla="sin 1 f191"/>
              <a:gd name="f195" fmla="+- f192 0 f4"/>
              <a:gd name="f196" fmla="+- 0 0 f193"/>
              <a:gd name="f197" fmla="+- 0 0 f194"/>
              <a:gd name="f198" fmla="cos 1 f195"/>
              <a:gd name="f199" fmla="sin 1 f195"/>
              <a:gd name="f200" fmla="+- 0 0 f196"/>
              <a:gd name="f201" fmla="+- 0 0 f197"/>
              <a:gd name="f202" fmla="+- 0 0 f198"/>
              <a:gd name="f203" fmla="+- 0 0 f199"/>
              <a:gd name="f204" fmla="val f200"/>
              <a:gd name="f205" fmla="val f201"/>
              <a:gd name="f206" fmla="+- 0 0 f202"/>
              <a:gd name="f207" fmla="+- 0 0 f203"/>
              <a:gd name="f208" fmla="+- 0 0 f204"/>
              <a:gd name="f209" fmla="+- 0 0 f205"/>
              <a:gd name="f210" fmla="val f206"/>
              <a:gd name="f211" fmla="val f207"/>
              <a:gd name="f212" fmla="+- 0 0 f210"/>
              <a:gd name="f213" fmla="+- 0 0 f211"/>
              <a:gd name="f214" fmla="*/ f44 f208 1"/>
              <a:gd name="f215" fmla="*/ f44 f209 1"/>
              <a:gd name="f216" fmla="*/ f24 f212 1"/>
              <a:gd name="f217" fmla="*/ f24 f213 1"/>
              <a:gd name="f218" fmla="*/ f214 f214 1"/>
              <a:gd name="f219" fmla="*/ f215 f215 1"/>
              <a:gd name="f220" fmla="*/ f216 f216 1"/>
              <a:gd name="f221" fmla="*/ f217 f217 1"/>
              <a:gd name="f222" fmla="+- f218 f219 0"/>
              <a:gd name="f223" fmla="+- f220 f221 0"/>
              <a:gd name="f224" fmla="sqrt f222"/>
              <a:gd name="f225" fmla="sqrt f223"/>
              <a:gd name="f226" fmla="*/ f47 1 f224"/>
              <a:gd name="f227" fmla="*/ f31 1 f225"/>
              <a:gd name="f228" fmla="*/ f208 f226 1"/>
              <a:gd name="f229" fmla="*/ f209 f226 1"/>
              <a:gd name="f230" fmla="*/ f212 f227 1"/>
              <a:gd name="f231" fmla="*/ f213 f227 1"/>
              <a:gd name="f232" fmla="+- f46 0 f228"/>
              <a:gd name="f233" fmla="+- f46 0 f229"/>
              <a:gd name="f234" fmla="+- f30 0 f230"/>
              <a:gd name="f235" fmla="+- f30 0 f231"/>
            </a:gdLst>
            <a:ahLst>
              <a:ahPolar gdRefR="f1" minR="f8" maxR="f13" gdRefAng="f0" minAng="f8" maxAng="f14">
                <a:pos x="f92" y="f93"/>
              </a:ahPolar>
            </a:ahLst>
            <a:cxnLst>
              <a:cxn ang="3cd4">
                <a:pos x="hc" y="t"/>
              </a:cxn>
              <a:cxn ang="0">
                <a:pos x="r" y="vc"/>
              </a:cxn>
              <a:cxn ang="cd4">
                <a:pos x="hc" y="b"/>
              </a:cxn>
              <a:cxn ang="cd2">
                <a:pos x="l" y="vc"/>
              </a:cxn>
            </a:cxnLst>
            <a:rect l="f38" t="f41" r="f39" b="f40"/>
            <a:pathLst>
              <a:path w="21600" h="21600">
                <a:moveTo>
                  <a:pt x="f234" y="f235"/>
                </a:moveTo>
                <a:arcTo wR="f24" hR="f24" stAng="f170" swAng="f181"/>
                <a:lnTo>
                  <a:pt x="f232" y="f233"/>
                </a:lnTo>
                <a:arcTo wR="f44" hR="f44" stAng="f167" swAng="f182"/>
                <a:close/>
              </a:path>
            </a:pathLst>
          </a:custGeom>
          <a:solidFill>
            <a:srgbClr val="0099CC"/>
          </a:solidFill>
          <a:ln w="9363">
            <a:solidFill>
              <a:srgbClr val="FF66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5" name="Figura a mano libera 23"/>
          <p:cNvSpPr/>
          <p:nvPr/>
        </p:nvSpPr>
        <p:spPr>
          <a:xfrm rot="3171012" flipH="1" flipV="1">
            <a:off x="5746750" y="2414588"/>
            <a:ext cx="304800" cy="381000"/>
          </a:xfrm>
          <a:custGeom>
            <a:avLst>
              <a:gd name="f0" fmla="val 16200000"/>
              <a:gd name="f1" fmla="val 5400"/>
            </a:avLst>
            <a:gdLst>
              <a:gd name="f2" fmla="val 21600000"/>
              <a:gd name="f3" fmla="val 10800000"/>
              <a:gd name="f4" fmla="val 5400000"/>
              <a:gd name="f5" fmla="val 180"/>
              <a:gd name="f6" fmla="val w"/>
              <a:gd name="f7" fmla="val h"/>
              <a:gd name="f8" fmla="val 0"/>
              <a:gd name="f9" fmla="val 21600"/>
              <a:gd name="f10" fmla="*/ 5419351 1 1725033"/>
              <a:gd name="f11" fmla="min 0 21600"/>
              <a:gd name="f12" fmla="max 0 21600"/>
              <a:gd name="f13" fmla="val 10800"/>
              <a:gd name="f14" fmla="val 21599999"/>
              <a:gd name="f15" fmla="*/ f10 1 2"/>
              <a:gd name="f16" fmla="*/ f6 1 21600"/>
              <a:gd name="f17" fmla="*/ f7 1 21600"/>
              <a:gd name="f18" fmla="*/ f10 1 180"/>
              <a:gd name="f19" fmla="+- f12 0 f11"/>
              <a:gd name="f20" fmla="+- f9 0 f8"/>
              <a:gd name="f21" fmla="pin 0 f1 10800"/>
              <a:gd name="f22" fmla="pin 0 f0 21599999"/>
              <a:gd name="f23" fmla="val f21"/>
              <a:gd name="f24" fmla="*/ f19 1 2"/>
              <a:gd name="f25" fmla="*/ f20 1 21600"/>
              <a:gd name="f26" fmla="+- 0 0 f22"/>
              <a:gd name="f27" fmla="*/ f21 f21 1"/>
              <a:gd name="f28" fmla="+- 10800 0 f23"/>
              <a:gd name="f29" fmla="+- 10800 f23 0"/>
              <a:gd name="f30" fmla="+- f11 f24 0"/>
              <a:gd name="f31" fmla="*/ f24 f24 1"/>
              <a:gd name="f32" fmla="*/ f8 1 f25"/>
              <a:gd name="f33" fmla="*/ f9 1 f25"/>
              <a:gd name="f34" fmla="+- f26 f4 0"/>
              <a:gd name="f35" fmla="min f28 f29"/>
              <a:gd name="f36" fmla="max f28 f29"/>
              <a:gd name="f37" fmla="*/ f34 f5 1"/>
              <a:gd name="f38" fmla="*/ f32 f16 1"/>
              <a:gd name="f39" fmla="*/ f33 f16 1"/>
              <a:gd name="f40" fmla="*/ f33 f17 1"/>
              <a:gd name="f41" fmla="*/ f32 f17 1"/>
              <a:gd name="f42" fmla="+- f36 0 f35"/>
              <a:gd name="f43" fmla="*/ f37 1 f3"/>
              <a:gd name="f44" fmla="*/ f42 1 2"/>
              <a:gd name="f45" fmla="+- 0 0 f43"/>
              <a:gd name="f46" fmla="+- f35 f44 0"/>
              <a:gd name="f47" fmla="*/ f44 f44 1"/>
              <a:gd name="f48" fmla="val f45"/>
              <a:gd name="f49" fmla="+- 0 0 f48"/>
              <a:gd name="f50" fmla="*/ f48 f10 1"/>
              <a:gd name="f51" fmla="*/ f49 f3 1"/>
              <a:gd name="f52" fmla="*/ f50 1 f5"/>
              <a:gd name="f53" fmla="*/ f51 1 f5"/>
              <a:gd name="f54" fmla="+- 0 0 f52"/>
              <a:gd name="f55" fmla="+- f53 0 f4"/>
              <a:gd name="f56" fmla="+- f54 f10 0"/>
              <a:gd name="f57" fmla="+- 0 0 f55"/>
              <a:gd name="f58" fmla="+- f56 f15 0"/>
              <a:gd name="f59" fmla="val f57"/>
              <a:gd name="f60" fmla="+- 0 0 f58"/>
              <a:gd name="f61" fmla="+- 0 0 f59"/>
              <a:gd name="f62" fmla="*/ f60 f3 1"/>
              <a:gd name="f63" fmla="+- f61 f4 0"/>
              <a:gd name="f64" fmla="*/ f62 1 f10"/>
              <a:gd name="f65" fmla="*/ f63 f5 1"/>
              <a:gd name="f66" fmla="+- f64 0 f4"/>
              <a:gd name="f67" fmla="*/ f65 1 f3"/>
              <a:gd name="f68" fmla="cos 1 f66"/>
              <a:gd name="f69" fmla="sin 1 f66"/>
              <a:gd name="f70" fmla="+- 0 0 f67"/>
              <a:gd name="f71" fmla="+- 0 0 f68"/>
              <a:gd name="f72" fmla="+- 0 0 f69"/>
              <a:gd name="f73" fmla="*/ f70 f18 1"/>
              <a:gd name="f74" fmla="*/ f21 f71 1"/>
              <a:gd name="f75" fmla="*/ f21 f72 1"/>
              <a:gd name="f76" fmla="+- 0 0 f73"/>
              <a:gd name="f77" fmla="*/ f74 f74 1"/>
              <a:gd name="f78" fmla="*/ f75 f75 1"/>
              <a:gd name="f79" fmla="*/ f76 f3 1"/>
              <a:gd name="f80" fmla="+- f77 f78 0"/>
              <a:gd name="f81" fmla="*/ f79 1 f10"/>
              <a:gd name="f82" fmla="sqrt f80"/>
              <a:gd name="f83" fmla="+- f81 0 f4"/>
              <a:gd name="f84" fmla="*/ f27 1 f82"/>
              <a:gd name="f85" fmla="+- f83 f4 0"/>
              <a:gd name="f86" fmla="*/ f71 f84 1"/>
              <a:gd name="f87" fmla="*/ f72 f84 1"/>
              <a:gd name="f88" fmla="*/ f85 f10 1"/>
              <a:gd name="f89" fmla="+- 10800 0 f86"/>
              <a:gd name="f90" fmla="+- 10800 0 f87"/>
              <a:gd name="f91" fmla="*/ f88 1 f3"/>
              <a:gd name="f92" fmla="*/ f89 f16 1"/>
              <a:gd name="f93" fmla="*/ f90 f17 1"/>
              <a:gd name="f94" fmla="+- 0 0 f91"/>
              <a:gd name="f95" fmla="+- 0 0 f94"/>
              <a:gd name="f96" fmla="*/ f95 f3 1"/>
              <a:gd name="f97" fmla="*/ f96 1 f10"/>
              <a:gd name="f98" fmla="+- f97 0 f4"/>
              <a:gd name="f99" fmla="sin 1 f98"/>
              <a:gd name="f100" fmla="cos 1 f98"/>
              <a:gd name="f101" fmla="+- 0 0 f99"/>
              <a:gd name="f102" fmla="+- 0 0 f100"/>
              <a:gd name="f103" fmla="+- 0 0 f101"/>
              <a:gd name="f104" fmla="+- 0 0 f102"/>
              <a:gd name="f105" fmla="val f103"/>
              <a:gd name="f106" fmla="val f104"/>
              <a:gd name="f107" fmla="+- 0 0 f105"/>
              <a:gd name="f108" fmla="+- 0 0 f106"/>
              <a:gd name="f109" fmla="*/ 10800 f107 1"/>
              <a:gd name="f110" fmla="*/ 10800 f108 1"/>
              <a:gd name="f111" fmla="+- f109 10800 0"/>
              <a:gd name="f112" fmla="+- f110 10800 0"/>
              <a:gd name="f113" fmla="+- 21600 0 f111"/>
              <a:gd name="f114" fmla="+- f112 0 f30"/>
              <a:gd name="f115" fmla="+- f111 0 f30"/>
              <a:gd name="f116" fmla="+- f111 0 f46"/>
              <a:gd name="f117" fmla="+- f112 0 f46"/>
              <a:gd name="f118" fmla="+- f113 0 f30"/>
              <a:gd name="f119" fmla="+- 0 0 f115"/>
              <a:gd name="f120" fmla="+- 0 0 f114"/>
              <a:gd name="f121" fmla="+- f113 0 f46"/>
              <a:gd name="f122" fmla="+- 0 0 f116"/>
              <a:gd name="f123" fmla="+- 0 0 f117"/>
              <a:gd name="f124" fmla="+- 0 0 f118"/>
              <a:gd name="f125" fmla="+- 0 0 f121"/>
              <a:gd name="f126" fmla="+- 0 0 f119"/>
              <a:gd name="f127" fmla="+- 0 0 f120"/>
              <a:gd name="f128" fmla="+- 0 0 f122"/>
              <a:gd name="f129" fmla="+- 0 0 f123"/>
              <a:gd name="f130" fmla="at2 f126 f127"/>
              <a:gd name="f131" fmla="at2 f128 f129"/>
              <a:gd name="f132" fmla="+- 0 0 f124"/>
              <a:gd name="f133" fmla="+- 0 0 f125"/>
              <a:gd name="f134" fmla="+- f130 f4 0"/>
              <a:gd name="f135" fmla="+- f131 f4 0"/>
              <a:gd name="f136" fmla="at2 f132 f127"/>
              <a:gd name="f137" fmla="at2 f133 f129"/>
              <a:gd name="f138" fmla="*/ f134 f10 1"/>
              <a:gd name="f139" fmla="*/ f135 f10 1"/>
              <a:gd name="f140" fmla="+- f136 f4 0"/>
              <a:gd name="f141" fmla="+- f137 f4 0"/>
              <a:gd name="f142" fmla="*/ f138 1 f3"/>
              <a:gd name="f143" fmla="*/ f139 1 f3"/>
              <a:gd name="f144" fmla="*/ f140 f10 1"/>
              <a:gd name="f145" fmla="*/ f141 f10 1"/>
              <a:gd name="f146" fmla="+- 0 0 f142"/>
              <a:gd name="f147" fmla="+- 0 0 f143"/>
              <a:gd name="f148" fmla="*/ f144 1 f3"/>
              <a:gd name="f149" fmla="*/ f145 1 f3"/>
              <a:gd name="f150" fmla="val f146"/>
              <a:gd name="f151" fmla="val f147"/>
              <a:gd name="f152" fmla="+- 0 0 f148"/>
              <a:gd name="f153" fmla="+- 0 0 f149"/>
              <a:gd name="f154" fmla="+- 0 0 f150"/>
              <a:gd name="f155" fmla="+- 0 0 f151"/>
              <a:gd name="f156" fmla="val f152"/>
              <a:gd name="f157" fmla="val f153"/>
              <a:gd name="f158" fmla="*/ f154 f3 1"/>
              <a:gd name="f159" fmla="*/ f155 f3 1"/>
              <a:gd name="f160" fmla="+- 0 0 f156"/>
              <a:gd name="f161" fmla="+- 0 0 f157"/>
              <a:gd name="f162" fmla="*/ f158 1 f10"/>
              <a:gd name="f163" fmla="*/ f159 1 f10"/>
              <a:gd name="f164" fmla="*/ f160 f3 1"/>
              <a:gd name="f165" fmla="*/ f161 f3 1"/>
              <a:gd name="f166" fmla="+- f162 0 f4"/>
              <a:gd name="f167" fmla="+- f163 0 f4"/>
              <a:gd name="f168" fmla="*/ f164 1 f10"/>
              <a:gd name="f169" fmla="*/ f165 1 f10"/>
              <a:gd name="f170" fmla="+- f168 0 f4"/>
              <a:gd name="f171" fmla="+- f169 0 f4"/>
              <a:gd name="f172" fmla="+- f167 f4 0"/>
              <a:gd name="f173" fmla="+- f166 0 f170"/>
              <a:gd name="f174" fmla="+- f171 0 f167"/>
              <a:gd name="f175" fmla="*/ f172 f10 1"/>
              <a:gd name="f176" fmla="+- f170 f4 0"/>
              <a:gd name="f177" fmla="+- f173 0 f2"/>
              <a:gd name="f178" fmla="+- f174 f2 0"/>
              <a:gd name="f179" fmla="*/ f175 1 f3"/>
              <a:gd name="f180" fmla="*/ f176 f10 1"/>
              <a:gd name="f181" fmla="?: f173 f177 f173"/>
              <a:gd name="f182" fmla="?: f174 f174 f178"/>
              <a:gd name="f183" fmla="+- 0 0 f179"/>
              <a:gd name="f184" fmla="*/ f180 1 f3"/>
              <a:gd name="f185" fmla="+- 0 0 f183"/>
              <a:gd name="f186" fmla="+- 0 0 f184"/>
              <a:gd name="f187" fmla="*/ f185 f3 1"/>
              <a:gd name="f188" fmla="+- 0 0 f186"/>
              <a:gd name="f189" fmla="*/ f187 1 f10"/>
              <a:gd name="f190" fmla="*/ f188 f3 1"/>
              <a:gd name="f191" fmla="+- f189 0 f4"/>
              <a:gd name="f192" fmla="*/ f190 1 f10"/>
              <a:gd name="f193" fmla="cos 1 f191"/>
              <a:gd name="f194" fmla="sin 1 f191"/>
              <a:gd name="f195" fmla="+- f192 0 f4"/>
              <a:gd name="f196" fmla="+- 0 0 f193"/>
              <a:gd name="f197" fmla="+- 0 0 f194"/>
              <a:gd name="f198" fmla="cos 1 f195"/>
              <a:gd name="f199" fmla="sin 1 f195"/>
              <a:gd name="f200" fmla="+- 0 0 f196"/>
              <a:gd name="f201" fmla="+- 0 0 f197"/>
              <a:gd name="f202" fmla="+- 0 0 f198"/>
              <a:gd name="f203" fmla="+- 0 0 f199"/>
              <a:gd name="f204" fmla="val f200"/>
              <a:gd name="f205" fmla="val f201"/>
              <a:gd name="f206" fmla="+- 0 0 f202"/>
              <a:gd name="f207" fmla="+- 0 0 f203"/>
              <a:gd name="f208" fmla="+- 0 0 f204"/>
              <a:gd name="f209" fmla="+- 0 0 f205"/>
              <a:gd name="f210" fmla="val f206"/>
              <a:gd name="f211" fmla="val f207"/>
              <a:gd name="f212" fmla="+- 0 0 f210"/>
              <a:gd name="f213" fmla="+- 0 0 f211"/>
              <a:gd name="f214" fmla="*/ f44 f208 1"/>
              <a:gd name="f215" fmla="*/ f44 f209 1"/>
              <a:gd name="f216" fmla="*/ f24 f212 1"/>
              <a:gd name="f217" fmla="*/ f24 f213 1"/>
              <a:gd name="f218" fmla="*/ f214 f214 1"/>
              <a:gd name="f219" fmla="*/ f215 f215 1"/>
              <a:gd name="f220" fmla="*/ f216 f216 1"/>
              <a:gd name="f221" fmla="*/ f217 f217 1"/>
              <a:gd name="f222" fmla="+- f218 f219 0"/>
              <a:gd name="f223" fmla="+- f220 f221 0"/>
              <a:gd name="f224" fmla="sqrt f222"/>
              <a:gd name="f225" fmla="sqrt f223"/>
              <a:gd name="f226" fmla="*/ f47 1 f224"/>
              <a:gd name="f227" fmla="*/ f31 1 f225"/>
              <a:gd name="f228" fmla="*/ f208 f226 1"/>
              <a:gd name="f229" fmla="*/ f209 f226 1"/>
              <a:gd name="f230" fmla="*/ f212 f227 1"/>
              <a:gd name="f231" fmla="*/ f213 f227 1"/>
              <a:gd name="f232" fmla="+- f46 0 f228"/>
              <a:gd name="f233" fmla="+- f46 0 f229"/>
              <a:gd name="f234" fmla="+- f30 0 f230"/>
              <a:gd name="f235" fmla="+- f30 0 f231"/>
            </a:gdLst>
            <a:ahLst>
              <a:ahPolar gdRefR="f1" minR="f8" maxR="f13" gdRefAng="f0" minAng="f8" maxAng="f14">
                <a:pos x="f92" y="f93"/>
              </a:ahPolar>
            </a:ahLst>
            <a:cxnLst>
              <a:cxn ang="3cd4">
                <a:pos x="hc" y="t"/>
              </a:cxn>
              <a:cxn ang="0">
                <a:pos x="r" y="vc"/>
              </a:cxn>
              <a:cxn ang="cd4">
                <a:pos x="hc" y="b"/>
              </a:cxn>
              <a:cxn ang="cd2">
                <a:pos x="l" y="vc"/>
              </a:cxn>
            </a:cxnLst>
            <a:rect l="f38" t="f41" r="f39" b="f40"/>
            <a:pathLst>
              <a:path w="21600" h="21600">
                <a:moveTo>
                  <a:pt x="f234" y="f235"/>
                </a:moveTo>
                <a:arcTo wR="f24" hR="f24" stAng="f170" swAng="f181"/>
                <a:lnTo>
                  <a:pt x="f232" y="f233"/>
                </a:lnTo>
                <a:arcTo wR="f44" hR="f44" stAng="f167" swAng="f182"/>
                <a:close/>
              </a:path>
            </a:pathLst>
          </a:custGeom>
          <a:solidFill>
            <a:srgbClr val="0099CC"/>
          </a:solidFill>
          <a:ln w="9363">
            <a:solidFill>
              <a:srgbClr val="FF66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6" name="Figura a mano libera 24"/>
          <p:cNvSpPr/>
          <p:nvPr/>
        </p:nvSpPr>
        <p:spPr>
          <a:xfrm>
            <a:off x="6477000" y="3657600"/>
            <a:ext cx="152400" cy="304800"/>
          </a:xfrm>
          <a:custGeom>
            <a:avLst>
              <a:gd name="f0" fmla="val 16200"/>
              <a:gd name="f1" fmla="val 5400"/>
            </a:avLst>
            <a:gdLst>
              <a:gd name="f2" fmla="val w"/>
              <a:gd name="f3" fmla="val h"/>
              <a:gd name="f4" fmla="val 0"/>
              <a:gd name="f5" fmla="val 21600"/>
              <a:gd name="f6" fmla="val 10800"/>
              <a:gd name="f7" fmla="*/ f2 1 21600"/>
              <a:gd name="f8" fmla="*/ f3 1 21600"/>
              <a:gd name="f9" fmla="+- f5 0 f4"/>
              <a:gd name="f10" fmla="pin 0 f1 10800"/>
              <a:gd name="f11" fmla="pin 0 f0 21600"/>
              <a:gd name="f12" fmla="val f10"/>
              <a:gd name="f13" fmla="val f11"/>
              <a:gd name="f14" fmla="*/ f9 1 21600"/>
              <a:gd name="f15" fmla="*/ f10 f7 1"/>
              <a:gd name="f16" fmla="*/ f11 f8 1"/>
              <a:gd name="f17" fmla="+- 21600 0 f12"/>
              <a:gd name="f18" fmla="+- 21600 0 f13"/>
              <a:gd name="f19" fmla="*/ 0 f14 1"/>
              <a:gd name="f20" fmla="*/ f12 f7 1"/>
              <a:gd name="f21" fmla="*/ f18 f12 1"/>
              <a:gd name="f22" fmla="*/ f19 1 f14"/>
              <a:gd name="f23" fmla="*/ f17 f7 1"/>
              <a:gd name="f24" fmla="*/ f21 1 10800"/>
              <a:gd name="f25" fmla="*/ f22 f8 1"/>
              <a:gd name="f26" fmla="+- f13 f24 0"/>
              <a:gd name="f27" fmla="*/ f26 f8 1"/>
            </a:gdLst>
            <a:ahLst>
              <a:ahXY gdRefX="f1" minX="f4" maxX="f6" gdRefY="f0" minY="f4" maxY="f5">
                <a:pos x="f15" y="f16"/>
              </a:ahXY>
            </a:ahLst>
            <a:cxnLst>
              <a:cxn ang="3cd4">
                <a:pos x="hc" y="t"/>
              </a:cxn>
              <a:cxn ang="0">
                <a:pos x="r" y="vc"/>
              </a:cxn>
              <a:cxn ang="cd4">
                <a:pos x="hc" y="b"/>
              </a:cxn>
              <a:cxn ang="cd2">
                <a:pos x="l" y="vc"/>
              </a:cxn>
            </a:cxnLst>
            <a:rect l="f20" t="f25" r="f23" b="f27"/>
            <a:pathLst>
              <a:path w="21600" h="21600">
                <a:moveTo>
                  <a:pt x="f12" y="f4"/>
                </a:moveTo>
                <a:lnTo>
                  <a:pt x="f12" y="f13"/>
                </a:lnTo>
                <a:lnTo>
                  <a:pt x="f4" y="f13"/>
                </a:lnTo>
                <a:lnTo>
                  <a:pt x="f6" y="f5"/>
                </a:lnTo>
                <a:lnTo>
                  <a:pt x="f5" y="f13"/>
                </a:lnTo>
                <a:lnTo>
                  <a:pt x="f17" y="f13"/>
                </a:lnTo>
                <a:lnTo>
                  <a:pt x="f17" y="f4"/>
                </a:lnTo>
                <a:close/>
              </a:path>
            </a:pathLst>
          </a:custGeom>
          <a:solidFill>
            <a:srgbClr val="0099CC"/>
          </a:solidFill>
          <a:ln w="9363">
            <a:solidFill>
              <a:srgbClr val="FFFFFF"/>
            </a:solidFill>
            <a:prstDash val="solid"/>
            <a:miter/>
          </a:ln>
        </p:spPr>
        <p:txBody>
          <a:bodyPr lIns="90004" tIns="46798" rIns="90004" bIns="46798" anchorCtr="1"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7" name="Figura a mano libera 25"/>
          <p:cNvSpPr/>
          <p:nvPr/>
        </p:nvSpPr>
        <p:spPr>
          <a:xfrm>
            <a:off x="6324600" y="2743200"/>
            <a:ext cx="152400" cy="228600"/>
          </a:xfrm>
          <a:custGeom>
            <a:avLst>
              <a:gd name="f0" fmla="val 16200"/>
              <a:gd name="f1" fmla="val 5400"/>
            </a:avLst>
            <a:gdLst>
              <a:gd name="f2" fmla="val w"/>
              <a:gd name="f3" fmla="val h"/>
              <a:gd name="f4" fmla="val 0"/>
              <a:gd name="f5" fmla="val 21600"/>
              <a:gd name="f6" fmla="val 10800"/>
              <a:gd name="f7" fmla="*/ f2 1 21600"/>
              <a:gd name="f8" fmla="*/ f3 1 21600"/>
              <a:gd name="f9" fmla="+- f5 0 f4"/>
              <a:gd name="f10" fmla="pin 0 f1 10800"/>
              <a:gd name="f11" fmla="pin 0 f0 21600"/>
              <a:gd name="f12" fmla="val f10"/>
              <a:gd name="f13" fmla="val f11"/>
              <a:gd name="f14" fmla="*/ f9 1 21600"/>
              <a:gd name="f15" fmla="*/ f10 f7 1"/>
              <a:gd name="f16" fmla="*/ f11 f8 1"/>
              <a:gd name="f17" fmla="+- 21600 0 f12"/>
              <a:gd name="f18" fmla="+- 21600 0 f13"/>
              <a:gd name="f19" fmla="*/ 0 f14 1"/>
              <a:gd name="f20" fmla="*/ f12 f7 1"/>
              <a:gd name="f21" fmla="*/ f18 f12 1"/>
              <a:gd name="f22" fmla="*/ f19 1 f14"/>
              <a:gd name="f23" fmla="*/ f17 f7 1"/>
              <a:gd name="f24" fmla="*/ f21 1 10800"/>
              <a:gd name="f25" fmla="*/ f22 f8 1"/>
              <a:gd name="f26" fmla="+- f13 f24 0"/>
              <a:gd name="f27" fmla="*/ f26 f8 1"/>
            </a:gdLst>
            <a:ahLst>
              <a:ahXY gdRefX="f1" minX="f4" maxX="f6" gdRefY="f0" minY="f4" maxY="f5">
                <a:pos x="f15" y="f16"/>
              </a:ahXY>
            </a:ahLst>
            <a:cxnLst>
              <a:cxn ang="3cd4">
                <a:pos x="hc" y="t"/>
              </a:cxn>
              <a:cxn ang="0">
                <a:pos x="r" y="vc"/>
              </a:cxn>
              <a:cxn ang="cd4">
                <a:pos x="hc" y="b"/>
              </a:cxn>
              <a:cxn ang="cd2">
                <a:pos x="l" y="vc"/>
              </a:cxn>
            </a:cxnLst>
            <a:rect l="f20" t="f25" r="f23" b="f27"/>
            <a:pathLst>
              <a:path w="21600" h="21600">
                <a:moveTo>
                  <a:pt x="f12" y="f4"/>
                </a:moveTo>
                <a:lnTo>
                  <a:pt x="f12" y="f13"/>
                </a:lnTo>
                <a:lnTo>
                  <a:pt x="f4" y="f13"/>
                </a:lnTo>
                <a:lnTo>
                  <a:pt x="f6" y="f5"/>
                </a:lnTo>
                <a:lnTo>
                  <a:pt x="f5" y="f13"/>
                </a:lnTo>
                <a:lnTo>
                  <a:pt x="f17" y="f13"/>
                </a:lnTo>
                <a:lnTo>
                  <a:pt x="f17" y="f4"/>
                </a:lnTo>
                <a:close/>
              </a:path>
            </a:pathLst>
          </a:custGeom>
          <a:solidFill>
            <a:srgbClr val="0099CC"/>
          </a:solidFill>
          <a:ln w="9363">
            <a:solidFill>
              <a:srgbClr val="FFFFFF"/>
            </a:solidFill>
            <a:prstDash val="solid"/>
            <a:miter/>
          </a:ln>
        </p:spPr>
        <p:txBody>
          <a:bodyPr lIns="90004" tIns="46798" rIns="90004" bIns="46798" anchorCtr="1"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
        <p:nvSpPr>
          <p:cNvPr id="28" name="Figura a mano libera 26"/>
          <p:cNvSpPr/>
          <p:nvPr/>
        </p:nvSpPr>
        <p:spPr>
          <a:xfrm>
            <a:off x="2514600" y="4191000"/>
            <a:ext cx="304800" cy="304800"/>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23592960"/>
              <a:gd name="f15" fmla="val -2147483647"/>
              <a:gd name="f16" fmla="val 2147483647"/>
              <a:gd name="f17" fmla="+- 0 0 0"/>
              <a:gd name="f18" fmla="*/ f4 1 21600"/>
              <a:gd name="f19" fmla="*/ f5 1 21600"/>
              <a:gd name="f20" fmla="*/ f8 1 180"/>
              <a:gd name="f21" fmla="*/ 0 f8 1"/>
              <a:gd name="f22" fmla="*/ f6 f1 1"/>
              <a:gd name="f23" fmla="*/ f14 f1 1"/>
              <a:gd name="f24" fmla="+- f7 0 f6"/>
              <a:gd name="f25" fmla="pin 2700 f0 10125"/>
              <a:gd name="f26" fmla="*/ f17 f1 1"/>
              <a:gd name="f27" fmla="val f25"/>
              <a:gd name="f28" fmla="*/ 45 f20 1"/>
              <a:gd name="f29" fmla="*/ 90 f20 1"/>
              <a:gd name="f30" fmla="*/ 135 f20 1"/>
              <a:gd name="f31" fmla="*/ 180 f20 1"/>
              <a:gd name="f32" fmla="*/ 225 f20 1"/>
              <a:gd name="f33" fmla="*/ 270 f20 1"/>
              <a:gd name="f34" fmla="*/ 315 f20 1"/>
              <a:gd name="f35" fmla="*/ f21 1 f3"/>
              <a:gd name="f36" fmla="*/ f22 1 f3"/>
              <a:gd name="f37" fmla="*/ f23 1 f3"/>
              <a:gd name="f38" fmla="*/ f24 1 21600"/>
              <a:gd name="f39" fmla="*/ f25 f18 1"/>
              <a:gd name="f40" fmla="*/ f26 1 f3"/>
              <a:gd name="f41" fmla="+- f27 0 2700"/>
              <a:gd name="f42" fmla="+- 10125 0 f27"/>
              <a:gd name="f43" fmla="+- f27 0 10800"/>
              <a:gd name="f44" fmla="+- 10800 0 f27"/>
              <a:gd name="f45" fmla="+- 0 0 f28"/>
              <a:gd name="f46" fmla="+- 0 0 f29"/>
              <a:gd name="f47" fmla="+- 0 0 f30"/>
              <a:gd name="f48" fmla="+- 0 0 f31"/>
              <a:gd name="f49" fmla="+- 0 0 f32"/>
              <a:gd name="f50" fmla="+- 0 0 f33"/>
              <a:gd name="f51" fmla="+- 0 0 f34"/>
              <a:gd name="f52" fmla="+- 0 0 f35"/>
              <a:gd name="f53" fmla="+- f36 0 f2"/>
              <a:gd name="f54" fmla="+- f37 0 f2"/>
              <a:gd name="f55" fmla="*/ 10800 f38 1"/>
              <a:gd name="f56" fmla="*/ 0 f38 1"/>
              <a:gd name="f57" fmla="*/ 21600 f38 1"/>
              <a:gd name="f58" fmla="+- f40 0 f2"/>
              <a:gd name="f59" fmla="*/ f41 5080 1"/>
              <a:gd name="f60" fmla="*/ f42 2120 1"/>
              <a:gd name="f61" fmla="*/ f44 f44 1"/>
              <a:gd name="f62" fmla="*/ f45 f1 1"/>
              <a:gd name="f63" fmla="*/ f46 f1 1"/>
              <a:gd name="f64" fmla="*/ f47 f1 1"/>
              <a:gd name="f65" fmla="*/ f48 f1 1"/>
              <a:gd name="f66" fmla="*/ f49 f1 1"/>
              <a:gd name="f67" fmla="*/ f50 f1 1"/>
              <a:gd name="f68" fmla="*/ f51 f1 1"/>
              <a:gd name="f69" fmla="*/ f52 f1 1"/>
              <a:gd name="f70" fmla="+- f54 0 f53"/>
              <a:gd name="f71" fmla="*/ f55 1 f38"/>
              <a:gd name="f72" fmla="*/ f56 1 f38"/>
              <a:gd name="f73" fmla="*/ f57 1 f38"/>
              <a:gd name="f74" fmla="*/ f59 1 7425"/>
              <a:gd name="f75" fmla="*/ f60 1 7425"/>
              <a:gd name="f76" fmla="*/ f62 1 f8"/>
              <a:gd name="f77" fmla="*/ f63 1 f8"/>
              <a:gd name="f78" fmla="*/ f64 1 f8"/>
              <a:gd name="f79" fmla="*/ f65 1 f8"/>
              <a:gd name="f80" fmla="*/ f66 1 f8"/>
              <a:gd name="f81" fmla="*/ f67 1 f8"/>
              <a:gd name="f82" fmla="*/ f68 1 f8"/>
              <a:gd name="f83" fmla="*/ f69 1 f8"/>
              <a:gd name="f84" fmla="*/ f71 f19 1"/>
              <a:gd name="f85" fmla="*/ f71 f18 1"/>
              <a:gd name="f86" fmla="*/ f72 f19 1"/>
              <a:gd name="f87" fmla="*/ f72 f18 1"/>
              <a:gd name="f88" fmla="*/ f73 f19 1"/>
              <a:gd name="f89" fmla="*/ f73 f18 1"/>
              <a:gd name="f90" fmla="+- f74 2540 0"/>
              <a:gd name="f91" fmla="+- f75 210 0"/>
              <a:gd name="f92" fmla="+- f76 0 f2"/>
              <a:gd name="f93" fmla="+- f77 0 f2"/>
              <a:gd name="f94" fmla="+- f78 0 f2"/>
              <a:gd name="f95" fmla="+- f79 0 f2"/>
              <a:gd name="f96" fmla="+- f80 0 f2"/>
              <a:gd name="f97" fmla="+- f81 0 f2"/>
              <a:gd name="f98" fmla="+- f82 0 f2"/>
              <a:gd name="f99" fmla="+- f83 0 f2"/>
              <a:gd name="f100" fmla="+- 10800 f91 0"/>
              <a:gd name="f101" fmla="+- 10800 0 f91"/>
              <a:gd name="f102" fmla="+- f90 0 10800"/>
              <a:gd name="f103" fmla="+- f92 f2 0"/>
              <a:gd name="f104" fmla="+- f93 f2 0"/>
              <a:gd name="f105" fmla="+- f94 f2 0"/>
              <a:gd name="f106" fmla="+- f95 f2 0"/>
              <a:gd name="f107" fmla="+- f96 f2 0"/>
              <a:gd name="f108" fmla="+- f97 f2 0"/>
              <a:gd name="f109" fmla="+- f98 f2 0"/>
              <a:gd name="f110" fmla="+- f99 f2 0"/>
              <a:gd name="f111" fmla="+- f100 0 10800"/>
              <a:gd name="f112" fmla="+- f101 0 10800"/>
              <a:gd name="f113" fmla="*/ f103 f8 1"/>
              <a:gd name="f114" fmla="*/ f104 f8 1"/>
              <a:gd name="f115" fmla="*/ f105 f8 1"/>
              <a:gd name="f116" fmla="*/ f106 f8 1"/>
              <a:gd name="f117" fmla="*/ f107 f8 1"/>
              <a:gd name="f118" fmla="*/ f108 f8 1"/>
              <a:gd name="f119" fmla="*/ f109 f8 1"/>
              <a:gd name="f120" fmla="*/ f110 f8 1"/>
              <a:gd name="f121" fmla="*/ f113 1 f1"/>
              <a:gd name="f122" fmla="*/ f114 1 f1"/>
              <a:gd name="f123" fmla="*/ f115 1 f1"/>
              <a:gd name="f124" fmla="*/ f116 1 f1"/>
              <a:gd name="f125" fmla="*/ f117 1 f1"/>
              <a:gd name="f126" fmla="*/ f118 1 f1"/>
              <a:gd name="f127" fmla="*/ f119 1 f1"/>
              <a:gd name="f128" fmla="*/ f120 1 f1"/>
              <a:gd name="f129" fmla="+- 0 0 f121"/>
              <a:gd name="f130" fmla="+- 0 0 f122"/>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f137 f1 1"/>
              <a:gd name="f146" fmla="*/ f138 f1 1"/>
              <a:gd name="f147" fmla="*/ f139 f1 1"/>
              <a:gd name="f148" fmla="*/ f140 f1 1"/>
              <a:gd name="f149" fmla="*/ f141 f1 1"/>
              <a:gd name="f150" fmla="*/ f142 f1 1"/>
              <a:gd name="f151" fmla="*/ f143 f1 1"/>
              <a:gd name="f152" fmla="*/ f144 f1 1"/>
              <a:gd name="f153" fmla="*/ f145 1 f8"/>
              <a:gd name="f154" fmla="*/ f146 1 f8"/>
              <a:gd name="f155" fmla="*/ f147 1 f8"/>
              <a:gd name="f156" fmla="*/ f148 1 f8"/>
              <a:gd name="f157" fmla="*/ f149 1 f8"/>
              <a:gd name="f158" fmla="*/ f150 1 f8"/>
              <a:gd name="f159" fmla="*/ f151 1 f8"/>
              <a:gd name="f160" fmla="*/ f152 1 f8"/>
              <a:gd name="f161" fmla="+- f153 0 f2"/>
              <a:gd name="f162" fmla="+- f154 0 f2"/>
              <a:gd name="f163" fmla="+- f155 0 f2"/>
              <a:gd name="f164" fmla="+- f156 0 f2"/>
              <a:gd name="f165" fmla="+- f157 0 f2"/>
              <a:gd name="f166" fmla="+- f158 0 f2"/>
              <a:gd name="f167" fmla="+- f159 0 f2"/>
              <a:gd name="f168" fmla="+- f160 0 f2"/>
              <a:gd name="f169" fmla="sin 1 f161"/>
              <a:gd name="f170" fmla="cos 1 f161"/>
              <a:gd name="f171" fmla="sin 1 f162"/>
              <a:gd name="f172" fmla="cos 1 f162"/>
              <a:gd name="f173" fmla="sin 1 f163"/>
              <a:gd name="f174" fmla="cos 1 f163"/>
              <a:gd name="f175" fmla="sin 1 f164"/>
              <a:gd name="f176" fmla="cos 1 f164"/>
              <a:gd name="f177" fmla="sin 1 f165"/>
              <a:gd name="f178" fmla="cos 1 f165"/>
              <a:gd name="f179" fmla="sin 1 f166"/>
              <a:gd name="f180" fmla="cos 1 f166"/>
              <a:gd name="f181" fmla="sin 1 f167"/>
              <a:gd name="f182" fmla="cos 1 f167"/>
              <a:gd name="f183" fmla="cos 1 f168"/>
              <a:gd name="f184" fmla="sin 1 f168"/>
              <a:gd name="f185" fmla="+- 0 0 f169"/>
              <a:gd name="f186" fmla="+- 0 0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val f201"/>
              <a:gd name="f218" fmla="val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 0 0 f217"/>
              <a:gd name="f234" fmla="+- 0 0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f233 f9 1"/>
              <a:gd name="f250" fmla="*/ f234 f10 1"/>
              <a:gd name="f251" fmla="*/ f234 f9 1"/>
              <a:gd name="f252" fmla="*/ f233 f10 1"/>
              <a:gd name="f253" fmla="*/ f233 f102 1"/>
              <a:gd name="f254" fmla="*/ f234 f111 1"/>
              <a:gd name="f255" fmla="*/ f234 f102 1"/>
              <a:gd name="f256" fmla="*/ f233 f111 1"/>
              <a:gd name="f257" fmla="*/ f234 f112 1"/>
              <a:gd name="f258" fmla="*/ f233 f112 1"/>
              <a:gd name="f259" fmla="*/ f235 f9 1"/>
              <a:gd name="f260" fmla="*/ f236 f10 1"/>
              <a:gd name="f261" fmla="*/ f236 f9 1"/>
              <a:gd name="f262" fmla="*/ f235 f10 1"/>
              <a:gd name="f263" fmla="*/ f235 f102 1"/>
              <a:gd name="f264" fmla="*/ f236 f111 1"/>
              <a:gd name="f265" fmla="*/ f236 f102 1"/>
              <a:gd name="f266" fmla="*/ f235 f111 1"/>
              <a:gd name="f267" fmla="*/ f236 f112 1"/>
              <a:gd name="f268" fmla="*/ f235 f112 1"/>
              <a:gd name="f269" fmla="*/ f237 f9 1"/>
              <a:gd name="f270" fmla="*/ f238 f10 1"/>
              <a:gd name="f271" fmla="*/ f238 f9 1"/>
              <a:gd name="f272" fmla="*/ f237 f10 1"/>
              <a:gd name="f273" fmla="*/ f237 f102 1"/>
              <a:gd name="f274" fmla="*/ f238 f111 1"/>
              <a:gd name="f275" fmla="*/ f238 f102 1"/>
              <a:gd name="f276" fmla="*/ f237 f111 1"/>
              <a:gd name="f277" fmla="*/ f238 f112 1"/>
              <a:gd name="f278" fmla="*/ f237 f112 1"/>
              <a:gd name="f279" fmla="*/ f239 f9 1"/>
              <a:gd name="f280" fmla="*/ f240 f10 1"/>
              <a:gd name="f281" fmla="*/ f240 f9 1"/>
              <a:gd name="f282" fmla="*/ f239 f10 1"/>
              <a:gd name="f283" fmla="*/ f239 f102 1"/>
              <a:gd name="f284" fmla="*/ f240 f111 1"/>
              <a:gd name="f285" fmla="*/ f240 f102 1"/>
              <a:gd name="f286" fmla="*/ f239 f111 1"/>
              <a:gd name="f287" fmla="*/ f240 f112 1"/>
              <a:gd name="f288" fmla="*/ f239 f112 1"/>
              <a:gd name="f289" fmla="*/ f241 f9 1"/>
              <a:gd name="f290" fmla="*/ f242 f10 1"/>
              <a:gd name="f291" fmla="*/ f242 f9 1"/>
              <a:gd name="f292" fmla="*/ f241 f10 1"/>
              <a:gd name="f293" fmla="*/ f241 f102 1"/>
              <a:gd name="f294" fmla="*/ f242 f111 1"/>
              <a:gd name="f295" fmla="*/ f242 f102 1"/>
              <a:gd name="f296" fmla="*/ f241 f111 1"/>
              <a:gd name="f297" fmla="*/ f242 f112 1"/>
              <a:gd name="f298" fmla="*/ f241 f112 1"/>
              <a:gd name="f299" fmla="*/ f243 f9 1"/>
              <a:gd name="f300" fmla="*/ f244 f10 1"/>
              <a:gd name="f301" fmla="*/ f244 f9 1"/>
              <a:gd name="f302" fmla="*/ f243 f10 1"/>
              <a:gd name="f303" fmla="*/ f243 f102 1"/>
              <a:gd name="f304" fmla="*/ f244 f111 1"/>
              <a:gd name="f305" fmla="*/ f244 f102 1"/>
              <a:gd name="f306" fmla="*/ f243 f111 1"/>
              <a:gd name="f307" fmla="*/ f244 f112 1"/>
              <a:gd name="f308" fmla="*/ f243 f112 1"/>
              <a:gd name="f309" fmla="*/ f245 f9 1"/>
              <a:gd name="f310" fmla="*/ f246 f10 1"/>
              <a:gd name="f311" fmla="*/ f246 f9 1"/>
              <a:gd name="f312" fmla="*/ f245 f10 1"/>
              <a:gd name="f313" fmla="*/ f245 f102 1"/>
              <a:gd name="f314" fmla="*/ f246 f111 1"/>
              <a:gd name="f315" fmla="*/ f246 f102 1"/>
              <a:gd name="f316" fmla="*/ f245 f111 1"/>
              <a:gd name="f317" fmla="*/ f246 f112 1"/>
              <a:gd name="f318" fmla="*/ f245 f112 1"/>
              <a:gd name="f319" fmla="*/ f233 f43 1"/>
              <a:gd name="f320" fmla="*/ f241 f43 1"/>
              <a:gd name="f321" fmla="*/ f44 f247 1"/>
              <a:gd name="f322" fmla="*/ f44 f248 1"/>
              <a:gd name="f323" fmla="+- f249 f250 0"/>
              <a:gd name="f324" fmla="+- f251 0 f252"/>
              <a:gd name="f325" fmla="+- f253 f254 0"/>
              <a:gd name="f326" fmla="+- f255 0 f256"/>
              <a:gd name="f327" fmla="+- f253 f257 0"/>
              <a:gd name="f328" fmla="+- f255 0 f258"/>
              <a:gd name="f329" fmla="+- f259 f260 0"/>
              <a:gd name="f330" fmla="+- f261 0 f262"/>
              <a:gd name="f331" fmla="+- f263 f264 0"/>
              <a:gd name="f332" fmla="+- f265 0 f266"/>
              <a:gd name="f333" fmla="+- f263 f267 0"/>
              <a:gd name="f334" fmla="+- f265 0 f268"/>
              <a:gd name="f335" fmla="+- f269 f270 0"/>
              <a:gd name="f336" fmla="+- f271 0 f272"/>
              <a:gd name="f337" fmla="+- f273 f274 0"/>
              <a:gd name="f338" fmla="+- f275 0 f276"/>
              <a:gd name="f339" fmla="+- f273 f277 0"/>
              <a:gd name="f340" fmla="+- f275 0 f278"/>
              <a:gd name="f341" fmla="+- f279 f280 0"/>
              <a:gd name="f342" fmla="+- f281 0 f282"/>
              <a:gd name="f343" fmla="+- f283 f284 0"/>
              <a:gd name="f344" fmla="+- f285 0 f286"/>
              <a:gd name="f345" fmla="+- f283 f287 0"/>
              <a:gd name="f346" fmla="+- f285 0 f288"/>
              <a:gd name="f347" fmla="+- f289 f290 0"/>
              <a:gd name="f348" fmla="+- f291 0 f292"/>
              <a:gd name="f349" fmla="+- f293 f294 0"/>
              <a:gd name="f350" fmla="+- f295 0 f296"/>
              <a:gd name="f351" fmla="+- f293 f297 0"/>
              <a:gd name="f352" fmla="+- f295 0 f298"/>
              <a:gd name="f353" fmla="+- f299 f300 0"/>
              <a:gd name="f354" fmla="+- f301 0 f302"/>
              <a:gd name="f355" fmla="+- f303 f304 0"/>
              <a:gd name="f356" fmla="+- f305 0 f306"/>
              <a:gd name="f357" fmla="+- f303 f307 0"/>
              <a:gd name="f358" fmla="+- f305 0 f308"/>
              <a:gd name="f359" fmla="+- f309 f310 0"/>
              <a:gd name="f360" fmla="+- f311 0 f312"/>
              <a:gd name="f361" fmla="+- f313 f314 0"/>
              <a:gd name="f362" fmla="+- f315 0 f316"/>
              <a:gd name="f363" fmla="+- f313 f317 0"/>
              <a:gd name="f364" fmla="+- f315 0 f318"/>
              <a:gd name="f365" fmla="+- f319 f250 0"/>
              <a:gd name="f366" fmla="+- f320 f290 0"/>
              <a:gd name="f367" fmla="*/ f321 f321 1"/>
              <a:gd name="f368" fmla="*/ f322 f322 1"/>
              <a:gd name="f369" fmla="+- f323 10800 0"/>
              <a:gd name="f370" fmla="+- 0 0 f324"/>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f366 10800 0"/>
              <a:gd name="f413" fmla="+- f367 f368 0"/>
              <a:gd name="f414" fmla="+- f370 10800 0"/>
              <a:gd name="f415" fmla="+- f372 10800 0"/>
              <a:gd name="f416" fmla="+- f374 10800 0"/>
              <a:gd name="f417" fmla="+- f376 10800 0"/>
              <a:gd name="f418" fmla="+- f378 10800 0"/>
              <a:gd name="f419" fmla="+- f380 10800 0"/>
              <a:gd name="f420" fmla="+- f382 10800 0"/>
              <a:gd name="f421" fmla="+- f384 10800 0"/>
              <a:gd name="f422" fmla="+- f386 10800 0"/>
              <a:gd name="f423" fmla="+- f388 10800 0"/>
              <a:gd name="f424" fmla="+- f390 10800 0"/>
              <a:gd name="f425" fmla="+- f392 10800 0"/>
              <a:gd name="f426" fmla="+- f394 10800 0"/>
              <a:gd name="f427" fmla="+- f396 10800 0"/>
              <a:gd name="f428" fmla="+- f398 10800 0"/>
              <a:gd name="f429" fmla="+- f400 10800 0"/>
              <a:gd name="f430" fmla="+- f402 10800 0"/>
              <a:gd name="f431" fmla="+- f404 10800 0"/>
              <a:gd name="f432" fmla="+- f406 10800 0"/>
              <a:gd name="f433" fmla="+- f408 10800 0"/>
              <a:gd name="f434" fmla="+- f410 10800 0"/>
              <a:gd name="f435" fmla="sqrt f413"/>
              <a:gd name="f436" fmla="*/ f411 f18 1"/>
              <a:gd name="f437" fmla="*/ f412 f18 1"/>
              <a:gd name="f438" fmla="*/ f412 f19 1"/>
              <a:gd name="f439" fmla="*/ f411 f19 1"/>
              <a:gd name="f440" fmla="*/ f61 1 f435"/>
              <a:gd name="f441" fmla="*/ f247 f440 1"/>
              <a:gd name="f442" fmla="*/ f248 f440 1"/>
              <a:gd name="f443" fmla="+- 10800 0 f441"/>
              <a:gd name="f444" fmla="+- 10800 0 f442"/>
            </a:gdLst>
            <a:ahLst>
              <a:ahXY gdRefX="f0" minX="f11" maxX="f12">
                <a:pos x="f39" y="f84"/>
              </a:ahXY>
            </a:ahLst>
            <a:cxnLst>
              <a:cxn ang="3cd4">
                <a:pos x="hc" y="t"/>
              </a:cxn>
              <a:cxn ang="0">
                <a:pos x="r" y="vc"/>
              </a:cxn>
              <a:cxn ang="cd4">
                <a:pos x="hc" y="b"/>
              </a:cxn>
              <a:cxn ang="cd2">
                <a:pos x="l" y="vc"/>
              </a:cxn>
              <a:cxn ang="f58">
                <a:pos x="f85" y="f86"/>
              </a:cxn>
              <a:cxn ang="f58">
                <a:pos x="f87" y="f84"/>
              </a:cxn>
              <a:cxn ang="f58">
                <a:pos x="f85" y="f88"/>
              </a:cxn>
              <a:cxn ang="f58">
                <a:pos x="f89" y="f84"/>
              </a:cxn>
            </a:cxnLst>
            <a:rect l="f436" t="f439" r="f437" b="f438"/>
            <a:pathLst>
              <a:path w="21600" h="21600">
                <a:moveTo>
                  <a:pt x="f6" y="f13"/>
                </a:moveTo>
                <a:lnTo>
                  <a:pt x="f90" y="f100"/>
                </a:lnTo>
                <a:lnTo>
                  <a:pt x="f90" y="f101"/>
                </a:lnTo>
                <a:close/>
              </a:path>
              <a:path w="21600" h="21600">
                <a:moveTo>
                  <a:pt x="f369" y="f414"/>
                </a:moveTo>
                <a:lnTo>
                  <a:pt x="f371" y="f415"/>
                </a:lnTo>
                <a:lnTo>
                  <a:pt x="f373" y="f416"/>
                </a:lnTo>
                <a:close/>
              </a:path>
              <a:path w="21600" h="21600">
                <a:moveTo>
                  <a:pt x="f375" y="f417"/>
                </a:moveTo>
                <a:lnTo>
                  <a:pt x="f377" y="f418"/>
                </a:lnTo>
                <a:lnTo>
                  <a:pt x="f379" y="f419"/>
                </a:lnTo>
                <a:close/>
              </a:path>
              <a:path w="21600" h="21600">
                <a:moveTo>
                  <a:pt x="f381" y="f420"/>
                </a:moveTo>
                <a:lnTo>
                  <a:pt x="f383" y="f421"/>
                </a:lnTo>
                <a:lnTo>
                  <a:pt x="f385" y="f422"/>
                </a:lnTo>
                <a:close/>
              </a:path>
              <a:path w="21600" h="21600">
                <a:moveTo>
                  <a:pt x="f387" y="f423"/>
                </a:moveTo>
                <a:lnTo>
                  <a:pt x="f389" y="f424"/>
                </a:lnTo>
                <a:lnTo>
                  <a:pt x="f391" y="f425"/>
                </a:lnTo>
                <a:close/>
              </a:path>
              <a:path w="21600" h="21600">
                <a:moveTo>
                  <a:pt x="f393" y="f426"/>
                </a:moveTo>
                <a:lnTo>
                  <a:pt x="f395" y="f427"/>
                </a:lnTo>
                <a:lnTo>
                  <a:pt x="f397" y="f428"/>
                </a:lnTo>
                <a:close/>
              </a:path>
              <a:path w="21600" h="21600">
                <a:moveTo>
                  <a:pt x="f399" y="f429"/>
                </a:moveTo>
                <a:lnTo>
                  <a:pt x="f401" y="f430"/>
                </a:lnTo>
                <a:lnTo>
                  <a:pt x="f403" y="f431"/>
                </a:lnTo>
                <a:close/>
              </a:path>
              <a:path w="21600" h="21600">
                <a:moveTo>
                  <a:pt x="f405" y="f432"/>
                </a:moveTo>
                <a:lnTo>
                  <a:pt x="f407" y="f433"/>
                </a:lnTo>
                <a:lnTo>
                  <a:pt x="f409" y="f434"/>
                </a:lnTo>
                <a:close/>
              </a:path>
              <a:path w="21600" h="21600">
                <a:moveTo>
                  <a:pt x="f443" y="f444"/>
                </a:moveTo>
                <a:arcTo wR="f44" hR="f44" stAng="f53" swAng="f70"/>
                <a:close/>
              </a:path>
            </a:pathLst>
          </a:custGeom>
          <a:solidFill>
            <a:srgbClr val="FFCC00"/>
          </a:solidFill>
          <a:ln w="9363">
            <a:solidFill>
              <a:srgbClr val="FFFFFF"/>
            </a:solidFill>
            <a:prstDash val="solid"/>
            <a:miter/>
          </a:ln>
        </p:spPr>
        <p:txBody>
          <a:bodyPr lIns="90004" tIns="46798" rIns="90004" bIns="46798" anchor="ctr" compatLnSpc="0"/>
          <a:lstStyle/>
          <a:p>
            <a:pPr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2400" kern="0">
              <a:solidFill>
                <a:srgbClr val="000000"/>
              </a:solidFill>
              <a:latin typeface="Times New Roman" pitchFamily="18"/>
              <a:ea typeface="Arial Unicode MS" pitchFamily="2"/>
              <a:cs typeface="Tahoma" pitchFamily="2"/>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3"/>
          <p:cNvSpPr txBox="1"/>
          <p:nvPr/>
        </p:nvSpPr>
        <p:spPr>
          <a:xfrm>
            <a:off x="3124075" y="6247802"/>
            <a:ext cx="2895840" cy="476640"/>
          </a:xfrm>
          <a:prstGeom prst="rect">
            <a:avLst/>
          </a:prstGeom>
          <a:noFill/>
          <a:ln>
            <a:noFill/>
          </a:ln>
        </p:spPr>
        <p:txBody>
          <a:bodyPr vert="horz" wrap="none" lIns="90004" tIns="46798" rIns="90004" bIns="46798" anchor="b" anchorCtr="1" compatLnSpc="1"/>
          <a:lstStyle/>
          <a:p>
            <a:pPr algn="ct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it-IT" sz="1200" kern="0">
                <a:solidFill>
                  <a:srgbClr val="FFFFFF"/>
                </a:solidFill>
                <a:latin typeface="Arial" pitchFamily="18"/>
                <a:ea typeface="Arial Unicode MS" pitchFamily="2"/>
                <a:cs typeface="Tahoma" pitchFamily="2"/>
              </a:rPr>
              <a:t>i glucocorticoidi 21giugno2007      dott.ssa G. Marin</a:t>
            </a:r>
          </a:p>
        </p:txBody>
      </p:sp>
      <p:sp>
        <p:nvSpPr>
          <p:cNvPr id="3" name="Titolo 1"/>
          <p:cNvSpPr txBox="1">
            <a:spLocks noGrp="1"/>
          </p:cNvSpPr>
          <p:nvPr>
            <p:ph type="title" idx="4294967295"/>
          </p:nvPr>
        </p:nvSpPr>
        <p:spPr>
          <a:xfrm>
            <a:off x="2191227" y="24235"/>
            <a:ext cx="4761546" cy="1017840"/>
          </a:xfrm>
        </p:spPr>
        <p:txBody>
          <a:bodyPr wrap="none" lIns="90004" tIns="46798" rIns="90004" bIns="46798">
            <a:spAutoFit/>
          </a:bodyPr>
          <a:lstStyle/>
          <a:p>
            <a:pPr lvl="0"/>
            <a:r>
              <a:rPr lang="it-IT" sz="2400" dirty="0">
                <a:solidFill>
                  <a:srgbClr val="FFCC00"/>
                </a:solidFill>
                <a:latin typeface="Comic Sans MS" pitchFamily="66"/>
              </a:rPr>
              <a:t/>
            </a:r>
            <a:br>
              <a:rPr lang="it-IT" sz="2400" dirty="0">
                <a:solidFill>
                  <a:srgbClr val="FFCC00"/>
                </a:solidFill>
                <a:latin typeface="Comic Sans MS" pitchFamily="66"/>
              </a:rPr>
            </a:br>
            <a:r>
              <a:rPr lang="it-IT" sz="3600" dirty="0">
                <a:solidFill>
                  <a:srgbClr val="FFCC00"/>
                </a:solidFill>
                <a:latin typeface="Comic Sans MS" pitchFamily="66"/>
              </a:rPr>
              <a:t>sistema RANKL/OPG</a:t>
            </a:r>
          </a:p>
        </p:txBody>
      </p:sp>
      <p:sp>
        <p:nvSpPr>
          <p:cNvPr id="4" name="Segnaposto testo 2"/>
          <p:cNvSpPr txBox="1">
            <a:spLocks noGrp="1"/>
          </p:cNvSpPr>
          <p:nvPr>
            <p:ph type="body" idx="4294967295"/>
          </p:nvPr>
        </p:nvSpPr>
        <p:spPr>
          <a:xfrm>
            <a:off x="0" y="908720"/>
            <a:ext cx="9396536" cy="5142046"/>
          </a:xfrm>
        </p:spPr>
        <p:txBody>
          <a:bodyPr wrap="square" lIns="90004" tIns="46798" rIns="90004" bIns="46798">
            <a:spAutoFit/>
          </a:bodyPr>
          <a:lstStyle/>
          <a:p>
            <a:pPr lvl="0">
              <a:lnSpc>
                <a:spcPct val="80000"/>
              </a:lnSpc>
              <a:spcBef>
                <a:spcPts val="600"/>
              </a:spcBef>
            </a:pPr>
            <a:r>
              <a:rPr lang="it-IT" sz="2400" dirty="0">
                <a:latin typeface="Comic Sans MS" pitchFamily="66"/>
              </a:rPr>
              <a:t>Tale sistema che ha ruolo chiave nella biologia dell’osteoclasto e del rimodellamento osseo è costituito</a:t>
            </a:r>
          </a:p>
          <a:p>
            <a:pPr lvl="0">
              <a:lnSpc>
                <a:spcPct val="80000"/>
              </a:lnSpc>
              <a:spcBef>
                <a:spcPts val="600"/>
              </a:spcBef>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pPr>
            <a:r>
              <a:rPr lang="it-IT" sz="2400" dirty="0">
                <a:latin typeface="Comic Sans MS" pitchFamily="66"/>
              </a:rPr>
              <a:t>		</a:t>
            </a:r>
            <a:r>
              <a:rPr lang="it-IT" sz="2400" dirty="0">
                <a:solidFill>
                  <a:srgbClr val="FF0000"/>
                </a:solidFill>
                <a:latin typeface="Comic Sans MS" pitchFamily="66"/>
              </a:rPr>
              <a:t>RANKL</a:t>
            </a:r>
            <a:r>
              <a:rPr lang="it-IT" sz="2400" dirty="0">
                <a:latin typeface="Comic Sans MS" pitchFamily="66"/>
              </a:rPr>
              <a:t>- citochina espressa</a:t>
            </a:r>
          </a:p>
          <a:p>
            <a:pPr lvl="0">
              <a:lnSpc>
                <a:spcPct val="80000"/>
              </a:lnSpc>
              <a:spcBef>
                <a:spcPts val="600"/>
              </a:spcBef>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pPr>
            <a:r>
              <a:rPr lang="it-IT" sz="2400" dirty="0">
                <a:latin typeface="Comic Sans MS" pitchFamily="66"/>
              </a:rPr>
              <a:t>		- forma di membrana sulla superficie delle cellule 	stromali/osteoblastiche</a:t>
            </a:r>
          </a:p>
          <a:p>
            <a:pPr lvl="0">
              <a:lnSpc>
                <a:spcPct val="80000"/>
              </a:lnSpc>
              <a:spcBef>
                <a:spcPts val="600"/>
              </a:spcBef>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pPr>
            <a:r>
              <a:rPr lang="it-IT" sz="2400" dirty="0">
                <a:latin typeface="Comic Sans MS" pitchFamily="66"/>
              </a:rPr>
              <a:t>		- forma solubile</a:t>
            </a:r>
          </a:p>
          <a:p>
            <a:pPr lvl="0">
              <a:lnSpc>
                <a:spcPct val="80000"/>
              </a:lnSpc>
              <a:spcBef>
                <a:spcPts val="600"/>
              </a:spcBef>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pPr>
            <a:r>
              <a:rPr lang="it-IT" sz="2400" dirty="0">
                <a:latin typeface="Comic Sans MS" pitchFamily="66"/>
              </a:rPr>
              <a:t>		</a:t>
            </a:r>
            <a:r>
              <a:rPr lang="it-IT" sz="2400" dirty="0">
                <a:solidFill>
                  <a:srgbClr val="FF0000"/>
                </a:solidFill>
                <a:latin typeface="Comic Sans MS" pitchFamily="66"/>
              </a:rPr>
              <a:t>RANK </a:t>
            </a:r>
            <a:r>
              <a:rPr lang="it-IT" sz="2400" dirty="0">
                <a:latin typeface="Comic Sans MS" pitchFamily="66"/>
              </a:rPr>
              <a:t>recettore espresso su cellule osteoclastiche</a:t>
            </a:r>
          </a:p>
          <a:p>
            <a:pPr lvl="0">
              <a:lnSpc>
                <a:spcPct val="80000"/>
              </a:lnSpc>
              <a:spcBef>
                <a:spcPts val="600"/>
              </a:spcBef>
              <a:buNone/>
            </a:pPr>
            <a:endParaRPr lang="it-IT" sz="2400" dirty="0">
              <a:latin typeface="Comic Sans MS" pitchFamily="66"/>
            </a:endParaRPr>
          </a:p>
          <a:p>
            <a:pPr lvl="0">
              <a:lnSpc>
                <a:spcPct val="80000"/>
              </a:lnSpc>
              <a:spcBef>
                <a:spcPts val="600"/>
              </a:spcBef>
            </a:pPr>
            <a:r>
              <a:rPr lang="it-IT" sz="2400" dirty="0">
                <a:latin typeface="Comic Sans MS" pitchFamily="66"/>
              </a:rPr>
              <a:t>Il legame RANKL-RANK stimola la differenziazione e attivazione degli osteoclasti e ne inibisce l’apoptosi</a:t>
            </a:r>
          </a:p>
          <a:p>
            <a:pPr lvl="0">
              <a:lnSpc>
                <a:spcPct val="80000"/>
              </a:lnSpc>
              <a:spcBef>
                <a:spcPts val="600"/>
              </a:spcBef>
              <a:buNone/>
            </a:pPr>
            <a:endParaRPr lang="it-IT" sz="2400" dirty="0">
              <a:latin typeface="Comic Sans MS" pitchFamily="66"/>
            </a:endParaRPr>
          </a:p>
          <a:p>
            <a:pPr lvl="0">
              <a:lnSpc>
                <a:spcPct val="80000"/>
              </a:lnSpc>
              <a:spcBef>
                <a:spcPts val="600"/>
              </a:spcBef>
              <a:buNone/>
              <a:tabLst>
                <a:tab pos="342717" algn="l"/>
                <a:tab pos="914034" algn="l"/>
                <a:tab pos="1828434" algn="l"/>
                <a:tab pos="2742834" algn="l"/>
                <a:tab pos="3657234" algn="l"/>
                <a:tab pos="4571634" algn="l"/>
                <a:tab pos="5486034" algn="l"/>
                <a:tab pos="6400434" algn="l"/>
                <a:tab pos="7314834" algn="l"/>
                <a:tab pos="8229234" algn="l"/>
                <a:tab pos="9143634" algn="l"/>
                <a:tab pos="10058034" algn="l"/>
              </a:tabLst>
            </a:pPr>
            <a:r>
              <a:rPr lang="it-IT" sz="2400" dirty="0">
                <a:latin typeface="Comic Sans MS" pitchFamily="66"/>
              </a:rPr>
              <a:t>	</a:t>
            </a:r>
            <a:r>
              <a:rPr lang="it-IT" sz="2400" dirty="0">
                <a:solidFill>
                  <a:srgbClr val="FF0000"/>
                </a:solidFill>
                <a:latin typeface="Comic Sans MS" pitchFamily="66"/>
              </a:rPr>
              <a:t>OPG</a:t>
            </a:r>
            <a:r>
              <a:rPr lang="it-IT" sz="2400" dirty="0">
                <a:latin typeface="Comic Sans MS" pitchFamily="66"/>
              </a:rPr>
              <a:t>(</a:t>
            </a:r>
            <a:r>
              <a:rPr lang="it-IT" sz="2400" dirty="0" err="1">
                <a:latin typeface="Comic Sans MS" pitchFamily="66"/>
              </a:rPr>
              <a:t>osteoprotegerina</a:t>
            </a:r>
            <a:r>
              <a:rPr lang="it-IT" sz="2400" dirty="0">
                <a:latin typeface="Comic Sans MS" pitchFamily="66"/>
              </a:rPr>
              <a:t>)citochina solubile appartenente alla famiglia dei recettori per il </a:t>
            </a:r>
            <a:r>
              <a:rPr lang="it-IT" sz="2400" dirty="0" err="1">
                <a:latin typeface="Comic Sans MS" pitchFamily="66"/>
              </a:rPr>
              <a:t>TNF,espressa</a:t>
            </a:r>
            <a:r>
              <a:rPr lang="it-IT" sz="2400" dirty="0">
                <a:latin typeface="Comic Sans MS" pitchFamily="66"/>
              </a:rPr>
              <a:t> su cellule stromali osteoblastiche, funziona da recettore “trappola”, con elevata affinità per il </a:t>
            </a:r>
            <a:r>
              <a:rPr lang="it-IT" sz="2400" dirty="0" err="1">
                <a:latin typeface="Comic Sans MS" pitchFamily="66"/>
              </a:rPr>
              <a:t>RANKL,impedendo</a:t>
            </a:r>
            <a:r>
              <a:rPr lang="it-IT" sz="2400" dirty="0">
                <a:latin typeface="Comic Sans MS" pitchFamily="66"/>
              </a:rPr>
              <a:t> il legame RANKL-RANK</a:t>
            </a:r>
          </a:p>
        </p:txBody>
      </p:sp>
      <p:sp>
        <p:nvSpPr>
          <p:cNvPr id="5" name="Figura a mano libera 3"/>
          <p:cNvSpPr/>
          <p:nvPr/>
        </p:nvSpPr>
        <p:spPr>
          <a:xfrm>
            <a:off x="533515" y="1828800"/>
            <a:ext cx="304559" cy="304915"/>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23592960"/>
              <a:gd name="f15" fmla="val -2147483647"/>
              <a:gd name="f16" fmla="val 2147483647"/>
              <a:gd name="f17" fmla="+- 0 0 0"/>
              <a:gd name="f18" fmla="*/ f4 1 21600"/>
              <a:gd name="f19" fmla="*/ f5 1 21600"/>
              <a:gd name="f20" fmla="*/ f8 1 180"/>
              <a:gd name="f21" fmla="*/ 0 f8 1"/>
              <a:gd name="f22" fmla="*/ f6 f1 1"/>
              <a:gd name="f23" fmla="*/ f14 f1 1"/>
              <a:gd name="f24" fmla="+- f7 0 f6"/>
              <a:gd name="f25" fmla="pin 2700 f0 10125"/>
              <a:gd name="f26" fmla="*/ f17 f1 1"/>
              <a:gd name="f27" fmla="val f25"/>
              <a:gd name="f28" fmla="*/ 45 f20 1"/>
              <a:gd name="f29" fmla="*/ 90 f20 1"/>
              <a:gd name="f30" fmla="*/ 135 f20 1"/>
              <a:gd name="f31" fmla="*/ 180 f20 1"/>
              <a:gd name="f32" fmla="*/ 225 f20 1"/>
              <a:gd name="f33" fmla="*/ 270 f20 1"/>
              <a:gd name="f34" fmla="*/ 315 f20 1"/>
              <a:gd name="f35" fmla="*/ f21 1 f3"/>
              <a:gd name="f36" fmla="*/ f22 1 f3"/>
              <a:gd name="f37" fmla="*/ f23 1 f3"/>
              <a:gd name="f38" fmla="*/ f24 1 21600"/>
              <a:gd name="f39" fmla="*/ f25 f18 1"/>
              <a:gd name="f40" fmla="*/ f26 1 f3"/>
              <a:gd name="f41" fmla="+- f27 0 2700"/>
              <a:gd name="f42" fmla="+- 10125 0 f27"/>
              <a:gd name="f43" fmla="+- f27 0 10800"/>
              <a:gd name="f44" fmla="+- 10800 0 f27"/>
              <a:gd name="f45" fmla="+- 0 0 f28"/>
              <a:gd name="f46" fmla="+- 0 0 f29"/>
              <a:gd name="f47" fmla="+- 0 0 f30"/>
              <a:gd name="f48" fmla="+- 0 0 f31"/>
              <a:gd name="f49" fmla="+- 0 0 f32"/>
              <a:gd name="f50" fmla="+- 0 0 f33"/>
              <a:gd name="f51" fmla="+- 0 0 f34"/>
              <a:gd name="f52" fmla="+- 0 0 f35"/>
              <a:gd name="f53" fmla="+- f36 0 f2"/>
              <a:gd name="f54" fmla="+- f37 0 f2"/>
              <a:gd name="f55" fmla="*/ 10800 f38 1"/>
              <a:gd name="f56" fmla="*/ 0 f38 1"/>
              <a:gd name="f57" fmla="*/ 21600 f38 1"/>
              <a:gd name="f58" fmla="+- f40 0 f2"/>
              <a:gd name="f59" fmla="*/ f41 5080 1"/>
              <a:gd name="f60" fmla="*/ f42 2120 1"/>
              <a:gd name="f61" fmla="*/ f44 f44 1"/>
              <a:gd name="f62" fmla="*/ f45 f1 1"/>
              <a:gd name="f63" fmla="*/ f46 f1 1"/>
              <a:gd name="f64" fmla="*/ f47 f1 1"/>
              <a:gd name="f65" fmla="*/ f48 f1 1"/>
              <a:gd name="f66" fmla="*/ f49 f1 1"/>
              <a:gd name="f67" fmla="*/ f50 f1 1"/>
              <a:gd name="f68" fmla="*/ f51 f1 1"/>
              <a:gd name="f69" fmla="*/ f52 f1 1"/>
              <a:gd name="f70" fmla="+- f54 0 f53"/>
              <a:gd name="f71" fmla="*/ f55 1 f38"/>
              <a:gd name="f72" fmla="*/ f56 1 f38"/>
              <a:gd name="f73" fmla="*/ f57 1 f38"/>
              <a:gd name="f74" fmla="*/ f59 1 7425"/>
              <a:gd name="f75" fmla="*/ f60 1 7425"/>
              <a:gd name="f76" fmla="*/ f62 1 f8"/>
              <a:gd name="f77" fmla="*/ f63 1 f8"/>
              <a:gd name="f78" fmla="*/ f64 1 f8"/>
              <a:gd name="f79" fmla="*/ f65 1 f8"/>
              <a:gd name="f80" fmla="*/ f66 1 f8"/>
              <a:gd name="f81" fmla="*/ f67 1 f8"/>
              <a:gd name="f82" fmla="*/ f68 1 f8"/>
              <a:gd name="f83" fmla="*/ f69 1 f8"/>
              <a:gd name="f84" fmla="*/ f71 f19 1"/>
              <a:gd name="f85" fmla="*/ f71 f18 1"/>
              <a:gd name="f86" fmla="*/ f72 f19 1"/>
              <a:gd name="f87" fmla="*/ f72 f18 1"/>
              <a:gd name="f88" fmla="*/ f73 f19 1"/>
              <a:gd name="f89" fmla="*/ f73 f18 1"/>
              <a:gd name="f90" fmla="+- f74 2540 0"/>
              <a:gd name="f91" fmla="+- f75 210 0"/>
              <a:gd name="f92" fmla="+- f76 0 f2"/>
              <a:gd name="f93" fmla="+- f77 0 f2"/>
              <a:gd name="f94" fmla="+- f78 0 f2"/>
              <a:gd name="f95" fmla="+- f79 0 f2"/>
              <a:gd name="f96" fmla="+- f80 0 f2"/>
              <a:gd name="f97" fmla="+- f81 0 f2"/>
              <a:gd name="f98" fmla="+- f82 0 f2"/>
              <a:gd name="f99" fmla="+- f83 0 f2"/>
              <a:gd name="f100" fmla="+- 10800 f91 0"/>
              <a:gd name="f101" fmla="+- 10800 0 f91"/>
              <a:gd name="f102" fmla="+- f90 0 10800"/>
              <a:gd name="f103" fmla="+- f92 f2 0"/>
              <a:gd name="f104" fmla="+- f93 f2 0"/>
              <a:gd name="f105" fmla="+- f94 f2 0"/>
              <a:gd name="f106" fmla="+- f95 f2 0"/>
              <a:gd name="f107" fmla="+- f96 f2 0"/>
              <a:gd name="f108" fmla="+- f97 f2 0"/>
              <a:gd name="f109" fmla="+- f98 f2 0"/>
              <a:gd name="f110" fmla="+- f99 f2 0"/>
              <a:gd name="f111" fmla="+- f100 0 10800"/>
              <a:gd name="f112" fmla="+- f101 0 10800"/>
              <a:gd name="f113" fmla="*/ f103 f8 1"/>
              <a:gd name="f114" fmla="*/ f104 f8 1"/>
              <a:gd name="f115" fmla="*/ f105 f8 1"/>
              <a:gd name="f116" fmla="*/ f106 f8 1"/>
              <a:gd name="f117" fmla="*/ f107 f8 1"/>
              <a:gd name="f118" fmla="*/ f108 f8 1"/>
              <a:gd name="f119" fmla="*/ f109 f8 1"/>
              <a:gd name="f120" fmla="*/ f110 f8 1"/>
              <a:gd name="f121" fmla="*/ f113 1 f1"/>
              <a:gd name="f122" fmla="*/ f114 1 f1"/>
              <a:gd name="f123" fmla="*/ f115 1 f1"/>
              <a:gd name="f124" fmla="*/ f116 1 f1"/>
              <a:gd name="f125" fmla="*/ f117 1 f1"/>
              <a:gd name="f126" fmla="*/ f118 1 f1"/>
              <a:gd name="f127" fmla="*/ f119 1 f1"/>
              <a:gd name="f128" fmla="*/ f120 1 f1"/>
              <a:gd name="f129" fmla="+- 0 0 f121"/>
              <a:gd name="f130" fmla="+- 0 0 f122"/>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f137 f1 1"/>
              <a:gd name="f146" fmla="*/ f138 f1 1"/>
              <a:gd name="f147" fmla="*/ f139 f1 1"/>
              <a:gd name="f148" fmla="*/ f140 f1 1"/>
              <a:gd name="f149" fmla="*/ f141 f1 1"/>
              <a:gd name="f150" fmla="*/ f142 f1 1"/>
              <a:gd name="f151" fmla="*/ f143 f1 1"/>
              <a:gd name="f152" fmla="*/ f144 f1 1"/>
              <a:gd name="f153" fmla="*/ f145 1 f8"/>
              <a:gd name="f154" fmla="*/ f146 1 f8"/>
              <a:gd name="f155" fmla="*/ f147 1 f8"/>
              <a:gd name="f156" fmla="*/ f148 1 f8"/>
              <a:gd name="f157" fmla="*/ f149 1 f8"/>
              <a:gd name="f158" fmla="*/ f150 1 f8"/>
              <a:gd name="f159" fmla="*/ f151 1 f8"/>
              <a:gd name="f160" fmla="*/ f152 1 f8"/>
              <a:gd name="f161" fmla="+- f153 0 f2"/>
              <a:gd name="f162" fmla="+- f154 0 f2"/>
              <a:gd name="f163" fmla="+- f155 0 f2"/>
              <a:gd name="f164" fmla="+- f156 0 f2"/>
              <a:gd name="f165" fmla="+- f157 0 f2"/>
              <a:gd name="f166" fmla="+- f158 0 f2"/>
              <a:gd name="f167" fmla="+- f159 0 f2"/>
              <a:gd name="f168" fmla="+- f160 0 f2"/>
              <a:gd name="f169" fmla="sin 1 f161"/>
              <a:gd name="f170" fmla="cos 1 f161"/>
              <a:gd name="f171" fmla="sin 1 f162"/>
              <a:gd name="f172" fmla="cos 1 f162"/>
              <a:gd name="f173" fmla="sin 1 f163"/>
              <a:gd name="f174" fmla="cos 1 f163"/>
              <a:gd name="f175" fmla="sin 1 f164"/>
              <a:gd name="f176" fmla="cos 1 f164"/>
              <a:gd name="f177" fmla="sin 1 f165"/>
              <a:gd name="f178" fmla="cos 1 f165"/>
              <a:gd name="f179" fmla="sin 1 f166"/>
              <a:gd name="f180" fmla="cos 1 f166"/>
              <a:gd name="f181" fmla="sin 1 f167"/>
              <a:gd name="f182" fmla="cos 1 f167"/>
              <a:gd name="f183" fmla="cos 1 f168"/>
              <a:gd name="f184" fmla="sin 1 f168"/>
              <a:gd name="f185" fmla="+- 0 0 f169"/>
              <a:gd name="f186" fmla="+- 0 0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val f201"/>
              <a:gd name="f218" fmla="val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 0 0 f217"/>
              <a:gd name="f234" fmla="+- 0 0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f233 f9 1"/>
              <a:gd name="f250" fmla="*/ f234 f10 1"/>
              <a:gd name="f251" fmla="*/ f234 f9 1"/>
              <a:gd name="f252" fmla="*/ f233 f10 1"/>
              <a:gd name="f253" fmla="*/ f233 f102 1"/>
              <a:gd name="f254" fmla="*/ f234 f111 1"/>
              <a:gd name="f255" fmla="*/ f234 f102 1"/>
              <a:gd name="f256" fmla="*/ f233 f111 1"/>
              <a:gd name="f257" fmla="*/ f234 f112 1"/>
              <a:gd name="f258" fmla="*/ f233 f112 1"/>
              <a:gd name="f259" fmla="*/ f235 f9 1"/>
              <a:gd name="f260" fmla="*/ f236 f10 1"/>
              <a:gd name="f261" fmla="*/ f236 f9 1"/>
              <a:gd name="f262" fmla="*/ f235 f10 1"/>
              <a:gd name="f263" fmla="*/ f235 f102 1"/>
              <a:gd name="f264" fmla="*/ f236 f111 1"/>
              <a:gd name="f265" fmla="*/ f236 f102 1"/>
              <a:gd name="f266" fmla="*/ f235 f111 1"/>
              <a:gd name="f267" fmla="*/ f236 f112 1"/>
              <a:gd name="f268" fmla="*/ f235 f112 1"/>
              <a:gd name="f269" fmla="*/ f237 f9 1"/>
              <a:gd name="f270" fmla="*/ f238 f10 1"/>
              <a:gd name="f271" fmla="*/ f238 f9 1"/>
              <a:gd name="f272" fmla="*/ f237 f10 1"/>
              <a:gd name="f273" fmla="*/ f237 f102 1"/>
              <a:gd name="f274" fmla="*/ f238 f111 1"/>
              <a:gd name="f275" fmla="*/ f238 f102 1"/>
              <a:gd name="f276" fmla="*/ f237 f111 1"/>
              <a:gd name="f277" fmla="*/ f238 f112 1"/>
              <a:gd name="f278" fmla="*/ f237 f112 1"/>
              <a:gd name="f279" fmla="*/ f239 f9 1"/>
              <a:gd name="f280" fmla="*/ f240 f10 1"/>
              <a:gd name="f281" fmla="*/ f240 f9 1"/>
              <a:gd name="f282" fmla="*/ f239 f10 1"/>
              <a:gd name="f283" fmla="*/ f239 f102 1"/>
              <a:gd name="f284" fmla="*/ f240 f111 1"/>
              <a:gd name="f285" fmla="*/ f240 f102 1"/>
              <a:gd name="f286" fmla="*/ f239 f111 1"/>
              <a:gd name="f287" fmla="*/ f240 f112 1"/>
              <a:gd name="f288" fmla="*/ f239 f112 1"/>
              <a:gd name="f289" fmla="*/ f241 f9 1"/>
              <a:gd name="f290" fmla="*/ f242 f10 1"/>
              <a:gd name="f291" fmla="*/ f242 f9 1"/>
              <a:gd name="f292" fmla="*/ f241 f10 1"/>
              <a:gd name="f293" fmla="*/ f241 f102 1"/>
              <a:gd name="f294" fmla="*/ f242 f111 1"/>
              <a:gd name="f295" fmla="*/ f242 f102 1"/>
              <a:gd name="f296" fmla="*/ f241 f111 1"/>
              <a:gd name="f297" fmla="*/ f242 f112 1"/>
              <a:gd name="f298" fmla="*/ f241 f112 1"/>
              <a:gd name="f299" fmla="*/ f243 f9 1"/>
              <a:gd name="f300" fmla="*/ f244 f10 1"/>
              <a:gd name="f301" fmla="*/ f244 f9 1"/>
              <a:gd name="f302" fmla="*/ f243 f10 1"/>
              <a:gd name="f303" fmla="*/ f243 f102 1"/>
              <a:gd name="f304" fmla="*/ f244 f111 1"/>
              <a:gd name="f305" fmla="*/ f244 f102 1"/>
              <a:gd name="f306" fmla="*/ f243 f111 1"/>
              <a:gd name="f307" fmla="*/ f244 f112 1"/>
              <a:gd name="f308" fmla="*/ f243 f112 1"/>
              <a:gd name="f309" fmla="*/ f245 f9 1"/>
              <a:gd name="f310" fmla="*/ f246 f10 1"/>
              <a:gd name="f311" fmla="*/ f246 f9 1"/>
              <a:gd name="f312" fmla="*/ f245 f10 1"/>
              <a:gd name="f313" fmla="*/ f245 f102 1"/>
              <a:gd name="f314" fmla="*/ f246 f111 1"/>
              <a:gd name="f315" fmla="*/ f246 f102 1"/>
              <a:gd name="f316" fmla="*/ f245 f111 1"/>
              <a:gd name="f317" fmla="*/ f246 f112 1"/>
              <a:gd name="f318" fmla="*/ f245 f112 1"/>
              <a:gd name="f319" fmla="*/ f233 f43 1"/>
              <a:gd name="f320" fmla="*/ f241 f43 1"/>
              <a:gd name="f321" fmla="*/ f44 f247 1"/>
              <a:gd name="f322" fmla="*/ f44 f248 1"/>
              <a:gd name="f323" fmla="+- f249 f250 0"/>
              <a:gd name="f324" fmla="+- f251 0 f252"/>
              <a:gd name="f325" fmla="+- f253 f254 0"/>
              <a:gd name="f326" fmla="+- f255 0 f256"/>
              <a:gd name="f327" fmla="+- f253 f257 0"/>
              <a:gd name="f328" fmla="+- f255 0 f258"/>
              <a:gd name="f329" fmla="+- f259 f260 0"/>
              <a:gd name="f330" fmla="+- f261 0 f262"/>
              <a:gd name="f331" fmla="+- f263 f264 0"/>
              <a:gd name="f332" fmla="+- f265 0 f266"/>
              <a:gd name="f333" fmla="+- f263 f267 0"/>
              <a:gd name="f334" fmla="+- f265 0 f268"/>
              <a:gd name="f335" fmla="+- f269 f270 0"/>
              <a:gd name="f336" fmla="+- f271 0 f272"/>
              <a:gd name="f337" fmla="+- f273 f274 0"/>
              <a:gd name="f338" fmla="+- f275 0 f276"/>
              <a:gd name="f339" fmla="+- f273 f277 0"/>
              <a:gd name="f340" fmla="+- f275 0 f278"/>
              <a:gd name="f341" fmla="+- f279 f280 0"/>
              <a:gd name="f342" fmla="+- f281 0 f282"/>
              <a:gd name="f343" fmla="+- f283 f284 0"/>
              <a:gd name="f344" fmla="+- f285 0 f286"/>
              <a:gd name="f345" fmla="+- f283 f287 0"/>
              <a:gd name="f346" fmla="+- f285 0 f288"/>
              <a:gd name="f347" fmla="+- f289 f290 0"/>
              <a:gd name="f348" fmla="+- f291 0 f292"/>
              <a:gd name="f349" fmla="+- f293 f294 0"/>
              <a:gd name="f350" fmla="+- f295 0 f296"/>
              <a:gd name="f351" fmla="+- f293 f297 0"/>
              <a:gd name="f352" fmla="+- f295 0 f298"/>
              <a:gd name="f353" fmla="+- f299 f300 0"/>
              <a:gd name="f354" fmla="+- f301 0 f302"/>
              <a:gd name="f355" fmla="+- f303 f304 0"/>
              <a:gd name="f356" fmla="+- f305 0 f306"/>
              <a:gd name="f357" fmla="+- f303 f307 0"/>
              <a:gd name="f358" fmla="+- f305 0 f308"/>
              <a:gd name="f359" fmla="+- f309 f310 0"/>
              <a:gd name="f360" fmla="+- f311 0 f312"/>
              <a:gd name="f361" fmla="+- f313 f314 0"/>
              <a:gd name="f362" fmla="+- f315 0 f316"/>
              <a:gd name="f363" fmla="+- f313 f317 0"/>
              <a:gd name="f364" fmla="+- f315 0 f318"/>
              <a:gd name="f365" fmla="+- f319 f250 0"/>
              <a:gd name="f366" fmla="+- f320 f290 0"/>
              <a:gd name="f367" fmla="*/ f321 f321 1"/>
              <a:gd name="f368" fmla="*/ f322 f322 1"/>
              <a:gd name="f369" fmla="+- f323 10800 0"/>
              <a:gd name="f370" fmla="+- 0 0 f324"/>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f366 10800 0"/>
              <a:gd name="f413" fmla="+- f367 f368 0"/>
              <a:gd name="f414" fmla="+- f370 10800 0"/>
              <a:gd name="f415" fmla="+- f372 10800 0"/>
              <a:gd name="f416" fmla="+- f374 10800 0"/>
              <a:gd name="f417" fmla="+- f376 10800 0"/>
              <a:gd name="f418" fmla="+- f378 10800 0"/>
              <a:gd name="f419" fmla="+- f380 10800 0"/>
              <a:gd name="f420" fmla="+- f382 10800 0"/>
              <a:gd name="f421" fmla="+- f384 10800 0"/>
              <a:gd name="f422" fmla="+- f386 10800 0"/>
              <a:gd name="f423" fmla="+- f388 10800 0"/>
              <a:gd name="f424" fmla="+- f390 10800 0"/>
              <a:gd name="f425" fmla="+- f392 10800 0"/>
              <a:gd name="f426" fmla="+- f394 10800 0"/>
              <a:gd name="f427" fmla="+- f396 10800 0"/>
              <a:gd name="f428" fmla="+- f398 10800 0"/>
              <a:gd name="f429" fmla="+- f400 10800 0"/>
              <a:gd name="f430" fmla="+- f402 10800 0"/>
              <a:gd name="f431" fmla="+- f404 10800 0"/>
              <a:gd name="f432" fmla="+- f406 10800 0"/>
              <a:gd name="f433" fmla="+- f408 10800 0"/>
              <a:gd name="f434" fmla="+- f410 10800 0"/>
              <a:gd name="f435" fmla="sqrt f413"/>
              <a:gd name="f436" fmla="*/ f411 f18 1"/>
              <a:gd name="f437" fmla="*/ f412 f18 1"/>
              <a:gd name="f438" fmla="*/ f412 f19 1"/>
              <a:gd name="f439" fmla="*/ f411 f19 1"/>
              <a:gd name="f440" fmla="*/ f61 1 f435"/>
              <a:gd name="f441" fmla="*/ f247 f440 1"/>
              <a:gd name="f442" fmla="*/ f248 f440 1"/>
              <a:gd name="f443" fmla="+- 10800 0 f441"/>
              <a:gd name="f444" fmla="+- 10800 0 f442"/>
            </a:gdLst>
            <a:ahLst>
              <a:ahXY gdRefX="f0" minX="f11" maxX="f12">
                <a:pos x="f39" y="f84"/>
              </a:ahXY>
            </a:ahLst>
            <a:cxnLst>
              <a:cxn ang="3cd4">
                <a:pos x="hc" y="t"/>
              </a:cxn>
              <a:cxn ang="0">
                <a:pos x="r" y="vc"/>
              </a:cxn>
              <a:cxn ang="cd4">
                <a:pos x="hc" y="b"/>
              </a:cxn>
              <a:cxn ang="cd2">
                <a:pos x="l" y="vc"/>
              </a:cxn>
              <a:cxn ang="f58">
                <a:pos x="f85" y="f86"/>
              </a:cxn>
              <a:cxn ang="f58">
                <a:pos x="f87" y="f84"/>
              </a:cxn>
              <a:cxn ang="f58">
                <a:pos x="f85" y="f88"/>
              </a:cxn>
              <a:cxn ang="f58">
                <a:pos x="f89" y="f84"/>
              </a:cxn>
            </a:cxnLst>
            <a:rect l="f436" t="f439" r="f437" b="f438"/>
            <a:pathLst>
              <a:path w="21600" h="21600">
                <a:moveTo>
                  <a:pt x="f6" y="f13"/>
                </a:moveTo>
                <a:lnTo>
                  <a:pt x="f90" y="f100"/>
                </a:lnTo>
                <a:lnTo>
                  <a:pt x="f90" y="f101"/>
                </a:lnTo>
                <a:close/>
              </a:path>
              <a:path w="21600" h="21600">
                <a:moveTo>
                  <a:pt x="f369" y="f414"/>
                </a:moveTo>
                <a:lnTo>
                  <a:pt x="f371" y="f415"/>
                </a:lnTo>
                <a:lnTo>
                  <a:pt x="f373" y="f416"/>
                </a:lnTo>
                <a:close/>
              </a:path>
              <a:path w="21600" h="21600">
                <a:moveTo>
                  <a:pt x="f375" y="f417"/>
                </a:moveTo>
                <a:lnTo>
                  <a:pt x="f377" y="f418"/>
                </a:lnTo>
                <a:lnTo>
                  <a:pt x="f379" y="f419"/>
                </a:lnTo>
                <a:close/>
              </a:path>
              <a:path w="21600" h="21600">
                <a:moveTo>
                  <a:pt x="f381" y="f420"/>
                </a:moveTo>
                <a:lnTo>
                  <a:pt x="f383" y="f421"/>
                </a:lnTo>
                <a:lnTo>
                  <a:pt x="f385" y="f422"/>
                </a:lnTo>
                <a:close/>
              </a:path>
              <a:path w="21600" h="21600">
                <a:moveTo>
                  <a:pt x="f387" y="f423"/>
                </a:moveTo>
                <a:lnTo>
                  <a:pt x="f389" y="f424"/>
                </a:lnTo>
                <a:lnTo>
                  <a:pt x="f391" y="f425"/>
                </a:lnTo>
                <a:close/>
              </a:path>
              <a:path w="21600" h="21600">
                <a:moveTo>
                  <a:pt x="f393" y="f426"/>
                </a:moveTo>
                <a:lnTo>
                  <a:pt x="f395" y="f427"/>
                </a:lnTo>
                <a:lnTo>
                  <a:pt x="f397" y="f428"/>
                </a:lnTo>
                <a:close/>
              </a:path>
              <a:path w="21600" h="21600">
                <a:moveTo>
                  <a:pt x="f399" y="f429"/>
                </a:moveTo>
                <a:lnTo>
                  <a:pt x="f401" y="f430"/>
                </a:lnTo>
                <a:lnTo>
                  <a:pt x="f403" y="f431"/>
                </a:lnTo>
                <a:close/>
              </a:path>
              <a:path w="21600" h="21600">
                <a:moveTo>
                  <a:pt x="f405" y="f432"/>
                </a:moveTo>
                <a:lnTo>
                  <a:pt x="f407" y="f433"/>
                </a:lnTo>
                <a:lnTo>
                  <a:pt x="f409" y="f434"/>
                </a:lnTo>
                <a:close/>
              </a:path>
              <a:path w="21600" h="21600">
                <a:moveTo>
                  <a:pt x="f443" y="f444"/>
                </a:moveTo>
                <a:arcTo wR="f44" hR="f44" stAng="f53" swAng="f70"/>
                <a:close/>
              </a:path>
            </a:pathLst>
          </a:custGeom>
          <a:solidFill>
            <a:srgbClr val="0099CC"/>
          </a:solidFill>
          <a:ln w="9363">
            <a:solidFill>
              <a:srgbClr val="FFFFFF"/>
            </a:solidFill>
            <a:prstDash val="solid"/>
            <a:miter/>
          </a:ln>
        </p:spPr>
        <p:txBody>
          <a:bodyPr vert="horz" wrap="square" lIns="90004" tIns="46798" rIns="90004" bIns="46798" anchor="ctr"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kern="0">
              <a:solidFill>
                <a:srgbClr val="FFFFFF"/>
              </a:solidFill>
              <a:latin typeface="Arial" pitchFamily="18"/>
              <a:ea typeface="Arial Unicode MS" pitchFamily="2"/>
              <a:cs typeface="Tahoma" pitchFamily="2"/>
            </a:endParaRPr>
          </a:p>
        </p:txBody>
      </p:sp>
      <p:sp>
        <p:nvSpPr>
          <p:cNvPr id="6" name="Figura a mano libera 4"/>
          <p:cNvSpPr/>
          <p:nvPr/>
        </p:nvSpPr>
        <p:spPr>
          <a:xfrm flipH="1" flipV="1">
            <a:off x="606601" y="2852936"/>
            <a:ext cx="304915" cy="432048"/>
          </a:xfrm>
          <a:custGeom>
            <a:avLst>
              <a:gd name="f0" fmla="val 16200000"/>
              <a:gd name="f1" fmla="val 5400"/>
            </a:avLst>
            <a:gdLst>
              <a:gd name="f2" fmla="val 21600000"/>
              <a:gd name="f3" fmla="val 10800000"/>
              <a:gd name="f4" fmla="val 5400000"/>
              <a:gd name="f5" fmla="val 180"/>
              <a:gd name="f6" fmla="val w"/>
              <a:gd name="f7" fmla="val h"/>
              <a:gd name="f8" fmla="val 0"/>
              <a:gd name="f9" fmla="val 21600"/>
              <a:gd name="f10" fmla="*/ 5419351 1 1725033"/>
              <a:gd name="f11" fmla="min 0 21600"/>
              <a:gd name="f12" fmla="max 0 21600"/>
              <a:gd name="f13" fmla="val 10800"/>
              <a:gd name="f14" fmla="val 21599999"/>
              <a:gd name="f15" fmla="*/ f10 1 2"/>
              <a:gd name="f16" fmla="*/ f6 1 21600"/>
              <a:gd name="f17" fmla="*/ f7 1 21600"/>
              <a:gd name="f18" fmla="*/ f10 1 180"/>
              <a:gd name="f19" fmla="+- f12 0 f11"/>
              <a:gd name="f20" fmla="+- f9 0 f8"/>
              <a:gd name="f21" fmla="pin 0 f1 10800"/>
              <a:gd name="f22" fmla="pin 0 f0 21599999"/>
              <a:gd name="f23" fmla="val f21"/>
              <a:gd name="f24" fmla="*/ f19 1 2"/>
              <a:gd name="f25" fmla="*/ f20 1 21600"/>
              <a:gd name="f26" fmla="+- 0 0 f22"/>
              <a:gd name="f27" fmla="*/ f21 f21 1"/>
              <a:gd name="f28" fmla="+- 10800 0 f23"/>
              <a:gd name="f29" fmla="+- 10800 f23 0"/>
              <a:gd name="f30" fmla="+- f11 f24 0"/>
              <a:gd name="f31" fmla="*/ f24 f24 1"/>
              <a:gd name="f32" fmla="*/ f8 1 f25"/>
              <a:gd name="f33" fmla="*/ f9 1 f25"/>
              <a:gd name="f34" fmla="+- f26 f4 0"/>
              <a:gd name="f35" fmla="min f28 f29"/>
              <a:gd name="f36" fmla="max f28 f29"/>
              <a:gd name="f37" fmla="*/ f34 f5 1"/>
              <a:gd name="f38" fmla="*/ f32 f16 1"/>
              <a:gd name="f39" fmla="*/ f33 f16 1"/>
              <a:gd name="f40" fmla="*/ f33 f17 1"/>
              <a:gd name="f41" fmla="*/ f32 f17 1"/>
              <a:gd name="f42" fmla="+- f36 0 f35"/>
              <a:gd name="f43" fmla="*/ f37 1 f3"/>
              <a:gd name="f44" fmla="*/ f42 1 2"/>
              <a:gd name="f45" fmla="+- 0 0 f43"/>
              <a:gd name="f46" fmla="+- f35 f44 0"/>
              <a:gd name="f47" fmla="*/ f44 f44 1"/>
              <a:gd name="f48" fmla="val f45"/>
              <a:gd name="f49" fmla="+- 0 0 f48"/>
              <a:gd name="f50" fmla="*/ f48 f10 1"/>
              <a:gd name="f51" fmla="*/ f49 f3 1"/>
              <a:gd name="f52" fmla="*/ f50 1 f5"/>
              <a:gd name="f53" fmla="*/ f51 1 f5"/>
              <a:gd name="f54" fmla="+- 0 0 f52"/>
              <a:gd name="f55" fmla="+- f53 0 f4"/>
              <a:gd name="f56" fmla="+- f54 f10 0"/>
              <a:gd name="f57" fmla="+- 0 0 f55"/>
              <a:gd name="f58" fmla="+- f56 f15 0"/>
              <a:gd name="f59" fmla="val f57"/>
              <a:gd name="f60" fmla="+- 0 0 f58"/>
              <a:gd name="f61" fmla="+- 0 0 f59"/>
              <a:gd name="f62" fmla="*/ f60 f3 1"/>
              <a:gd name="f63" fmla="+- f61 f4 0"/>
              <a:gd name="f64" fmla="*/ f62 1 f10"/>
              <a:gd name="f65" fmla="*/ f63 f5 1"/>
              <a:gd name="f66" fmla="+- f64 0 f4"/>
              <a:gd name="f67" fmla="*/ f65 1 f3"/>
              <a:gd name="f68" fmla="cos 1 f66"/>
              <a:gd name="f69" fmla="sin 1 f66"/>
              <a:gd name="f70" fmla="+- 0 0 f67"/>
              <a:gd name="f71" fmla="+- 0 0 f68"/>
              <a:gd name="f72" fmla="+- 0 0 f69"/>
              <a:gd name="f73" fmla="*/ f70 f18 1"/>
              <a:gd name="f74" fmla="*/ f21 f71 1"/>
              <a:gd name="f75" fmla="*/ f21 f72 1"/>
              <a:gd name="f76" fmla="+- 0 0 f73"/>
              <a:gd name="f77" fmla="*/ f74 f74 1"/>
              <a:gd name="f78" fmla="*/ f75 f75 1"/>
              <a:gd name="f79" fmla="*/ f76 f3 1"/>
              <a:gd name="f80" fmla="+- f77 f78 0"/>
              <a:gd name="f81" fmla="*/ f79 1 f10"/>
              <a:gd name="f82" fmla="sqrt f80"/>
              <a:gd name="f83" fmla="+- f81 0 f4"/>
              <a:gd name="f84" fmla="*/ f27 1 f82"/>
              <a:gd name="f85" fmla="+- f83 f4 0"/>
              <a:gd name="f86" fmla="*/ f71 f84 1"/>
              <a:gd name="f87" fmla="*/ f72 f84 1"/>
              <a:gd name="f88" fmla="*/ f85 f10 1"/>
              <a:gd name="f89" fmla="+- 10800 0 f86"/>
              <a:gd name="f90" fmla="+- 10800 0 f87"/>
              <a:gd name="f91" fmla="*/ f88 1 f3"/>
              <a:gd name="f92" fmla="*/ f89 f16 1"/>
              <a:gd name="f93" fmla="*/ f90 f17 1"/>
              <a:gd name="f94" fmla="+- 0 0 f91"/>
              <a:gd name="f95" fmla="+- 0 0 f94"/>
              <a:gd name="f96" fmla="*/ f95 f3 1"/>
              <a:gd name="f97" fmla="*/ f96 1 f10"/>
              <a:gd name="f98" fmla="+- f97 0 f4"/>
              <a:gd name="f99" fmla="sin 1 f98"/>
              <a:gd name="f100" fmla="cos 1 f98"/>
              <a:gd name="f101" fmla="+- 0 0 f99"/>
              <a:gd name="f102" fmla="+- 0 0 f100"/>
              <a:gd name="f103" fmla="+- 0 0 f101"/>
              <a:gd name="f104" fmla="+- 0 0 f102"/>
              <a:gd name="f105" fmla="val f103"/>
              <a:gd name="f106" fmla="val f104"/>
              <a:gd name="f107" fmla="+- 0 0 f105"/>
              <a:gd name="f108" fmla="+- 0 0 f106"/>
              <a:gd name="f109" fmla="*/ 10800 f107 1"/>
              <a:gd name="f110" fmla="*/ 10800 f108 1"/>
              <a:gd name="f111" fmla="+- f109 10800 0"/>
              <a:gd name="f112" fmla="+- f110 10800 0"/>
              <a:gd name="f113" fmla="+- 21600 0 f111"/>
              <a:gd name="f114" fmla="+- f112 0 f30"/>
              <a:gd name="f115" fmla="+- f111 0 f30"/>
              <a:gd name="f116" fmla="+- f111 0 f46"/>
              <a:gd name="f117" fmla="+- f112 0 f46"/>
              <a:gd name="f118" fmla="+- f113 0 f30"/>
              <a:gd name="f119" fmla="+- 0 0 f115"/>
              <a:gd name="f120" fmla="+- 0 0 f114"/>
              <a:gd name="f121" fmla="+- f113 0 f46"/>
              <a:gd name="f122" fmla="+- 0 0 f116"/>
              <a:gd name="f123" fmla="+- 0 0 f117"/>
              <a:gd name="f124" fmla="+- 0 0 f118"/>
              <a:gd name="f125" fmla="+- 0 0 f121"/>
              <a:gd name="f126" fmla="+- 0 0 f119"/>
              <a:gd name="f127" fmla="+- 0 0 f120"/>
              <a:gd name="f128" fmla="+- 0 0 f122"/>
              <a:gd name="f129" fmla="+- 0 0 f123"/>
              <a:gd name="f130" fmla="at2 f126 f127"/>
              <a:gd name="f131" fmla="at2 f128 f129"/>
              <a:gd name="f132" fmla="+- 0 0 f124"/>
              <a:gd name="f133" fmla="+- 0 0 f125"/>
              <a:gd name="f134" fmla="+- f130 f4 0"/>
              <a:gd name="f135" fmla="+- f131 f4 0"/>
              <a:gd name="f136" fmla="at2 f132 f127"/>
              <a:gd name="f137" fmla="at2 f133 f129"/>
              <a:gd name="f138" fmla="*/ f134 f10 1"/>
              <a:gd name="f139" fmla="*/ f135 f10 1"/>
              <a:gd name="f140" fmla="+- f136 f4 0"/>
              <a:gd name="f141" fmla="+- f137 f4 0"/>
              <a:gd name="f142" fmla="*/ f138 1 f3"/>
              <a:gd name="f143" fmla="*/ f139 1 f3"/>
              <a:gd name="f144" fmla="*/ f140 f10 1"/>
              <a:gd name="f145" fmla="*/ f141 f10 1"/>
              <a:gd name="f146" fmla="+- 0 0 f142"/>
              <a:gd name="f147" fmla="+- 0 0 f143"/>
              <a:gd name="f148" fmla="*/ f144 1 f3"/>
              <a:gd name="f149" fmla="*/ f145 1 f3"/>
              <a:gd name="f150" fmla="val f146"/>
              <a:gd name="f151" fmla="val f147"/>
              <a:gd name="f152" fmla="+- 0 0 f148"/>
              <a:gd name="f153" fmla="+- 0 0 f149"/>
              <a:gd name="f154" fmla="+- 0 0 f150"/>
              <a:gd name="f155" fmla="+- 0 0 f151"/>
              <a:gd name="f156" fmla="val f152"/>
              <a:gd name="f157" fmla="val f153"/>
              <a:gd name="f158" fmla="*/ f154 f3 1"/>
              <a:gd name="f159" fmla="*/ f155 f3 1"/>
              <a:gd name="f160" fmla="+- 0 0 f156"/>
              <a:gd name="f161" fmla="+- 0 0 f157"/>
              <a:gd name="f162" fmla="*/ f158 1 f10"/>
              <a:gd name="f163" fmla="*/ f159 1 f10"/>
              <a:gd name="f164" fmla="*/ f160 f3 1"/>
              <a:gd name="f165" fmla="*/ f161 f3 1"/>
              <a:gd name="f166" fmla="+- f162 0 f4"/>
              <a:gd name="f167" fmla="+- f163 0 f4"/>
              <a:gd name="f168" fmla="*/ f164 1 f10"/>
              <a:gd name="f169" fmla="*/ f165 1 f10"/>
              <a:gd name="f170" fmla="+- f168 0 f4"/>
              <a:gd name="f171" fmla="+- f169 0 f4"/>
              <a:gd name="f172" fmla="+- f167 f4 0"/>
              <a:gd name="f173" fmla="+- f166 0 f170"/>
              <a:gd name="f174" fmla="+- f171 0 f167"/>
              <a:gd name="f175" fmla="*/ f172 f10 1"/>
              <a:gd name="f176" fmla="+- f170 f4 0"/>
              <a:gd name="f177" fmla="+- f173 0 f2"/>
              <a:gd name="f178" fmla="+- f174 f2 0"/>
              <a:gd name="f179" fmla="*/ f175 1 f3"/>
              <a:gd name="f180" fmla="*/ f176 f10 1"/>
              <a:gd name="f181" fmla="?: f173 f177 f173"/>
              <a:gd name="f182" fmla="?: f174 f174 f178"/>
              <a:gd name="f183" fmla="+- 0 0 f179"/>
              <a:gd name="f184" fmla="*/ f180 1 f3"/>
              <a:gd name="f185" fmla="+- 0 0 f183"/>
              <a:gd name="f186" fmla="+- 0 0 f184"/>
              <a:gd name="f187" fmla="*/ f185 f3 1"/>
              <a:gd name="f188" fmla="+- 0 0 f186"/>
              <a:gd name="f189" fmla="*/ f187 1 f10"/>
              <a:gd name="f190" fmla="*/ f188 f3 1"/>
              <a:gd name="f191" fmla="+- f189 0 f4"/>
              <a:gd name="f192" fmla="*/ f190 1 f10"/>
              <a:gd name="f193" fmla="cos 1 f191"/>
              <a:gd name="f194" fmla="sin 1 f191"/>
              <a:gd name="f195" fmla="+- f192 0 f4"/>
              <a:gd name="f196" fmla="+- 0 0 f193"/>
              <a:gd name="f197" fmla="+- 0 0 f194"/>
              <a:gd name="f198" fmla="cos 1 f195"/>
              <a:gd name="f199" fmla="sin 1 f195"/>
              <a:gd name="f200" fmla="+- 0 0 f196"/>
              <a:gd name="f201" fmla="+- 0 0 f197"/>
              <a:gd name="f202" fmla="+- 0 0 f198"/>
              <a:gd name="f203" fmla="+- 0 0 f199"/>
              <a:gd name="f204" fmla="val f200"/>
              <a:gd name="f205" fmla="val f201"/>
              <a:gd name="f206" fmla="+- 0 0 f202"/>
              <a:gd name="f207" fmla="+- 0 0 f203"/>
              <a:gd name="f208" fmla="+- 0 0 f204"/>
              <a:gd name="f209" fmla="+- 0 0 f205"/>
              <a:gd name="f210" fmla="val f206"/>
              <a:gd name="f211" fmla="val f207"/>
              <a:gd name="f212" fmla="+- 0 0 f210"/>
              <a:gd name="f213" fmla="+- 0 0 f211"/>
              <a:gd name="f214" fmla="*/ f44 f208 1"/>
              <a:gd name="f215" fmla="*/ f44 f209 1"/>
              <a:gd name="f216" fmla="*/ f24 f212 1"/>
              <a:gd name="f217" fmla="*/ f24 f213 1"/>
              <a:gd name="f218" fmla="*/ f214 f214 1"/>
              <a:gd name="f219" fmla="*/ f215 f215 1"/>
              <a:gd name="f220" fmla="*/ f216 f216 1"/>
              <a:gd name="f221" fmla="*/ f217 f217 1"/>
              <a:gd name="f222" fmla="+- f218 f219 0"/>
              <a:gd name="f223" fmla="+- f220 f221 0"/>
              <a:gd name="f224" fmla="sqrt f222"/>
              <a:gd name="f225" fmla="sqrt f223"/>
              <a:gd name="f226" fmla="*/ f47 1 f224"/>
              <a:gd name="f227" fmla="*/ f31 1 f225"/>
              <a:gd name="f228" fmla="*/ f208 f226 1"/>
              <a:gd name="f229" fmla="*/ f209 f226 1"/>
              <a:gd name="f230" fmla="*/ f212 f227 1"/>
              <a:gd name="f231" fmla="*/ f213 f227 1"/>
              <a:gd name="f232" fmla="+- f46 0 f228"/>
              <a:gd name="f233" fmla="+- f46 0 f229"/>
              <a:gd name="f234" fmla="+- f30 0 f230"/>
              <a:gd name="f235" fmla="+- f30 0 f231"/>
            </a:gdLst>
            <a:ahLst>
              <a:ahPolar gdRefR="f1" minR="f8" maxR="f13" gdRefAng="f0" minAng="f8" maxAng="f14">
                <a:pos x="f92" y="f93"/>
              </a:ahPolar>
            </a:ahLst>
            <a:cxnLst>
              <a:cxn ang="3cd4">
                <a:pos x="hc" y="t"/>
              </a:cxn>
              <a:cxn ang="0">
                <a:pos x="r" y="vc"/>
              </a:cxn>
              <a:cxn ang="cd4">
                <a:pos x="hc" y="b"/>
              </a:cxn>
              <a:cxn ang="cd2">
                <a:pos x="l" y="vc"/>
              </a:cxn>
            </a:cxnLst>
            <a:rect l="f38" t="f41" r="f39" b="f40"/>
            <a:pathLst>
              <a:path w="21600" h="21600">
                <a:moveTo>
                  <a:pt x="f234" y="f235"/>
                </a:moveTo>
                <a:arcTo wR="f24" hR="f24" stAng="f170" swAng="f181"/>
                <a:lnTo>
                  <a:pt x="f232" y="f233"/>
                </a:lnTo>
                <a:arcTo wR="f44" hR="f44" stAng="f167" swAng="f182"/>
                <a:close/>
              </a:path>
            </a:pathLst>
          </a:custGeom>
          <a:solidFill>
            <a:srgbClr val="0099CC"/>
          </a:solidFill>
          <a:ln w="9363">
            <a:solidFill>
              <a:srgbClr val="FFFFFF"/>
            </a:solidFill>
            <a:prstDash val="solid"/>
            <a:miter/>
          </a:ln>
        </p:spPr>
        <p:txBody>
          <a:bodyPr vert="horz" wrap="square" lIns="90004" tIns="46798" rIns="90004" bIns="46798" anchor="ctr"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kern="0">
              <a:solidFill>
                <a:srgbClr val="FFFFFF"/>
              </a:solidFill>
              <a:latin typeface="Arial" pitchFamily="18"/>
              <a:ea typeface="Arial Unicode MS" pitchFamily="2"/>
              <a:cs typeface="Tahoma" pitchFamily="2"/>
            </a:endParaRPr>
          </a:p>
        </p:txBody>
      </p:sp>
      <p:sp>
        <p:nvSpPr>
          <p:cNvPr id="7" name="Figura a mano libera 5"/>
          <p:cNvSpPr/>
          <p:nvPr/>
        </p:nvSpPr>
        <p:spPr>
          <a:xfrm>
            <a:off x="152284" y="4952884"/>
            <a:ext cx="228600" cy="228600"/>
          </a:xfrm>
          <a:custGeom>
            <a:avLst/>
            <a:gdLst>
              <a:gd name="f0" fmla="val 10800000"/>
              <a:gd name="f1" fmla="val 5400000"/>
              <a:gd name="f2" fmla="val 180"/>
              <a:gd name="f3" fmla="val w"/>
              <a:gd name="f4" fmla="val h"/>
              <a:gd name="f5" fmla="val 0"/>
              <a:gd name="f6" fmla="val 21615"/>
              <a:gd name="f7" fmla="val 21602"/>
              <a:gd name="f8" fmla="val 10800"/>
              <a:gd name="f9" fmla="val 21599"/>
              <a:gd name="f10" fmla="val 321"/>
              <a:gd name="f11" fmla="val 6886"/>
              <a:gd name="f12" fmla="val 70"/>
              <a:gd name="f13" fmla="val 6036"/>
              <a:gd name="f14" fmla="val 9"/>
              <a:gd name="f15" fmla="val 5766"/>
              <a:gd name="f16" fmla="val 1"/>
              <a:gd name="f17" fmla="val 5474"/>
              <a:gd name="f18" fmla="val 2"/>
              <a:gd name="f19" fmla="val 5192"/>
              <a:gd name="f20" fmla="val 6"/>
              <a:gd name="f21" fmla="val 4918"/>
              <a:gd name="f22" fmla="val 43"/>
              <a:gd name="f23" fmla="val 4641"/>
              <a:gd name="f24" fmla="val 101"/>
              <a:gd name="f25" fmla="val 4370"/>
              <a:gd name="f26" fmla="val 159"/>
              <a:gd name="f27" fmla="val 4103"/>
              <a:gd name="f28" fmla="val 245"/>
              <a:gd name="f29" fmla="val 3837"/>
              <a:gd name="f30" fmla="val 353"/>
              <a:gd name="f31" fmla="val 3582"/>
              <a:gd name="f32" fmla="val 460"/>
              <a:gd name="f33" fmla="val 3326"/>
              <a:gd name="f34" fmla="val 591"/>
              <a:gd name="f35" fmla="val 3077"/>
              <a:gd name="f36" fmla="val 741"/>
              <a:gd name="f37" fmla="val 2839"/>
              <a:gd name="f38" fmla="val 892"/>
              <a:gd name="f39" fmla="val 2598"/>
              <a:gd name="f40" fmla="val 1066"/>
              <a:gd name="f41" fmla="val 2369"/>
              <a:gd name="f42" fmla="val 1253"/>
              <a:gd name="f43" fmla="val 2155"/>
              <a:gd name="f44" fmla="val 1443"/>
              <a:gd name="f45" fmla="val 1938"/>
              <a:gd name="f46" fmla="val 1651"/>
              <a:gd name="f47" fmla="val 1732"/>
              <a:gd name="f48" fmla="val 1874"/>
              <a:gd name="f49" fmla="val 1543"/>
              <a:gd name="f50" fmla="val 2097"/>
              <a:gd name="f51" fmla="val 1351"/>
              <a:gd name="f52" fmla="val 2337"/>
              <a:gd name="f53" fmla="val 1174"/>
              <a:gd name="f54" fmla="val 2587"/>
              <a:gd name="f55" fmla="val 1014"/>
              <a:gd name="f56" fmla="val 854"/>
              <a:gd name="f57" fmla="val 3106"/>
              <a:gd name="f58" fmla="val 708"/>
              <a:gd name="f59" fmla="val 3380"/>
              <a:gd name="f60" fmla="val 584"/>
              <a:gd name="f61" fmla="val 3656"/>
              <a:gd name="f62" fmla="val 459"/>
              <a:gd name="f63" fmla="val 3945"/>
              <a:gd name="f64" fmla="val 350"/>
              <a:gd name="f65" fmla="val 4237"/>
              <a:gd name="f66" fmla="val 264"/>
              <a:gd name="f67" fmla="val 4533"/>
              <a:gd name="f68" fmla="val 176"/>
              <a:gd name="f69" fmla="val 4838"/>
              <a:gd name="f70" fmla="val 108"/>
              <a:gd name="f71" fmla="val 5144"/>
              <a:gd name="f72" fmla="val 66"/>
              <a:gd name="f73" fmla="val 5454"/>
              <a:gd name="f74" fmla="val 22"/>
              <a:gd name="f75" fmla="val 5771"/>
              <a:gd name="f76" fmla="val 6086"/>
              <a:gd name="f77" fmla="val 3"/>
              <a:gd name="f78" fmla="val 6407"/>
              <a:gd name="f79" fmla="val 7"/>
              <a:gd name="f80" fmla="val 6731"/>
              <a:gd name="f81" fmla="val 35"/>
              <a:gd name="f82" fmla="val 7048"/>
              <a:gd name="f83" fmla="val 89"/>
              <a:gd name="f84" fmla="val 7374"/>
              <a:gd name="f85" fmla="val 144"/>
              <a:gd name="f86" fmla="val 7700"/>
              <a:gd name="f87" fmla="val 226"/>
              <a:gd name="f88" fmla="val 8015"/>
              <a:gd name="f89" fmla="val 335"/>
              <a:gd name="f90" fmla="val 8344"/>
              <a:gd name="f91" fmla="val 447"/>
              <a:gd name="f92" fmla="val 8667"/>
              <a:gd name="f93" fmla="val 590"/>
              <a:gd name="f94" fmla="val 8972"/>
              <a:gd name="f95" fmla="val 756"/>
              <a:gd name="f96" fmla="val 9297"/>
              <a:gd name="f97" fmla="val 932"/>
              <a:gd name="f98" fmla="val 9613"/>
              <a:gd name="f99" fmla="val 1135"/>
              <a:gd name="f100" fmla="val 9907"/>
              <a:gd name="f101" fmla="val 1363"/>
              <a:gd name="f102" fmla="val 10224"/>
              <a:gd name="f103" fmla="val 1609"/>
              <a:gd name="f104" fmla="val 10504"/>
              <a:gd name="f105" fmla="val 1900"/>
              <a:gd name="f106" fmla="val 10802"/>
              <a:gd name="f107" fmla="val 2169"/>
              <a:gd name="f108" fmla="val 11697"/>
              <a:gd name="f109" fmla="val 11971"/>
              <a:gd name="f110" fmla="val 1116"/>
              <a:gd name="f111" fmla="val 12304"/>
              <a:gd name="f112" fmla="val 934"/>
              <a:gd name="f113" fmla="val 12630"/>
              <a:gd name="f114" fmla="val 12935"/>
              <a:gd name="f115" fmla="val 13528"/>
              <a:gd name="f116" fmla="val 450"/>
              <a:gd name="f117" fmla="val 13589"/>
              <a:gd name="f118" fmla="val 13901"/>
              <a:gd name="f119" fmla="val 14227"/>
              <a:gd name="f120" fmla="val 14556"/>
              <a:gd name="f121" fmla="val 14872"/>
              <a:gd name="f122" fmla="val 15195"/>
              <a:gd name="f123" fmla="val 15517"/>
              <a:gd name="f124" fmla="val 15830"/>
              <a:gd name="f125" fmla="val 16147"/>
              <a:gd name="f126" fmla="val 16458"/>
              <a:gd name="f127" fmla="val 16764"/>
              <a:gd name="f128" fmla="val 109"/>
              <a:gd name="f129" fmla="val 17068"/>
              <a:gd name="f130" fmla="val 177"/>
              <a:gd name="f131" fmla="val 17365"/>
              <a:gd name="f132" fmla="val 17658"/>
              <a:gd name="f133" fmla="val 349"/>
              <a:gd name="f134" fmla="val 17946"/>
              <a:gd name="f135" fmla="val 458"/>
              <a:gd name="f136" fmla="val 18222"/>
              <a:gd name="f137" fmla="val 18496"/>
              <a:gd name="f138" fmla="val 18762"/>
              <a:gd name="f139" fmla="val 19015"/>
              <a:gd name="f140" fmla="val 19264"/>
              <a:gd name="f141" fmla="val 1172"/>
              <a:gd name="f142" fmla="val 19504"/>
              <a:gd name="f143" fmla="val 1349"/>
              <a:gd name="f144" fmla="val 19730"/>
              <a:gd name="f145" fmla="val 19950"/>
              <a:gd name="f146" fmla="val 1731"/>
              <a:gd name="f147" fmla="val 20158"/>
              <a:gd name="f148" fmla="val 1937"/>
              <a:gd name="f149" fmla="val 20350"/>
              <a:gd name="f150" fmla="val 20536"/>
              <a:gd name="f151" fmla="val 20710"/>
              <a:gd name="f152" fmla="val 20861"/>
              <a:gd name="f153" fmla="val 21010"/>
              <a:gd name="f154" fmla="val 3074"/>
              <a:gd name="f155" fmla="val 21143"/>
              <a:gd name="f156" fmla="val 3323"/>
              <a:gd name="f157" fmla="val 21251"/>
              <a:gd name="f158" fmla="val 21357"/>
              <a:gd name="f159" fmla="val 3835"/>
              <a:gd name="f160" fmla="val 21443"/>
              <a:gd name="f161" fmla="val 4099"/>
              <a:gd name="f162" fmla="val 21502"/>
              <a:gd name="f163" fmla="val 21561"/>
              <a:gd name="f164" fmla="val 4639"/>
              <a:gd name="f165" fmla="val 21595"/>
              <a:gd name="f166" fmla="val 4916"/>
              <a:gd name="f167" fmla="val 21600"/>
              <a:gd name="f168" fmla="val 21606"/>
              <a:gd name="f169" fmla="val 21584"/>
              <a:gd name="f170" fmla="val 5760"/>
              <a:gd name="f171" fmla="val 21532"/>
              <a:gd name="f172" fmla="val 21478"/>
              <a:gd name="f173" fmla="val 6326"/>
              <a:gd name="f174" fmla="val 21366"/>
              <a:gd name="f175" fmla="val 6603"/>
              <a:gd name="f176" fmla="val 21282"/>
              <a:gd name="f177" fmla="val 6887"/>
              <a:gd name="f178" fmla="+- 0 0 0"/>
              <a:gd name="f179" fmla="*/ f3 1 21615"/>
              <a:gd name="f180" fmla="*/ f4 1 21602"/>
              <a:gd name="f181" fmla="+- f7 0 f5"/>
              <a:gd name="f182" fmla="+- f6 0 f5"/>
              <a:gd name="f183" fmla="*/ f178 f0 1"/>
              <a:gd name="f184" fmla="*/ f182 1 21615"/>
              <a:gd name="f185" fmla="*/ f181 1 21602"/>
              <a:gd name="f186" fmla="*/ f183 1 f2"/>
              <a:gd name="f187" fmla="*/ 5080 f184 1"/>
              <a:gd name="f188" fmla="*/ 16520 f184 1"/>
              <a:gd name="f189" fmla="*/ 13550 f185 1"/>
              <a:gd name="f190" fmla="*/ 2540 f185 1"/>
              <a:gd name="f191" fmla="*/ 10800 f184 1"/>
              <a:gd name="f192" fmla="*/ 2180 f185 1"/>
              <a:gd name="f193" fmla="*/ 3090 f184 1"/>
              <a:gd name="f194" fmla="*/ 10800 f185 1"/>
              <a:gd name="f195" fmla="*/ 21600 f185 1"/>
              <a:gd name="f196" fmla="*/ 18490 f184 1"/>
              <a:gd name="f197" fmla="+- f186 0 f1"/>
              <a:gd name="f198" fmla="*/ f191 1 f184"/>
              <a:gd name="f199" fmla="*/ f192 1 f185"/>
              <a:gd name="f200" fmla="*/ f193 1 f184"/>
              <a:gd name="f201" fmla="*/ f194 1 f185"/>
              <a:gd name="f202" fmla="*/ f195 1 f185"/>
              <a:gd name="f203" fmla="*/ f196 1 f184"/>
              <a:gd name="f204" fmla="*/ f187 1 f184"/>
              <a:gd name="f205" fmla="*/ f188 1 f184"/>
              <a:gd name="f206" fmla="*/ f190 1 f185"/>
              <a:gd name="f207" fmla="*/ f189 1 f185"/>
              <a:gd name="f208" fmla="*/ f204 f179 1"/>
              <a:gd name="f209" fmla="*/ f205 f179 1"/>
              <a:gd name="f210" fmla="*/ f207 f180 1"/>
              <a:gd name="f211" fmla="*/ f206 f180 1"/>
              <a:gd name="f212" fmla="*/ f198 f179 1"/>
              <a:gd name="f213" fmla="*/ f199 f180 1"/>
              <a:gd name="f214" fmla="*/ f200 f179 1"/>
              <a:gd name="f215" fmla="*/ f201 f180 1"/>
              <a:gd name="f216" fmla="*/ f202 f180 1"/>
              <a:gd name="f217" fmla="*/ f203 f179 1"/>
            </a:gdLst>
            <a:ahLst/>
            <a:cxnLst>
              <a:cxn ang="3cd4">
                <a:pos x="hc" y="t"/>
              </a:cxn>
              <a:cxn ang="0">
                <a:pos x="r" y="vc"/>
              </a:cxn>
              <a:cxn ang="cd4">
                <a:pos x="hc" y="b"/>
              </a:cxn>
              <a:cxn ang="cd2">
                <a:pos x="l" y="vc"/>
              </a:cxn>
              <a:cxn ang="f197">
                <a:pos x="f212" y="f213"/>
              </a:cxn>
              <a:cxn ang="f197">
                <a:pos x="f214" y="f215"/>
              </a:cxn>
              <a:cxn ang="f197">
                <a:pos x="f212" y="f216"/>
              </a:cxn>
              <a:cxn ang="f197">
                <a:pos x="f217" y="f215"/>
              </a:cxn>
            </a:cxnLst>
            <a:rect l="f208" t="f211" r="f209" b="f210"/>
            <a:pathLst>
              <a:path w="21615" h="21602">
                <a:moveTo>
                  <a:pt x="f8" y="f9"/>
                </a:moveTo>
                <a:lnTo>
                  <a:pt x="f10" y="f11"/>
                </a:lnTo>
                <a:lnTo>
                  <a:pt x="f12" y="f13"/>
                </a:ln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37" y="f56"/>
                  <a:pt x="f57" y="f58"/>
                  <a:pt x="f59" y="f60"/>
                </a:cubicBezTo>
                <a:cubicBezTo>
                  <a:pt x="f61" y="f62"/>
                  <a:pt x="f63" y="f64"/>
                  <a:pt x="f65" y="f66"/>
                </a:cubicBezTo>
                <a:cubicBezTo>
                  <a:pt x="f67" y="f68"/>
                  <a:pt x="f69" y="f70"/>
                  <a:pt x="f71" y="f72"/>
                </a:cubicBezTo>
                <a:cubicBezTo>
                  <a:pt x="f73" y="f74"/>
                  <a:pt x="f75" y="f16"/>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lnTo>
                  <a:pt x="f108" y="f101"/>
                </a:lnTo>
                <a:cubicBezTo>
                  <a:pt x="f109" y="f110"/>
                  <a:pt x="f111" y="f112"/>
                  <a:pt x="f113" y="f95"/>
                </a:cubicBezTo>
                <a:cubicBezTo>
                  <a:pt x="f114" y="f93"/>
                  <a:pt x="f115" y="f116"/>
                  <a:pt x="f117" y="f89"/>
                </a:cubicBezTo>
                <a:cubicBezTo>
                  <a:pt x="f118" y="f87"/>
                  <a:pt x="f119" y="f85"/>
                  <a:pt x="f120" y="f83"/>
                </a:cubicBezTo>
                <a:cubicBezTo>
                  <a:pt x="f121" y="f81"/>
                  <a:pt x="f122" y="f79"/>
                  <a:pt x="f123" y="f77"/>
                </a:cubicBezTo>
                <a:cubicBezTo>
                  <a:pt x="f124" y="f5"/>
                  <a:pt x="f125" y="f74"/>
                  <a:pt x="f126" y="f72"/>
                </a:cubicBezTo>
                <a:cubicBezTo>
                  <a:pt x="f127" y="f128"/>
                  <a:pt x="f129" y="f130"/>
                  <a:pt x="f131" y="f66"/>
                </a:cubicBezTo>
                <a:cubicBezTo>
                  <a:pt x="f132" y="f133"/>
                  <a:pt x="f134" y="f135"/>
                  <a:pt x="f136" y="f60"/>
                </a:cubicBezTo>
                <a:cubicBezTo>
                  <a:pt x="f137" y="f58"/>
                  <a:pt x="f138" y="f56"/>
                  <a:pt x="f139" y="f55"/>
                </a:cubicBezTo>
                <a:cubicBezTo>
                  <a:pt x="f140" y="f141"/>
                  <a:pt x="f142" y="f143"/>
                  <a:pt x="f144" y="f49"/>
                </a:cubicBezTo>
                <a:cubicBezTo>
                  <a:pt x="f145" y="f146"/>
                  <a:pt x="f147" y="f148"/>
                  <a:pt x="f149" y="f43"/>
                </a:cubicBezTo>
                <a:cubicBezTo>
                  <a:pt x="f150" y="f41"/>
                  <a:pt x="f151" y="f39"/>
                  <a:pt x="f152" y="f37"/>
                </a:cubicBezTo>
                <a:cubicBezTo>
                  <a:pt x="f153" y="f154"/>
                  <a:pt x="f155" y="f156"/>
                  <a:pt x="f157" y="f31"/>
                </a:cubicBezTo>
                <a:cubicBezTo>
                  <a:pt x="f158" y="f159"/>
                  <a:pt x="f160" y="f161"/>
                  <a:pt x="f162" y="f25"/>
                </a:cubicBezTo>
                <a:cubicBezTo>
                  <a:pt x="f163" y="f164"/>
                  <a:pt x="f165" y="f166"/>
                  <a:pt x="f167" y="f19"/>
                </a:cubicBezTo>
                <a:cubicBezTo>
                  <a:pt x="f168" y="f17"/>
                  <a:pt x="f169" y="f170"/>
                  <a:pt x="f171" y="f13"/>
                </a:cubicBezTo>
                <a:cubicBezTo>
                  <a:pt x="f172" y="f173"/>
                  <a:pt x="f174" y="f175"/>
                  <a:pt x="f176" y="f177"/>
                </a:cubicBezTo>
                <a:lnTo>
                  <a:pt x="f106" y="f7"/>
                </a:lnTo>
                <a:close/>
              </a:path>
            </a:pathLst>
          </a:custGeom>
          <a:solidFill>
            <a:srgbClr val="00FF00"/>
          </a:solidFill>
          <a:ln w="9363">
            <a:solidFill>
              <a:srgbClr val="FFFFFF"/>
            </a:solidFill>
            <a:prstDash val="solid"/>
            <a:miter/>
          </a:ln>
        </p:spPr>
        <p:txBody>
          <a:bodyPr vert="horz" wrap="square" lIns="90004" tIns="46798" rIns="90004" bIns="46798" anchor="ctr" anchorCtr="0" compatLnSpc="0"/>
          <a:lstStyle/>
          <a:p>
            <a:pPr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it-IT" sz="1800" kern="0">
              <a:solidFill>
                <a:srgbClr val="FFFFFF"/>
              </a:solidFill>
              <a:latin typeface="Arial" pitchFamily="18"/>
              <a:ea typeface="Arial Unicode MS" pitchFamily="2"/>
              <a:cs typeface="Tahoma" pitchFamily="2"/>
            </a:endParaRPr>
          </a:p>
        </p:txBody>
      </p:sp>
    </p:spTree>
    <p:extLst>
      <p:ext uri="{BB962C8B-B14F-4D97-AF65-F5344CB8AC3E}">
        <p14:creationId xmlns:p14="http://schemas.microsoft.com/office/powerpoint/2010/main" val="183808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2214563" y="285750"/>
            <a:ext cx="4232275" cy="525463"/>
          </a:xfrm>
          <a:prstGeom prst="rect">
            <a:avLst/>
          </a:prstGeom>
          <a:noFill/>
          <a:ln w="9525">
            <a:noFill/>
            <a:round/>
            <a:headEnd/>
            <a:tailEnd/>
          </a:ln>
          <a:effectLst/>
        </p:spPr>
        <p:txBody>
          <a:bodyPr wrap="none" lIns="90000" tIns="46800" rIns="90000" bIns="46800">
            <a:spAutoFit/>
          </a:bodyPr>
          <a:lstStyle/>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0000"/>
                </a:solidFill>
                <a:effectLst>
                  <a:outerShdw blurRad="38100" dist="38100" dir="2700000" algn="tl">
                    <a:srgbClr val="C0C0C0"/>
                  </a:outerShdw>
                </a:effectLst>
                <a:cs typeface="Times New Roman" pitchFamily="18" charset="0"/>
              </a:rPr>
              <a:t>METABOLISMO OSSEO</a:t>
            </a:r>
          </a:p>
        </p:txBody>
      </p:sp>
      <p:sp>
        <p:nvSpPr>
          <p:cNvPr id="24578" name="Text Box 2"/>
          <p:cNvSpPr txBox="1">
            <a:spLocks noChangeArrowheads="1"/>
          </p:cNvSpPr>
          <p:nvPr/>
        </p:nvSpPr>
        <p:spPr bwMode="auto">
          <a:xfrm>
            <a:off x="42863" y="2133600"/>
            <a:ext cx="9097962" cy="2654300"/>
          </a:xfrm>
          <a:prstGeom prst="rect">
            <a:avLst/>
          </a:prstGeom>
          <a:noFill/>
          <a:ln w="9525">
            <a:noFill/>
            <a:round/>
            <a:headEnd/>
            <a:tailEnd/>
          </a:ln>
          <a:effectLst/>
        </p:spPr>
        <p:txBody>
          <a:bodyPr wrap="none" lIns="90000" tIns="46800" rIns="90000" bIns="46800">
            <a:spAutoFit/>
          </a:bodyPr>
          <a:lstStyle/>
          <a:p>
            <a:pP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Durante </a:t>
            </a:r>
            <a:r>
              <a:rPr lang="en-GB" sz="2800" b="1">
                <a:solidFill>
                  <a:srgbClr val="FF6600"/>
                </a:solidFill>
                <a:effectLst>
                  <a:outerShdw blurRad="38100" dist="38100" dir="2700000" algn="tl">
                    <a:srgbClr val="C0C0C0"/>
                  </a:outerShdw>
                </a:effectLst>
                <a:cs typeface="Times New Roman" pitchFamily="18" charset="0"/>
              </a:rPr>
              <a:t>l’infanzia e l’adolescenza</a:t>
            </a:r>
            <a:r>
              <a:rPr lang="en-GB" sz="2800" b="1">
                <a:solidFill>
                  <a:srgbClr val="FFFF00"/>
                </a:solidFill>
                <a:effectLst>
                  <a:outerShdw blurRad="38100" dist="38100" dir="2700000" algn="tl">
                    <a:srgbClr val="C0C0C0"/>
                  </a:outerShdw>
                </a:effectLst>
                <a:cs typeface="Times New Roman" pitchFamily="18" charset="0"/>
              </a:rPr>
              <a:t>, periodi di crescita</a:t>
            </a:r>
          </a:p>
          <a:p>
            <a:pP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lineare dello scheletro si evidenzia :</a:t>
            </a:r>
          </a:p>
          <a:p>
            <a:pP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b="1">
              <a:solidFill>
                <a:srgbClr val="FFFF00"/>
              </a:solidFill>
              <a:effectLst>
                <a:outerShdw blurRad="38100" dist="38100" dir="2700000" algn="tl">
                  <a:srgbClr val="C0C0C0"/>
                </a:outerShdw>
              </a:effectLst>
              <a:cs typeface="Times New Roman" pitchFamily="18" charset="0"/>
            </a:endParaRPr>
          </a:p>
          <a:p>
            <a:pPr>
              <a:buClr>
                <a:srgbClr val="FFFF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 accrescimento della superficie ossea</a:t>
            </a:r>
          </a:p>
          <a:p>
            <a:pP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b="1">
              <a:solidFill>
                <a:srgbClr val="FFFF00"/>
              </a:solidFill>
              <a:effectLst>
                <a:outerShdw blurRad="38100" dist="38100" dir="2700000" algn="tl">
                  <a:srgbClr val="C0C0C0"/>
                </a:outerShdw>
              </a:effectLst>
              <a:cs typeface="Times New Roman" pitchFamily="18" charset="0"/>
            </a:endParaRPr>
          </a:p>
          <a:p>
            <a:pPr>
              <a:buClr>
                <a:srgbClr val="FFFF00"/>
              </a:buClr>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 assenza di riassorbimento osseo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2357438" y="285750"/>
            <a:ext cx="4232275" cy="525463"/>
          </a:xfrm>
          <a:prstGeom prst="rect">
            <a:avLst/>
          </a:prstGeom>
          <a:noFill/>
          <a:ln w="9525">
            <a:noFill/>
            <a:round/>
            <a:headEnd/>
            <a:tailEnd/>
          </a:ln>
          <a:effectLst/>
        </p:spPr>
        <p:txBody>
          <a:bodyPr wrap="none" lIns="90000" tIns="46800" rIns="90000" bIns="46800">
            <a:spAutoFit/>
          </a:bodyPr>
          <a:lstStyle/>
          <a:p>
            <a:pP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0000"/>
                </a:solidFill>
                <a:effectLst>
                  <a:outerShdw blurRad="38100" dist="38100" dir="2700000" algn="tl">
                    <a:srgbClr val="C0C0C0"/>
                  </a:outerShdw>
                </a:effectLst>
                <a:cs typeface="Times New Roman" pitchFamily="18" charset="0"/>
              </a:rPr>
              <a:t>METABOLISMO OSSEO</a:t>
            </a:r>
          </a:p>
        </p:txBody>
      </p:sp>
      <p:sp>
        <p:nvSpPr>
          <p:cNvPr id="26626" name="Text Box 2"/>
          <p:cNvSpPr txBox="1">
            <a:spLocks noChangeArrowheads="1"/>
          </p:cNvSpPr>
          <p:nvPr/>
        </p:nvSpPr>
        <p:spPr bwMode="auto">
          <a:xfrm>
            <a:off x="1452563" y="1143000"/>
            <a:ext cx="5672137" cy="2227263"/>
          </a:xfrm>
          <a:prstGeom prst="rect">
            <a:avLst/>
          </a:prstGeom>
          <a:noFill/>
          <a:ln w="9525">
            <a:noFill/>
            <a:round/>
            <a:headEnd/>
            <a:tailEnd/>
          </a:ln>
          <a:effectLst/>
        </p:spPr>
        <p:txBody>
          <a:bodyPr wrap="none" lIns="90000" tIns="46800" rIns="90000" bIns="46800">
            <a:spAutoFit/>
          </a:bodyPr>
          <a:lstStyle/>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Durante </a:t>
            </a:r>
            <a:r>
              <a:rPr lang="en-GB" sz="2800" b="1">
                <a:solidFill>
                  <a:srgbClr val="FF6600"/>
                </a:solidFill>
                <a:effectLst>
                  <a:outerShdw blurRad="38100" dist="38100" dir="2700000" algn="tl">
                    <a:srgbClr val="C0C0C0"/>
                  </a:outerShdw>
                </a:effectLst>
                <a:cs typeface="Times New Roman" pitchFamily="18" charset="0"/>
              </a:rPr>
              <a:t>l’età adulta </a:t>
            </a:r>
            <a:r>
              <a:rPr lang="en-GB" sz="2800" b="1">
                <a:solidFill>
                  <a:srgbClr val="FFFF00"/>
                </a:solidFill>
                <a:effectLst>
                  <a:outerShdw blurRad="38100" dist="38100" dir="2700000" algn="tl">
                    <a:srgbClr val="C0C0C0"/>
                  </a:outerShdw>
                </a:effectLst>
                <a:cs typeface="Times New Roman" pitchFamily="18" charset="0"/>
              </a:rPr>
              <a:t>(20-40 anni)</a:t>
            </a:r>
            <a:r>
              <a:rPr lang="ar-SA" sz="2800" b="1">
                <a:solidFill>
                  <a:srgbClr val="FFFF00"/>
                </a:solidFill>
                <a:effectLst>
                  <a:outerShdw blurRad="38100" dist="38100" dir="2700000" algn="tl">
                    <a:srgbClr val="C0C0C0"/>
                  </a:outerShdw>
                </a:effectLst>
                <a:cs typeface="Times New Roman" pitchFamily="18" charset="0"/>
              </a:rPr>
              <a:t>‏</a:t>
            </a:r>
            <a:endParaRPr lang="en-GB" sz="2800" b="1">
              <a:solidFill>
                <a:srgbClr val="FFFF00"/>
              </a:solidFill>
              <a:effectLst>
                <a:outerShdw blurRad="38100" dist="38100" dir="2700000" algn="tl">
                  <a:srgbClr val="C0C0C0"/>
                </a:outerShdw>
              </a:effectLst>
              <a:cs typeface="Times New Roman" pitchFamily="18" charset="0"/>
            </a:endParaRP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 il processo di</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riassorbimento osseo </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e quello di neoformazione ossea</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sono in equilibrio</a:t>
            </a:r>
          </a:p>
        </p:txBody>
      </p:sp>
      <p:sp>
        <p:nvSpPr>
          <p:cNvPr id="373764" name="AutoShape 3"/>
          <p:cNvSpPr>
            <a:spLocks noChangeArrowheads="1"/>
          </p:cNvSpPr>
          <p:nvPr/>
        </p:nvSpPr>
        <p:spPr bwMode="auto">
          <a:xfrm>
            <a:off x="3733800" y="3657600"/>
            <a:ext cx="1066800" cy="976313"/>
          </a:xfrm>
          <a:prstGeom prst="downArrow">
            <a:avLst>
              <a:gd name="adj1" fmla="val 50000"/>
              <a:gd name="adj2" fmla="val 50245"/>
            </a:avLst>
          </a:prstGeom>
          <a:solidFill>
            <a:srgbClr val="FF0000"/>
          </a:solidFill>
          <a:ln w="9360">
            <a:solidFill>
              <a:srgbClr val="000000"/>
            </a:solidFill>
            <a:miter lim="800000"/>
            <a:headEnd/>
            <a:tailEnd/>
          </a:ln>
        </p:spPr>
        <p:txBody>
          <a:bodyPr wrap="none" anchor="ctr"/>
          <a:lstStyle/>
          <a:p>
            <a:endParaRPr lang="it-IT"/>
          </a:p>
        </p:txBody>
      </p:sp>
      <p:sp>
        <p:nvSpPr>
          <p:cNvPr id="26628" name="Text Box 4"/>
          <p:cNvSpPr txBox="1">
            <a:spLocks noChangeArrowheads="1"/>
          </p:cNvSpPr>
          <p:nvPr/>
        </p:nvSpPr>
        <p:spPr bwMode="auto">
          <a:xfrm>
            <a:off x="1481138" y="4648200"/>
            <a:ext cx="5757862" cy="1069975"/>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FFFFFF"/>
                </a:solidFill>
                <a:effectLst>
                  <a:outerShdw blurRad="38100" dist="38100" dir="2700000" algn="tl">
                    <a:srgbClr val="C0C0C0"/>
                  </a:outerShdw>
                </a:effectLst>
                <a:cs typeface="Times New Roman" pitchFamily="18" charset="0"/>
              </a:rPr>
              <a:t>Conseguente mantenimento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FFFFFF"/>
                </a:solidFill>
                <a:effectLst>
                  <a:outerShdw blurRad="38100" dist="38100" dir="2700000" algn="tl">
                    <a:srgbClr val="C0C0C0"/>
                  </a:outerShdw>
                </a:effectLst>
                <a:cs typeface="Times New Roman" pitchFamily="18" charset="0"/>
              </a:rPr>
              <a:t>della massa ossea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2071688" y="285750"/>
            <a:ext cx="4816475" cy="587375"/>
          </a:xfrm>
          <a:prstGeom prst="rect">
            <a:avLst/>
          </a:prstGeom>
          <a:noFill/>
          <a:ln w="9525">
            <a:noFill/>
            <a:round/>
            <a:headEnd/>
            <a:tailEnd/>
          </a:ln>
          <a:effectLst/>
        </p:spPr>
        <p:txBody>
          <a:bodyPr wrap="none" lIns="90000" tIns="46800" rIns="90000" bIns="46800">
            <a:spAutoFit/>
          </a:bodyPr>
          <a:lstStyle/>
          <a:p>
            <a:pP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rgbClr val="FF0000"/>
                </a:solidFill>
                <a:effectLst>
                  <a:outerShdw blurRad="38100" dist="38100" dir="2700000" algn="tl">
                    <a:srgbClr val="C0C0C0"/>
                  </a:outerShdw>
                </a:effectLst>
                <a:cs typeface="Times New Roman" pitchFamily="18" charset="0"/>
              </a:rPr>
              <a:t>METABOLISMO OSSEO</a:t>
            </a:r>
          </a:p>
        </p:txBody>
      </p:sp>
      <p:sp>
        <p:nvSpPr>
          <p:cNvPr id="28674" name="Text Box 2"/>
          <p:cNvSpPr txBox="1">
            <a:spLocks noChangeArrowheads="1"/>
          </p:cNvSpPr>
          <p:nvPr/>
        </p:nvSpPr>
        <p:spPr bwMode="auto">
          <a:xfrm>
            <a:off x="347663" y="1828800"/>
            <a:ext cx="8410575" cy="3079750"/>
          </a:xfrm>
          <a:prstGeom prst="rect">
            <a:avLst/>
          </a:prstGeom>
          <a:noFill/>
          <a:ln w="9525">
            <a:noFill/>
            <a:round/>
            <a:headEnd/>
            <a:tailEnd/>
          </a:ln>
          <a:effectLst/>
        </p:spPr>
        <p:txBody>
          <a:bodyPr wrap="none" lIns="90000" tIns="46800" rIns="90000" bIns="46800">
            <a:spAutoFit/>
          </a:bodyPr>
          <a:lstStyle/>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Durante la </a:t>
            </a:r>
            <a:r>
              <a:rPr lang="en-GB" sz="2800" b="1">
                <a:solidFill>
                  <a:srgbClr val="FF6600"/>
                </a:solidFill>
                <a:effectLst>
                  <a:outerShdw blurRad="38100" dist="38100" dir="2700000" algn="tl">
                    <a:srgbClr val="C0C0C0"/>
                  </a:outerShdw>
                </a:effectLst>
                <a:cs typeface="Times New Roman" pitchFamily="18" charset="0"/>
              </a:rPr>
              <a:t>post-menopausa </a:t>
            </a:r>
            <a:r>
              <a:rPr lang="en-GB" sz="2800" b="1">
                <a:solidFill>
                  <a:srgbClr val="FFFF00"/>
                </a:solidFill>
                <a:effectLst>
                  <a:outerShdw blurRad="38100" dist="38100" dir="2700000" algn="tl">
                    <a:srgbClr val="C0C0C0"/>
                  </a:outerShdw>
                </a:effectLst>
                <a:cs typeface="Times New Roman" pitchFamily="18" charset="0"/>
              </a:rPr>
              <a:t>nella donna</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 e con </a:t>
            </a:r>
            <a:r>
              <a:rPr lang="en-GB" sz="2800" b="1">
                <a:solidFill>
                  <a:srgbClr val="FF6600"/>
                </a:solidFill>
                <a:effectLst>
                  <a:outerShdw blurRad="38100" dist="38100" dir="2700000" algn="tl">
                    <a:srgbClr val="C0C0C0"/>
                  </a:outerShdw>
                </a:effectLst>
                <a:cs typeface="Times New Roman" pitchFamily="18" charset="0"/>
              </a:rPr>
              <a:t>l’avanzare dell’età in entrambi i sessi</a:t>
            </a:r>
            <a:r>
              <a:rPr lang="en-GB" sz="2800" b="1">
                <a:solidFill>
                  <a:srgbClr val="FFFF00"/>
                </a:solidFill>
                <a:effectLst>
                  <a:outerShdw blurRad="38100" dist="38100" dir="2700000" algn="tl">
                    <a:srgbClr val="C0C0C0"/>
                  </a:outerShdw>
                </a:effectLst>
                <a:cs typeface="Times New Roman" pitchFamily="18" charset="0"/>
              </a:rPr>
              <a:t>,</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 il processo di riassorbimento</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osseo sopravanza quello di neoformazione,</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 cosicchè in alcuni casi </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la perdita di massa ossea è sufficiente a causare</a:t>
            </a:r>
          </a:p>
          <a:p>
            <a:pPr algn="ctr">
              <a:buClr>
                <a:srgbClr val="FF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a:solidFill>
                  <a:srgbClr val="FFFF00"/>
                </a:solidFill>
                <a:effectLst>
                  <a:outerShdw blurRad="38100" dist="38100" dir="2700000" algn="tl">
                    <a:srgbClr val="C0C0C0"/>
                  </a:outerShdw>
                </a:effectLst>
                <a:cs typeface="Times New Roman" pitchFamily="18" charset="0"/>
              </a:rPr>
              <a:t>osteopenia/osteoporosi.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92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85800" y="914400"/>
            <a:ext cx="4343400" cy="368300"/>
          </a:xfrm>
          <a:prstGeom prst="rect">
            <a:avLst/>
          </a:prstGeom>
          <a:noFill/>
          <a:ln w="9360">
            <a:solidFill>
              <a:srgbClr val="FFFFFF"/>
            </a:solidFill>
            <a:miter lim="800000"/>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Ridotto introito di calcio con la dieta</a:t>
            </a:r>
          </a:p>
        </p:txBody>
      </p:sp>
      <p:sp>
        <p:nvSpPr>
          <p:cNvPr id="32770" name="Text Box 2"/>
          <p:cNvSpPr txBox="1">
            <a:spLocks noChangeArrowheads="1"/>
          </p:cNvSpPr>
          <p:nvPr/>
        </p:nvSpPr>
        <p:spPr bwMode="auto">
          <a:xfrm>
            <a:off x="685800" y="1981200"/>
            <a:ext cx="4343400" cy="785813"/>
          </a:xfrm>
          <a:prstGeom prst="rect">
            <a:avLst/>
          </a:prstGeom>
          <a:noFill/>
          <a:ln w="9360">
            <a:solidFill>
              <a:srgbClr val="FFFFFF"/>
            </a:solidFill>
            <a:miter lim="800000"/>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Ridotto assorbimento intestinale  </a:t>
            </a:r>
          </a:p>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di calcio </a:t>
            </a:r>
          </a:p>
        </p:txBody>
      </p:sp>
      <p:sp>
        <p:nvSpPr>
          <p:cNvPr id="32771" name="Text Box 3"/>
          <p:cNvSpPr txBox="1">
            <a:spLocks noChangeArrowheads="1"/>
          </p:cNvSpPr>
          <p:nvPr/>
        </p:nvSpPr>
        <p:spPr bwMode="auto">
          <a:xfrm>
            <a:off x="685800" y="3124200"/>
            <a:ext cx="4343400" cy="368300"/>
          </a:xfrm>
          <a:prstGeom prst="rect">
            <a:avLst/>
          </a:prstGeom>
          <a:noFill/>
          <a:ln w="9360">
            <a:solidFill>
              <a:srgbClr val="FFFFFF"/>
            </a:solidFill>
            <a:miter lim="800000"/>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Ridotti livelli plasmatici di calcio</a:t>
            </a:r>
          </a:p>
        </p:txBody>
      </p:sp>
      <p:sp>
        <p:nvSpPr>
          <p:cNvPr id="32772" name="Text Box 4"/>
          <p:cNvSpPr txBox="1">
            <a:spLocks noChangeArrowheads="1"/>
          </p:cNvSpPr>
          <p:nvPr/>
        </p:nvSpPr>
        <p:spPr bwMode="auto">
          <a:xfrm>
            <a:off x="685800" y="4114800"/>
            <a:ext cx="2819400" cy="368300"/>
          </a:xfrm>
          <a:prstGeom prst="rect">
            <a:avLst/>
          </a:prstGeom>
          <a:noFill/>
          <a:ln w="9360">
            <a:solidFill>
              <a:srgbClr val="FFFFFF"/>
            </a:solidFill>
            <a:miter lim="800000"/>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Ridotta osteosintesi</a:t>
            </a:r>
          </a:p>
        </p:txBody>
      </p:sp>
      <p:sp>
        <p:nvSpPr>
          <p:cNvPr id="376838" name="Line 5"/>
          <p:cNvSpPr>
            <a:spLocks noChangeShapeType="1"/>
          </p:cNvSpPr>
          <p:nvPr/>
        </p:nvSpPr>
        <p:spPr bwMode="auto">
          <a:xfrm>
            <a:off x="2286000" y="1447800"/>
            <a:ext cx="1588" cy="457200"/>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6839" name="Line 6"/>
          <p:cNvSpPr>
            <a:spLocks noChangeShapeType="1"/>
          </p:cNvSpPr>
          <p:nvPr/>
        </p:nvSpPr>
        <p:spPr bwMode="auto">
          <a:xfrm>
            <a:off x="2286000" y="2743200"/>
            <a:ext cx="1588" cy="304800"/>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6840" name="Line 7"/>
          <p:cNvSpPr>
            <a:spLocks noChangeShapeType="1"/>
          </p:cNvSpPr>
          <p:nvPr/>
        </p:nvSpPr>
        <p:spPr bwMode="auto">
          <a:xfrm>
            <a:off x="2286000" y="3581400"/>
            <a:ext cx="1588" cy="381000"/>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6841" name="Line 8"/>
          <p:cNvSpPr>
            <a:spLocks noChangeShapeType="1"/>
          </p:cNvSpPr>
          <p:nvPr/>
        </p:nvSpPr>
        <p:spPr bwMode="auto">
          <a:xfrm>
            <a:off x="3886200" y="3581400"/>
            <a:ext cx="990600" cy="381000"/>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77" name="Text Box 9"/>
          <p:cNvSpPr txBox="1">
            <a:spLocks noChangeArrowheads="1"/>
          </p:cNvSpPr>
          <p:nvPr/>
        </p:nvSpPr>
        <p:spPr bwMode="auto">
          <a:xfrm>
            <a:off x="4038600" y="4114800"/>
            <a:ext cx="1905000" cy="917575"/>
          </a:xfrm>
          <a:prstGeom prst="rect">
            <a:avLst/>
          </a:prstGeom>
          <a:noFill/>
          <a:ln w="9360">
            <a:solidFill>
              <a:srgbClr val="FFFFFF"/>
            </a:solidFill>
            <a:miter lim="800000"/>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Aumento della secrezione di PTH</a:t>
            </a:r>
          </a:p>
        </p:txBody>
      </p:sp>
      <p:sp>
        <p:nvSpPr>
          <p:cNvPr id="32778" name="Text Box 10"/>
          <p:cNvSpPr txBox="1">
            <a:spLocks noChangeArrowheads="1"/>
          </p:cNvSpPr>
          <p:nvPr/>
        </p:nvSpPr>
        <p:spPr bwMode="auto">
          <a:xfrm>
            <a:off x="1682750" y="6324600"/>
            <a:ext cx="2706688" cy="368300"/>
          </a:xfrm>
          <a:prstGeom prst="rect">
            <a:avLst/>
          </a:prstGeom>
          <a:noFill/>
          <a:ln w="9360">
            <a:solidFill>
              <a:srgbClr val="FFFFFF"/>
            </a:solidFill>
            <a:miter lim="800000"/>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Perdita di massa ossea</a:t>
            </a:r>
          </a:p>
        </p:txBody>
      </p:sp>
      <p:sp>
        <p:nvSpPr>
          <p:cNvPr id="376844" name="Line 11"/>
          <p:cNvSpPr>
            <a:spLocks noChangeShapeType="1"/>
          </p:cNvSpPr>
          <p:nvPr/>
        </p:nvSpPr>
        <p:spPr bwMode="auto">
          <a:xfrm>
            <a:off x="1981200" y="4648200"/>
            <a:ext cx="381000" cy="1524000"/>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80" name="Text Box 12"/>
          <p:cNvSpPr txBox="1">
            <a:spLocks noChangeArrowheads="1"/>
          </p:cNvSpPr>
          <p:nvPr/>
        </p:nvSpPr>
        <p:spPr bwMode="auto">
          <a:xfrm>
            <a:off x="4038600" y="5562600"/>
            <a:ext cx="4724400" cy="368300"/>
          </a:xfrm>
          <a:prstGeom prst="rect">
            <a:avLst/>
          </a:prstGeom>
          <a:noFill/>
          <a:ln w="9360">
            <a:solidFill>
              <a:srgbClr val="FFFFFF"/>
            </a:solidFill>
            <a:miter lim="800000"/>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Aumento del riassorbimento osseo</a:t>
            </a:r>
          </a:p>
        </p:txBody>
      </p:sp>
      <p:sp>
        <p:nvSpPr>
          <p:cNvPr id="32781" name="Text Box 13"/>
          <p:cNvSpPr txBox="1">
            <a:spLocks noChangeArrowheads="1"/>
          </p:cNvSpPr>
          <p:nvPr/>
        </p:nvSpPr>
        <p:spPr bwMode="auto">
          <a:xfrm>
            <a:off x="6481763" y="4343400"/>
            <a:ext cx="2111375" cy="368300"/>
          </a:xfrm>
          <a:prstGeom prst="rect">
            <a:avLst/>
          </a:prstGeom>
          <a:noFill/>
          <a:ln w="9360">
            <a:solidFill>
              <a:srgbClr val="FFFFFF"/>
            </a:solidFill>
            <a:miter lim="800000"/>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800" b="1">
                <a:solidFill>
                  <a:srgbClr val="FFFFFF"/>
                </a:solidFill>
                <a:effectLst>
                  <a:outerShdw blurRad="38100" dist="38100" dir="2700000" algn="tl">
                    <a:srgbClr val="C0C0C0"/>
                  </a:outerShdw>
                </a:effectLst>
              </a:rPr>
              <a:t>Deficit etrogenico</a:t>
            </a:r>
          </a:p>
        </p:txBody>
      </p:sp>
      <p:sp>
        <p:nvSpPr>
          <p:cNvPr id="376847" name="Line 14"/>
          <p:cNvSpPr>
            <a:spLocks noChangeShapeType="1"/>
          </p:cNvSpPr>
          <p:nvPr/>
        </p:nvSpPr>
        <p:spPr bwMode="auto">
          <a:xfrm flipH="1">
            <a:off x="3270250" y="5791200"/>
            <a:ext cx="698500" cy="381000"/>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6848" name="Line 15"/>
          <p:cNvSpPr>
            <a:spLocks noChangeShapeType="1"/>
          </p:cNvSpPr>
          <p:nvPr/>
        </p:nvSpPr>
        <p:spPr bwMode="auto">
          <a:xfrm>
            <a:off x="5105400" y="5105400"/>
            <a:ext cx="1588" cy="381000"/>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6849" name="Line 16"/>
          <p:cNvSpPr>
            <a:spLocks noChangeShapeType="1"/>
          </p:cNvSpPr>
          <p:nvPr/>
        </p:nvSpPr>
        <p:spPr bwMode="auto">
          <a:xfrm>
            <a:off x="7467600" y="4800600"/>
            <a:ext cx="1588" cy="685800"/>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85" name="Text Box 17"/>
          <p:cNvSpPr txBox="1">
            <a:spLocks noChangeArrowheads="1"/>
          </p:cNvSpPr>
          <p:nvPr/>
        </p:nvSpPr>
        <p:spPr bwMode="auto">
          <a:xfrm>
            <a:off x="-180975" y="-25400"/>
            <a:ext cx="9866313" cy="709613"/>
          </a:xfrm>
          <a:prstGeom prst="rect">
            <a:avLst/>
          </a:prstGeom>
          <a:noFill/>
          <a:ln w="9525">
            <a:noFill/>
            <a:round/>
            <a:headEnd/>
            <a:tailEnd/>
          </a:ln>
          <a:effectLst/>
        </p:spPr>
        <p:txBody>
          <a:bodyPr lIns="90000" tIns="46800" rIns="90000" bIns="46800">
            <a:spAutoFit/>
          </a:bodyPr>
          <a:lstStyle/>
          <a:p>
            <a:pPr algn="ctr">
              <a:buClr>
                <a:srgbClr val="DCEE3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b="1" dirty="0" err="1">
                <a:solidFill>
                  <a:srgbClr val="DCEE34"/>
                </a:solidFill>
                <a:effectLst>
                  <a:outerShdw blurRad="38100" dist="38100" dir="2700000" algn="tl">
                    <a:srgbClr val="C0C0C0"/>
                  </a:outerShdw>
                </a:effectLst>
              </a:rPr>
              <a:t>Meccanismi</a:t>
            </a:r>
            <a:r>
              <a:rPr lang="en-GB" sz="2000" b="1" dirty="0">
                <a:solidFill>
                  <a:srgbClr val="DCEE34"/>
                </a:solidFill>
                <a:effectLst>
                  <a:outerShdw blurRad="38100" dist="38100" dir="2700000" algn="tl">
                    <a:srgbClr val="C0C0C0"/>
                  </a:outerShdw>
                </a:effectLst>
              </a:rPr>
              <a:t> </a:t>
            </a:r>
            <a:r>
              <a:rPr lang="en-GB" sz="2000" b="1" dirty="0" err="1">
                <a:solidFill>
                  <a:srgbClr val="DCEE34"/>
                </a:solidFill>
                <a:effectLst>
                  <a:outerShdw blurRad="38100" dist="38100" dir="2700000" algn="tl">
                    <a:srgbClr val="C0C0C0"/>
                  </a:outerShdw>
                </a:effectLst>
              </a:rPr>
              <a:t>patogenetici</a:t>
            </a:r>
            <a:r>
              <a:rPr lang="en-GB" sz="2000" b="1" dirty="0">
                <a:solidFill>
                  <a:srgbClr val="DCEE34"/>
                </a:solidFill>
                <a:effectLst>
                  <a:outerShdw blurRad="38100" dist="38100" dir="2700000" algn="tl">
                    <a:srgbClr val="C0C0C0"/>
                  </a:outerShdw>
                </a:effectLst>
              </a:rPr>
              <a:t> </a:t>
            </a:r>
            <a:r>
              <a:rPr lang="en-GB" sz="2000" b="1" dirty="0" err="1">
                <a:solidFill>
                  <a:srgbClr val="DCEE34"/>
                </a:solidFill>
                <a:effectLst>
                  <a:outerShdw blurRad="38100" dist="38100" dir="2700000" algn="tl">
                    <a:srgbClr val="C0C0C0"/>
                  </a:outerShdw>
                </a:effectLst>
              </a:rPr>
              <a:t>della</a:t>
            </a:r>
            <a:r>
              <a:rPr lang="en-GB" sz="2000" b="1" dirty="0">
                <a:solidFill>
                  <a:srgbClr val="DCEE34"/>
                </a:solidFill>
                <a:effectLst>
                  <a:outerShdw blurRad="38100" dist="38100" dir="2700000" algn="tl">
                    <a:srgbClr val="C0C0C0"/>
                  </a:outerShdw>
                </a:effectLst>
              </a:rPr>
              <a:t> </a:t>
            </a:r>
            <a:r>
              <a:rPr lang="en-GB" sz="2000" b="1" dirty="0" err="1">
                <a:solidFill>
                  <a:srgbClr val="DCEE34"/>
                </a:solidFill>
                <a:effectLst>
                  <a:outerShdw blurRad="38100" dist="38100" dir="2700000" algn="tl">
                    <a:srgbClr val="C0C0C0"/>
                  </a:outerShdw>
                </a:effectLst>
              </a:rPr>
              <a:t>perdita</a:t>
            </a:r>
            <a:r>
              <a:rPr lang="en-GB" sz="2000" b="1" dirty="0">
                <a:solidFill>
                  <a:srgbClr val="DCEE34"/>
                </a:solidFill>
                <a:effectLst>
                  <a:outerShdw blurRad="38100" dist="38100" dir="2700000" algn="tl">
                    <a:srgbClr val="C0C0C0"/>
                  </a:outerShdw>
                </a:effectLst>
              </a:rPr>
              <a:t> di </a:t>
            </a:r>
            <a:r>
              <a:rPr lang="en-GB" sz="2000" b="1" dirty="0" err="1">
                <a:solidFill>
                  <a:srgbClr val="DCEE34"/>
                </a:solidFill>
                <a:effectLst>
                  <a:outerShdw blurRad="38100" dist="38100" dir="2700000" algn="tl">
                    <a:srgbClr val="C0C0C0"/>
                  </a:outerShdw>
                </a:effectLst>
              </a:rPr>
              <a:t>tessuto</a:t>
            </a:r>
            <a:r>
              <a:rPr lang="en-GB" sz="2000" b="1" dirty="0">
                <a:solidFill>
                  <a:srgbClr val="DCEE34"/>
                </a:solidFill>
                <a:effectLst>
                  <a:outerShdw blurRad="38100" dist="38100" dir="2700000" algn="tl">
                    <a:srgbClr val="C0C0C0"/>
                  </a:outerShdw>
                </a:effectLst>
              </a:rPr>
              <a:t> </a:t>
            </a:r>
            <a:r>
              <a:rPr lang="en-GB" sz="2000" b="1" dirty="0" err="1">
                <a:solidFill>
                  <a:srgbClr val="DCEE34"/>
                </a:solidFill>
                <a:effectLst>
                  <a:outerShdw blurRad="38100" dist="38100" dir="2700000" algn="tl">
                    <a:srgbClr val="C0C0C0"/>
                  </a:outerShdw>
                </a:effectLst>
              </a:rPr>
              <a:t>osseo</a:t>
            </a:r>
            <a:r>
              <a:rPr lang="en-GB" sz="2000" b="1" dirty="0">
                <a:solidFill>
                  <a:srgbClr val="DCEE34"/>
                </a:solidFill>
                <a:effectLst>
                  <a:outerShdw blurRad="38100" dist="38100" dir="2700000" algn="tl">
                    <a:srgbClr val="C0C0C0"/>
                  </a:outerShdw>
                </a:effectLst>
              </a:rPr>
              <a:t> </a:t>
            </a:r>
          </a:p>
          <a:p>
            <a:pPr algn="ctr">
              <a:buClr>
                <a:srgbClr val="DCEE3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b="1" dirty="0" err="1">
                <a:solidFill>
                  <a:srgbClr val="DCEE34"/>
                </a:solidFill>
                <a:effectLst>
                  <a:outerShdw blurRad="38100" dist="38100" dir="2700000" algn="tl">
                    <a:srgbClr val="C0C0C0"/>
                  </a:outerShdw>
                </a:effectLst>
              </a:rPr>
              <a:t>conseguenti</a:t>
            </a:r>
            <a:r>
              <a:rPr lang="en-GB" sz="2000" b="1" dirty="0">
                <a:solidFill>
                  <a:srgbClr val="DCEE34"/>
                </a:solidFill>
                <a:effectLst>
                  <a:outerShdw blurRad="38100" dist="38100" dir="2700000" algn="tl">
                    <a:srgbClr val="C0C0C0"/>
                  </a:outerShdw>
                </a:effectLst>
              </a:rPr>
              <a:t> </a:t>
            </a:r>
            <a:r>
              <a:rPr lang="en-GB" sz="2000" b="1" dirty="0" err="1">
                <a:solidFill>
                  <a:srgbClr val="DCEE34"/>
                </a:solidFill>
                <a:effectLst>
                  <a:outerShdw blurRad="38100" dist="38100" dir="2700000" algn="tl">
                    <a:srgbClr val="C0C0C0"/>
                  </a:outerShdw>
                </a:effectLst>
              </a:rPr>
              <a:t>all’invecchiamento</a:t>
            </a:r>
            <a:endParaRPr lang="en-GB" sz="2000" b="1" dirty="0">
              <a:solidFill>
                <a:srgbClr val="DCEE34"/>
              </a:solidFill>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1330325" y="228600"/>
            <a:ext cx="7067550" cy="1012825"/>
          </a:xfrm>
          <a:prstGeom prst="rect">
            <a:avLst/>
          </a:prstGeom>
          <a:solidFill>
            <a:schemeClr val="accent1"/>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0488" tIns="44450" rIns="90488" bIns="44450">
            <a:spAutoFit/>
            <a:flatTx/>
          </a:bodyPr>
          <a:lstStyle/>
          <a:p>
            <a:pPr algn="ctr" defTabSz="762000">
              <a:defRPr/>
            </a:pPr>
            <a:r>
              <a:rPr lang="it-IT" sz="3000" b="1" dirty="0">
                <a:solidFill>
                  <a:srgbClr val="FAFD00"/>
                </a:solidFill>
                <a:effectLst>
                  <a:outerShdw blurRad="38100" dist="38100" dir="2700000" algn="tl">
                    <a:srgbClr val="000000"/>
                  </a:outerShdw>
                </a:effectLst>
              </a:rPr>
              <a:t>INVECCHIAMENTO DELL’OSSO</a:t>
            </a:r>
          </a:p>
          <a:p>
            <a:pPr algn="ctr" defTabSz="762000">
              <a:defRPr/>
            </a:pPr>
            <a:r>
              <a:rPr lang="it-IT" sz="3000" b="1" dirty="0" err="1">
                <a:solidFill>
                  <a:srgbClr val="FAFD00"/>
                </a:solidFill>
                <a:effectLst>
                  <a:outerShdw blurRad="38100" dist="38100" dir="2700000" algn="tl">
                    <a:srgbClr val="000000"/>
                  </a:outerShdw>
                </a:effectLst>
              </a:rPr>
              <a:t>Quali-quantitativo</a:t>
            </a:r>
            <a:r>
              <a:rPr lang="it-IT" sz="3000" b="1" dirty="0">
                <a:solidFill>
                  <a:srgbClr val="FAFD00"/>
                </a:solidFill>
                <a:effectLst>
                  <a:outerShdw blurRad="38100" dist="38100" dir="2700000" algn="tl">
                    <a:srgbClr val="000000"/>
                  </a:outerShdw>
                </a:effectLst>
              </a:rPr>
              <a:t> (osteopenia fisiologica)</a:t>
            </a:r>
            <a:endParaRPr lang="it-IT" sz="2800" b="1" dirty="0">
              <a:solidFill>
                <a:srgbClr val="FAFD00"/>
              </a:solidFill>
              <a:effectLst>
                <a:outerShdw blurRad="38100" dist="38100" dir="2700000" algn="tl">
                  <a:srgbClr val="000000"/>
                </a:outerShdw>
              </a:effectLst>
            </a:endParaRPr>
          </a:p>
        </p:txBody>
      </p:sp>
      <p:pic>
        <p:nvPicPr>
          <p:cNvPr id="377859" name="Picture 3" descr="lombarenor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6764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60" name="Picture 4" descr="lombareinv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063" y="16764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5" name="Rectangle 5"/>
          <p:cNvSpPr>
            <a:spLocks noChangeArrowheads="1"/>
          </p:cNvSpPr>
          <p:nvPr/>
        </p:nvSpPr>
        <p:spPr bwMode="auto">
          <a:xfrm>
            <a:off x="1354138" y="5943600"/>
            <a:ext cx="1851025" cy="576263"/>
          </a:xfrm>
          <a:prstGeom prst="rect">
            <a:avLst/>
          </a:prstGeom>
          <a:noFill/>
          <a:ln w="12700">
            <a:noFill/>
            <a:miter lim="800000"/>
            <a:headEnd/>
            <a:tailEnd/>
          </a:ln>
          <a:effectLst/>
        </p:spPr>
        <p:txBody>
          <a:bodyPr wrap="none" lIns="90488" tIns="44450" rIns="90488" bIns="44450">
            <a:spAutoFit/>
            <a:flatTx/>
          </a:bodyPr>
          <a:lstStyle/>
          <a:p>
            <a:pPr defTabSz="762000">
              <a:defRPr/>
            </a:pPr>
            <a:r>
              <a:rPr lang="it-IT" b="1">
                <a:effectLst>
                  <a:outerShdw blurRad="38100" dist="38100" dir="2700000" algn="tl">
                    <a:srgbClr val="000000"/>
                  </a:outerShdw>
                </a:effectLst>
              </a:rPr>
              <a:t>A 25 anni</a:t>
            </a:r>
          </a:p>
        </p:txBody>
      </p:sp>
      <p:sp>
        <p:nvSpPr>
          <p:cNvPr id="450566" name="Rectangle 6"/>
          <p:cNvSpPr>
            <a:spLocks noChangeArrowheads="1"/>
          </p:cNvSpPr>
          <p:nvPr/>
        </p:nvSpPr>
        <p:spPr bwMode="auto">
          <a:xfrm>
            <a:off x="6008688" y="6019800"/>
            <a:ext cx="1851025" cy="576263"/>
          </a:xfrm>
          <a:prstGeom prst="rect">
            <a:avLst/>
          </a:prstGeom>
          <a:noFill/>
          <a:ln w="12700">
            <a:noFill/>
            <a:miter lim="800000"/>
            <a:headEnd/>
            <a:tailEnd/>
          </a:ln>
          <a:effectLst/>
        </p:spPr>
        <p:txBody>
          <a:bodyPr wrap="none" lIns="90488" tIns="44450" rIns="90488" bIns="44450">
            <a:spAutoFit/>
            <a:flatTx/>
          </a:bodyPr>
          <a:lstStyle/>
          <a:p>
            <a:pPr defTabSz="762000">
              <a:defRPr/>
            </a:pPr>
            <a:r>
              <a:rPr lang="it-IT" b="1">
                <a:effectLst>
                  <a:outerShdw blurRad="38100" dist="38100" dir="2700000" algn="tl">
                    <a:srgbClr val="000000"/>
                  </a:outerShdw>
                </a:effectLst>
              </a:rPr>
              <a:t>A 65 anni</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82" name="Object 2"/>
          <p:cNvGraphicFramePr>
            <a:graphicFrameLocks noChangeAspect="1"/>
          </p:cNvGraphicFramePr>
          <p:nvPr/>
        </p:nvGraphicFramePr>
        <p:xfrm>
          <a:off x="1068388" y="1549400"/>
          <a:ext cx="7620000" cy="5080000"/>
        </p:xfrm>
        <a:graphic>
          <a:graphicData uri="http://schemas.openxmlformats.org/presentationml/2006/ole">
            <mc:AlternateContent xmlns:mc="http://schemas.openxmlformats.org/markup-compatibility/2006">
              <mc:Choice xmlns:v="urn:schemas-microsoft-com:vml" Requires="v">
                <p:oleObj spid="_x0000_s378921" name="Grafico" r:id="rId4" imgW="6858000" imgH="4572000" progId="MSGraph.Chart.8">
                  <p:embed followColorScheme="full"/>
                </p:oleObj>
              </mc:Choice>
              <mc:Fallback>
                <p:oleObj name="Grafico" r:id="rId4" imgW="6858000" imgH="45720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388" y="1549400"/>
                        <a:ext cx="7620000" cy="5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1587" name="Rectangle 3"/>
          <p:cNvSpPr>
            <a:spLocks noChangeArrowheads="1"/>
          </p:cNvSpPr>
          <p:nvPr/>
        </p:nvSpPr>
        <p:spPr bwMode="auto">
          <a:xfrm>
            <a:off x="6637338" y="5969000"/>
            <a:ext cx="854075" cy="515938"/>
          </a:xfrm>
          <a:prstGeom prst="rect">
            <a:avLst/>
          </a:prstGeom>
          <a:noFill/>
          <a:ln w="12700">
            <a:noFill/>
            <a:miter lim="800000"/>
            <a:headEnd/>
            <a:tailEnd/>
          </a:ln>
          <a:effectLst/>
        </p:spPr>
        <p:txBody>
          <a:bodyPr wrap="none" lIns="90488" tIns="44450" rIns="90488" bIns="44450">
            <a:spAutoFit/>
            <a:flatTx/>
          </a:bodyPr>
          <a:lstStyle/>
          <a:p>
            <a:pPr defTabSz="762000">
              <a:defRPr/>
            </a:pPr>
            <a:r>
              <a:rPr lang="it-IT" sz="2800" b="1">
                <a:effectLst>
                  <a:outerShdw blurRad="38100" dist="38100" dir="2700000" algn="tl">
                    <a:srgbClr val="000000"/>
                  </a:outerShdw>
                </a:effectLst>
              </a:rPr>
              <a:t>anni</a:t>
            </a:r>
          </a:p>
        </p:txBody>
      </p:sp>
      <p:sp>
        <p:nvSpPr>
          <p:cNvPr id="451588" name="Rectangle 4"/>
          <p:cNvSpPr>
            <a:spLocks noChangeArrowheads="1"/>
          </p:cNvSpPr>
          <p:nvPr/>
        </p:nvSpPr>
        <p:spPr bwMode="auto">
          <a:xfrm>
            <a:off x="1219200" y="863600"/>
            <a:ext cx="1147763" cy="942975"/>
          </a:xfrm>
          <a:prstGeom prst="rect">
            <a:avLst/>
          </a:prstGeom>
          <a:noFill/>
          <a:ln w="12700">
            <a:noFill/>
            <a:miter lim="800000"/>
            <a:headEnd/>
            <a:tailEnd/>
          </a:ln>
          <a:effectLst/>
        </p:spPr>
        <p:txBody>
          <a:bodyPr wrap="none" lIns="90488" tIns="44450" rIns="90488" bIns="44450">
            <a:spAutoFit/>
            <a:flatTx/>
          </a:bodyPr>
          <a:lstStyle/>
          <a:p>
            <a:pPr algn="ctr" defTabSz="762000">
              <a:defRPr/>
            </a:pPr>
            <a:r>
              <a:rPr lang="it-IT" sz="2800" b="1">
                <a:effectLst>
                  <a:outerShdw blurRad="38100" dist="38100" dir="2700000" algn="tl">
                    <a:srgbClr val="000000"/>
                  </a:outerShdw>
                </a:effectLst>
              </a:rPr>
              <a:t>Massa</a:t>
            </a:r>
          </a:p>
          <a:p>
            <a:pPr algn="ctr" defTabSz="762000">
              <a:defRPr/>
            </a:pPr>
            <a:r>
              <a:rPr lang="it-IT" sz="2800" b="1">
                <a:effectLst>
                  <a:outerShdw blurRad="38100" dist="38100" dir="2700000" algn="tl">
                    <a:srgbClr val="000000"/>
                  </a:outerShdw>
                </a:effectLst>
              </a:rPr>
              <a:t>ossea</a:t>
            </a:r>
          </a:p>
        </p:txBody>
      </p:sp>
      <p:sp>
        <p:nvSpPr>
          <p:cNvPr id="451589" name="Rectangle 5"/>
          <p:cNvSpPr>
            <a:spLocks noChangeArrowheads="1"/>
          </p:cNvSpPr>
          <p:nvPr/>
        </p:nvSpPr>
        <p:spPr bwMode="auto">
          <a:xfrm>
            <a:off x="406400" y="307975"/>
            <a:ext cx="9426575" cy="454025"/>
          </a:xfrm>
          <a:prstGeom prst="rect">
            <a:avLst/>
          </a:prstGeom>
          <a:solidFill>
            <a:schemeClr val="accent1"/>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0488" tIns="44450" rIns="90488" bIns="44450">
            <a:spAutoFit/>
            <a:flatTx/>
          </a:bodyPr>
          <a:lstStyle/>
          <a:p>
            <a:pPr defTabSz="762000">
              <a:defRPr/>
            </a:pPr>
            <a:r>
              <a:rPr lang="it-IT" sz="2400" b="1">
                <a:solidFill>
                  <a:srgbClr val="FFFF00"/>
                </a:solidFill>
                <a:effectLst>
                  <a:outerShdw blurRad="38100" dist="38100" dir="2700000" algn="tl">
                    <a:srgbClr val="000000"/>
                  </a:outerShdw>
                </a:effectLst>
              </a:rPr>
              <a:t>EVOLUZIONE DELLA MASSA OSSEA NEL CORSO DELLA VITA</a:t>
            </a:r>
          </a:p>
        </p:txBody>
      </p:sp>
      <p:sp>
        <p:nvSpPr>
          <p:cNvPr id="451590" name="Rectangle 6"/>
          <p:cNvSpPr>
            <a:spLocks noChangeArrowheads="1"/>
          </p:cNvSpPr>
          <p:nvPr/>
        </p:nvSpPr>
        <p:spPr bwMode="auto">
          <a:xfrm>
            <a:off x="3386138" y="1676400"/>
            <a:ext cx="1698625" cy="363538"/>
          </a:xfrm>
          <a:prstGeom prst="rect">
            <a:avLst/>
          </a:prstGeom>
          <a:solidFill>
            <a:schemeClr val="hlink"/>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chemeClr val="hlink"/>
            </a:extrusionClr>
          </a:sp3d>
        </p:spPr>
        <p:txBody>
          <a:bodyPr wrap="none" lIns="90488" tIns="44450" rIns="90488" bIns="44450">
            <a:spAutoFit/>
            <a:flatTx/>
          </a:bodyPr>
          <a:lstStyle/>
          <a:p>
            <a:pPr defTabSz="762000">
              <a:defRPr/>
            </a:pPr>
            <a:r>
              <a:rPr lang="it-IT" sz="1800" b="1">
                <a:effectLst>
                  <a:outerShdw blurRad="38100" dist="38100" dir="2700000" algn="tl">
                    <a:srgbClr val="000000"/>
                  </a:outerShdw>
                </a:effectLst>
              </a:rPr>
              <a:t>-0,3% per anno</a:t>
            </a:r>
          </a:p>
        </p:txBody>
      </p:sp>
      <p:sp>
        <p:nvSpPr>
          <p:cNvPr id="451591" name="Rectangle 7"/>
          <p:cNvSpPr>
            <a:spLocks noChangeArrowheads="1"/>
          </p:cNvSpPr>
          <p:nvPr/>
        </p:nvSpPr>
        <p:spPr bwMode="auto">
          <a:xfrm>
            <a:off x="3251200" y="3352800"/>
            <a:ext cx="1698625" cy="363538"/>
          </a:xfrm>
          <a:prstGeom prst="rect">
            <a:avLst/>
          </a:prstGeom>
          <a:solidFill>
            <a:srgbClr val="FFFF00"/>
          </a:solidFill>
          <a:ln w="12700">
            <a:noFill/>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lIns="90488" tIns="44450" rIns="90488" bIns="44450">
            <a:spAutoFit/>
            <a:flatTx/>
          </a:bodyPr>
          <a:lstStyle/>
          <a:p>
            <a:pPr defTabSz="762000">
              <a:defRPr/>
            </a:pPr>
            <a:r>
              <a:rPr lang="it-IT" sz="1800" b="1">
                <a:effectLst>
                  <a:outerShdw blurRad="38100" dist="38100" dir="2700000" algn="tl">
                    <a:srgbClr val="000000"/>
                  </a:outerShdw>
                </a:effectLst>
              </a:rPr>
              <a:t>-0,5% per anno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1590"/>
                                        </p:tgtEl>
                                        <p:attrNameLst>
                                          <p:attrName>style.visibility</p:attrName>
                                        </p:attrNameLst>
                                      </p:cBhvr>
                                      <p:to>
                                        <p:strVal val="visible"/>
                                      </p:to>
                                    </p:set>
                                    <p:animEffect transition="in" filter="dissolve">
                                      <p:cBhvr>
                                        <p:cTn id="7" dur="500"/>
                                        <p:tgtEl>
                                          <p:spTgt spid="451590"/>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51591"/>
                                        </p:tgtEl>
                                        <p:attrNameLst>
                                          <p:attrName>style.visibility</p:attrName>
                                        </p:attrNameLst>
                                      </p:cBhvr>
                                      <p:to>
                                        <p:strVal val="visible"/>
                                      </p:to>
                                    </p:set>
                                    <p:anim calcmode="lin" valueType="num">
                                      <p:cBhvr additive="base">
                                        <p:cTn id="11" dur="500" fill="hold"/>
                                        <p:tgtEl>
                                          <p:spTgt spid="451591"/>
                                        </p:tgtEl>
                                        <p:attrNameLst>
                                          <p:attrName>ppt_x</p:attrName>
                                        </p:attrNameLst>
                                      </p:cBhvr>
                                      <p:tavLst>
                                        <p:tav tm="0">
                                          <p:val>
                                            <p:strVal val="0-#ppt_w/2"/>
                                          </p:val>
                                        </p:tav>
                                        <p:tav tm="100000">
                                          <p:val>
                                            <p:strVal val="#ppt_x"/>
                                          </p:val>
                                        </p:tav>
                                      </p:tavLst>
                                    </p:anim>
                                    <p:anim calcmode="lin" valueType="num">
                                      <p:cBhvr additive="base">
                                        <p:cTn id="12" dur="500" fill="hold"/>
                                        <p:tgtEl>
                                          <p:spTgt spid="4515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0" grpId="0" animBg="1" autoUpdateAnimBg="0"/>
      <p:bldP spid="45159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28625" y="214313"/>
            <a:ext cx="7772400" cy="914400"/>
          </a:xfrm>
        </p:spPr>
        <p:txBody>
          <a:bodyPr/>
          <a:lstStyle/>
          <a:p>
            <a:pPr eaLnBrk="1" hangingPunct="1"/>
            <a:r>
              <a:rPr lang="it-IT" smtClean="0">
                <a:solidFill>
                  <a:srgbClr val="FFFF00"/>
                </a:solidFill>
              </a:rPr>
              <a:t>L’osteoporosi in Italia</a:t>
            </a:r>
          </a:p>
        </p:txBody>
      </p:sp>
      <p:sp>
        <p:nvSpPr>
          <p:cNvPr id="347139" name="Rectangle 3"/>
          <p:cNvSpPr>
            <a:spLocks noGrp="1" noChangeArrowheads="1"/>
          </p:cNvSpPr>
          <p:nvPr>
            <p:ph idx="1"/>
          </p:nvPr>
        </p:nvSpPr>
        <p:spPr>
          <a:xfrm>
            <a:off x="357188" y="1600200"/>
            <a:ext cx="8786812" cy="4852988"/>
          </a:xfrm>
        </p:spPr>
        <p:txBody>
          <a:bodyPr/>
          <a:lstStyle/>
          <a:p>
            <a:pPr eaLnBrk="1" hangingPunct="1"/>
            <a:r>
              <a:rPr lang="it-IT" smtClean="0"/>
              <a:t>Secondo i dati dello STUDIO ESOPO condotto nel 2000 (Epidemiological Study on The Prevalence of Osteoporosis in Italy):</a:t>
            </a:r>
          </a:p>
          <a:p>
            <a:pPr algn="just" eaLnBrk="1" hangingPunct="1"/>
            <a:endParaRPr lang="it-IT" sz="900" smtClean="0"/>
          </a:p>
          <a:p>
            <a:pPr eaLnBrk="1" hangingPunct="1">
              <a:buFontTx/>
              <a:buNone/>
            </a:pPr>
            <a:r>
              <a:rPr lang="it-IT" smtClean="0"/>
              <a:t>-	sono 4.000.000 le donne osteoporotiche </a:t>
            </a:r>
          </a:p>
          <a:p>
            <a:pPr eaLnBrk="1" hangingPunct="1">
              <a:buFont typeface="Wingdings" pitchFamily="2" charset="2"/>
              <a:buNone/>
            </a:pPr>
            <a:r>
              <a:rPr lang="it-IT" smtClean="0"/>
              <a:t>  (15% dopo i 50 aa. – 30%  &gt;60 aa. – 45% &gt;70 aa.) </a:t>
            </a:r>
          </a:p>
          <a:p>
            <a:pPr eaLnBrk="1" hangingPunct="1">
              <a:buFont typeface="Wingdings" pitchFamily="2" charset="2"/>
              <a:buNone/>
            </a:pPr>
            <a:endParaRPr lang="it-IT" smtClean="0"/>
          </a:p>
          <a:p>
            <a:pPr eaLnBrk="1" hangingPunct="1">
              <a:buFontTx/>
              <a:buChar char="-"/>
            </a:pPr>
            <a:r>
              <a:rPr lang="it-IT" smtClean="0"/>
              <a:t>ma ci sono anche 800.000 uomini osteoporotici</a:t>
            </a:r>
          </a:p>
          <a:p>
            <a:pPr eaLnBrk="1" hangingPunct="1">
              <a:buFontTx/>
              <a:buNone/>
            </a:pPr>
            <a:endParaRPr lang="it-IT" smtClean="0"/>
          </a:p>
          <a:p>
            <a:pPr eaLnBrk="1" hangingPunct="1">
              <a:buFont typeface="Wingdings" pitchFamily="2" charset="2"/>
              <a:buNone/>
            </a:pPr>
            <a:endParaRPr lang="it-IT"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itolo 1"/>
          <p:cNvSpPr>
            <a:spLocks noGrp="1"/>
          </p:cNvSpPr>
          <p:nvPr>
            <p:ph type="ctrTitle"/>
          </p:nvPr>
        </p:nvSpPr>
        <p:spPr/>
        <p:txBody>
          <a:bodyPr/>
          <a:lstStyle/>
          <a:p>
            <a:pPr eaLnBrk="1" hangingPunct="1"/>
            <a:r>
              <a:rPr lang="it-IT" smtClean="0"/>
              <a:t>Osteoporosi e rischio di fratture: strumenti per una corretta valutazione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itolo 1"/>
          <p:cNvSpPr>
            <a:spLocks noGrp="1"/>
          </p:cNvSpPr>
          <p:nvPr>
            <p:ph type="title"/>
          </p:nvPr>
        </p:nvSpPr>
        <p:spPr/>
        <p:txBody>
          <a:bodyPr/>
          <a:lstStyle/>
          <a:p>
            <a:r>
              <a:rPr lang="it-IT" sz="3600" dirty="0" smtClean="0">
                <a:solidFill>
                  <a:srgbClr val="FF0000"/>
                </a:solidFill>
              </a:rPr>
              <a:t>Rischio di frattura osteoporotica  e soglia di intervento</a:t>
            </a:r>
          </a:p>
        </p:txBody>
      </p:sp>
      <p:sp>
        <p:nvSpPr>
          <p:cNvPr id="380931" name="Segnaposto contenuto 2"/>
          <p:cNvSpPr>
            <a:spLocks noGrp="1"/>
          </p:cNvSpPr>
          <p:nvPr>
            <p:ph idx="1"/>
          </p:nvPr>
        </p:nvSpPr>
        <p:spPr/>
        <p:txBody>
          <a:bodyPr/>
          <a:lstStyle/>
          <a:p>
            <a:pPr marL="0" indent="0">
              <a:buNone/>
            </a:pPr>
            <a:r>
              <a:rPr lang="it-IT" sz="3600" dirty="0" smtClean="0"/>
              <a:t>E’ necessario individuare con accuratezza le persone ad elevato rischio per avviare un trattamento farmacologico efficace e con ragionevole rapporto costi benefici.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olo 1"/>
          <p:cNvSpPr>
            <a:spLocks noGrp="1"/>
          </p:cNvSpPr>
          <p:nvPr>
            <p:ph type="title"/>
          </p:nvPr>
        </p:nvSpPr>
        <p:spPr/>
        <p:txBody>
          <a:bodyPr/>
          <a:lstStyle/>
          <a:p>
            <a:r>
              <a:rPr lang="it-IT" sz="3600" dirty="0">
                <a:solidFill>
                  <a:srgbClr val="FF0000"/>
                </a:solidFill>
              </a:rPr>
              <a:t>Rischio di frattura osteoporotica  e soglia di intervento</a:t>
            </a:r>
            <a:endParaRPr lang="it-IT" dirty="0" smtClean="0"/>
          </a:p>
        </p:txBody>
      </p:sp>
      <p:sp>
        <p:nvSpPr>
          <p:cNvPr id="381955" name="Segnaposto contenuto 2"/>
          <p:cNvSpPr>
            <a:spLocks noGrp="1"/>
          </p:cNvSpPr>
          <p:nvPr>
            <p:ph idx="1"/>
          </p:nvPr>
        </p:nvSpPr>
        <p:spPr/>
        <p:txBody>
          <a:bodyPr/>
          <a:lstStyle/>
          <a:p>
            <a:r>
              <a:rPr lang="it-IT" dirty="0" smtClean="0"/>
              <a:t>L’accesso al trattamento si è basato spesso sul </a:t>
            </a:r>
            <a:r>
              <a:rPr lang="it-IT" dirty="0" smtClean="0">
                <a:solidFill>
                  <a:srgbClr val="FFFF00"/>
                </a:solidFill>
              </a:rPr>
              <a:t>valore della BMD </a:t>
            </a:r>
            <a:r>
              <a:rPr lang="it-IT" dirty="0" smtClean="0"/>
              <a:t>ma sono stati da tempo individuati altri fattori di rischio che interagiscono con la BMD. Per questo motivo con la nota 79 i pazienti da trattare a carico del SSN sono individuati sulla base di fattori di rischio come pregresse fratture , terapia steroidea, bassa BMD associata ad altri fattori di rischio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0" y="0"/>
            <a:ext cx="9144000" cy="1371600"/>
          </a:xfrm>
        </p:spPr>
        <p:txBody>
          <a:bodyPr/>
          <a:lstStyle/>
          <a:p>
            <a:pPr eaLnBrk="1" hangingPunct="1">
              <a:lnSpc>
                <a:spcPts val="3900"/>
              </a:lnSpc>
              <a:defRPr/>
            </a:pPr>
            <a:r>
              <a:rPr lang="it-IT" sz="4000" b="1" dirty="0">
                <a:solidFill>
                  <a:srgbClr val="0A0A46"/>
                </a:solidFill>
                <a:effectLst>
                  <a:outerShdw blurRad="76200" dist="12700" dir="2700000" algn="tl" rotWithShape="0">
                    <a:srgbClr val="0A0A46">
                      <a:alpha val="50000"/>
                    </a:srgbClr>
                  </a:outerShdw>
                </a:effectLst>
                <a:latin typeface="Times New Roman"/>
                <a:ea typeface="Geneva" charset="0"/>
                <a:cs typeface="Times New Roman"/>
              </a:rPr>
              <a:t>Definizioni OMS </a:t>
            </a:r>
            <a:r>
              <a:rPr lang="it-IT" sz="4000" b="1" dirty="0" smtClean="0">
                <a:solidFill>
                  <a:srgbClr val="0A0A46"/>
                </a:solidFill>
                <a:effectLst>
                  <a:outerShdw blurRad="76200" dist="12700" dir="2700000" algn="tl" rotWithShape="0">
                    <a:srgbClr val="0A0A46">
                      <a:alpha val="50000"/>
                    </a:srgbClr>
                  </a:outerShdw>
                </a:effectLst>
                <a:latin typeface="Times New Roman"/>
                <a:ea typeface="Geneva" charset="0"/>
                <a:cs typeface="Times New Roman"/>
              </a:rPr>
              <a:t>dell’esito </a:t>
            </a:r>
            <a:r>
              <a:rPr lang="it-IT" sz="4000" b="1" dirty="0">
                <a:solidFill>
                  <a:srgbClr val="0A0A46"/>
                </a:solidFill>
                <a:effectLst>
                  <a:outerShdw blurRad="76200" dist="12700" dir="2700000" algn="tl" rotWithShape="0">
                    <a:srgbClr val="0A0A46">
                      <a:alpha val="50000"/>
                    </a:srgbClr>
                  </a:outerShdw>
                </a:effectLst>
                <a:latin typeface="Times New Roman"/>
                <a:ea typeface="Geneva" charset="0"/>
                <a:cs typeface="Times New Roman"/>
              </a:rPr>
              <a:t/>
            </a:r>
            <a:br>
              <a:rPr lang="it-IT" sz="4000" b="1" dirty="0">
                <a:solidFill>
                  <a:srgbClr val="0A0A46"/>
                </a:solidFill>
                <a:effectLst>
                  <a:outerShdw blurRad="76200" dist="12700" dir="2700000" algn="tl" rotWithShape="0">
                    <a:srgbClr val="0A0A46">
                      <a:alpha val="50000"/>
                    </a:srgbClr>
                  </a:outerShdw>
                </a:effectLst>
                <a:latin typeface="Times New Roman"/>
                <a:ea typeface="Geneva" charset="0"/>
                <a:cs typeface="Times New Roman"/>
              </a:rPr>
            </a:br>
            <a:r>
              <a:rPr lang="it-IT" sz="4000" b="1" dirty="0" smtClean="0">
                <a:solidFill>
                  <a:srgbClr val="0A0A46"/>
                </a:solidFill>
                <a:effectLst>
                  <a:outerShdw blurRad="76200" dist="12700" dir="2700000" algn="tl" rotWithShape="0">
                    <a:srgbClr val="0A0A46">
                      <a:alpha val="50000"/>
                    </a:srgbClr>
                  </a:outerShdw>
                </a:effectLst>
                <a:latin typeface="Times New Roman"/>
                <a:ea typeface="Geneva" charset="0"/>
                <a:cs typeface="Times New Roman"/>
              </a:rPr>
              <a:t>dell’esame </a:t>
            </a:r>
            <a:r>
              <a:rPr lang="it-IT" sz="4000" b="1" dirty="0">
                <a:solidFill>
                  <a:srgbClr val="0A0A46"/>
                </a:solidFill>
                <a:effectLst>
                  <a:outerShdw blurRad="76200" dist="12700" dir="2700000" algn="tl" rotWithShape="0">
                    <a:srgbClr val="0A0A46">
                      <a:alpha val="50000"/>
                    </a:srgbClr>
                  </a:outerShdw>
                </a:effectLst>
                <a:latin typeface="Times New Roman"/>
                <a:ea typeface="Geneva" charset="0"/>
                <a:cs typeface="Times New Roman"/>
              </a:rPr>
              <a:t>densitometrico</a:t>
            </a:r>
          </a:p>
        </p:txBody>
      </p:sp>
      <p:sp>
        <p:nvSpPr>
          <p:cNvPr id="112644" name="Rectangle 4"/>
          <p:cNvSpPr>
            <a:spLocks noGrp="1" noChangeArrowheads="1"/>
          </p:cNvSpPr>
          <p:nvPr>
            <p:ph type="body" idx="1"/>
          </p:nvPr>
        </p:nvSpPr>
        <p:spPr>
          <a:xfrm>
            <a:off x="838200" y="1981200"/>
            <a:ext cx="7467600" cy="4040188"/>
          </a:xfrm>
        </p:spPr>
        <p:txBody>
          <a:bodyPr anchor="ctr"/>
          <a:lstStyle/>
          <a:p>
            <a:pPr eaLnBrk="1" hangingPunct="1">
              <a:spcAft>
                <a:spcPts val="300"/>
              </a:spcAft>
              <a:buSzPct val="105000"/>
              <a:buFontTx/>
              <a:buBlip>
                <a:blip r:embed="rId2"/>
              </a:buBlip>
              <a:defRPr/>
            </a:pPr>
            <a:r>
              <a:rPr lang="it-IT" sz="2800" b="1" spc="-50" dirty="0">
                <a:solidFill>
                  <a:srgbClr val="FFFF00"/>
                </a:solidFill>
                <a:latin typeface="Times New Roman" charset="0"/>
                <a:ea typeface="Geneva" charset="0"/>
                <a:cs typeface="Geneva" charset="0"/>
              </a:rPr>
              <a:t>NORMALE:</a:t>
            </a:r>
            <a:r>
              <a:rPr lang="it-IT" sz="3000" b="1" spc="-50" dirty="0">
                <a:solidFill>
                  <a:srgbClr val="FFFF00"/>
                </a:solidFill>
                <a:latin typeface="Times New Roman" charset="0"/>
                <a:ea typeface="Geneva" charset="0"/>
                <a:cs typeface="Geneva" charset="0"/>
              </a:rPr>
              <a:t> </a:t>
            </a:r>
            <a:r>
              <a:rPr lang="it-IT" sz="2200" spc="-50" dirty="0">
                <a:solidFill>
                  <a:schemeClr val="bg1"/>
                </a:solidFill>
                <a:latin typeface="Times New Roman" charset="0"/>
                <a:ea typeface="Geneva" charset="0"/>
                <a:cs typeface="Times New Roman" charset="0"/>
              </a:rPr>
              <a:t>BMD entro 1 DS rispetto alla media </a:t>
            </a:r>
            <a:br>
              <a:rPr lang="it-IT" sz="2200" spc="-50" dirty="0">
                <a:solidFill>
                  <a:schemeClr val="bg1"/>
                </a:solidFill>
                <a:latin typeface="Times New Roman" charset="0"/>
                <a:ea typeface="Geneva" charset="0"/>
                <a:cs typeface="Times New Roman" charset="0"/>
              </a:rPr>
            </a:br>
            <a:r>
              <a:rPr lang="it-IT" sz="2200" spc="-50" dirty="0">
                <a:solidFill>
                  <a:schemeClr val="bg1"/>
                </a:solidFill>
                <a:latin typeface="Times New Roman" charset="0"/>
                <a:ea typeface="Geneva" charset="0"/>
                <a:cs typeface="Times New Roman" charset="0"/>
              </a:rPr>
              <a:t>del picco di massa ossea (T score </a:t>
            </a:r>
            <a:r>
              <a:rPr lang="it-IT" sz="2200" spc="-50" dirty="0">
                <a:solidFill>
                  <a:schemeClr val="bg1"/>
                </a:solidFill>
                <a:latin typeface="Times New Roman" charset="0"/>
                <a:ea typeface="Arial Unicode MS" charset="0"/>
              </a:rPr>
              <a:t>≥ -1)</a:t>
            </a:r>
          </a:p>
          <a:p>
            <a:pPr eaLnBrk="1" hangingPunct="1">
              <a:spcAft>
                <a:spcPts val="300"/>
              </a:spcAft>
              <a:buSzPct val="105000"/>
              <a:buFontTx/>
              <a:buBlip>
                <a:blip r:embed="rId2"/>
              </a:buBlip>
              <a:defRPr/>
            </a:pPr>
            <a:r>
              <a:rPr lang="it-IT" sz="2800" b="1" spc="-50" dirty="0">
                <a:solidFill>
                  <a:srgbClr val="FFFF00"/>
                </a:solidFill>
                <a:latin typeface="Times New Roman" charset="0"/>
                <a:ea typeface="Arial Unicode MS" charset="0"/>
                <a:cs typeface="Arial Unicode MS" charset="0"/>
              </a:rPr>
              <a:t>OSTEOPENIA: </a:t>
            </a:r>
            <a:r>
              <a:rPr lang="it-IT" sz="2200" spc="-50" dirty="0">
                <a:solidFill>
                  <a:schemeClr val="bg1"/>
                </a:solidFill>
                <a:latin typeface="Times New Roman" charset="0"/>
                <a:ea typeface="Arial Unicode MS" charset="0"/>
                <a:cs typeface="Arial Unicode MS" charset="0"/>
              </a:rPr>
              <a:t>BMD compreso tra -1 e -2,5 DS rispetto alla media del picco di massa ossea (T score &lt; -1 e  &gt; -2,5)</a:t>
            </a:r>
          </a:p>
          <a:p>
            <a:pPr eaLnBrk="1" hangingPunct="1">
              <a:spcAft>
                <a:spcPts val="300"/>
              </a:spcAft>
              <a:buSzPct val="105000"/>
              <a:buFontTx/>
              <a:buBlip>
                <a:blip r:embed="rId2"/>
              </a:buBlip>
              <a:defRPr/>
            </a:pPr>
            <a:r>
              <a:rPr lang="it-IT" sz="2800" b="1" spc="-50" dirty="0">
                <a:solidFill>
                  <a:srgbClr val="FFFF00"/>
                </a:solidFill>
                <a:latin typeface="Times New Roman" charset="0"/>
                <a:ea typeface="Arial Unicode MS" charset="0"/>
                <a:cs typeface="Arial Unicode MS" charset="0"/>
              </a:rPr>
              <a:t>OSTEOPOROSI:</a:t>
            </a:r>
            <a:r>
              <a:rPr lang="it-IT" sz="2200" b="1" spc="-50" dirty="0">
                <a:solidFill>
                  <a:srgbClr val="FFFF00"/>
                </a:solidFill>
                <a:latin typeface="Times New Roman" charset="0"/>
                <a:ea typeface="Arial Unicode MS" charset="0"/>
                <a:cs typeface="Arial Unicode MS" charset="0"/>
              </a:rPr>
              <a:t> </a:t>
            </a:r>
            <a:r>
              <a:rPr lang="it-IT" sz="2200" spc="-50" dirty="0">
                <a:solidFill>
                  <a:schemeClr val="bg1"/>
                </a:solidFill>
                <a:latin typeface="Times New Roman" charset="0"/>
                <a:ea typeface="Arial Unicode MS" charset="0"/>
                <a:cs typeface="Arial Unicode MS" charset="0"/>
              </a:rPr>
              <a:t>BMD inferiore a -2,5 DS rispetto </a:t>
            </a:r>
            <a:br>
              <a:rPr lang="it-IT" sz="2200" spc="-50" dirty="0">
                <a:solidFill>
                  <a:schemeClr val="bg1"/>
                </a:solidFill>
                <a:latin typeface="Times New Roman" charset="0"/>
                <a:ea typeface="Arial Unicode MS" charset="0"/>
                <a:cs typeface="Arial Unicode MS" charset="0"/>
              </a:rPr>
            </a:br>
            <a:r>
              <a:rPr lang="it-IT" sz="2200" spc="-50" dirty="0">
                <a:solidFill>
                  <a:schemeClr val="bg1"/>
                </a:solidFill>
                <a:latin typeface="Times New Roman" charset="0"/>
                <a:ea typeface="Arial Unicode MS" charset="0"/>
                <a:cs typeface="Arial Unicode MS" charset="0"/>
              </a:rPr>
              <a:t>alla media del  picco di massa ossea (T score &lt; -2,5)</a:t>
            </a:r>
          </a:p>
          <a:p>
            <a:pPr eaLnBrk="1" hangingPunct="1">
              <a:spcAft>
                <a:spcPts val="300"/>
              </a:spcAft>
              <a:buSzPct val="105000"/>
              <a:buFontTx/>
              <a:buBlip>
                <a:blip r:embed="rId2"/>
              </a:buBlip>
              <a:defRPr/>
            </a:pPr>
            <a:r>
              <a:rPr lang="it-IT" sz="2800" b="1" spc="-50" dirty="0">
                <a:solidFill>
                  <a:srgbClr val="FFFF00"/>
                </a:solidFill>
                <a:latin typeface="Times New Roman" charset="0"/>
                <a:ea typeface="Arial Unicode MS" charset="0"/>
                <a:cs typeface="Arial Unicode MS" charset="0"/>
              </a:rPr>
              <a:t>OSTEOPOROSI SEVERA: </a:t>
            </a:r>
            <a:r>
              <a:rPr lang="it-IT" sz="2200" spc="-50" dirty="0">
                <a:solidFill>
                  <a:schemeClr val="bg1"/>
                </a:solidFill>
                <a:latin typeface="Times New Roman" charset="0"/>
                <a:ea typeface="Arial Unicode MS" charset="0"/>
                <a:cs typeface="Arial Unicode MS" charset="0"/>
              </a:rPr>
              <a:t>BMD inferiore </a:t>
            </a:r>
            <a:br>
              <a:rPr lang="it-IT" sz="2200" spc="-50" dirty="0">
                <a:solidFill>
                  <a:schemeClr val="bg1"/>
                </a:solidFill>
                <a:latin typeface="Times New Roman" charset="0"/>
                <a:ea typeface="Arial Unicode MS" charset="0"/>
                <a:cs typeface="Arial Unicode MS" charset="0"/>
              </a:rPr>
            </a:br>
            <a:r>
              <a:rPr lang="it-IT" sz="2200" spc="-50" dirty="0">
                <a:solidFill>
                  <a:schemeClr val="bg1"/>
                </a:solidFill>
                <a:latin typeface="Times New Roman" charset="0"/>
                <a:ea typeface="Arial Unicode MS" charset="0"/>
                <a:cs typeface="Arial Unicode MS" charset="0"/>
              </a:rPr>
              <a:t>a -2,5 DS rispetto alla media del picco di massa ossea in presenza </a:t>
            </a:r>
            <a:br>
              <a:rPr lang="it-IT" sz="2200" spc="-50" dirty="0">
                <a:solidFill>
                  <a:schemeClr val="bg1"/>
                </a:solidFill>
                <a:latin typeface="Times New Roman" charset="0"/>
                <a:ea typeface="Arial Unicode MS" charset="0"/>
                <a:cs typeface="Arial Unicode MS" charset="0"/>
              </a:rPr>
            </a:br>
            <a:r>
              <a:rPr lang="it-IT" sz="2200" spc="-50" dirty="0">
                <a:solidFill>
                  <a:schemeClr val="bg1"/>
                </a:solidFill>
                <a:latin typeface="Times New Roman" charset="0"/>
                <a:ea typeface="Arial Unicode MS" charset="0"/>
                <a:cs typeface="Arial Unicode MS" charset="0"/>
              </a:rPr>
              <a:t>di una o più fratture da fragilità</a:t>
            </a:r>
            <a:endParaRPr lang="it-IT" sz="2200" b="1" spc="-50" dirty="0">
              <a:solidFill>
                <a:srgbClr val="FFFF00"/>
              </a:solidFill>
              <a:latin typeface="Times New Roman" charset="0"/>
              <a:ea typeface="Arial Unicode MS" charset="0"/>
              <a:cs typeface="Arial Unicode MS" charset="0"/>
            </a:endParaRPr>
          </a:p>
        </p:txBody>
      </p:sp>
      <p:sp>
        <p:nvSpPr>
          <p:cNvPr id="2" name="Text Box 5"/>
          <p:cNvSpPr txBox="1">
            <a:spLocks noChangeArrowheads="1"/>
          </p:cNvSpPr>
          <p:nvPr/>
        </p:nvSpPr>
        <p:spPr bwMode="auto">
          <a:xfrm>
            <a:off x="0" y="6477000"/>
            <a:ext cx="9144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200">
                <a:solidFill>
                  <a:srgbClr val="0A0A46"/>
                </a:solidFill>
                <a:ea typeface="Geneva"/>
                <a:cs typeface="Geneva"/>
              </a:rPr>
              <a:t>WHO Technical report series 843. Geneva, 1994</a:t>
            </a:r>
          </a:p>
        </p:txBody>
      </p:sp>
      <p:sp>
        <p:nvSpPr>
          <p:cNvPr id="112645"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12646"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dissolve">
                                      <p:cBhvr>
                                        <p:cTn id="7" dur="500"/>
                                        <p:tgtEl>
                                          <p:spTgt spid="11264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264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2646"/>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12644">
                                            <p:txEl>
                                              <p:pRg st="0" end="0"/>
                                            </p:txEl>
                                          </p:spTgt>
                                        </p:tgtEl>
                                        <p:attrNameLst>
                                          <p:attrName>style.visibility</p:attrName>
                                        </p:attrNameLst>
                                      </p:cBhvr>
                                      <p:to>
                                        <p:strVal val="visible"/>
                                      </p:to>
                                    </p:set>
                                    <p:animEffect transition="in" filter="dissolve">
                                      <p:cBhvr>
                                        <p:cTn id="17" dur="500"/>
                                        <p:tgtEl>
                                          <p:spTgt spid="112644">
                                            <p:txEl>
                                              <p:pRg st="0" end="0"/>
                                            </p:txEl>
                                          </p:spTgt>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112644">
                                            <p:txEl>
                                              <p:pRg st="1" end="1"/>
                                            </p:txEl>
                                          </p:spTgt>
                                        </p:tgtEl>
                                        <p:attrNameLst>
                                          <p:attrName>style.visibility</p:attrName>
                                        </p:attrNameLst>
                                      </p:cBhvr>
                                      <p:to>
                                        <p:strVal val="visible"/>
                                      </p:to>
                                    </p:set>
                                    <p:animEffect transition="in" filter="dissolve">
                                      <p:cBhvr>
                                        <p:cTn id="21" dur="500"/>
                                        <p:tgtEl>
                                          <p:spTgt spid="112644">
                                            <p:txEl>
                                              <p:pRg st="1" end="1"/>
                                            </p:txEl>
                                          </p:spTgt>
                                        </p:tgtEl>
                                      </p:cBhvr>
                                    </p:animEffect>
                                  </p:childTnLst>
                                </p:cTn>
                              </p:par>
                            </p:childTnLst>
                          </p:cTn>
                        </p:par>
                        <p:par>
                          <p:cTn id="22" fill="hold" nodeType="afterGroup">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112644">
                                            <p:txEl>
                                              <p:pRg st="2" end="2"/>
                                            </p:txEl>
                                          </p:spTgt>
                                        </p:tgtEl>
                                        <p:attrNameLst>
                                          <p:attrName>style.visibility</p:attrName>
                                        </p:attrNameLst>
                                      </p:cBhvr>
                                      <p:to>
                                        <p:strVal val="visible"/>
                                      </p:to>
                                    </p:set>
                                    <p:animEffect transition="in" filter="dissolve">
                                      <p:cBhvr>
                                        <p:cTn id="25" dur="500"/>
                                        <p:tgtEl>
                                          <p:spTgt spid="112644">
                                            <p:txEl>
                                              <p:pRg st="2" end="2"/>
                                            </p:txEl>
                                          </p:spTgt>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12644">
                                            <p:txEl>
                                              <p:pRg st="3" end="3"/>
                                            </p:txEl>
                                          </p:spTgt>
                                        </p:tgtEl>
                                        <p:attrNameLst>
                                          <p:attrName>style.visibility</p:attrName>
                                        </p:attrNameLst>
                                      </p:cBhvr>
                                      <p:to>
                                        <p:strVal val="visible"/>
                                      </p:to>
                                    </p:set>
                                    <p:animEffect transition="in" filter="dissolve">
                                      <p:cBhvr>
                                        <p:cTn id="29" dur="500"/>
                                        <p:tgtEl>
                                          <p:spTgt spid="112644">
                                            <p:txEl>
                                              <p:pRg st="3" end="3"/>
                                            </p:txEl>
                                          </p:spTgt>
                                        </p:tgtEl>
                                      </p:cBhvr>
                                    </p:animEffect>
                                  </p:childTnLst>
                                </p:cTn>
                              </p:par>
                            </p:childTnLst>
                          </p:cTn>
                        </p:par>
                        <p:par>
                          <p:cTn id="30" fill="hold" nodeType="afterGroup">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build="p"/>
      <p:bldP spid="2" grpId="0"/>
      <p:bldP spid="112645" grpId="0" animBg="1"/>
      <p:bldP spid="1126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sz="half" idx="4294967295"/>
          </p:nvPr>
        </p:nvSpPr>
        <p:spPr>
          <a:xfrm>
            <a:off x="5026025" y="2154238"/>
            <a:ext cx="3217863" cy="914400"/>
          </a:xfrm>
        </p:spPr>
        <p:txBody>
          <a:bodyPr lIns="90488" tIns="44450" rIns="90488" bIns="44450" anchorCtr="1"/>
          <a:lstStyle/>
          <a:p>
            <a:pPr marL="0" indent="0" eaLnBrk="1" hangingPunct="1">
              <a:buFontTx/>
              <a:buNone/>
            </a:pPr>
            <a:r>
              <a:rPr lang="en-US" sz="1600" smtClean="0">
                <a:solidFill>
                  <a:srgbClr val="FFFF00"/>
                </a:solidFill>
                <a:latin typeface="Times New Roman" pitchFamily="18" charset="0"/>
                <a:ea typeface="Geneva"/>
                <a:cs typeface="Geneva"/>
              </a:rPr>
              <a:t>Relazione esponenziale tra diminuzione della BMD e aumento del rischio di frattura.</a:t>
            </a:r>
          </a:p>
        </p:txBody>
      </p:sp>
      <p:sp>
        <p:nvSpPr>
          <p:cNvPr id="110596" name="Rectangle 4"/>
          <p:cNvSpPr>
            <a:spLocks noChangeArrowheads="1"/>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a:spcBef>
                <a:spcPct val="50000"/>
              </a:spcBef>
            </a:pPr>
            <a:r>
              <a:rPr lang="en-US" sz="1200">
                <a:solidFill>
                  <a:srgbClr val="0A0A46"/>
                </a:solidFill>
              </a:rPr>
              <a:t>Miller PD et al. Calcif Tissue Int, 1996</a:t>
            </a:r>
          </a:p>
        </p:txBody>
      </p:sp>
      <p:grpSp>
        <p:nvGrpSpPr>
          <p:cNvPr id="6" name="Gruppo 5"/>
          <p:cNvGrpSpPr>
            <a:grpSpLocks/>
          </p:cNvGrpSpPr>
          <p:nvPr/>
        </p:nvGrpSpPr>
        <p:grpSpPr bwMode="auto">
          <a:xfrm>
            <a:off x="1116013" y="2060575"/>
            <a:ext cx="6394450" cy="3916363"/>
            <a:chOff x="1115520" y="2060810"/>
            <a:chExt cx="6395364" cy="3915610"/>
          </a:xfrm>
        </p:grpSpPr>
        <p:sp>
          <p:nvSpPr>
            <p:cNvPr id="384008" name="Rectangle 8"/>
            <p:cNvSpPr>
              <a:spLocks noChangeArrowheads="1"/>
            </p:cNvSpPr>
            <p:nvPr/>
          </p:nvSpPr>
          <p:spPr bwMode="auto">
            <a:xfrm>
              <a:off x="1547580" y="2060810"/>
              <a:ext cx="36291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r>
                <a:rPr lang="en-US" sz="1400">
                  <a:solidFill>
                    <a:srgbClr val="FFFFFF"/>
                  </a:solidFill>
                </a:rPr>
                <a:t>60</a:t>
              </a:r>
            </a:p>
          </p:txBody>
        </p:sp>
        <p:grpSp>
          <p:nvGrpSpPr>
            <p:cNvPr id="384009" name="Gruppo 4"/>
            <p:cNvGrpSpPr>
              <a:grpSpLocks/>
            </p:cNvGrpSpPr>
            <p:nvPr/>
          </p:nvGrpSpPr>
          <p:grpSpPr bwMode="auto">
            <a:xfrm>
              <a:off x="1115520" y="2132820"/>
              <a:ext cx="6395364" cy="3843600"/>
              <a:chOff x="1115520" y="2132820"/>
              <a:chExt cx="6395364" cy="3843600"/>
            </a:xfrm>
          </p:grpSpPr>
          <p:sp>
            <p:nvSpPr>
              <p:cNvPr id="384010" name="Rectangle 5"/>
              <p:cNvSpPr>
                <a:spLocks noChangeArrowheads="1"/>
              </p:cNvSpPr>
              <p:nvPr/>
            </p:nvSpPr>
            <p:spPr bwMode="auto">
              <a:xfrm rot="-5400000">
                <a:off x="-171735" y="3420075"/>
                <a:ext cx="3220147" cy="6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p>
                <a:pPr algn="ctr"/>
                <a:r>
                  <a:rPr lang="en-US" sz="1400">
                    <a:solidFill>
                      <a:srgbClr val="FFFFFF"/>
                    </a:solidFill>
                  </a:rPr>
                  <a:t>Incidenza di fratture (per 1000 paziente-anni)</a:t>
                </a:r>
              </a:p>
            </p:txBody>
          </p:sp>
          <p:sp>
            <p:nvSpPr>
              <p:cNvPr id="384011" name="Rectangle 6"/>
              <p:cNvSpPr>
                <a:spLocks noChangeArrowheads="1"/>
              </p:cNvSpPr>
              <p:nvPr/>
            </p:nvSpPr>
            <p:spPr bwMode="auto">
              <a:xfrm>
                <a:off x="3803617" y="5671208"/>
                <a:ext cx="1901162"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1400">
                    <a:solidFill>
                      <a:srgbClr val="FFFFFF"/>
                    </a:solidFill>
                  </a:rPr>
                  <a:t>Densità Minerale Ossea</a:t>
                </a:r>
              </a:p>
            </p:txBody>
          </p:sp>
          <p:sp>
            <p:nvSpPr>
              <p:cNvPr id="384012" name="Rectangle 9"/>
              <p:cNvSpPr>
                <a:spLocks noChangeArrowheads="1"/>
              </p:cNvSpPr>
              <p:nvPr/>
            </p:nvSpPr>
            <p:spPr bwMode="auto">
              <a:xfrm>
                <a:off x="1548212" y="2630596"/>
                <a:ext cx="36228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r>
                  <a:rPr lang="en-US" sz="1400">
                    <a:solidFill>
                      <a:srgbClr val="FFFFFF"/>
                    </a:solidFill>
                  </a:rPr>
                  <a:t>50</a:t>
                </a:r>
              </a:p>
            </p:txBody>
          </p:sp>
          <p:sp>
            <p:nvSpPr>
              <p:cNvPr id="384013" name="Rectangle 10"/>
              <p:cNvSpPr>
                <a:spLocks noChangeArrowheads="1"/>
              </p:cNvSpPr>
              <p:nvPr/>
            </p:nvSpPr>
            <p:spPr bwMode="auto">
              <a:xfrm>
                <a:off x="1548212" y="3152238"/>
                <a:ext cx="36228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r>
                  <a:rPr lang="en-US" sz="1400">
                    <a:solidFill>
                      <a:srgbClr val="FFFFFF"/>
                    </a:solidFill>
                  </a:rPr>
                  <a:t>40</a:t>
                </a:r>
              </a:p>
            </p:txBody>
          </p:sp>
          <p:sp>
            <p:nvSpPr>
              <p:cNvPr id="384014" name="Rectangle 11"/>
              <p:cNvSpPr>
                <a:spLocks noChangeArrowheads="1"/>
              </p:cNvSpPr>
              <p:nvPr/>
            </p:nvSpPr>
            <p:spPr bwMode="auto">
              <a:xfrm>
                <a:off x="1548212" y="3675138"/>
                <a:ext cx="36228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r>
                  <a:rPr lang="en-US" sz="1400">
                    <a:solidFill>
                      <a:srgbClr val="FFFFFF"/>
                    </a:solidFill>
                  </a:rPr>
                  <a:t>30</a:t>
                </a:r>
              </a:p>
            </p:txBody>
          </p:sp>
          <p:sp>
            <p:nvSpPr>
              <p:cNvPr id="384015" name="Rectangle 12"/>
              <p:cNvSpPr>
                <a:spLocks noChangeArrowheads="1"/>
              </p:cNvSpPr>
              <p:nvPr/>
            </p:nvSpPr>
            <p:spPr bwMode="auto">
              <a:xfrm>
                <a:off x="1548212" y="4196782"/>
                <a:ext cx="36228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r>
                  <a:rPr lang="en-US" sz="1400">
                    <a:solidFill>
                      <a:srgbClr val="FFFFFF"/>
                    </a:solidFill>
                  </a:rPr>
                  <a:t>20</a:t>
                </a:r>
              </a:p>
            </p:txBody>
          </p:sp>
          <p:sp>
            <p:nvSpPr>
              <p:cNvPr id="384016" name="Rectangle 13"/>
              <p:cNvSpPr>
                <a:spLocks noChangeArrowheads="1"/>
              </p:cNvSpPr>
              <p:nvPr/>
            </p:nvSpPr>
            <p:spPr bwMode="auto">
              <a:xfrm>
                <a:off x="1548212" y="4719682"/>
                <a:ext cx="36228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r>
                  <a:rPr lang="en-US" sz="1400">
                    <a:solidFill>
                      <a:srgbClr val="FFFFFF"/>
                    </a:solidFill>
                  </a:rPr>
                  <a:t>10</a:t>
                </a:r>
              </a:p>
            </p:txBody>
          </p:sp>
          <p:sp>
            <p:nvSpPr>
              <p:cNvPr id="384017" name="Rectangle 14"/>
              <p:cNvSpPr>
                <a:spLocks noChangeArrowheads="1"/>
              </p:cNvSpPr>
              <p:nvPr/>
            </p:nvSpPr>
            <p:spPr bwMode="auto">
              <a:xfrm>
                <a:off x="1637980" y="5241324"/>
                <a:ext cx="272512"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r"/>
                <a:r>
                  <a:rPr lang="en-US" sz="1400">
                    <a:solidFill>
                      <a:srgbClr val="FFFFFF"/>
                    </a:solidFill>
                  </a:rPr>
                  <a:t>0</a:t>
                </a:r>
              </a:p>
            </p:txBody>
          </p:sp>
          <p:sp>
            <p:nvSpPr>
              <p:cNvPr id="384018" name="Rectangle 15"/>
              <p:cNvSpPr>
                <a:spLocks noChangeArrowheads="1"/>
              </p:cNvSpPr>
              <p:nvPr/>
            </p:nvSpPr>
            <p:spPr bwMode="auto">
              <a:xfrm>
                <a:off x="2217659" y="5404730"/>
                <a:ext cx="546901"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1400">
                    <a:solidFill>
                      <a:srgbClr val="FFFFFF"/>
                    </a:solidFill>
                  </a:rPr>
                  <a:t>2 SD</a:t>
                </a:r>
              </a:p>
            </p:txBody>
          </p:sp>
          <p:sp>
            <p:nvSpPr>
              <p:cNvPr id="384019" name="Rectangle 16"/>
              <p:cNvSpPr>
                <a:spLocks noChangeArrowheads="1"/>
              </p:cNvSpPr>
              <p:nvPr/>
            </p:nvSpPr>
            <p:spPr bwMode="auto">
              <a:xfrm>
                <a:off x="3345877" y="5404730"/>
                <a:ext cx="546901"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1400">
                    <a:solidFill>
                      <a:srgbClr val="FFFFFF"/>
                    </a:solidFill>
                  </a:rPr>
                  <a:t>1 SD</a:t>
                </a:r>
              </a:p>
            </p:txBody>
          </p:sp>
          <p:sp>
            <p:nvSpPr>
              <p:cNvPr id="384020" name="Rectangle 17"/>
              <p:cNvSpPr>
                <a:spLocks noChangeArrowheads="1"/>
              </p:cNvSpPr>
              <p:nvPr/>
            </p:nvSpPr>
            <p:spPr bwMode="auto">
              <a:xfrm>
                <a:off x="4460303" y="5404730"/>
                <a:ext cx="593112"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1400">
                    <a:solidFill>
                      <a:srgbClr val="FFFFFF"/>
                    </a:solidFill>
                  </a:rPr>
                  <a:t>Mean</a:t>
                </a:r>
              </a:p>
            </p:txBody>
          </p:sp>
          <p:sp>
            <p:nvSpPr>
              <p:cNvPr id="384021" name="Rectangle 18"/>
              <p:cNvSpPr>
                <a:spLocks noChangeArrowheads="1"/>
              </p:cNvSpPr>
              <p:nvPr/>
            </p:nvSpPr>
            <p:spPr bwMode="auto">
              <a:xfrm>
                <a:off x="5584395" y="5404730"/>
                <a:ext cx="60668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1400">
                    <a:solidFill>
                      <a:srgbClr val="FFFFFF"/>
                    </a:solidFill>
                  </a:rPr>
                  <a:t>-1 SD</a:t>
                </a:r>
              </a:p>
            </p:txBody>
          </p:sp>
          <p:sp>
            <p:nvSpPr>
              <p:cNvPr id="384022" name="Rectangle 19"/>
              <p:cNvSpPr>
                <a:spLocks noChangeArrowheads="1"/>
              </p:cNvSpPr>
              <p:nvPr/>
            </p:nvSpPr>
            <p:spPr bwMode="auto">
              <a:xfrm>
                <a:off x="6712614" y="5404730"/>
                <a:ext cx="60668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r>
                  <a:rPr lang="en-US" sz="1400">
                    <a:solidFill>
                      <a:srgbClr val="FFFFFF"/>
                    </a:solidFill>
                  </a:rPr>
                  <a:t>-2 SD</a:t>
                </a:r>
              </a:p>
            </p:txBody>
          </p:sp>
          <p:sp>
            <p:nvSpPr>
              <p:cNvPr id="384023" name="Freeform 21"/>
              <p:cNvSpPr>
                <a:spLocks/>
              </p:cNvSpPr>
              <p:nvPr/>
            </p:nvSpPr>
            <p:spPr bwMode="auto">
              <a:xfrm flipH="1">
                <a:off x="2505745" y="5224984"/>
                <a:ext cx="4496909" cy="109356"/>
              </a:xfrm>
              <a:custGeom>
                <a:avLst/>
                <a:gdLst>
                  <a:gd name="T0" fmla="*/ 0 w 1901"/>
                  <a:gd name="T1" fmla="*/ 0 h 87"/>
                  <a:gd name="T2" fmla="*/ 0 w 1901"/>
                  <a:gd name="T3" fmla="*/ 2147483647 h 87"/>
                  <a:gd name="T4" fmla="*/ 2147483647 w 1901"/>
                  <a:gd name="T5" fmla="*/ 2147483647 h 87"/>
                  <a:gd name="T6" fmla="*/ 2147483647 w 1901"/>
                  <a:gd name="T7" fmla="*/ 0 h 87"/>
                  <a:gd name="T8" fmla="*/ 2147483647 w 1901"/>
                  <a:gd name="T9" fmla="*/ 2147483647 h 87"/>
                  <a:gd name="T10" fmla="*/ 2147483647 w 1901"/>
                  <a:gd name="T11" fmla="*/ 2147483647 h 87"/>
                  <a:gd name="T12" fmla="*/ 2147483647 w 1901"/>
                  <a:gd name="T13" fmla="*/ 0 h 87"/>
                  <a:gd name="T14" fmla="*/ 2147483647 w 1901"/>
                  <a:gd name="T15" fmla="*/ 2147483647 h 87"/>
                  <a:gd name="T16" fmla="*/ 2147483647 w 1901"/>
                  <a:gd name="T17" fmla="*/ 2147483647 h 87"/>
                  <a:gd name="T18" fmla="*/ 2147483647 w 1901"/>
                  <a:gd name="T19" fmla="*/ 0 h 87"/>
                  <a:gd name="T20" fmla="*/ 2147483647 w 1901"/>
                  <a:gd name="T21" fmla="*/ 2147483647 h 87"/>
                  <a:gd name="T22" fmla="*/ 2147483647 w 1901"/>
                  <a:gd name="T23" fmla="*/ 2147483647 h 87"/>
                  <a:gd name="T24" fmla="*/ 2147483647 w 1901"/>
                  <a:gd name="T25" fmla="*/ 0 h 87"/>
                  <a:gd name="T26" fmla="*/ 2147483647 w 1901"/>
                  <a:gd name="T27" fmla="*/ 2147483647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1"/>
                  <a:gd name="T43" fmla="*/ 0 h 87"/>
                  <a:gd name="T44" fmla="*/ 1901 w 1901"/>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1" h="87">
                    <a:moveTo>
                      <a:pt x="0" y="0"/>
                    </a:moveTo>
                    <a:lnTo>
                      <a:pt x="0" y="86"/>
                    </a:lnTo>
                    <a:lnTo>
                      <a:pt x="475" y="86"/>
                    </a:lnTo>
                    <a:lnTo>
                      <a:pt x="475" y="0"/>
                    </a:lnTo>
                    <a:lnTo>
                      <a:pt x="475" y="86"/>
                    </a:lnTo>
                    <a:lnTo>
                      <a:pt x="950" y="86"/>
                    </a:lnTo>
                    <a:lnTo>
                      <a:pt x="950" y="0"/>
                    </a:lnTo>
                    <a:lnTo>
                      <a:pt x="950" y="86"/>
                    </a:lnTo>
                    <a:lnTo>
                      <a:pt x="1425" y="86"/>
                    </a:lnTo>
                    <a:lnTo>
                      <a:pt x="1425" y="0"/>
                    </a:lnTo>
                    <a:lnTo>
                      <a:pt x="1425" y="86"/>
                    </a:lnTo>
                    <a:lnTo>
                      <a:pt x="1900" y="86"/>
                    </a:lnTo>
                    <a:lnTo>
                      <a:pt x="1900" y="0"/>
                    </a:lnTo>
                    <a:lnTo>
                      <a:pt x="1900" y="86"/>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4024" name="Line 22"/>
              <p:cNvSpPr>
                <a:spLocks noChangeShapeType="1"/>
              </p:cNvSpPr>
              <p:nvPr/>
            </p:nvSpPr>
            <p:spPr bwMode="auto">
              <a:xfrm>
                <a:off x="1960261" y="5333083"/>
                <a:ext cx="555062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84025" name="Freeform 24"/>
              <p:cNvSpPr>
                <a:spLocks/>
              </p:cNvSpPr>
              <p:nvPr/>
            </p:nvSpPr>
            <p:spPr bwMode="auto">
              <a:xfrm>
                <a:off x="2532354" y="3518017"/>
                <a:ext cx="4659223" cy="1695654"/>
              </a:xfrm>
              <a:custGeom>
                <a:avLst/>
                <a:gdLst>
                  <a:gd name="T0" fmla="*/ 0 w 1970"/>
                  <a:gd name="T1" fmla="*/ 2147483647 h 1349"/>
                  <a:gd name="T2" fmla="*/ 2147483647 w 1970"/>
                  <a:gd name="T3" fmla="*/ 2147483647 h 1349"/>
                  <a:gd name="T4" fmla="*/ 2147483647 w 1970"/>
                  <a:gd name="T5" fmla="*/ 2147483647 h 1349"/>
                  <a:gd name="T6" fmla="*/ 2147483647 w 1970"/>
                  <a:gd name="T7" fmla="*/ 2147483647 h 1349"/>
                  <a:gd name="T8" fmla="*/ 2147483647 w 1970"/>
                  <a:gd name="T9" fmla="*/ 0 h 1349"/>
                  <a:gd name="T10" fmla="*/ 0 60000 65536"/>
                  <a:gd name="T11" fmla="*/ 0 60000 65536"/>
                  <a:gd name="T12" fmla="*/ 0 60000 65536"/>
                  <a:gd name="T13" fmla="*/ 0 60000 65536"/>
                  <a:gd name="T14" fmla="*/ 0 60000 65536"/>
                  <a:gd name="T15" fmla="*/ 0 w 1970"/>
                  <a:gd name="T16" fmla="*/ 0 h 1349"/>
                  <a:gd name="T17" fmla="*/ 1970 w 1970"/>
                  <a:gd name="T18" fmla="*/ 1349 h 1349"/>
                </a:gdLst>
                <a:ahLst/>
                <a:cxnLst>
                  <a:cxn ang="T10">
                    <a:pos x="T0" y="T1"/>
                  </a:cxn>
                  <a:cxn ang="T11">
                    <a:pos x="T2" y="T3"/>
                  </a:cxn>
                  <a:cxn ang="T12">
                    <a:pos x="T4" y="T5"/>
                  </a:cxn>
                  <a:cxn ang="T13">
                    <a:pos x="T6" y="T7"/>
                  </a:cxn>
                  <a:cxn ang="T14">
                    <a:pos x="T8" y="T9"/>
                  </a:cxn>
                </a:cxnLst>
                <a:rect l="T15" t="T16" r="T17" b="T18"/>
                <a:pathLst>
                  <a:path w="1970" h="1349">
                    <a:moveTo>
                      <a:pt x="0" y="1348"/>
                    </a:moveTo>
                    <a:lnTo>
                      <a:pt x="463" y="1268"/>
                    </a:lnTo>
                    <a:lnTo>
                      <a:pt x="979" y="1072"/>
                    </a:lnTo>
                    <a:lnTo>
                      <a:pt x="1426" y="732"/>
                    </a:lnTo>
                    <a:lnTo>
                      <a:pt x="1969" y="0"/>
                    </a:lnTo>
                  </a:path>
                </a:pathLst>
              </a:custGeom>
              <a:noFill/>
              <a:ln w="38100" cap="rnd">
                <a:solidFill>
                  <a:srgbClr val="66FF33"/>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4026" name="Freeform 25"/>
              <p:cNvSpPr>
                <a:spLocks/>
              </p:cNvSpPr>
              <p:nvPr/>
            </p:nvSpPr>
            <p:spPr bwMode="auto">
              <a:xfrm>
                <a:off x="2521710" y="2849309"/>
                <a:ext cx="4704459" cy="2288944"/>
              </a:xfrm>
              <a:custGeom>
                <a:avLst/>
                <a:gdLst>
                  <a:gd name="T0" fmla="*/ 0 w 1989"/>
                  <a:gd name="T1" fmla="*/ 2147483647 h 1821"/>
                  <a:gd name="T2" fmla="*/ 2147483647 w 1989"/>
                  <a:gd name="T3" fmla="*/ 2147483647 h 1821"/>
                  <a:gd name="T4" fmla="*/ 2147483647 w 1989"/>
                  <a:gd name="T5" fmla="*/ 2147483647 h 1821"/>
                  <a:gd name="T6" fmla="*/ 2147483647 w 1989"/>
                  <a:gd name="T7" fmla="*/ 2147483647 h 1821"/>
                  <a:gd name="T8" fmla="*/ 2147483647 w 1989"/>
                  <a:gd name="T9" fmla="*/ 0 h 1821"/>
                  <a:gd name="T10" fmla="*/ 0 60000 65536"/>
                  <a:gd name="T11" fmla="*/ 0 60000 65536"/>
                  <a:gd name="T12" fmla="*/ 0 60000 65536"/>
                  <a:gd name="T13" fmla="*/ 0 60000 65536"/>
                  <a:gd name="T14" fmla="*/ 0 60000 65536"/>
                  <a:gd name="T15" fmla="*/ 0 w 1989"/>
                  <a:gd name="T16" fmla="*/ 0 h 1821"/>
                  <a:gd name="T17" fmla="*/ 1989 w 1989"/>
                  <a:gd name="T18" fmla="*/ 1821 h 1821"/>
                </a:gdLst>
                <a:ahLst/>
                <a:cxnLst>
                  <a:cxn ang="T10">
                    <a:pos x="T0" y="T1"/>
                  </a:cxn>
                  <a:cxn ang="T11">
                    <a:pos x="T2" y="T3"/>
                  </a:cxn>
                  <a:cxn ang="T12">
                    <a:pos x="T4" y="T5"/>
                  </a:cxn>
                  <a:cxn ang="T13">
                    <a:pos x="T6" y="T7"/>
                  </a:cxn>
                  <a:cxn ang="T14">
                    <a:pos x="T8" y="T9"/>
                  </a:cxn>
                </a:cxnLst>
                <a:rect l="T15" t="T16" r="T17" b="T18"/>
                <a:pathLst>
                  <a:path w="1989" h="1821">
                    <a:moveTo>
                      <a:pt x="0" y="1820"/>
                    </a:moveTo>
                    <a:lnTo>
                      <a:pt x="447" y="1788"/>
                    </a:lnTo>
                    <a:lnTo>
                      <a:pt x="957" y="1588"/>
                    </a:lnTo>
                    <a:lnTo>
                      <a:pt x="1419" y="1160"/>
                    </a:lnTo>
                    <a:lnTo>
                      <a:pt x="1988" y="0"/>
                    </a:lnTo>
                  </a:path>
                </a:pathLst>
              </a:custGeom>
              <a:noFill/>
              <a:ln w="57150" cap="rnd">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4027" name="Rectangle 26"/>
              <p:cNvSpPr>
                <a:spLocks noChangeArrowheads="1"/>
              </p:cNvSpPr>
              <p:nvPr/>
            </p:nvSpPr>
            <p:spPr bwMode="auto">
              <a:xfrm>
                <a:off x="2915771" y="2186884"/>
                <a:ext cx="79113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a:solidFill>
                      <a:srgbClr val="FFFFFF"/>
                    </a:solidFill>
                  </a:rPr>
                  <a:t>Colonna</a:t>
                </a:r>
              </a:p>
              <a:p>
                <a:r>
                  <a:rPr lang="en-US" sz="1400">
                    <a:solidFill>
                      <a:srgbClr val="FFFFFF"/>
                    </a:solidFill>
                  </a:rPr>
                  <a:t>Radio</a:t>
                </a:r>
              </a:p>
            </p:txBody>
          </p:sp>
          <p:sp>
            <p:nvSpPr>
              <p:cNvPr id="384028" name="Line 28"/>
              <p:cNvSpPr>
                <a:spLocks noChangeShapeType="1"/>
              </p:cNvSpPr>
              <p:nvPr/>
            </p:nvSpPr>
            <p:spPr bwMode="auto">
              <a:xfrm>
                <a:off x="2527032" y="2507412"/>
                <a:ext cx="338400" cy="0"/>
              </a:xfrm>
              <a:prstGeom prst="line">
                <a:avLst/>
              </a:prstGeom>
              <a:noFill/>
              <a:ln w="57150">
                <a:solidFill>
                  <a:srgbClr val="FF33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84029" name="Line 29"/>
              <p:cNvSpPr>
                <a:spLocks noChangeShapeType="1"/>
              </p:cNvSpPr>
              <p:nvPr/>
            </p:nvSpPr>
            <p:spPr bwMode="auto">
              <a:xfrm>
                <a:off x="2527032" y="2321381"/>
                <a:ext cx="338400" cy="0"/>
              </a:xfrm>
              <a:prstGeom prst="line">
                <a:avLst/>
              </a:prstGeom>
              <a:noFill/>
              <a:ln w="38100">
                <a:solidFill>
                  <a:srgbClr val="66FF33"/>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84030" name="Line 29"/>
              <p:cNvSpPr>
                <a:spLocks noChangeShapeType="1"/>
              </p:cNvSpPr>
              <p:nvPr/>
            </p:nvSpPr>
            <p:spPr bwMode="auto">
              <a:xfrm flipV="1">
                <a:off x="1989532" y="2146661"/>
                <a:ext cx="0" cy="319270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grpSp>
      </p:grpSp>
      <p:sp>
        <p:nvSpPr>
          <p:cNvPr id="29"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0"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2" name="CasellaDiTesto 31"/>
          <p:cNvSpPr txBox="1"/>
          <p:nvPr/>
        </p:nvSpPr>
        <p:spPr>
          <a:xfrm>
            <a:off x="0" y="71438"/>
            <a:ext cx="9144000" cy="1270000"/>
          </a:xfrm>
          <a:prstGeom prst="rect">
            <a:avLst/>
          </a:prstGeom>
          <a:noFill/>
        </p:spPr>
        <p:txBody>
          <a:bodyPr anchor="ctr"/>
          <a:lstStyle/>
          <a:p>
            <a:pPr algn="ctr" eaLnBrk="1" hangingPunct="1">
              <a:defRPr/>
            </a:pPr>
            <a:r>
              <a:rPr lang="en-US" sz="4000" b="1" dirty="0" err="1">
                <a:solidFill>
                  <a:srgbClr val="0A0A46"/>
                </a:solidFill>
                <a:effectLst>
                  <a:outerShdw blurRad="76200" dist="12700" dir="2700000" algn="tl" rotWithShape="0">
                    <a:srgbClr val="0A0A46">
                      <a:alpha val="50000"/>
                    </a:srgbClr>
                  </a:outerShdw>
                </a:effectLst>
                <a:latin typeface="Times New Roman" charset="0"/>
              </a:rPr>
              <a:t>Rischio</a:t>
            </a:r>
            <a:r>
              <a:rPr lang="en-US" sz="4000" b="1" dirty="0">
                <a:solidFill>
                  <a:srgbClr val="0A0A46"/>
                </a:solidFill>
                <a:effectLst>
                  <a:outerShdw blurRad="76200" dist="12700" dir="2700000" algn="tl" rotWithShape="0">
                    <a:srgbClr val="0A0A46">
                      <a:alpha val="50000"/>
                    </a:srgbClr>
                  </a:outerShdw>
                </a:effectLst>
                <a:latin typeface="Times New Roman" charset="0"/>
              </a:rPr>
              <a:t> di </a:t>
            </a:r>
            <a:r>
              <a:rPr lang="en-US" sz="4000" b="1" dirty="0" err="1">
                <a:solidFill>
                  <a:srgbClr val="0A0A46"/>
                </a:solidFill>
                <a:effectLst>
                  <a:outerShdw blurRad="76200" dist="12700" dir="2700000" algn="tl" rotWithShape="0">
                    <a:srgbClr val="0A0A46">
                      <a:alpha val="50000"/>
                    </a:srgbClr>
                  </a:outerShdw>
                </a:effectLst>
                <a:latin typeface="Times New Roman" charset="0"/>
              </a:rPr>
              <a:t>frattura</a:t>
            </a:r>
            <a:r>
              <a:rPr lang="en-US" sz="4000" b="1" dirty="0">
                <a:solidFill>
                  <a:srgbClr val="0A0A46"/>
                </a:solidFill>
                <a:effectLst>
                  <a:outerShdw blurRad="76200" dist="12700" dir="2700000" algn="tl" rotWithShape="0">
                    <a:srgbClr val="0A0A46">
                      <a:alpha val="50000"/>
                    </a:srgbClr>
                  </a:outerShdw>
                </a:effectLst>
                <a:latin typeface="Times New Roman" charset="0"/>
              </a:rPr>
              <a:t> </a:t>
            </a:r>
            <a:r>
              <a:rPr lang="en-US" sz="4000" b="1" dirty="0" err="1">
                <a:solidFill>
                  <a:srgbClr val="0A0A46"/>
                </a:solidFill>
                <a:effectLst>
                  <a:outerShdw blurRad="76200" dist="12700" dir="2700000" algn="tl" rotWithShape="0">
                    <a:srgbClr val="0A0A46">
                      <a:alpha val="50000"/>
                    </a:srgbClr>
                  </a:outerShdw>
                </a:effectLst>
                <a:latin typeface="Times New Roman" charset="0"/>
              </a:rPr>
              <a:t>vertebrale</a:t>
            </a:r>
            <a:r>
              <a:rPr lang="en-US" sz="4000" b="1" dirty="0">
                <a:solidFill>
                  <a:srgbClr val="0A0A46"/>
                </a:solidFill>
                <a:effectLst>
                  <a:outerShdw blurRad="76200" dist="12700" dir="2700000" algn="tl" rotWithShape="0">
                    <a:srgbClr val="0A0A46">
                      <a:alpha val="50000"/>
                    </a:srgbClr>
                  </a:outerShdw>
                </a:effectLst>
                <a:latin typeface="Times New Roman" charset="0"/>
              </a:rPr>
              <a:t> e BMD</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dissolve">
                                      <p:cBhvr>
                                        <p:cTn id="21" dur="500"/>
                                        <p:tgtEl>
                                          <p:spTgt spid="2">
                                            <p:txEl>
                                              <p:pRg st="0" end="0"/>
                                            </p:txEl>
                                          </p:spTgt>
                                        </p:tgtEl>
                                      </p:cBhvr>
                                    </p:animEffect>
                                  </p:childTnLst>
                                </p:cTn>
                              </p:par>
                            </p:childTnLst>
                          </p:cTn>
                        </p:par>
                        <p:par>
                          <p:cTn id="22" fill="hold" nodeType="afterGroup">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0596" grpId="0"/>
      <p:bldP spid="29" grpId="0" animBg="1"/>
      <p:bldP spid="30" grpId="0" animBg="1"/>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a:grpSpLocks/>
          </p:cNvGrpSpPr>
          <p:nvPr/>
        </p:nvGrpSpPr>
        <p:grpSpPr bwMode="auto">
          <a:xfrm>
            <a:off x="1066800" y="2151063"/>
            <a:ext cx="7239000" cy="307975"/>
            <a:chOff x="1066800" y="2151063"/>
            <a:chExt cx="7239000" cy="307975"/>
          </a:xfrm>
        </p:grpSpPr>
        <p:sp>
          <p:nvSpPr>
            <p:cNvPr id="385073" name="Rectangle 3"/>
            <p:cNvSpPr>
              <a:spLocks noChangeArrowheads="1"/>
            </p:cNvSpPr>
            <p:nvPr/>
          </p:nvSpPr>
          <p:spPr bwMode="auto">
            <a:xfrm>
              <a:off x="1066800" y="2151063"/>
              <a:ext cx="179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Measurement site</a:t>
              </a:r>
              <a:endParaRPr lang="it-IT" sz="2400">
                <a:solidFill>
                  <a:srgbClr val="FFFFFF"/>
                </a:solidFill>
              </a:endParaRPr>
            </a:p>
          </p:txBody>
        </p:sp>
        <p:sp>
          <p:nvSpPr>
            <p:cNvPr id="385074" name="Rectangle 5"/>
            <p:cNvSpPr>
              <a:spLocks noChangeArrowheads="1"/>
            </p:cNvSpPr>
            <p:nvPr/>
          </p:nvSpPr>
          <p:spPr bwMode="auto">
            <a:xfrm>
              <a:off x="3505200" y="2151063"/>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it-IT" sz="2000">
                  <a:solidFill>
                    <a:srgbClr val="FFFFFF"/>
                  </a:solidFill>
                </a:rPr>
                <a:t>Fracture site </a:t>
              </a:r>
              <a:r>
                <a:rPr lang="it-IT" sz="1400">
                  <a:solidFill>
                    <a:srgbClr val="FFFFFF"/>
                  </a:solidFill>
                </a:rPr>
                <a:t>(relative risk)</a:t>
              </a:r>
            </a:p>
          </p:txBody>
        </p:sp>
      </p:grpSp>
      <p:sp>
        <p:nvSpPr>
          <p:cNvPr id="385027" name="Rectangle 6"/>
          <p:cNvSpPr>
            <a:spLocks noChangeArrowheads="1"/>
          </p:cNvSpPr>
          <p:nvPr/>
        </p:nvSpPr>
        <p:spPr bwMode="auto">
          <a:xfrm>
            <a:off x="5803900" y="2151063"/>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FFFFFF"/>
              </a:solidFill>
            </a:endParaRPr>
          </a:p>
        </p:txBody>
      </p:sp>
      <p:sp>
        <p:nvSpPr>
          <p:cNvPr id="385028" name="Rectangle 7"/>
          <p:cNvSpPr>
            <a:spLocks noChangeArrowheads="1"/>
          </p:cNvSpPr>
          <p:nvPr/>
        </p:nvSpPr>
        <p:spPr bwMode="auto">
          <a:xfrm>
            <a:off x="6216650" y="2151063"/>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FFFFFF"/>
              </a:solidFill>
            </a:endParaRPr>
          </a:p>
        </p:txBody>
      </p:sp>
      <p:sp>
        <p:nvSpPr>
          <p:cNvPr id="385029" name="Rectangle 8"/>
          <p:cNvSpPr>
            <a:spLocks noChangeArrowheads="1"/>
          </p:cNvSpPr>
          <p:nvPr/>
        </p:nvSpPr>
        <p:spPr bwMode="auto">
          <a:xfrm>
            <a:off x="6858000" y="2151063"/>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99"/>
                </a:solidFill>
              </a:rPr>
              <a:t> </a:t>
            </a:r>
            <a:endParaRPr lang="it-IT" sz="2400">
              <a:solidFill>
                <a:srgbClr val="000000"/>
              </a:solidFill>
            </a:endParaRPr>
          </a:p>
        </p:txBody>
      </p:sp>
      <p:sp>
        <p:nvSpPr>
          <p:cNvPr id="385030" name="Rectangle 9"/>
          <p:cNvSpPr>
            <a:spLocks noChangeArrowheads="1"/>
          </p:cNvSpPr>
          <p:nvPr/>
        </p:nvSpPr>
        <p:spPr bwMode="auto">
          <a:xfrm>
            <a:off x="846138" y="2906713"/>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 </a:t>
            </a:r>
            <a:endParaRPr lang="it-IT" sz="2400">
              <a:solidFill>
                <a:srgbClr val="000000"/>
              </a:solidFill>
            </a:endParaRPr>
          </a:p>
        </p:txBody>
      </p:sp>
      <p:sp>
        <p:nvSpPr>
          <p:cNvPr id="385031" name="Rectangle 11"/>
          <p:cNvSpPr>
            <a:spLocks noChangeArrowheads="1"/>
          </p:cNvSpPr>
          <p:nvPr/>
        </p:nvSpPr>
        <p:spPr bwMode="auto">
          <a:xfrm>
            <a:off x="4159250" y="2906713"/>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 </a:t>
            </a:r>
            <a:endParaRPr lang="it-IT" sz="2400">
              <a:solidFill>
                <a:srgbClr val="FFFF00"/>
              </a:solidFill>
            </a:endParaRPr>
          </a:p>
        </p:txBody>
      </p:sp>
      <p:sp>
        <p:nvSpPr>
          <p:cNvPr id="385032" name="Rectangle 13"/>
          <p:cNvSpPr>
            <a:spLocks noChangeArrowheads="1"/>
          </p:cNvSpPr>
          <p:nvPr/>
        </p:nvSpPr>
        <p:spPr bwMode="auto">
          <a:xfrm>
            <a:off x="6008688" y="2906713"/>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 </a:t>
            </a:r>
            <a:endParaRPr lang="it-IT" sz="2400">
              <a:solidFill>
                <a:srgbClr val="FFFF00"/>
              </a:solidFill>
            </a:endParaRPr>
          </a:p>
        </p:txBody>
      </p:sp>
      <p:grpSp>
        <p:nvGrpSpPr>
          <p:cNvPr id="2" name="Gruppo 1"/>
          <p:cNvGrpSpPr>
            <a:grpSpLocks/>
          </p:cNvGrpSpPr>
          <p:nvPr/>
        </p:nvGrpSpPr>
        <p:grpSpPr bwMode="auto">
          <a:xfrm>
            <a:off x="3597275" y="2906713"/>
            <a:ext cx="4659313" cy="304800"/>
            <a:chOff x="3597275" y="2906713"/>
            <a:chExt cx="4659313" cy="304800"/>
          </a:xfrm>
        </p:grpSpPr>
        <p:sp>
          <p:nvSpPr>
            <p:cNvPr id="385070" name="Rectangle 10"/>
            <p:cNvSpPr>
              <a:spLocks noChangeArrowheads="1"/>
            </p:cNvSpPr>
            <p:nvPr/>
          </p:nvSpPr>
          <p:spPr bwMode="auto">
            <a:xfrm>
              <a:off x="3597275" y="2906713"/>
              <a:ext cx="561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Wrist</a:t>
              </a:r>
              <a:endParaRPr lang="it-IT" sz="2400">
                <a:solidFill>
                  <a:srgbClr val="FFFF00"/>
                </a:solidFill>
              </a:endParaRPr>
            </a:p>
          </p:txBody>
        </p:sp>
        <p:sp>
          <p:nvSpPr>
            <p:cNvPr id="385071" name="Rectangle 12"/>
            <p:cNvSpPr>
              <a:spLocks noChangeArrowheads="1"/>
            </p:cNvSpPr>
            <p:nvPr/>
          </p:nvSpPr>
          <p:spPr bwMode="auto">
            <a:xfrm>
              <a:off x="5629275" y="2906713"/>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Hip</a:t>
              </a:r>
              <a:endParaRPr lang="it-IT" sz="2400">
                <a:solidFill>
                  <a:srgbClr val="FFFF00"/>
                </a:solidFill>
              </a:endParaRPr>
            </a:p>
          </p:txBody>
        </p:sp>
        <p:sp>
          <p:nvSpPr>
            <p:cNvPr id="385072" name="Rectangle 14"/>
            <p:cNvSpPr>
              <a:spLocks noChangeArrowheads="1"/>
            </p:cNvSpPr>
            <p:nvPr/>
          </p:nvSpPr>
          <p:spPr bwMode="auto">
            <a:xfrm>
              <a:off x="7256463" y="2906713"/>
              <a:ext cx="1000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Vertebrae</a:t>
              </a:r>
              <a:endParaRPr lang="it-IT" sz="2400">
                <a:solidFill>
                  <a:srgbClr val="FFFF00"/>
                </a:solidFill>
              </a:endParaRPr>
            </a:p>
          </p:txBody>
        </p:sp>
      </p:grpSp>
      <p:sp>
        <p:nvSpPr>
          <p:cNvPr id="385034" name="Rectangle 15"/>
          <p:cNvSpPr>
            <a:spLocks noChangeArrowheads="1"/>
          </p:cNvSpPr>
          <p:nvPr/>
        </p:nvSpPr>
        <p:spPr bwMode="auto">
          <a:xfrm>
            <a:off x="8258175" y="2906713"/>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 </a:t>
            </a:r>
            <a:endParaRPr lang="it-IT" sz="2400">
              <a:solidFill>
                <a:srgbClr val="FFFF00"/>
              </a:solidFill>
            </a:endParaRPr>
          </a:p>
        </p:txBody>
      </p:sp>
      <p:sp>
        <p:nvSpPr>
          <p:cNvPr id="385035" name="Rectangle 17"/>
          <p:cNvSpPr>
            <a:spLocks noChangeArrowheads="1"/>
          </p:cNvSpPr>
          <p:nvPr/>
        </p:nvSpPr>
        <p:spPr bwMode="auto">
          <a:xfrm>
            <a:off x="1701800" y="373380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FFFFFF"/>
              </a:solidFill>
            </a:endParaRPr>
          </a:p>
        </p:txBody>
      </p:sp>
      <p:sp>
        <p:nvSpPr>
          <p:cNvPr id="385036" name="Rectangle 19"/>
          <p:cNvSpPr>
            <a:spLocks noChangeArrowheads="1"/>
          </p:cNvSpPr>
          <p:nvPr/>
        </p:nvSpPr>
        <p:spPr bwMode="auto">
          <a:xfrm>
            <a:off x="4038600" y="373380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 </a:t>
            </a:r>
            <a:endParaRPr lang="it-IT" sz="2400">
              <a:solidFill>
                <a:srgbClr val="000000"/>
              </a:solidFill>
            </a:endParaRPr>
          </a:p>
        </p:txBody>
      </p:sp>
      <p:sp>
        <p:nvSpPr>
          <p:cNvPr id="385037" name="Rectangle 21"/>
          <p:cNvSpPr>
            <a:spLocks noChangeArrowheads="1"/>
          </p:cNvSpPr>
          <p:nvPr/>
        </p:nvSpPr>
        <p:spPr bwMode="auto">
          <a:xfrm>
            <a:off x="5978525" y="373380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000000"/>
              </a:solidFill>
            </a:endParaRPr>
          </a:p>
        </p:txBody>
      </p:sp>
      <p:grpSp>
        <p:nvGrpSpPr>
          <p:cNvPr id="3" name="Gruppo 2"/>
          <p:cNvGrpSpPr>
            <a:grpSpLocks/>
          </p:cNvGrpSpPr>
          <p:nvPr/>
        </p:nvGrpSpPr>
        <p:grpSpPr bwMode="auto">
          <a:xfrm>
            <a:off x="1066800" y="3733800"/>
            <a:ext cx="6848475" cy="304800"/>
            <a:chOff x="1066800" y="3733800"/>
            <a:chExt cx="6848475" cy="304800"/>
          </a:xfrm>
        </p:grpSpPr>
        <p:sp>
          <p:nvSpPr>
            <p:cNvPr id="385066" name="Rectangle 16"/>
            <p:cNvSpPr>
              <a:spLocks noChangeArrowheads="1"/>
            </p:cNvSpPr>
            <p:nvPr/>
          </p:nvSpPr>
          <p:spPr bwMode="auto">
            <a:xfrm>
              <a:off x="1066800" y="3733800"/>
              <a:ext cx="858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Forearm</a:t>
              </a:r>
              <a:endParaRPr lang="it-IT" sz="2400">
                <a:solidFill>
                  <a:srgbClr val="FFFFFF"/>
                </a:solidFill>
              </a:endParaRPr>
            </a:p>
          </p:txBody>
        </p:sp>
        <p:sp>
          <p:nvSpPr>
            <p:cNvPr id="385067" name="Rectangle 18"/>
            <p:cNvSpPr>
              <a:spLocks noChangeArrowheads="1"/>
            </p:cNvSpPr>
            <p:nvPr/>
          </p:nvSpPr>
          <p:spPr bwMode="auto">
            <a:xfrm>
              <a:off x="3717925" y="3733800"/>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b="1">
                  <a:solidFill>
                    <a:srgbClr val="FFFF00"/>
                  </a:solidFill>
                </a:rPr>
                <a:t>1.8</a:t>
              </a:r>
              <a:endParaRPr lang="it-IT" sz="2400" b="1">
                <a:solidFill>
                  <a:srgbClr val="FFFF00"/>
                </a:solidFill>
              </a:endParaRPr>
            </a:p>
          </p:txBody>
        </p:sp>
        <p:sp>
          <p:nvSpPr>
            <p:cNvPr id="385068" name="Rectangle 20"/>
            <p:cNvSpPr>
              <a:spLocks noChangeArrowheads="1"/>
            </p:cNvSpPr>
            <p:nvPr/>
          </p:nvSpPr>
          <p:spPr bwMode="auto">
            <a:xfrm>
              <a:off x="5659438" y="3733800"/>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1.6</a:t>
              </a:r>
              <a:endParaRPr lang="it-IT" sz="2400">
                <a:solidFill>
                  <a:srgbClr val="000000"/>
                </a:solidFill>
              </a:endParaRPr>
            </a:p>
          </p:txBody>
        </p:sp>
        <p:sp>
          <p:nvSpPr>
            <p:cNvPr id="385069" name="Rectangle 22"/>
            <p:cNvSpPr>
              <a:spLocks noChangeArrowheads="1"/>
            </p:cNvSpPr>
            <p:nvPr/>
          </p:nvSpPr>
          <p:spPr bwMode="auto">
            <a:xfrm>
              <a:off x="7597775" y="3733800"/>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1.6</a:t>
              </a:r>
              <a:endParaRPr lang="it-IT" sz="2400">
                <a:solidFill>
                  <a:srgbClr val="000000"/>
                </a:solidFill>
              </a:endParaRPr>
            </a:p>
          </p:txBody>
        </p:sp>
      </p:grpSp>
      <p:sp>
        <p:nvSpPr>
          <p:cNvPr id="385039" name="Rectangle 23"/>
          <p:cNvSpPr>
            <a:spLocks noChangeArrowheads="1"/>
          </p:cNvSpPr>
          <p:nvPr/>
        </p:nvSpPr>
        <p:spPr bwMode="auto">
          <a:xfrm>
            <a:off x="7916863" y="373380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000000"/>
              </a:solidFill>
            </a:endParaRPr>
          </a:p>
        </p:txBody>
      </p:sp>
      <p:sp>
        <p:nvSpPr>
          <p:cNvPr id="385040" name="Rectangle 25"/>
          <p:cNvSpPr>
            <a:spLocks noChangeArrowheads="1"/>
          </p:cNvSpPr>
          <p:nvPr/>
        </p:nvSpPr>
        <p:spPr bwMode="auto">
          <a:xfrm>
            <a:off x="2230438" y="4486275"/>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FFFFFF"/>
              </a:solidFill>
            </a:endParaRPr>
          </a:p>
        </p:txBody>
      </p:sp>
      <p:sp>
        <p:nvSpPr>
          <p:cNvPr id="385041" name="Rectangle 27"/>
          <p:cNvSpPr>
            <a:spLocks noChangeArrowheads="1"/>
          </p:cNvSpPr>
          <p:nvPr/>
        </p:nvSpPr>
        <p:spPr bwMode="auto">
          <a:xfrm>
            <a:off x="4038600" y="4486275"/>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000000"/>
              </a:solidFill>
            </a:endParaRPr>
          </a:p>
        </p:txBody>
      </p:sp>
      <p:sp>
        <p:nvSpPr>
          <p:cNvPr id="385042" name="Rectangle 29"/>
          <p:cNvSpPr>
            <a:spLocks noChangeArrowheads="1"/>
          </p:cNvSpPr>
          <p:nvPr/>
        </p:nvSpPr>
        <p:spPr bwMode="auto">
          <a:xfrm>
            <a:off x="5978525" y="4486275"/>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 </a:t>
            </a:r>
            <a:endParaRPr lang="it-IT" sz="2400">
              <a:solidFill>
                <a:srgbClr val="000000"/>
              </a:solidFill>
            </a:endParaRPr>
          </a:p>
        </p:txBody>
      </p:sp>
      <p:grpSp>
        <p:nvGrpSpPr>
          <p:cNvPr id="4" name="Gruppo 3"/>
          <p:cNvGrpSpPr>
            <a:grpSpLocks/>
          </p:cNvGrpSpPr>
          <p:nvPr/>
        </p:nvGrpSpPr>
        <p:grpSpPr bwMode="auto">
          <a:xfrm>
            <a:off x="1066800" y="4486275"/>
            <a:ext cx="6848475" cy="304800"/>
            <a:chOff x="1066800" y="4486275"/>
            <a:chExt cx="6848475" cy="304800"/>
          </a:xfrm>
        </p:grpSpPr>
        <p:sp>
          <p:nvSpPr>
            <p:cNvPr id="385062" name="Rectangle 24"/>
            <p:cNvSpPr>
              <a:spLocks noChangeArrowheads="1"/>
            </p:cNvSpPr>
            <p:nvPr/>
          </p:nvSpPr>
          <p:spPr bwMode="auto">
            <a:xfrm>
              <a:off x="1066800" y="4486275"/>
              <a:ext cx="1387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Femoral neck</a:t>
              </a:r>
              <a:endParaRPr lang="it-IT" sz="2400">
                <a:solidFill>
                  <a:srgbClr val="FFFFFF"/>
                </a:solidFill>
              </a:endParaRPr>
            </a:p>
          </p:txBody>
        </p:sp>
        <p:sp>
          <p:nvSpPr>
            <p:cNvPr id="385063" name="Rectangle 26"/>
            <p:cNvSpPr>
              <a:spLocks noChangeArrowheads="1"/>
            </p:cNvSpPr>
            <p:nvPr/>
          </p:nvSpPr>
          <p:spPr bwMode="auto">
            <a:xfrm>
              <a:off x="3717925" y="4486275"/>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1.6</a:t>
              </a:r>
              <a:endParaRPr lang="it-IT" sz="2400">
                <a:solidFill>
                  <a:srgbClr val="000000"/>
                </a:solidFill>
              </a:endParaRPr>
            </a:p>
          </p:txBody>
        </p:sp>
        <p:sp>
          <p:nvSpPr>
            <p:cNvPr id="385064" name="Rectangle 28"/>
            <p:cNvSpPr>
              <a:spLocks noChangeArrowheads="1"/>
            </p:cNvSpPr>
            <p:nvPr/>
          </p:nvSpPr>
          <p:spPr bwMode="auto">
            <a:xfrm>
              <a:off x="5659438" y="4486275"/>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b="1">
                  <a:solidFill>
                    <a:srgbClr val="FFFF00"/>
                  </a:solidFill>
                </a:rPr>
                <a:t>2.6</a:t>
              </a:r>
              <a:endParaRPr lang="it-IT" sz="2400" b="1">
                <a:solidFill>
                  <a:srgbClr val="000000"/>
                </a:solidFill>
              </a:endParaRPr>
            </a:p>
          </p:txBody>
        </p:sp>
        <p:sp>
          <p:nvSpPr>
            <p:cNvPr id="385065" name="Rectangle 30"/>
            <p:cNvSpPr>
              <a:spLocks noChangeArrowheads="1"/>
            </p:cNvSpPr>
            <p:nvPr/>
          </p:nvSpPr>
          <p:spPr bwMode="auto">
            <a:xfrm>
              <a:off x="7597775" y="4486275"/>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1.9</a:t>
              </a:r>
              <a:endParaRPr lang="it-IT" sz="2400">
                <a:solidFill>
                  <a:srgbClr val="000000"/>
                </a:solidFill>
              </a:endParaRPr>
            </a:p>
          </p:txBody>
        </p:sp>
      </p:grpSp>
      <p:sp>
        <p:nvSpPr>
          <p:cNvPr id="385044" name="Rectangle 31"/>
          <p:cNvSpPr>
            <a:spLocks noChangeArrowheads="1"/>
          </p:cNvSpPr>
          <p:nvPr/>
        </p:nvSpPr>
        <p:spPr bwMode="auto">
          <a:xfrm>
            <a:off x="7916863" y="4486275"/>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000000"/>
              </a:solidFill>
            </a:endParaRPr>
          </a:p>
        </p:txBody>
      </p:sp>
      <p:sp>
        <p:nvSpPr>
          <p:cNvPr id="385045" name="Rectangle 33"/>
          <p:cNvSpPr>
            <a:spLocks noChangeArrowheads="1"/>
          </p:cNvSpPr>
          <p:nvPr/>
        </p:nvSpPr>
        <p:spPr bwMode="auto">
          <a:xfrm>
            <a:off x="2243138" y="523875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FFFFFF"/>
              </a:solidFill>
            </a:endParaRPr>
          </a:p>
        </p:txBody>
      </p:sp>
      <p:sp>
        <p:nvSpPr>
          <p:cNvPr id="385046" name="Rectangle 35"/>
          <p:cNvSpPr>
            <a:spLocks noChangeArrowheads="1"/>
          </p:cNvSpPr>
          <p:nvPr/>
        </p:nvSpPr>
        <p:spPr bwMode="auto">
          <a:xfrm>
            <a:off x="4038600" y="523875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000000"/>
              </a:solidFill>
            </a:endParaRPr>
          </a:p>
        </p:txBody>
      </p:sp>
      <p:sp>
        <p:nvSpPr>
          <p:cNvPr id="385047" name="Rectangle 37"/>
          <p:cNvSpPr>
            <a:spLocks noChangeArrowheads="1"/>
          </p:cNvSpPr>
          <p:nvPr/>
        </p:nvSpPr>
        <p:spPr bwMode="auto">
          <a:xfrm>
            <a:off x="5978525" y="523875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 </a:t>
            </a:r>
            <a:endParaRPr lang="it-IT" sz="2400">
              <a:solidFill>
                <a:srgbClr val="000000"/>
              </a:solidFill>
            </a:endParaRPr>
          </a:p>
        </p:txBody>
      </p:sp>
      <p:grpSp>
        <p:nvGrpSpPr>
          <p:cNvPr id="5" name="Gruppo 4"/>
          <p:cNvGrpSpPr>
            <a:grpSpLocks/>
          </p:cNvGrpSpPr>
          <p:nvPr/>
        </p:nvGrpSpPr>
        <p:grpSpPr bwMode="auto">
          <a:xfrm>
            <a:off x="1066800" y="5238750"/>
            <a:ext cx="6848475" cy="304800"/>
            <a:chOff x="1066800" y="5238750"/>
            <a:chExt cx="6848475" cy="304800"/>
          </a:xfrm>
        </p:grpSpPr>
        <p:sp>
          <p:nvSpPr>
            <p:cNvPr id="385058" name="Rectangle 32"/>
            <p:cNvSpPr>
              <a:spLocks noChangeArrowheads="1"/>
            </p:cNvSpPr>
            <p:nvPr/>
          </p:nvSpPr>
          <p:spPr bwMode="auto">
            <a:xfrm>
              <a:off x="1066800" y="5238750"/>
              <a:ext cx="1401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Lumbar spine</a:t>
              </a:r>
              <a:endParaRPr lang="it-IT" sz="2400">
                <a:solidFill>
                  <a:srgbClr val="FFFFFF"/>
                </a:solidFill>
              </a:endParaRPr>
            </a:p>
          </p:txBody>
        </p:sp>
        <p:sp>
          <p:nvSpPr>
            <p:cNvPr id="385059" name="Rectangle 34"/>
            <p:cNvSpPr>
              <a:spLocks noChangeArrowheads="1"/>
            </p:cNvSpPr>
            <p:nvPr/>
          </p:nvSpPr>
          <p:spPr bwMode="auto">
            <a:xfrm>
              <a:off x="3717925" y="5238750"/>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1.6</a:t>
              </a:r>
              <a:endParaRPr lang="it-IT" sz="2400">
                <a:solidFill>
                  <a:srgbClr val="000000"/>
                </a:solidFill>
              </a:endParaRPr>
            </a:p>
          </p:txBody>
        </p:sp>
        <p:sp>
          <p:nvSpPr>
            <p:cNvPr id="385060" name="Rectangle 36"/>
            <p:cNvSpPr>
              <a:spLocks noChangeArrowheads="1"/>
            </p:cNvSpPr>
            <p:nvPr/>
          </p:nvSpPr>
          <p:spPr bwMode="auto">
            <a:xfrm>
              <a:off x="5659438" y="5238750"/>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FF"/>
                  </a:solidFill>
                </a:rPr>
                <a:t>1.3</a:t>
              </a:r>
              <a:endParaRPr lang="it-IT" sz="2400">
                <a:solidFill>
                  <a:srgbClr val="000000"/>
                </a:solidFill>
              </a:endParaRPr>
            </a:p>
          </p:txBody>
        </p:sp>
        <p:sp>
          <p:nvSpPr>
            <p:cNvPr id="385061" name="Rectangle 38"/>
            <p:cNvSpPr>
              <a:spLocks noChangeArrowheads="1"/>
            </p:cNvSpPr>
            <p:nvPr/>
          </p:nvSpPr>
          <p:spPr bwMode="auto">
            <a:xfrm>
              <a:off x="7597775" y="5238750"/>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b="1">
                  <a:solidFill>
                    <a:srgbClr val="FFFF00"/>
                  </a:solidFill>
                </a:rPr>
                <a:t>2.0</a:t>
              </a:r>
              <a:endParaRPr lang="it-IT" sz="2400" b="1">
                <a:solidFill>
                  <a:srgbClr val="000000"/>
                </a:solidFill>
              </a:endParaRPr>
            </a:p>
          </p:txBody>
        </p:sp>
      </p:grpSp>
      <p:sp>
        <p:nvSpPr>
          <p:cNvPr id="385049" name="Rectangle 39"/>
          <p:cNvSpPr>
            <a:spLocks noChangeArrowheads="1"/>
          </p:cNvSpPr>
          <p:nvPr/>
        </p:nvSpPr>
        <p:spPr bwMode="auto">
          <a:xfrm>
            <a:off x="7916863" y="5238750"/>
            <a:ext cx="6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2000">
                <a:solidFill>
                  <a:srgbClr val="FFFF00"/>
                </a:solidFill>
              </a:rPr>
              <a:t> </a:t>
            </a:r>
            <a:endParaRPr lang="it-IT" sz="2400">
              <a:solidFill>
                <a:srgbClr val="000000"/>
              </a:solidFill>
            </a:endParaRPr>
          </a:p>
        </p:txBody>
      </p:sp>
      <p:sp>
        <p:nvSpPr>
          <p:cNvPr id="385050" name="Rectangle 40"/>
          <p:cNvSpPr>
            <a:spLocks noChangeArrowheads="1"/>
          </p:cNvSpPr>
          <p:nvPr/>
        </p:nvSpPr>
        <p:spPr bwMode="auto">
          <a:xfrm>
            <a:off x="755650" y="5683250"/>
            <a:ext cx="3175"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00">
                <a:solidFill>
                  <a:srgbClr val="FFFFFF"/>
                </a:solidFill>
              </a:rPr>
              <a:t> </a:t>
            </a:r>
            <a:endParaRPr lang="it-IT" sz="2400">
              <a:solidFill>
                <a:srgbClr val="FFFFFF"/>
              </a:solidFill>
            </a:endParaRPr>
          </a:p>
        </p:txBody>
      </p:sp>
      <p:sp>
        <p:nvSpPr>
          <p:cNvPr id="385051" name="Rectangle 41"/>
          <p:cNvSpPr>
            <a:spLocks noChangeArrowheads="1"/>
          </p:cNvSpPr>
          <p:nvPr/>
        </p:nvSpPr>
        <p:spPr bwMode="auto">
          <a:xfrm>
            <a:off x="755650" y="5694363"/>
            <a:ext cx="31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000">
                <a:solidFill>
                  <a:srgbClr val="FFFFFF"/>
                </a:solidFill>
              </a:rPr>
              <a:t> </a:t>
            </a:r>
            <a:endParaRPr lang="it-IT" sz="2400">
              <a:solidFill>
                <a:srgbClr val="FFFFFF"/>
              </a:solidFill>
            </a:endParaRPr>
          </a:p>
        </p:txBody>
      </p:sp>
      <p:sp>
        <p:nvSpPr>
          <p:cNvPr id="108586"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8587" name="Line 43"/>
          <p:cNvSpPr>
            <a:spLocks noChangeShapeType="1"/>
          </p:cNvSpPr>
          <p:nvPr/>
        </p:nvSpPr>
        <p:spPr bwMode="auto">
          <a:xfrm>
            <a:off x="858838" y="34290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8588" name="Line 44"/>
          <p:cNvSpPr>
            <a:spLocks noChangeShapeType="1"/>
          </p:cNvSpPr>
          <p:nvPr/>
        </p:nvSpPr>
        <p:spPr bwMode="auto">
          <a:xfrm>
            <a:off x="858838" y="5875338"/>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8589" name="Line 45"/>
          <p:cNvSpPr>
            <a:spLocks noChangeShapeType="1"/>
          </p:cNvSpPr>
          <p:nvPr/>
        </p:nvSpPr>
        <p:spPr bwMode="auto">
          <a:xfrm>
            <a:off x="3505200" y="2590800"/>
            <a:ext cx="4724400"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8590" name="Text Box 46"/>
          <p:cNvSpPr txBox="1">
            <a:spLocks noChangeArrowheads="1"/>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r>
              <a:rPr lang="it-IT" sz="1200">
                <a:solidFill>
                  <a:srgbClr val="0A0A46"/>
                </a:solidFill>
                <a:ea typeface="Geneva"/>
                <a:cs typeface="Geneva"/>
              </a:rPr>
              <a:t>Eddy  et al. Osteoporos Int, 1998</a:t>
            </a:r>
          </a:p>
        </p:txBody>
      </p:sp>
      <p:sp>
        <p:nvSpPr>
          <p:cNvPr id="52" name="Rectangle 2"/>
          <p:cNvSpPr>
            <a:spLocks noGrp="1" noChangeArrowheads="1"/>
          </p:cNvSpPr>
          <p:nvPr>
            <p:ph type="title"/>
          </p:nvPr>
        </p:nvSpPr>
        <p:spPr>
          <a:xfrm>
            <a:off x="0" y="0"/>
            <a:ext cx="9144000" cy="1331913"/>
          </a:xfrm>
          <a:effectLst>
            <a:outerShdw blurRad="76200" dist="12700" dir="2700000">
              <a:srgbClr val="2D2DB9">
                <a:alpha val="50000"/>
              </a:srgbClr>
            </a:outerShdw>
          </a:effectLst>
        </p:spPr>
        <p:txBody>
          <a:bodyPr/>
          <a:lstStyle/>
          <a:p>
            <a:pPr eaLnBrk="1" hangingPunct="1">
              <a:defRPr/>
            </a:pPr>
            <a:r>
              <a:rPr lang="it-IT" sz="2400" b="1" dirty="0" err="1">
                <a:solidFill>
                  <a:srgbClr val="0A0A46"/>
                </a:solidFill>
                <a:latin typeface="Times New Roman" charset="0"/>
                <a:ea typeface="Geneva" charset="0"/>
                <a:cs typeface="Geneva" charset="0"/>
              </a:rPr>
              <a:t>Relationship</a:t>
            </a:r>
            <a:r>
              <a:rPr lang="it-IT" sz="2400" b="1" dirty="0">
                <a:solidFill>
                  <a:srgbClr val="0A0A46"/>
                </a:solidFill>
                <a:latin typeface="Times New Roman" charset="0"/>
                <a:ea typeface="Geneva" charset="0"/>
                <a:cs typeface="Geneva" charset="0"/>
              </a:rPr>
              <a:t> of bone mass and </a:t>
            </a:r>
            <a:r>
              <a:rPr lang="it-IT" sz="2400" b="1" dirty="0" err="1">
                <a:solidFill>
                  <a:srgbClr val="0A0A46"/>
                </a:solidFill>
                <a:latin typeface="Times New Roman" charset="0"/>
                <a:ea typeface="Geneva" charset="0"/>
                <a:cs typeface="Geneva" charset="0"/>
              </a:rPr>
              <a:t>fractures</a:t>
            </a:r>
            <a:r>
              <a:rPr lang="it-IT" sz="2400" b="1" dirty="0">
                <a:solidFill>
                  <a:srgbClr val="0A0A46"/>
                </a:solidFill>
                <a:latin typeface="Times New Roman" charset="0"/>
                <a:ea typeface="Geneva" charset="0"/>
                <a:cs typeface="Geneva" charset="0"/>
              </a:rPr>
              <a:t> </a:t>
            </a:r>
            <a:r>
              <a:rPr lang="it-IT" sz="2400" b="1" dirty="0" err="1">
                <a:solidFill>
                  <a:srgbClr val="0A0A46"/>
                </a:solidFill>
                <a:latin typeface="Times New Roman" charset="0"/>
                <a:ea typeface="Geneva" charset="0"/>
                <a:cs typeface="Geneva" charset="0"/>
              </a:rPr>
              <a:t>as</a:t>
            </a:r>
            <a:r>
              <a:rPr lang="it-IT" sz="2400" b="1" dirty="0">
                <a:solidFill>
                  <a:srgbClr val="0A0A46"/>
                </a:solidFill>
                <a:latin typeface="Times New Roman" charset="0"/>
                <a:ea typeface="Geneva" charset="0"/>
                <a:cs typeface="Geneva" charset="0"/>
              </a:rPr>
              <a:t> </a:t>
            </a:r>
            <a:r>
              <a:rPr lang="it-IT" sz="2400" b="1" dirty="0" err="1">
                <a:solidFill>
                  <a:srgbClr val="0A0A46"/>
                </a:solidFill>
                <a:latin typeface="Times New Roman" charset="0"/>
                <a:ea typeface="Geneva" charset="0"/>
                <a:cs typeface="Geneva" charset="0"/>
              </a:rPr>
              <a:t>assessed</a:t>
            </a:r>
            <a:r>
              <a:rPr lang="it-IT" sz="2400" b="1" dirty="0">
                <a:solidFill>
                  <a:srgbClr val="0A0A46"/>
                </a:solidFill>
                <a:latin typeface="Times New Roman" charset="0"/>
                <a:ea typeface="Geneva" charset="0"/>
                <a:cs typeface="Geneva" charset="0"/>
              </a:rPr>
              <a:t> by the relative </a:t>
            </a:r>
            <a:r>
              <a:rPr lang="it-IT" sz="2400" b="1" dirty="0" err="1">
                <a:solidFill>
                  <a:srgbClr val="0A0A46"/>
                </a:solidFill>
                <a:latin typeface="Times New Roman" charset="0"/>
                <a:ea typeface="Geneva" charset="0"/>
                <a:cs typeface="Geneva" charset="0"/>
              </a:rPr>
              <a:t>risk</a:t>
            </a:r>
            <a:r>
              <a:rPr lang="it-IT" sz="2400" b="1" dirty="0">
                <a:solidFill>
                  <a:srgbClr val="0A0A46"/>
                </a:solidFill>
                <a:latin typeface="Times New Roman" charset="0"/>
                <a:ea typeface="Geneva" charset="0"/>
                <a:cs typeface="Geneva" charset="0"/>
              </a:rPr>
              <a:t> of </a:t>
            </a:r>
            <a:r>
              <a:rPr lang="it-IT" sz="2400" b="1" dirty="0" err="1">
                <a:solidFill>
                  <a:srgbClr val="0A0A46"/>
                </a:solidFill>
                <a:latin typeface="Times New Roman" charset="0"/>
                <a:ea typeface="Geneva" charset="0"/>
                <a:cs typeface="Geneva" charset="0"/>
              </a:rPr>
              <a:t>fracture</a:t>
            </a:r>
            <a:r>
              <a:rPr lang="it-IT" sz="2400" b="1" dirty="0">
                <a:solidFill>
                  <a:srgbClr val="0A0A46"/>
                </a:solidFill>
                <a:latin typeface="Times New Roman" charset="0"/>
                <a:ea typeface="Geneva" charset="0"/>
                <a:cs typeface="Geneva" charset="0"/>
              </a:rPr>
              <a:t> of </a:t>
            </a:r>
            <a:r>
              <a:rPr lang="it-IT" sz="2400" b="1" dirty="0" err="1">
                <a:solidFill>
                  <a:srgbClr val="0A0A46"/>
                </a:solidFill>
                <a:latin typeface="Times New Roman" charset="0"/>
                <a:ea typeface="Geneva" charset="0"/>
                <a:cs typeface="Geneva" charset="0"/>
              </a:rPr>
              <a:t>wrist</a:t>
            </a:r>
            <a:r>
              <a:rPr lang="it-IT" sz="2400" b="1" dirty="0">
                <a:solidFill>
                  <a:srgbClr val="0A0A46"/>
                </a:solidFill>
                <a:latin typeface="Times New Roman" charset="0"/>
                <a:ea typeface="Geneva" charset="0"/>
                <a:cs typeface="Geneva" charset="0"/>
              </a:rPr>
              <a:t>, hip and </a:t>
            </a:r>
            <a:r>
              <a:rPr lang="it-IT" sz="2400" b="1" dirty="0" err="1">
                <a:solidFill>
                  <a:srgbClr val="0A0A46"/>
                </a:solidFill>
                <a:latin typeface="Times New Roman" charset="0"/>
                <a:ea typeface="Geneva" charset="0"/>
                <a:cs typeface="Geneva" charset="0"/>
              </a:rPr>
              <a:t>vertebrae</a:t>
            </a:r>
            <a:r>
              <a:rPr lang="it-IT" sz="2400" b="1" dirty="0">
                <a:solidFill>
                  <a:srgbClr val="0A0A46"/>
                </a:solidFill>
                <a:latin typeface="Times New Roman" charset="0"/>
                <a:ea typeface="Geneva" charset="0"/>
                <a:cs typeface="Geneva" charset="0"/>
              </a:rPr>
              <a:t> per 1 SD </a:t>
            </a:r>
            <a:r>
              <a:rPr lang="it-IT" sz="2400" b="1" dirty="0" err="1">
                <a:solidFill>
                  <a:srgbClr val="0A0A46"/>
                </a:solidFill>
                <a:latin typeface="Times New Roman" charset="0"/>
                <a:ea typeface="Geneva" charset="0"/>
                <a:cs typeface="Geneva" charset="0"/>
              </a:rPr>
              <a:t>change</a:t>
            </a:r>
            <a:r>
              <a:rPr lang="it-IT" sz="2400" b="1" dirty="0">
                <a:solidFill>
                  <a:srgbClr val="0A0A46"/>
                </a:solidFill>
                <a:latin typeface="Times New Roman" charset="0"/>
                <a:ea typeface="Geneva" charset="0"/>
                <a:cs typeface="Geneva" charset="0"/>
              </a:rPr>
              <a:t> in BMD in </a:t>
            </a:r>
            <a:r>
              <a:rPr lang="it-IT" sz="2400" b="1" dirty="0" err="1">
                <a:solidFill>
                  <a:srgbClr val="0A0A46"/>
                </a:solidFill>
                <a:latin typeface="Times New Roman" charset="0"/>
                <a:ea typeface="Geneva" charset="0"/>
                <a:cs typeface="Geneva" charset="0"/>
              </a:rPr>
              <a:t>different</a:t>
            </a:r>
            <a:r>
              <a:rPr lang="it-IT" sz="2400" b="1" dirty="0">
                <a:solidFill>
                  <a:srgbClr val="0A0A46"/>
                </a:solidFill>
                <a:latin typeface="Times New Roman" charset="0"/>
                <a:ea typeface="Geneva" charset="0"/>
                <a:cs typeface="Geneva" charset="0"/>
              </a:rPr>
              <a:t> </a:t>
            </a:r>
            <a:r>
              <a:rPr lang="it-IT" sz="2400" b="1" dirty="0" err="1">
                <a:solidFill>
                  <a:srgbClr val="0A0A46"/>
                </a:solidFill>
                <a:latin typeface="Times New Roman" charset="0"/>
                <a:ea typeface="Geneva" charset="0"/>
                <a:cs typeface="Geneva" charset="0"/>
              </a:rPr>
              <a:t>regions</a:t>
            </a:r>
            <a:r>
              <a:rPr lang="it-IT" sz="2400" b="1" dirty="0">
                <a:solidFill>
                  <a:srgbClr val="0A0A46"/>
                </a:solidFill>
                <a:latin typeface="Times New Roman" charset="0"/>
                <a:ea typeface="Geneva" charset="0"/>
                <a:cs typeface="Geneva" charset="0"/>
              </a:rPr>
              <a:t>, </a:t>
            </a:r>
            <a:r>
              <a:rPr lang="it-IT" sz="2400" b="1" dirty="0" err="1">
                <a:solidFill>
                  <a:srgbClr val="0A0A46"/>
                </a:solidFill>
                <a:latin typeface="Times New Roman" charset="0"/>
                <a:ea typeface="Geneva" charset="0"/>
                <a:cs typeface="Geneva" charset="0"/>
              </a:rPr>
              <a:t>adjusted</a:t>
            </a:r>
            <a:r>
              <a:rPr lang="it-IT" sz="2400" b="1" dirty="0">
                <a:solidFill>
                  <a:srgbClr val="0A0A46"/>
                </a:solidFill>
                <a:latin typeface="Times New Roman" charset="0"/>
                <a:ea typeface="Geneva" charset="0"/>
                <a:cs typeface="Geneva" charset="0"/>
              </a:rPr>
              <a:t> for </a:t>
            </a:r>
            <a:r>
              <a:rPr lang="it-IT" sz="2400" b="1" dirty="0" err="1">
                <a:solidFill>
                  <a:srgbClr val="0A0A46"/>
                </a:solidFill>
                <a:latin typeface="Times New Roman" charset="0"/>
                <a:ea typeface="Geneva" charset="0"/>
                <a:cs typeface="Geneva" charset="0"/>
              </a:rPr>
              <a:t>age</a:t>
            </a:r>
            <a:endParaRPr lang="it-IT" sz="2400" b="1" dirty="0">
              <a:solidFill>
                <a:srgbClr val="0A0A46"/>
              </a:solidFill>
              <a:latin typeface="Times New Roman" charset="0"/>
              <a:ea typeface="Geneva" charset="0"/>
              <a:cs typeface="Geneva"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858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8589"/>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08587"/>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8588"/>
                                        </p:tgtEl>
                                        <p:attrNameLst>
                                          <p:attrName>style.visibility</p:attrName>
                                        </p:attrNameLst>
                                      </p:cBhvr>
                                      <p:to>
                                        <p:strVal val="visible"/>
                                      </p:to>
                                    </p:se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nodeType="afterGroup">
                            <p:stCondLst>
                              <p:cond delay="1000"/>
                            </p:stCondLst>
                            <p:childTnLst>
                              <p:par>
                                <p:cTn id="25" presetID="9"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par>
                          <p:cTn id="28" fill="hold" nodeType="afterGroup">
                            <p:stCondLst>
                              <p:cond delay="1500"/>
                            </p:stCondLst>
                            <p:childTnLst>
                              <p:par>
                                <p:cTn id="29" presetID="9"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par>
                          <p:cTn id="32" fill="hold" nodeType="afterGroup">
                            <p:stCondLst>
                              <p:cond delay="2000"/>
                            </p:stCondLst>
                            <p:childTnLst>
                              <p:par>
                                <p:cTn id="33" presetID="9"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par>
                          <p:cTn id="36" fill="hold" nodeType="afterGroup">
                            <p:stCondLst>
                              <p:cond delay="2500"/>
                            </p:stCondLst>
                            <p:childTnLst>
                              <p:par>
                                <p:cTn id="37" presetID="9"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par>
                          <p:cTn id="40" fill="hold" nodeType="afterGroup">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108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6" grpId="0" animBg="1"/>
      <p:bldP spid="108587" grpId="0" animBg="1"/>
      <p:bldP spid="108588" grpId="0" animBg="1"/>
      <p:bldP spid="108589" grpId="0" animBg="1"/>
      <p:bldP spid="108590"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3"/>
          <p:cNvSpPr txBox="1">
            <a:spLocks noChangeArrowheads="1"/>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200">
                <a:solidFill>
                  <a:srgbClr val="0A0A46"/>
                </a:solidFill>
                <a:ea typeface="Geneva"/>
                <a:cs typeface="Geneva"/>
              </a:rPr>
              <a:t>Cummings SR et al. JAMA, 2002</a:t>
            </a:r>
          </a:p>
        </p:txBody>
      </p:sp>
      <p:grpSp>
        <p:nvGrpSpPr>
          <p:cNvPr id="109572" name="Gruppo 45"/>
          <p:cNvGrpSpPr>
            <a:grpSpLocks/>
          </p:cNvGrpSpPr>
          <p:nvPr/>
        </p:nvGrpSpPr>
        <p:grpSpPr bwMode="auto">
          <a:xfrm>
            <a:off x="1317625" y="2024063"/>
            <a:ext cx="6530975" cy="3757612"/>
            <a:chOff x="998937" y="2098675"/>
            <a:chExt cx="7394748" cy="4253682"/>
          </a:xfrm>
        </p:grpSpPr>
        <p:sp>
          <p:nvSpPr>
            <p:cNvPr id="386055" name="Text Box 4"/>
            <p:cNvSpPr txBox="1">
              <a:spLocks noChangeArrowheads="1"/>
            </p:cNvSpPr>
            <p:nvPr/>
          </p:nvSpPr>
          <p:spPr bwMode="auto">
            <a:xfrm rot="-5400000">
              <a:off x="-350837" y="3753248"/>
              <a:ext cx="3048002" cy="3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a:solidFill>
                    <a:srgbClr val="FFFFFF"/>
                  </a:solidFill>
                  <a:ea typeface="Geneva"/>
                  <a:cs typeface="Geneva"/>
                </a:rPr>
                <a:t>5-Year fracture risk (%)</a:t>
              </a:r>
            </a:p>
          </p:txBody>
        </p:sp>
        <p:sp>
          <p:nvSpPr>
            <p:cNvPr id="386056" name="Line 6"/>
            <p:cNvSpPr>
              <a:spLocks noChangeShapeType="1"/>
            </p:cNvSpPr>
            <p:nvPr/>
          </p:nvSpPr>
          <p:spPr bwMode="auto">
            <a:xfrm>
              <a:off x="1752600" y="5486400"/>
              <a:ext cx="5872163"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57" name="Line 7"/>
            <p:cNvSpPr>
              <a:spLocks noChangeShapeType="1"/>
            </p:cNvSpPr>
            <p:nvPr/>
          </p:nvSpPr>
          <p:spPr bwMode="auto">
            <a:xfrm>
              <a:off x="2735263" y="5486400"/>
              <a:ext cx="0" cy="1508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58" name="Line 8"/>
            <p:cNvSpPr>
              <a:spLocks noChangeShapeType="1"/>
            </p:cNvSpPr>
            <p:nvPr/>
          </p:nvSpPr>
          <p:spPr bwMode="auto">
            <a:xfrm>
              <a:off x="3541713" y="5486400"/>
              <a:ext cx="0" cy="1539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59" name="Text Box 9"/>
            <p:cNvSpPr txBox="1">
              <a:spLocks noChangeArrowheads="1"/>
            </p:cNvSpPr>
            <p:nvPr/>
          </p:nvSpPr>
          <p:spPr bwMode="auto">
            <a:xfrm>
              <a:off x="2520950" y="5640389"/>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55</a:t>
              </a:r>
            </a:p>
          </p:txBody>
        </p:sp>
        <p:sp>
          <p:nvSpPr>
            <p:cNvPr id="386060" name="Text Box 10"/>
            <p:cNvSpPr txBox="1">
              <a:spLocks noChangeArrowheads="1"/>
            </p:cNvSpPr>
            <p:nvPr/>
          </p:nvSpPr>
          <p:spPr bwMode="auto">
            <a:xfrm>
              <a:off x="3325813" y="5638800"/>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60</a:t>
              </a:r>
            </a:p>
          </p:txBody>
        </p:sp>
        <p:sp>
          <p:nvSpPr>
            <p:cNvPr id="386061" name="Line 11"/>
            <p:cNvSpPr>
              <a:spLocks noChangeShapeType="1"/>
            </p:cNvSpPr>
            <p:nvPr/>
          </p:nvSpPr>
          <p:spPr bwMode="auto">
            <a:xfrm>
              <a:off x="4352925" y="5521325"/>
              <a:ext cx="0" cy="1508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62" name="Line 12"/>
            <p:cNvSpPr>
              <a:spLocks noChangeShapeType="1"/>
            </p:cNvSpPr>
            <p:nvPr/>
          </p:nvSpPr>
          <p:spPr bwMode="auto">
            <a:xfrm>
              <a:off x="5170488" y="5486400"/>
              <a:ext cx="0" cy="1508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63" name="Line 13"/>
            <p:cNvSpPr>
              <a:spLocks noChangeShapeType="1"/>
            </p:cNvSpPr>
            <p:nvPr/>
          </p:nvSpPr>
          <p:spPr bwMode="auto">
            <a:xfrm>
              <a:off x="5967413" y="5486400"/>
              <a:ext cx="0" cy="1508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64" name="Line 14"/>
            <p:cNvSpPr>
              <a:spLocks noChangeShapeType="1"/>
            </p:cNvSpPr>
            <p:nvPr/>
          </p:nvSpPr>
          <p:spPr bwMode="auto">
            <a:xfrm>
              <a:off x="6791325" y="5486400"/>
              <a:ext cx="0" cy="1508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65" name="Line 15"/>
            <p:cNvSpPr>
              <a:spLocks noChangeShapeType="1"/>
            </p:cNvSpPr>
            <p:nvPr/>
          </p:nvSpPr>
          <p:spPr bwMode="auto">
            <a:xfrm>
              <a:off x="7607300" y="5486400"/>
              <a:ext cx="0" cy="1508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66" name="Text Box 16"/>
            <p:cNvSpPr txBox="1">
              <a:spLocks noChangeArrowheads="1"/>
            </p:cNvSpPr>
            <p:nvPr/>
          </p:nvSpPr>
          <p:spPr bwMode="auto">
            <a:xfrm>
              <a:off x="4138613" y="5640389"/>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65</a:t>
              </a:r>
            </a:p>
          </p:txBody>
        </p:sp>
        <p:sp>
          <p:nvSpPr>
            <p:cNvPr id="386067" name="Text Box 17"/>
            <p:cNvSpPr txBox="1">
              <a:spLocks noChangeArrowheads="1"/>
            </p:cNvSpPr>
            <p:nvPr/>
          </p:nvSpPr>
          <p:spPr bwMode="auto">
            <a:xfrm>
              <a:off x="4960938" y="5638800"/>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70</a:t>
              </a:r>
            </a:p>
          </p:txBody>
        </p:sp>
        <p:sp>
          <p:nvSpPr>
            <p:cNvPr id="386068" name="Text Box 18"/>
            <p:cNvSpPr txBox="1">
              <a:spLocks noChangeArrowheads="1"/>
            </p:cNvSpPr>
            <p:nvPr/>
          </p:nvSpPr>
          <p:spPr bwMode="auto">
            <a:xfrm>
              <a:off x="5764213" y="5640389"/>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75</a:t>
              </a:r>
            </a:p>
          </p:txBody>
        </p:sp>
        <p:sp>
          <p:nvSpPr>
            <p:cNvPr id="386069" name="Text Box 19"/>
            <p:cNvSpPr txBox="1">
              <a:spLocks noChangeArrowheads="1"/>
            </p:cNvSpPr>
            <p:nvPr/>
          </p:nvSpPr>
          <p:spPr bwMode="auto">
            <a:xfrm>
              <a:off x="6575425" y="5640389"/>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80</a:t>
              </a:r>
            </a:p>
          </p:txBody>
        </p:sp>
        <p:sp>
          <p:nvSpPr>
            <p:cNvPr id="386070" name="Text Box 20"/>
            <p:cNvSpPr txBox="1">
              <a:spLocks noChangeArrowheads="1"/>
            </p:cNvSpPr>
            <p:nvPr/>
          </p:nvSpPr>
          <p:spPr bwMode="auto">
            <a:xfrm>
              <a:off x="7394575" y="5640389"/>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85</a:t>
              </a:r>
            </a:p>
          </p:txBody>
        </p:sp>
        <p:sp>
          <p:nvSpPr>
            <p:cNvPr id="386071" name="Text Box 21"/>
            <p:cNvSpPr txBox="1">
              <a:spLocks noChangeArrowheads="1"/>
            </p:cNvSpPr>
            <p:nvPr/>
          </p:nvSpPr>
          <p:spPr bwMode="auto">
            <a:xfrm>
              <a:off x="1712913" y="5640389"/>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50</a:t>
              </a:r>
            </a:p>
          </p:txBody>
        </p:sp>
        <p:sp>
          <p:nvSpPr>
            <p:cNvPr id="386072" name="Line 22"/>
            <p:cNvSpPr>
              <a:spLocks noChangeShapeType="1"/>
            </p:cNvSpPr>
            <p:nvPr/>
          </p:nvSpPr>
          <p:spPr bwMode="auto">
            <a:xfrm>
              <a:off x="1828800" y="4724400"/>
              <a:ext cx="76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73" name="Line 23"/>
            <p:cNvSpPr>
              <a:spLocks noChangeShapeType="1"/>
            </p:cNvSpPr>
            <p:nvPr/>
          </p:nvSpPr>
          <p:spPr bwMode="auto">
            <a:xfrm>
              <a:off x="1828800" y="4038600"/>
              <a:ext cx="76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74" name="Line 24"/>
            <p:cNvSpPr>
              <a:spLocks noChangeShapeType="1"/>
            </p:cNvSpPr>
            <p:nvPr/>
          </p:nvSpPr>
          <p:spPr bwMode="auto">
            <a:xfrm flipV="1">
              <a:off x="1905000" y="2286000"/>
              <a:ext cx="0" cy="33448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75" name="Line 25"/>
            <p:cNvSpPr>
              <a:spLocks noChangeShapeType="1"/>
            </p:cNvSpPr>
            <p:nvPr/>
          </p:nvSpPr>
          <p:spPr bwMode="auto">
            <a:xfrm>
              <a:off x="1828800" y="3200400"/>
              <a:ext cx="76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76" name="Line 26"/>
            <p:cNvSpPr>
              <a:spLocks noChangeShapeType="1"/>
            </p:cNvSpPr>
            <p:nvPr/>
          </p:nvSpPr>
          <p:spPr bwMode="auto">
            <a:xfrm>
              <a:off x="1828800" y="2362200"/>
              <a:ext cx="777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6077" name="Text Box 27"/>
            <p:cNvSpPr txBox="1">
              <a:spLocks noChangeArrowheads="1"/>
            </p:cNvSpPr>
            <p:nvPr/>
          </p:nvSpPr>
          <p:spPr bwMode="auto">
            <a:xfrm>
              <a:off x="1473987" y="5195889"/>
              <a:ext cx="310704"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0</a:t>
              </a:r>
            </a:p>
          </p:txBody>
        </p:sp>
        <p:sp>
          <p:nvSpPr>
            <p:cNvPr id="386078" name="Text Box 28"/>
            <p:cNvSpPr txBox="1">
              <a:spLocks noChangeArrowheads="1"/>
            </p:cNvSpPr>
            <p:nvPr/>
          </p:nvSpPr>
          <p:spPr bwMode="auto">
            <a:xfrm>
              <a:off x="1513674" y="4573588"/>
              <a:ext cx="310704"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5</a:t>
              </a:r>
            </a:p>
          </p:txBody>
        </p:sp>
        <p:sp>
          <p:nvSpPr>
            <p:cNvPr id="386079" name="Text Box 29"/>
            <p:cNvSpPr txBox="1">
              <a:spLocks noChangeArrowheads="1"/>
            </p:cNvSpPr>
            <p:nvPr/>
          </p:nvSpPr>
          <p:spPr bwMode="auto">
            <a:xfrm>
              <a:off x="1399374" y="3852135"/>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10</a:t>
              </a:r>
            </a:p>
          </p:txBody>
        </p:sp>
        <p:sp>
          <p:nvSpPr>
            <p:cNvPr id="386080" name="Text Box 30"/>
            <p:cNvSpPr txBox="1">
              <a:spLocks noChangeArrowheads="1"/>
            </p:cNvSpPr>
            <p:nvPr/>
          </p:nvSpPr>
          <p:spPr bwMode="auto">
            <a:xfrm>
              <a:off x="1399374" y="3044825"/>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15</a:t>
              </a:r>
            </a:p>
          </p:txBody>
        </p:sp>
        <p:sp>
          <p:nvSpPr>
            <p:cNvPr id="386081" name="Text Box 31"/>
            <p:cNvSpPr txBox="1">
              <a:spLocks noChangeArrowheads="1"/>
            </p:cNvSpPr>
            <p:nvPr/>
          </p:nvSpPr>
          <p:spPr bwMode="auto">
            <a:xfrm>
              <a:off x="1418424" y="2140175"/>
              <a:ext cx="41233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FF"/>
                  </a:solidFill>
                  <a:ea typeface="Geneva"/>
                  <a:cs typeface="Geneva"/>
                </a:rPr>
                <a:t>20</a:t>
              </a:r>
            </a:p>
          </p:txBody>
        </p:sp>
        <p:sp>
          <p:nvSpPr>
            <p:cNvPr id="386082" name="Text Box 32"/>
            <p:cNvSpPr txBox="1">
              <a:spLocks noChangeArrowheads="1"/>
            </p:cNvSpPr>
            <p:nvPr/>
          </p:nvSpPr>
          <p:spPr bwMode="auto">
            <a:xfrm>
              <a:off x="4033838" y="6003925"/>
              <a:ext cx="996849"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a:solidFill>
                    <a:srgbClr val="FFFFFF"/>
                  </a:solidFill>
                  <a:ea typeface="Geneva"/>
                  <a:cs typeface="Geneva"/>
                </a:rPr>
                <a:t>Age (yrs)</a:t>
              </a:r>
            </a:p>
          </p:txBody>
        </p:sp>
        <p:sp>
          <p:nvSpPr>
            <p:cNvPr id="386083" name="Freeform 33"/>
            <p:cNvSpPr>
              <a:spLocks/>
            </p:cNvSpPr>
            <p:nvPr/>
          </p:nvSpPr>
          <p:spPr bwMode="auto">
            <a:xfrm>
              <a:off x="1905000" y="2844800"/>
              <a:ext cx="5705475" cy="2565400"/>
            </a:xfrm>
            <a:custGeom>
              <a:avLst/>
              <a:gdLst>
                <a:gd name="T0" fmla="*/ 0 w 3292"/>
                <a:gd name="T1" fmla="*/ 2147483647 h 766"/>
                <a:gd name="T2" fmla="*/ 2147483647 w 3292"/>
                <a:gd name="T3" fmla="*/ 2147483647 h 766"/>
                <a:gd name="T4" fmla="*/ 2147483647 w 3292"/>
                <a:gd name="T5" fmla="*/ 2147483647 h 766"/>
                <a:gd name="T6" fmla="*/ 2147483647 w 3292"/>
                <a:gd name="T7" fmla="*/ 2147483647 h 766"/>
                <a:gd name="T8" fmla="*/ 2147483647 w 3292"/>
                <a:gd name="T9" fmla="*/ 0 h 766"/>
                <a:gd name="T10" fmla="*/ 0 60000 65536"/>
                <a:gd name="T11" fmla="*/ 0 60000 65536"/>
                <a:gd name="T12" fmla="*/ 0 60000 65536"/>
                <a:gd name="T13" fmla="*/ 0 60000 65536"/>
                <a:gd name="T14" fmla="*/ 0 60000 65536"/>
                <a:gd name="T15" fmla="*/ 0 w 3292"/>
                <a:gd name="T16" fmla="*/ 0 h 766"/>
                <a:gd name="T17" fmla="*/ 3292 w 3292"/>
                <a:gd name="T18" fmla="*/ 766 h 766"/>
              </a:gdLst>
              <a:ahLst/>
              <a:cxnLst>
                <a:cxn ang="T10">
                  <a:pos x="T0" y="T1"/>
                </a:cxn>
                <a:cxn ang="T11">
                  <a:pos x="T2" y="T3"/>
                </a:cxn>
                <a:cxn ang="T12">
                  <a:pos x="T4" y="T5"/>
                </a:cxn>
                <a:cxn ang="T13">
                  <a:pos x="T6" y="T7"/>
                </a:cxn>
                <a:cxn ang="T14">
                  <a:pos x="T8" y="T9"/>
                </a:cxn>
              </a:cxnLst>
              <a:rect l="T15" t="T16" r="T17" b="T18"/>
              <a:pathLst>
                <a:path w="3292" h="766">
                  <a:moveTo>
                    <a:pt x="0" y="766"/>
                  </a:moveTo>
                  <a:cubicBezTo>
                    <a:pt x="71" y="760"/>
                    <a:pt x="200" y="749"/>
                    <a:pt x="435" y="726"/>
                  </a:cubicBezTo>
                  <a:cubicBezTo>
                    <a:pt x="670" y="703"/>
                    <a:pt x="1070" y="688"/>
                    <a:pt x="1410" y="628"/>
                  </a:cubicBezTo>
                  <a:cubicBezTo>
                    <a:pt x="1750" y="568"/>
                    <a:pt x="2162" y="468"/>
                    <a:pt x="2476" y="363"/>
                  </a:cubicBezTo>
                  <a:cubicBezTo>
                    <a:pt x="2790" y="258"/>
                    <a:pt x="3042" y="128"/>
                    <a:pt x="3292" y="0"/>
                  </a:cubicBezTo>
                </a:path>
              </a:pathLst>
            </a:custGeom>
            <a:noFill/>
            <a:ln w="28575">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6084" name="Freeform 34"/>
            <p:cNvSpPr>
              <a:spLocks/>
            </p:cNvSpPr>
            <p:nvPr/>
          </p:nvSpPr>
          <p:spPr bwMode="auto">
            <a:xfrm>
              <a:off x="1938338" y="3829050"/>
              <a:ext cx="5595937" cy="1544638"/>
            </a:xfrm>
            <a:custGeom>
              <a:avLst/>
              <a:gdLst>
                <a:gd name="T0" fmla="*/ 0 w 3229"/>
                <a:gd name="T1" fmla="*/ 2147483647 h 461"/>
                <a:gd name="T2" fmla="*/ 2147483647 w 3229"/>
                <a:gd name="T3" fmla="*/ 2147483647 h 461"/>
                <a:gd name="T4" fmla="*/ 2147483647 w 3229"/>
                <a:gd name="T5" fmla="*/ 2147483647 h 461"/>
                <a:gd name="T6" fmla="*/ 2147483647 w 3229"/>
                <a:gd name="T7" fmla="*/ 0 h 461"/>
                <a:gd name="T8" fmla="*/ 0 60000 65536"/>
                <a:gd name="T9" fmla="*/ 0 60000 65536"/>
                <a:gd name="T10" fmla="*/ 0 60000 65536"/>
                <a:gd name="T11" fmla="*/ 0 60000 65536"/>
                <a:gd name="T12" fmla="*/ 0 w 3229"/>
                <a:gd name="T13" fmla="*/ 0 h 461"/>
                <a:gd name="T14" fmla="*/ 3229 w 3229"/>
                <a:gd name="T15" fmla="*/ 461 h 461"/>
              </a:gdLst>
              <a:ahLst/>
              <a:cxnLst>
                <a:cxn ang="T8">
                  <a:pos x="T0" y="T1"/>
                </a:cxn>
                <a:cxn ang="T9">
                  <a:pos x="T2" y="T3"/>
                </a:cxn>
                <a:cxn ang="T10">
                  <a:pos x="T4" y="T5"/>
                </a:cxn>
                <a:cxn ang="T11">
                  <a:pos x="T6" y="T7"/>
                </a:cxn>
              </a:cxnLst>
              <a:rect l="T12" t="T13" r="T14" b="T15"/>
              <a:pathLst>
                <a:path w="3229" h="461">
                  <a:moveTo>
                    <a:pt x="0" y="461"/>
                  </a:moveTo>
                  <a:cubicBezTo>
                    <a:pt x="198" y="453"/>
                    <a:pt x="786" y="448"/>
                    <a:pt x="1188" y="409"/>
                  </a:cubicBezTo>
                  <a:cubicBezTo>
                    <a:pt x="1590" y="370"/>
                    <a:pt x="2072" y="295"/>
                    <a:pt x="2412" y="227"/>
                  </a:cubicBezTo>
                  <a:cubicBezTo>
                    <a:pt x="2752" y="159"/>
                    <a:pt x="2990" y="79"/>
                    <a:pt x="3229"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6085" name="Freeform 35"/>
            <p:cNvSpPr>
              <a:spLocks/>
            </p:cNvSpPr>
            <p:nvPr/>
          </p:nvSpPr>
          <p:spPr bwMode="auto">
            <a:xfrm>
              <a:off x="1906588" y="4438650"/>
              <a:ext cx="5705475" cy="952500"/>
            </a:xfrm>
            <a:custGeom>
              <a:avLst/>
              <a:gdLst>
                <a:gd name="T0" fmla="*/ 0 w 3292"/>
                <a:gd name="T1" fmla="*/ 2147483647 h 285"/>
                <a:gd name="T2" fmla="*/ 2147483647 w 3292"/>
                <a:gd name="T3" fmla="*/ 2147483647 h 285"/>
                <a:gd name="T4" fmla="*/ 2147483647 w 3292"/>
                <a:gd name="T5" fmla="*/ 2147483647 h 285"/>
                <a:gd name="T6" fmla="*/ 2147483647 w 3292"/>
                <a:gd name="T7" fmla="*/ 0 h 285"/>
                <a:gd name="T8" fmla="*/ 0 60000 65536"/>
                <a:gd name="T9" fmla="*/ 0 60000 65536"/>
                <a:gd name="T10" fmla="*/ 0 60000 65536"/>
                <a:gd name="T11" fmla="*/ 0 60000 65536"/>
                <a:gd name="T12" fmla="*/ 0 w 3292"/>
                <a:gd name="T13" fmla="*/ 0 h 285"/>
                <a:gd name="T14" fmla="*/ 3292 w 3292"/>
                <a:gd name="T15" fmla="*/ 285 h 285"/>
              </a:gdLst>
              <a:ahLst/>
              <a:cxnLst>
                <a:cxn ang="T8">
                  <a:pos x="T0" y="T1"/>
                </a:cxn>
                <a:cxn ang="T9">
                  <a:pos x="T2" y="T3"/>
                </a:cxn>
                <a:cxn ang="T10">
                  <a:pos x="T4" y="T5"/>
                </a:cxn>
                <a:cxn ang="T11">
                  <a:pos x="T6" y="T7"/>
                </a:cxn>
              </a:cxnLst>
              <a:rect l="T12" t="T13" r="T14" b="T15"/>
              <a:pathLst>
                <a:path w="3292" h="285">
                  <a:moveTo>
                    <a:pt x="0" y="285"/>
                  </a:moveTo>
                  <a:cubicBezTo>
                    <a:pt x="240" y="279"/>
                    <a:pt x="1027" y="273"/>
                    <a:pt x="1440" y="249"/>
                  </a:cubicBezTo>
                  <a:cubicBezTo>
                    <a:pt x="1853" y="225"/>
                    <a:pt x="2169" y="183"/>
                    <a:pt x="2478" y="141"/>
                  </a:cubicBezTo>
                  <a:cubicBezTo>
                    <a:pt x="2787" y="99"/>
                    <a:pt x="3123" y="29"/>
                    <a:pt x="3292" y="0"/>
                  </a:cubicBez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6086" name="Freeform 36"/>
            <p:cNvSpPr>
              <a:spLocks/>
            </p:cNvSpPr>
            <p:nvPr/>
          </p:nvSpPr>
          <p:spPr bwMode="auto">
            <a:xfrm>
              <a:off x="1917700" y="4810125"/>
              <a:ext cx="5700713" cy="620713"/>
            </a:xfrm>
            <a:custGeom>
              <a:avLst/>
              <a:gdLst>
                <a:gd name="T0" fmla="*/ 0 w 3288"/>
                <a:gd name="T1" fmla="*/ 2147483647 h 186"/>
                <a:gd name="T2" fmla="*/ 2147483647 w 3288"/>
                <a:gd name="T3" fmla="*/ 2147483647 h 186"/>
                <a:gd name="T4" fmla="*/ 2147483647 w 3288"/>
                <a:gd name="T5" fmla="*/ 2147483647 h 186"/>
                <a:gd name="T6" fmla="*/ 2147483647 w 3288"/>
                <a:gd name="T7" fmla="*/ 0 h 186"/>
                <a:gd name="T8" fmla="*/ 0 60000 65536"/>
                <a:gd name="T9" fmla="*/ 0 60000 65536"/>
                <a:gd name="T10" fmla="*/ 0 60000 65536"/>
                <a:gd name="T11" fmla="*/ 0 60000 65536"/>
                <a:gd name="T12" fmla="*/ 0 w 3288"/>
                <a:gd name="T13" fmla="*/ 0 h 186"/>
                <a:gd name="T14" fmla="*/ 3288 w 3288"/>
                <a:gd name="T15" fmla="*/ 186 h 186"/>
              </a:gdLst>
              <a:ahLst/>
              <a:cxnLst>
                <a:cxn ang="T8">
                  <a:pos x="T0" y="T1"/>
                </a:cxn>
                <a:cxn ang="T9">
                  <a:pos x="T2" y="T3"/>
                </a:cxn>
                <a:cxn ang="T10">
                  <a:pos x="T4" y="T5"/>
                </a:cxn>
                <a:cxn ang="T11">
                  <a:pos x="T6" y="T7"/>
                </a:cxn>
              </a:cxnLst>
              <a:rect l="T12" t="T13" r="T14" b="T15"/>
              <a:pathLst>
                <a:path w="3288" h="186">
                  <a:moveTo>
                    <a:pt x="0" y="186"/>
                  </a:moveTo>
                  <a:cubicBezTo>
                    <a:pt x="253" y="181"/>
                    <a:pt x="1066" y="179"/>
                    <a:pt x="1517" y="161"/>
                  </a:cubicBezTo>
                  <a:cubicBezTo>
                    <a:pt x="1968" y="143"/>
                    <a:pt x="2411" y="105"/>
                    <a:pt x="2706" y="78"/>
                  </a:cubicBezTo>
                  <a:cubicBezTo>
                    <a:pt x="3001" y="51"/>
                    <a:pt x="3167" y="16"/>
                    <a:pt x="3288" y="0"/>
                  </a:cubicBez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6087" name="Freeform 37"/>
            <p:cNvSpPr>
              <a:spLocks/>
            </p:cNvSpPr>
            <p:nvPr/>
          </p:nvSpPr>
          <p:spPr bwMode="auto">
            <a:xfrm>
              <a:off x="1917700" y="5029200"/>
              <a:ext cx="5688013" cy="342900"/>
            </a:xfrm>
            <a:custGeom>
              <a:avLst/>
              <a:gdLst>
                <a:gd name="T0" fmla="*/ 0 w 3282"/>
                <a:gd name="T1" fmla="*/ 2147483647 h 102"/>
                <a:gd name="T2" fmla="*/ 2147483647 w 3282"/>
                <a:gd name="T3" fmla="*/ 2147483647 h 102"/>
                <a:gd name="T4" fmla="*/ 2147483647 w 3282"/>
                <a:gd name="T5" fmla="*/ 0 h 102"/>
                <a:gd name="T6" fmla="*/ 0 60000 65536"/>
                <a:gd name="T7" fmla="*/ 0 60000 65536"/>
                <a:gd name="T8" fmla="*/ 0 60000 65536"/>
                <a:gd name="T9" fmla="*/ 0 w 3282"/>
                <a:gd name="T10" fmla="*/ 0 h 102"/>
                <a:gd name="T11" fmla="*/ 3282 w 3282"/>
                <a:gd name="T12" fmla="*/ 102 h 102"/>
              </a:gdLst>
              <a:ahLst/>
              <a:cxnLst>
                <a:cxn ang="T6">
                  <a:pos x="T0" y="T1"/>
                </a:cxn>
                <a:cxn ang="T7">
                  <a:pos x="T2" y="T3"/>
                </a:cxn>
                <a:cxn ang="T8">
                  <a:pos x="T4" y="T5"/>
                </a:cxn>
              </a:cxnLst>
              <a:rect l="T9" t="T10" r="T11" b="T12"/>
              <a:pathLst>
                <a:path w="3282" h="102">
                  <a:moveTo>
                    <a:pt x="0" y="102"/>
                  </a:moveTo>
                  <a:cubicBezTo>
                    <a:pt x="365" y="98"/>
                    <a:pt x="1651" y="100"/>
                    <a:pt x="2198" y="83"/>
                  </a:cubicBezTo>
                  <a:cubicBezTo>
                    <a:pt x="2745" y="66"/>
                    <a:pt x="3056" y="17"/>
                    <a:pt x="3282"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6088" name="Freeform 38"/>
            <p:cNvSpPr>
              <a:spLocks/>
            </p:cNvSpPr>
            <p:nvPr/>
          </p:nvSpPr>
          <p:spPr bwMode="auto">
            <a:xfrm>
              <a:off x="1905000" y="5181600"/>
              <a:ext cx="5665788" cy="266700"/>
            </a:xfrm>
            <a:custGeom>
              <a:avLst/>
              <a:gdLst>
                <a:gd name="T0" fmla="*/ 0 w 3268"/>
                <a:gd name="T1" fmla="*/ 2147483647 h 80"/>
                <a:gd name="T2" fmla="*/ 2147483647 w 3268"/>
                <a:gd name="T3" fmla="*/ 2147483647 h 80"/>
                <a:gd name="T4" fmla="*/ 2147483647 w 3268"/>
                <a:gd name="T5" fmla="*/ 0 h 80"/>
                <a:gd name="T6" fmla="*/ 0 60000 65536"/>
                <a:gd name="T7" fmla="*/ 0 60000 65536"/>
                <a:gd name="T8" fmla="*/ 0 60000 65536"/>
                <a:gd name="T9" fmla="*/ 0 w 3268"/>
                <a:gd name="T10" fmla="*/ 0 h 80"/>
                <a:gd name="T11" fmla="*/ 3268 w 3268"/>
                <a:gd name="T12" fmla="*/ 80 h 80"/>
              </a:gdLst>
              <a:ahLst/>
              <a:cxnLst>
                <a:cxn ang="T6">
                  <a:pos x="T0" y="T1"/>
                </a:cxn>
                <a:cxn ang="T7">
                  <a:pos x="T2" y="T3"/>
                </a:cxn>
                <a:cxn ang="T8">
                  <a:pos x="T4" y="T5"/>
                </a:cxn>
              </a:cxnLst>
              <a:rect l="T9" t="T10" r="T11" b="T12"/>
              <a:pathLst>
                <a:path w="3268" h="80">
                  <a:moveTo>
                    <a:pt x="0" y="80"/>
                  </a:moveTo>
                  <a:cubicBezTo>
                    <a:pt x="372" y="75"/>
                    <a:pt x="1685" y="61"/>
                    <a:pt x="2230" y="48"/>
                  </a:cubicBezTo>
                  <a:cubicBezTo>
                    <a:pt x="2775" y="35"/>
                    <a:pt x="3052" y="10"/>
                    <a:pt x="3268" y="0"/>
                  </a:cubicBezTo>
                </a:path>
              </a:pathLst>
            </a:custGeom>
            <a:noFill/>
            <a:ln w="28575">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6089" name="Text Box 39"/>
            <p:cNvSpPr txBox="1">
              <a:spLocks noChangeArrowheads="1"/>
            </p:cNvSpPr>
            <p:nvPr/>
          </p:nvSpPr>
          <p:spPr bwMode="auto">
            <a:xfrm>
              <a:off x="7772399" y="5067300"/>
              <a:ext cx="58165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00"/>
                  </a:solidFill>
                  <a:ea typeface="Geneva"/>
                  <a:cs typeface="Geneva"/>
                </a:rPr>
                <a:t>- 1.0</a:t>
              </a:r>
            </a:p>
          </p:txBody>
        </p:sp>
        <p:sp>
          <p:nvSpPr>
            <p:cNvPr id="386090" name="Text Box 40"/>
            <p:cNvSpPr txBox="1">
              <a:spLocks noChangeArrowheads="1"/>
            </p:cNvSpPr>
            <p:nvPr/>
          </p:nvSpPr>
          <p:spPr bwMode="auto">
            <a:xfrm>
              <a:off x="7772399" y="4838700"/>
              <a:ext cx="58165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00"/>
                  </a:solidFill>
                  <a:ea typeface="Geneva"/>
                  <a:cs typeface="Geneva"/>
                </a:rPr>
                <a:t>- 1.5</a:t>
              </a:r>
            </a:p>
          </p:txBody>
        </p:sp>
        <p:sp>
          <p:nvSpPr>
            <p:cNvPr id="386091" name="Text Box 41"/>
            <p:cNvSpPr txBox="1">
              <a:spLocks noChangeArrowheads="1"/>
            </p:cNvSpPr>
            <p:nvPr/>
          </p:nvSpPr>
          <p:spPr bwMode="auto">
            <a:xfrm>
              <a:off x="7772399" y="4586288"/>
              <a:ext cx="58165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00"/>
                  </a:solidFill>
                  <a:ea typeface="Geneva"/>
                  <a:cs typeface="Geneva"/>
                </a:rPr>
                <a:t>- 2.0</a:t>
              </a:r>
            </a:p>
          </p:txBody>
        </p:sp>
        <p:sp>
          <p:nvSpPr>
            <p:cNvPr id="386092" name="Text Box 42"/>
            <p:cNvSpPr txBox="1">
              <a:spLocks noChangeArrowheads="1"/>
            </p:cNvSpPr>
            <p:nvPr/>
          </p:nvSpPr>
          <p:spPr bwMode="auto">
            <a:xfrm>
              <a:off x="7772399" y="4191000"/>
              <a:ext cx="58165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00"/>
                  </a:solidFill>
                  <a:ea typeface="Geneva"/>
                  <a:cs typeface="Geneva"/>
                </a:rPr>
                <a:t>- 2.5</a:t>
              </a:r>
            </a:p>
          </p:txBody>
        </p:sp>
        <p:sp>
          <p:nvSpPr>
            <p:cNvPr id="386093" name="Text Box 43"/>
            <p:cNvSpPr txBox="1">
              <a:spLocks noChangeArrowheads="1"/>
            </p:cNvSpPr>
            <p:nvPr/>
          </p:nvSpPr>
          <p:spPr bwMode="auto">
            <a:xfrm>
              <a:off x="7772399" y="3671888"/>
              <a:ext cx="58165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00"/>
                  </a:solidFill>
                  <a:ea typeface="Geneva"/>
                  <a:cs typeface="Geneva"/>
                </a:rPr>
                <a:t>- 3.0</a:t>
              </a:r>
            </a:p>
          </p:txBody>
        </p:sp>
        <p:sp>
          <p:nvSpPr>
            <p:cNvPr id="386094" name="Text Box 44"/>
            <p:cNvSpPr txBox="1">
              <a:spLocks noChangeArrowheads="1"/>
            </p:cNvSpPr>
            <p:nvPr/>
          </p:nvSpPr>
          <p:spPr bwMode="auto">
            <a:xfrm>
              <a:off x="7772399" y="2528888"/>
              <a:ext cx="581656" cy="34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FFFF00"/>
                  </a:solidFill>
                  <a:ea typeface="Geneva"/>
                  <a:cs typeface="Geneva"/>
                </a:rPr>
                <a:t>- 3.5</a:t>
              </a:r>
            </a:p>
          </p:txBody>
        </p:sp>
        <p:sp>
          <p:nvSpPr>
            <p:cNvPr id="386095" name="Text Box 45"/>
            <p:cNvSpPr txBox="1">
              <a:spLocks noChangeArrowheads="1"/>
            </p:cNvSpPr>
            <p:nvPr/>
          </p:nvSpPr>
          <p:spPr bwMode="auto">
            <a:xfrm>
              <a:off x="7451725" y="2098675"/>
              <a:ext cx="941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r" eaLnBrk="1" hangingPunct="1"/>
              <a:r>
                <a:rPr lang="it-IT" sz="1400">
                  <a:solidFill>
                    <a:srgbClr val="FFFF00"/>
                  </a:solidFill>
                  <a:ea typeface="Geneva"/>
                  <a:cs typeface="Geneva"/>
                </a:rPr>
                <a:t>T score</a:t>
              </a:r>
            </a:p>
          </p:txBody>
        </p:sp>
      </p:grpSp>
      <p:sp>
        <p:nvSpPr>
          <p:cNvPr id="46" name="Line 4"/>
          <p:cNvSpPr>
            <a:spLocks noChangeShapeType="1"/>
          </p:cNvSpPr>
          <p:nvPr/>
        </p:nvSpPr>
        <p:spPr bwMode="auto">
          <a:xfrm>
            <a:off x="919163" y="1981200"/>
            <a:ext cx="7427912"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7" name="Line 5"/>
          <p:cNvSpPr>
            <a:spLocks noChangeShapeType="1"/>
          </p:cNvSpPr>
          <p:nvPr/>
        </p:nvSpPr>
        <p:spPr bwMode="auto">
          <a:xfrm>
            <a:off x="919163" y="5876925"/>
            <a:ext cx="7429500"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 name="CasellaDiTesto 1"/>
          <p:cNvSpPr txBox="1"/>
          <p:nvPr/>
        </p:nvSpPr>
        <p:spPr>
          <a:xfrm>
            <a:off x="0" y="71438"/>
            <a:ext cx="9144000" cy="1270000"/>
          </a:xfrm>
          <a:prstGeom prst="rect">
            <a:avLst/>
          </a:prstGeom>
          <a:noFill/>
        </p:spPr>
        <p:txBody>
          <a:bodyPr anchor="ctr"/>
          <a:lstStyle/>
          <a:p>
            <a:pPr algn="ctr" eaLnBrk="1" hangingPunct="1">
              <a:defRPr/>
            </a:pPr>
            <a:r>
              <a:rPr lang="it-IT" sz="3500" b="1" spc="-100">
                <a:solidFill>
                  <a:srgbClr val="0A0A46"/>
                </a:solidFill>
                <a:effectLst>
                  <a:outerShdw blurRad="76200" dist="12700" dir="2700000" algn="tl" rotWithShape="0">
                    <a:srgbClr val="0A0A46">
                      <a:alpha val="50000"/>
                    </a:srgbClr>
                  </a:outerShdw>
                </a:effectLst>
                <a:latin typeface="Times New Roman"/>
                <a:cs typeface="Times New Roman"/>
              </a:rPr>
              <a:t>FEMORAL T-SCORE AND FIVE-YEAR RISK OF HIP FRACTURE IN WHITE WOMEN </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109572"/>
                                        </p:tgtEl>
                                        <p:attrNameLst>
                                          <p:attrName>style.visibility</p:attrName>
                                        </p:attrNameLst>
                                      </p:cBhvr>
                                      <p:to>
                                        <p:strVal val="visible"/>
                                      </p:to>
                                    </p:set>
                                    <p:animEffect transition="in" filter="dissolve">
                                      <p:cBhvr>
                                        <p:cTn id="17"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l="526" t="1730" r="1373" b="5505"/>
          <a:stretch>
            <a:fillRect/>
          </a:stretch>
        </p:blipFill>
        <p:spPr bwMode="auto">
          <a:xfrm>
            <a:off x="322263" y="1844675"/>
            <a:ext cx="84978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3668" name="Rectangle 4"/>
          <p:cNvSpPr>
            <a:spLocks noChangeArrowheads="1"/>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it-IT" sz="1200">
                <a:solidFill>
                  <a:srgbClr val="0A0A46"/>
                </a:solidFill>
              </a:rPr>
              <a:t>Siris ES et al. Arch Intern Med, 2004</a:t>
            </a:r>
          </a:p>
        </p:txBody>
      </p:sp>
      <p:grpSp>
        <p:nvGrpSpPr>
          <p:cNvPr id="2" name="Group 5"/>
          <p:cNvGrpSpPr>
            <a:grpSpLocks/>
          </p:cNvGrpSpPr>
          <p:nvPr/>
        </p:nvGrpSpPr>
        <p:grpSpPr bwMode="auto">
          <a:xfrm>
            <a:off x="4211638" y="1865313"/>
            <a:ext cx="1944687" cy="3724275"/>
            <a:chOff x="2653" y="1175"/>
            <a:chExt cx="1225" cy="2346"/>
          </a:xfrm>
        </p:grpSpPr>
        <p:grpSp>
          <p:nvGrpSpPr>
            <p:cNvPr id="387078" name="Group 6"/>
            <p:cNvGrpSpPr>
              <a:grpSpLocks/>
            </p:cNvGrpSpPr>
            <p:nvPr/>
          </p:nvGrpSpPr>
          <p:grpSpPr bwMode="auto">
            <a:xfrm>
              <a:off x="2653" y="1207"/>
              <a:ext cx="1225" cy="2314"/>
              <a:chOff x="2653" y="1434"/>
              <a:chExt cx="1225" cy="2087"/>
            </a:xfrm>
          </p:grpSpPr>
          <p:grpSp>
            <p:nvGrpSpPr>
              <p:cNvPr id="387080" name="Group 7"/>
              <p:cNvGrpSpPr>
                <a:grpSpLocks/>
              </p:cNvGrpSpPr>
              <p:nvPr/>
            </p:nvGrpSpPr>
            <p:grpSpPr bwMode="auto">
              <a:xfrm>
                <a:off x="2653" y="1434"/>
                <a:ext cx="1225" cy="2087"/>
                <a:chOff x="2653" y="1071"/>
                <a:chExt cx="1225" cy="2087"/>
              </a:xfrm>
            </p:grpSpPr>
            <p:sp>
              <p:nvSpPr>
                <p:cNvPr id="387082" name="Line 8"/>
                <p:cNvSpPr>
                  <a:spLocks noChangeShapeType="1"/>
                </p:cNvSpPr>
                <p:nvPr/>
              </p:nvSpPr>
              <p:spPr bwMode="auto">
                <a:xfrm flipV="1">
                  <a:off x="2653" y="1071"/>
                  <a:ext cx="0" cy="20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7083" name="Line 9"/>
                <p:cNvSpPr>
                  <a:spLocks noChangeShapeType="1"/>
                </p:cNvSpPr>
                <p:nvPr/>
              </p:nvSpPr>
              <p:spPr bwMode="auto">
                <a:xfrm flipV="1">
                  <a:off x="3878" y="1071"/>
                  <a:ext cx="0" cy="20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87084" name="Line 10"/>
                <p:cNvSpPr>
                  <a:spLocks noChangeShapeType="1"/>
                </p:cNvSpPr>
                <p:nvPr/>
              </p:nvSpPr>
              <p:spPr bwMode="auto">
                <a:xfrm>
                  <a:off x="2653" y="1071"/>
                  <a:ext cx="12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87081" name="Line 11"/>
              <p:cNvSpPr>
                <a:spLocks noChangeShapeType="1"/>
              </p:cNvSpPr>
              <p:nvPr/>
            </p:nvSpPr>
            <p:spPr bwMode="auto">
              <a:xfrm>
                <a:off x="2653" y="3521"/>
                <a:ext cx="1225"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87079" name="Text Box 12"/>
            <p:cNvSpPr txBox="1">
              <a:spLocks noChangeArrowheads="1"/>
            </p:cNvSpPr>
            <p:nvPr/>
          </p:nvSpPr>
          <p:spPr bwMode="auto">
            <a:xfrm>
              <a:off x="2777" y="1175"/>
              <a:ext cx="9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20000"/>
                </a:spcBef>
              </a:pPr>
              <a:r>
                <a:rPr lang="it-IT" sz="2400">
                  <a:solidFill>
                    <a:srgbClr val="FF0000"/>
                  </a:solidFill>
                  <a:ea typeface="Geneva"/>
                  <a:cs typeface="Geneva"/>
                </a:rPr>
                <a:t>Osteopenia</a:t>
              </a:r>
            </a:p>
          </p:txBody>
        </p:sp>
      </p:grpSp>
      <p:sp>
        <p:nvSpPr>
          <p:cNvPr id="14" name="Rectangle 3"/>
          <p:cNvSpPr txBox="1">
            <a:spLocks noChangeArrowheads="1"/>
          </p:cNvSpPr>
          <p:nvPr/>
        </p:nvSpPr>
        <p:spPr>
          <a:xfrm>
            <a:off x="0" y="0"/>
            <a:ext cx="9144000" cy="1371600"/>
          </a:xfrm>
          <a:prstGeom prst="rect">
            <a:avLst/>
          </a:prstGeom>
          <a:effectLst/>
        </p:spPr>
        <p:txBody>
          <a:bodyPr/>
          <a:lstStyle>
            <a:lvl1pPr algn="ctr" rtl="0" eaLnBrk="0" fontAlgn="base" hangingPunct="0">
              <a:spcBef>
                <a:spcPct val="0"/>
              </a:spcBef>
              <a:spcAft>
                <a:spcPct val="0"/>
              </a:spcAft>
              <a:defRPr sz="4400">
                <a:solidFill>
                  <a:schemeClr val="tx2"/>
                </a:solidFill>
                <a:latin typeface="+mj-lt"/>
                <a:ea typeface="Geneva" pitchFamily="5" charset="-128"/>
                <a:cs typeface="Geneva" pitchFamily="5" charset="-128"/>
              </a:defRPr>
            </a:lvl1pPr>
            <a:lvl2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2pPr>
            <a:lvl3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3pPr>
            <a:lvl4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4pPr>
            <a:lvl5pPr algn="ctr" rtl="0" eaLnBrk="0" fontAlgn="base" hangingPunct="0">
              <a:spcBef>
                <a:spcPct val="0"/>
              </a:spcBef>
              <a:spcAft>
                <a:spcPct val="0"/>
              </a:spcAft>
              <a:defRPr sz="4400">
                <a:solidFill>
                  <a:schemeClr val="tx2"/>
                </a:solidFill>
                <a:latin typeface="Arial" charset="0"/>
                <a:ea typeface="Geneva" pitchFamily="5" charset="-128"/>
                <a:cs typeface="Geneva" pitchFamily="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3200"/>
              </a:lnSpc>
              <a:spcBef>
                <a:spcPct val="20000"/>
              </a:spcBef>
              <a:defRPr/>
            </a:pP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Bone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Mineral</a:t>
            </a: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Density</a:t>
            </a: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osteoporotic</a:t>
            </a: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fracture</a:t>
            </a: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rate, </a:t>
            </a:r>
            <a:b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b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and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number</a:t>
            </a: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of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women</a:t>
            </a: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with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fractures</a:t>
            </a: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in 149.524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postmenopausal</a:t>
            </a:r>
            <a:r>
              <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a:t>
            </a:r>
            <a:r>
              <a:rPr lang="it-IT" sz="32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women</a:t>
            </a:r>
            <a:endParaRPr lang="it-IT" sz="32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66"/>
                                        </p:tgtEl>
                                        <p:attrNameLst>
                                          <p:attrName>style.visibility</p:attrName>
                                        </p:attrNameLst>
                                      </p:cBhvr>
                                      <p:to>
                                        <p:strVal val="visible"/>
                                      </p:to>
                                    </p:set>
                                    <p:animEffect transition="in" filter="dissolve">
                                      <p:cBhvr>
                                        <p:cTn id="11" dur="500"/>
                                        <p:tgtEl>
                                          <p:spTgt spid="113666"/>
                                        </p:tgtEl>
                                      </p:cBhvr>
                                    </p:animEffect>
                                  </p:childTnLst>
                                </p:cTn>
                              </p:par>
                            </p:childTnLst>
                          </p:cTn>
                        </p:par>
                        <p:par>
                          <p:cTn id="12" fill="hold" nodeType="afterGroup">
                            <p:stCondLst>
                              <p:cond delay="1000"/>
                            </p:stCondLst>
                            <p:childTnLst>
                              <p:par>
                                <p:cTn id="13" presetID="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26" presetClass="emph" presetSubtype="0" repeatCount="2000" fill="hold" nodeType="afterEffect">
                                  <p:stCondLst>
                                    <p:cond delay="0"/>
                                  </p:stCondLst>
                                  <p:childTnLst>
                                    <p:animEffect transition="out" filter="fade">
                                      <p:cBhvr>
                                        <p:cTn id="19" dur="500" tmFilter="0, 0; .2, .5; .8, .5; 1, 0"/>
                                        <p:tgtEl>
                                          <p:spTgt spid="2"/>
                                        </p:tgtEl>
                                      </p:cBhvr>
                                    </p:animEffect>
                                    <p:animScale>
                                      <p:cBhvr>
                                        <p:cTn id="20" dur="250" autoRev="1" fill="hold"/>
                                        <p:tgtEl>
                                          <p:spTgt spid="2"/>
                                        </p:tgtEl>
                                      </p:cBhvr>
                                      <p:by x="105000" y="105000"/>
                                    </p:animScale>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13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itolo 1"/>
          <p:cNvSpPr>
            <a:spLocks noGrp="1"/>
          </p:cNvSpPr>
          <p:nvPr>
            <p:ph type="title"/>
          </p:nvPr>
        </p:nvSpPr>
        <p:spPr/>
        <p:txBody>
          <a:bodyPr/>
          <a:lstStyle/>
          <a:p>
            <a:r>
              <a:rPr lang="it-IT" sz="3600" dirty="0">
                <a:solidFill>
                  <a:srgbClr val="FF0000"/>
                </a:solidFill>
              </a:rPr>
              <a:t>Rischio di frattura osteoporotica  e soglia di intervento</a:t>
            </a:r>
            <a:endParaRPr lang="it-IT" dirty="0" smtClean="0"/>
          </a:p>
        </p:txBody>
      </p:sp>
      <p:sp>
        <p:nvSpPr>
          <p:cNvPr id="381955" name="Segnaposto contenuto 2"/>
          <p:cNvSpPr>
            <a:spLocks noGrp="1"/>
          </p:cNvSpPr>
          <p:nvPr>
            <p:ph idx="1"/>
          </p:nvPr>
        </p:nvSpPr>
        <p:spPr/>
        <p:txBody>
          <a:bodyPr/>
          <a:lstStyle/>
          <a:p>
            <a:r>
              <a:rPr lang="it-IT" dirty="0" smtClean="0"/>
              <a:t>L’accesso al trattamento si è basato spesso sul valore della BMD ma sono stati da tempo individuati </a:t>
            </a:r>
            <a:r>
              <a:rPr lang="it-IT" dirty="0" smtClean="0">
                <a:solidFill>
                  <a:srgbClr val="FFFF00"/>
                </a:solidFill>
              </a:rPr>
              <a:t>altri fattori di rischio </a:t>
            </a:r>
            <a:r>
              <a:rPr lang="it-IT" dirty="0" smtClean="0"/>
              <a:t>che interagiscono con la BMD. Per questo motivo con la nota 79 i pazienti da trattare a carico del SSN sono individuati sulla base di fattori di rischio come pregresse fratture , terapia steroidea, bassa BMD associata ad altri fattori di rischio</a:t>
            </a:r>
          </a:p>
        </p:txBody>
      </p:sp>
    </p:spTree>
    <p:extLst>
      <p:ext uri="{BB962C8B-B14F-4D97-AF65-F5344CB8AC3E}">
        <p14:creationId xmlns:p14="http://schemas.microsoft.com/office/powerpoint/2010/main" val="2268792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371600"/>
          </a:xfrm>
        </p:spPr>
        <p:txBody>
          <a:bodyPr/>
          <a:lstStyle/>
          <a:p>
            <a:pPr eaLnBrk="1" hangingPunct="1">
              <a:lnSpc>
                <a:spcPts val="4300"/>
              </a:lnSpc>
              <a:defRPr/>
            </a:pPr>
            <a:r>
              <a:rPr lang="it-IT" sz="4000" b="1" dirty="0">
                <a:solidFill>
                  <a:srgbClr val="0A0A46"/>
                </a:solidFill>
                <a:effectLst>
                  <a:outerShdw blurRad="76200" dist="12700" dir="2700000" algn="tl">
                    <a:srgbClr val="0A0A46">
                      <a:alpha val="50000"/>
                    </a:srgbClr>
                  </a:outerShdw>
                </a:effectLst>
                <a:ea typeface="Geneva" charset="0"/>
                <a:cs typeface="Times New Roman" charset="0"/>
              </a:rPr>
              <a:t>Major </a:t>
            </a:r>
            <a:r>
              <a:rPr lang="it-IT" sz="4000" b="1" dirty="0" err="1">
                <a:solidFill>
                  <a:srgbClr val="0A0A46"/>
                </a:solidFill>
                <a:effectLst>
                  <a:outerShdw blurRad="76200" dist="12700" dir="2700000" algn="tl">
                    <a:srgbClr val="0A0A46">
                      <a:alpha val="50000"/>
                    </a:srgbClr>
                  </a:outerShdw>
                </a:effectLst>
                <a:ea typeface="Geneva" charset="0"/>
                <a:cs typeface="Times New Roman" charset="0"/>
              </a:rPr>
              <a:t>risk</a:t>
            </a:r>
            <a:r>
              <a:rPr lang="it-IT" sz="4000" b="1" dirty="0">
                <a:solidFill>
                  <a:srgbClr val="0A0A46"/>
                </a:solidFill>
                <a:effectLst>
                  <a:outerShdw blurRad="76200" dist="12700" dir="2700000" algn="tl">
                    <a:srgbClr val="0A0A46">
                      <a:alpha val="50000"/>
                    </a:srgbClr>
                  </a:outerShdw>
                </a:effectLst>
                <a:ea typeface="Geneva" charset="0"/>
                <a:cs typeface="Times New Roman" charset="0"/>
              </a:rPr>
              <a:t> </a:t>
            </a:r>
            <a:r>
              <a:rPr lang="it-IT" sz="4000" b="1" dirty="0" err="1">
                <a:solidFill>
                  <a:srgbClr val="0A0A46"/>
                </a:solidFill>
                <a:effectLst>
                  <a:outerShdw blurRad="76200" dist="12700" dir="2700000" algn="tl">
                    <a:srgbClr val="0A0A46">
                      <a:alpha val="50000"/>
                    </a:srgbClr>
                  </a:outerShdw>
                </a:effectLst>
                <a:ea typeface="Geneva" charset="0"/>
                <a:cs typeface="Times New Roman" charset="0"/>
              </a:rPr>
              <a:t>factors</a:t>
            </a:r>
            <a:r>
              <a:rPr lang="it-IT" sz="4000" b="1" dirty="0">
                <a:solidFill>
                  <a:srgbClr val="0A0A46"/>
                </a:solidFill>
                <a:effectLst>
                  <a:outerShdw blurRad="76200" dist="12700" dir="2700000" algn="tl">
                    <a:srgbClr val="0A0A46">
                      <a:alpha val="50000"/>
                    </a:srgbClr>
                  </a:outerShdw>
                </a:effectLst>
                <a:ea typeface="Geneva" charset="0"/>
                <a:cs typeface="Times New Roman" charset="0"/>
              </a:rPr>
              <a:t> for </a:t>
            </a:r>
            <a:r>
              <a:rPr lang="it-IT" sz="4000" b="1" dirty="0" err="1">
                <a:solidFill>
                  <a:srgbClr val="0A0A46"/>
                </a:solidFill>
                <a:effectLst>
                  <a:outerShdw blurRad="76200" dist="12700" dir="2700000" algn="tl">
                    <a:srgbClr val="0A0A46">
                      <a:alpha val="50000"/>
                    </a:srgbClr>
                  </a:outerShdw>
                </a:effectLst>
                <a:ea typeface="Geneva" charset="0"/>
                <a:cs typeface="Times New Roman" charset="0"/>
              </a:rPr>
              <a:t>fracture</a:t>
            </a:r>
            <a:r>
              <a:rPr lang="it-IT" sz="4000" b="1" dirty="0">
                <a:solidFill>
                  <a:srgbClr val="0A0A46"/>
                </a:solidFill>
                <a:effectLst>
                  <a:outerShdw blurRad="76200" dist="12700" dir="2700000" algn="tl">
                    <a:srgbClr val="0A0A46">
                      <a:alpha val="50000"/>
                    </a:srgbClr>
                  </a:outerShdw>
                </a:effectLst>
                <a:ea typeface="Geneva" charset="0"/>
                <a:cs typeface="Times New Roman" charset="0"/>
              </a:rPr>
              <a:t> </a:t>
            </a:r>
            <a:br>
              <a:rPr lang="it-IT" sz="4000" b="1" dirty="0">
                <a:solidFill>
                  <a:srgbClr val="0A0A46"/>
                </a:solidFill>
                <a:effectLst>
                  <a:outerShdw blurRad="76200" dist="12700" dir="2700000" algn="tl">
                    <a:srgbClr val="0A0A46">
                      <a:alpha val="50000"/>
                    </a:srgbClr>
                  </a:outerShdw>
                </a:effectLst>
                <a:ea typeface="Geneva" charset="0"/>
                <a:cs typeface="Times New Roman" charset="0"/>
              </a:rPr>
            </a:br>
            <a:r>
              <a:rPr lang="it-IT" sz="4000" b="1" dirty="0">
                <a:solidFill>
                  <a:srgbClr val="0A0A46"/>
                </a:solidFill>
                <a:effectLst>
                  <a:outerShdw blurRad="76200" dist="12700" dir="2700000" algn="tl">
                    <a:srgbClr val="0A0A46">
                      <a:alpha val="50000"/>
                    </a:srgbClr>
                  </a:outerShdw>
                </a:effectLst>
                <a:ea typeface="Geneva" charset="0"/>
                <a:cs typeface="Times New Roman" charset="0"/>
              </a:rPr>
              <a:t>in </a:t>
            </a:r>
            <a:r>
              <a:rPr lang="it-IT" sz="4000" b="1" dirty="0" err="1">
                <a:solidFill>
                  <a:srgbClr val="0A0A46"/>
                </a:solidFill>
                <a:effectLst>
                  <a:outerShdw blurRad="76200" dist="12700" dir="2700000" algn="tl">
                    <a:srgbClr val="0A0A46">
                      <a:alpha val="50000"/>
                    </a:srgbClr>
                  </a:outerShdw>
                </a:effectLst>
                <a:ea typeface="Geneva" charset="0"/>
                <a:cs typeface="Times New Roman" charset="0"/>
              </a:rPr>
              <a:t>clinical</a:t>
            </a:r>
            <a:r>
              <a:rPr lang="it-IT" sz="4000" b="1" dirty="0">
                <a:solidFill>
                  <a:srgbClr val="0A0A46"/>
                </a:solidFill>
                <a:effectLst>
                  <a:outerShdw blurRad="76200" dist="12700" dir="2700000" algn="tl">
                    <a:srgbClr val="0A0A46">
                      <a:alpha val="50000"/>
                    </a:srgbClr>
                  </a:outerShdw>
                </a:effectLst>
                <a:ea typeface="Geneva" charset="0"/>
                <a:cs typeface="Times New Roman" charset="0"/>
              </a:rPr>
              <a:t> </a:t>
            </a:r>
            <a:r>
              <a:rPr lang="it-IT" sz="4000" b="1" dirty="0" err="1">
                <a:solidFill>
                  <a:srgbClr val="0A0A46"/>
                </a:solidFill>
                <a:effectLst>
                  <a:outerShdw blurRad="76200" dist="12700" dir="2700000" algn="tl">
                    <a:srgbClr val="0A0A46">
                      <a:alpha val="50000"/>
                    </a:srgbClr>
                  </a:outerShdw>
                </a:effectLst>
                <a:ea typeface="Geneva" charset="0"/>
                <a:cs typeface="Times New Roman" charset="0"/>
              </a:rPr>
              <a:t>practice</a:t>
            </a:r>
            <a:endParaRPr lang="it-IT" sz="4000" b="1" dirty="0">
              <a:solidFill>
                <a:srgbClr val="0A0A46"/>
              </a:solidFill>
              <a:effectLst>
                <a:outerShdw blurRad="76200" dist="12700" dir="2700000" algn="tl">
                  <a:srgbClr val="0A0A46">
                    <a:alpha val="50000"/>
                  </a:srgbClr>
                </a:outerShdw>
              </a:effectLst>
              <a:ea typeface="Geneva" charset="0"/>
              <a:cs typeface="Times New Roman" charset="0"/>
            </a:endParaRPr>
          </a:p>
        </p:txBody>
      </p:sp>
      <p:sp>
        <p:nvSpPr>
          <p:cNvPr id="114691" name="Rectangle 3"/>
          <p:cNvSpPr>
            <a:spLocks noGrp="1" noChangeArrowheads="1"/>
          </p:cNvSpPr>
          <p:nvPr>
            <p:ph type="body" idx="1"/>
          </p:nvPr>
        </p:nvSpPr>
        <p:spPr>
          <a:xfrm>
            <a:off x="871538" y="1989138"/>
            <a:ext cx="4176712" cy="4221162"/>
          </a:xfrm>
        </p:spPr>
        <p:txBody>
          <a:bodyPr/>
          <a:lstStyle/>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Female gender</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Age</a:t>
            </a:r>
            <a:r>
              <a:rPr lang="it-IT" sz="2200" smtClean="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Asian or Caucasian race</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Low Bone Mineral Density</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High Bone turnover</a:t>
            </a:r>
            <a:r>
              <a:rPr lang="it-IT" sz="2200" smtClean="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Poor visual acuity</a:t>
            </a:r>
            <a:r>
              <a:rPr lang="it-IT" sz="2200" smtClean="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Neuromuscular disorders</a:t>
            </a:r>
            <a:r>
              <a:rPr lang="it-IT" sz="2200" smtClean="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Parental history of fractures</a:t>
            </a:r>
            <a:r>
              <a:rPr lang="it-IT" sz="2200" smtClean="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Previous fragility fractures</a:t>
            </a:r>
            <a:r>
              <a:rPr lang="it-IT" sz="2200" smtClean="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smtClean="0">
                <a:solidFill>
                  <a:schemeClr val="bg1"/>
                </a:solidFill>
                <a:ea typeface="Geneva"/>
                <a:cs typeface="Geneva"/>
              </a:rPr>
              <a:t>Comorbidities </a:t>
            </a:r>
          </a:p>
        </p:txBody>
      </p:sp>
      <p:sp>
        <p:nvSpPr>
          <p:cNvPr id="114692" name="Text Box 5"/>
          <p:cNvSpPr txBox="1">
            <a:spLocks noChangeArrowheads="1"/>
          </p:cNvSpPr>
          <p:nvPr/>
        </p:nvSpPr>
        <p:spPr bwMode="auto">
          <a:xfrm>
            <a:off x="4800600" y="1989138"/>
            <a:ext cx="3532188"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ct val="95000"/>
              </a:lnSpc>
              <a:spcBef>
                <a:spcPts val="300"/>
              </a:spcBef>
              <a:buSzPct val="105000"/>
              <a:buFontTx/>
              <a:buBlip>
                <a:blip r:embed="rId2"/>
              </a:buBlip>
            </a:pPr>
            <a:r>
              <a:rPr lang="it-IT" sz="2200">
                <a:solidFill>
                  <a:srgbClr val="FFFFFF"/>
                </a:solidFill>
                <a:ea typeface="Geneva"/>
                <a:cs typeface="Geneva"/>
              </a:rPr>
              <a:t> Premature menopause</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Amenorrhoea</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Hypogonadism in men</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Low body weight</a:t>
            </a:r>
            <a:r>
              <a:rPr lang="it-IT" sz="220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Cigarette smoking</a:t>
            </a:r>
            <a:r>
              <a:rPr lang="it-IT" sz="220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Alcohol consumption</a:t>
            </a:r>
            <a:r>
              <a:rPr lang="it-IT" sz="220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Prolonged immobilisation</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Low dietary calcium intake</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Vitamin D deficiency</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Glucocorticoid use</a:t>
            </a:r>
            <a:r>
              <a:rPr lang="it-IT" sz="2200">
                <a:solidFill>
                  <a:srgbClr val="FFFF00"/>
                </a:solidFill>
                <a:ea typeface="Geneva"/>
                <a:cs typeface="Geneva"/>
              </a:rPr>
              <a:t>*</a:t>
            </a:r>
          </a:p>
          <a:p>
            <a:pPr eaLnBrk="1" hangingPunct="1">
              <a:lnSpc>
                <a:spcPct val="95000"/>
              </a:lnSpc>
              <a:spcBef>
                <a:spcPts val="300"/>
              </a:spcBef>
              <a:buSzPct val="105000"/>
              <a:buFontTx/>
              <a:buBlip>
                <a:blip r:embed="rId2"/>
              </a:buBlip>
            </a:pPr>
            <a:r>
              <a:rPr lang="it-IT" sz="2200">
                <a:solidFill>
                  <a:srgbClr val="FFFFFF"/>
                </a:solidFill>
                <a:ea typeface="Geneva"/>
                <a:cs typeface="Geneva"/>
              </a:rPr>
              <a:t> Fall propensity</a:t>
            </a:r>
            <a:r>
              <a:rPr lang="it-IT" sz="2200">
                <a:solidFill>
                  <a:srgbClr val="FFFF00"/>
                </a:solidFill>
                <a:ea typeface="Geneva"/>
                <a:cs typeface="Geneva"/>
              </a:rPr>
              <a:t>*</a:t>
            </a:r>
          </a:p>
        </p:txBody>
      </p:sp>
      <p:sp>
        <p:nvSpPr>
          <p:cNvPr id="114693" name="Text Box 6"/>
          <p:cNvSpPr txBox="1">
            <a:spLocks noChangeArrowheads="1"/>
          </p:cNvSpPr>
          <p:nvPr/>
        </p:nvSpPr>
        <p:spPr bwMode="auto">
          <a:xfrm>
            <a:off x="6172200" y="6096000"/>
            <a:ext cx="2155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600">
                <a:solidFill>
                  <a:srgbClr val="FFFF00"/>
                </a:solidFill>
                <a:ea typeface="Geneva"/>
                <a:cs typeface="Geneva"/>
              </a:rPr>
              <a:t>* Over and above BMD</a:t>
            </a:r>
            <a:endParaRPr lang="it-IT" sz="1600">
              <a:solidFill>
                <a:srgbClr val="FFFFFF"/>
              </a:solidFill>
              <a:latin typeface="Arial" pitchFamily="34" charset="0"/>
              <a:ea typeface="Geneva"/>
              <a:cs typeface="Geneva"/>
            </a:endParaRPr>
          </a:p>
        </p:txBody>
      </p:sp>
      <p:sp>
        <p:nvSpPr>
          <p:cNvPr id="114694" name="Text Box 7"/>
          <p:cNvSpPr txBox="1">
            <a:spLocks noChangeArrowheads="1"/>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200">
                <a:solidFill>
                  <a:srgbClr val="0A0A46"/>
                </a:solidFill>
                <a:ea typeface="Geneva"/>
                <a:cs typeface="Geneva"/>
              </a:rPr>
              <a:t>Kanis JA et al. Osteoporos Int,  2005</a:t>
            </a:r>
          </a:p>
        </p:txBody>
      </p:sp>
      <p:sp>
        <p:nvSpPr>
          <p:cNvPr id="114695"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14696"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dissolve">
                                      <p:cBhvr>
                                        <p:cTn id="7" dur="500"/>
                                        <p:tgtEl>
                                          <p:spTgt spid="11469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469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4696"/>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14691">
                                            <p:txEl>
                                              <p:pRg st="0" end="0"/>
                                            </p:txEl>
                                          </p:spTgt>
                                        </p:tgtEl>
                                        <p:attrNameLst>
                                          <p:attrName>style.visibility</p:attrName>
                                        </p:attrNameLst>
                                      </p:cBhvr>
                                      <p:to>
                                        <p:strVal val="visible"/>
                                      </p:to>
                                    </p:set>
                                    <p:animEffect transition="in" filter="dissolve">
                                      <p:cBhvr>
                                        <p:cTn id="17" dur="500"/>
                                        <p:tgtEl>
                                          <p:spTgt spid="114691">
                                            <p:txEl>
                                              <p:pRg st="0" end="0"/>
                                            </p:txEl>
                                          </p:spTgt>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114691">
                                            <p:txEl>
                                              <p:pRg st="1" end="1"/>
                                            </p:txEl>
                                          </p:spTgt>
                                        </p:tgtEl>
                                        <p:attrNameLst>
                                          <p:attrName>style.visibility</p:attrName>
                                        </p:attrNameLst>
                                      </p:cBhvr>
                                      <p:to>
                                        <p:strVal val="visible"/>
                                      </p:to>
                                    </p:set>
                                    <p:animEffect transition="in" filter="dissolve">
                                      <p:cBhvr>
                                        <p:cTn id="21" dur="500"/>
                                        <p:tgtEl>
                                          <p:spTgt spid="114691">
                                            <p:txEl>
                                              <p:pRg st="1" end="1"/>
                                            </p:txEl>
                                          </p:spTgt>
                                        </p:tgtEl>
                                      </p:cBhvr>
                                    </p:animEffect>
                                  </p:childTnLst>
                                </p:cTn>
                              </p:par>
                            </p:childTnLst>
                          </p:cTn>
                        </p:par>
                        <p:par>
                          <p:cTn id="22" fill="hold" nodeType="afterGroup">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114691">
                                            <p:txEl>
                                              <p:pRg st="2" end="2"/>
                                            </p:txEl>
                                          </p:spTgt>
                                        </p:tgtEl>
                                        <p:attrNameLst>
                                          <p:attrName>style.visibility</p:attrName>
                                        </p:attrNameLst>
                                      </p:cBhvr>
                                      <p:to>
                                        <p:strVal val="visible"/>
                                      </p:to>
                                    </p:set>
                                    <p:animEffect transition="in" filter="dissolve">
                                      <p:cBhvr>
                                        <p:cTn id="25" dur="500"/>
                                        <p:tgtEl>
                                          <p:spTgt spid="114691">
                                            <p:txEl>
                                              <p:pRg st="2" end="2"/>
                                            </p:txEl>
                                          </p:spTgt>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14691">
                                            <p:txEl>
                                              <p:pRg st="3" end="3"/>
                                            </p:txEl>
                                          </p:spTgt>
                                        </p:tgtEl>
                                        <p:attrNameLst>
                                          <p:attrName>style.visibility</p:attrName>
                                        </p:attrNameLst>
                                      </p:cBhvr>
                                      <p:to>
                                        <p:strVal val="visible"/>
                                      </p:to>
                                    </p:set>
                                    <p:animEffect transition="in" filter="dissolve">
                                      <p:cBhvr>
                                        <p:cTn id="29" dur="500"/>
                                        <p:tgtEl>
                                          <p:spTgt spid="114691">
                                            <p:txEl>
                                              <p:pRg st="3" end="3"/>
                                            </p:txEl>
                                          </p:spTgt>
                                        </p:tgtEl>
                                      </p:cBhvr>
                                    </p:animEffect>
                                  </p:childTnLst>
                                </p:cTn>
                              </p:par>
                            </p:childTnLst>
                          </p:cTn>
                        </p:par>
                        <p:par>
                          <p:cTn id="30" fill="hold" nodeType="afterGroup">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114691">
                                            <p:txEl>
                                              <p:pRg st="4" end="4"/>
                                            </p:txEl>
                                          </p:spTgt>
                                        </p:tgtEl>
                                        <p:attrNameLst>
                                          <p:attrName>style.visibility</p:attrName>
                                        </p:attrNameLst>
                                      </p:cBhvr>
                                      <p:to>
                                        <p:strVal val="visible"/>
                                      </p:to>
                                    </p:set>
                                    <p:animEffect transition="in" filter="dissolve">
                                      <p:cBhvr>
                                        <p:cTn id="33" dur="500"/>
                                        <p:tgtEl>
                                          <p:spTgt spid="114691">
                                            <p:txEl>
                                              <p:pRg st="4" end="4"/>
                                            </p:txEl>
                                          </p:spTgt>
                                        </p:tgtEl>
                                      </p:cBhvr>
                                    </p:animEffect>
                                  </p:childTnLst>
                                </p:cTn>
                              </p:par>
                            </p:childTnLst>
                          </p:cTn>
                        </p:par>
                        <p:par>
                          <p:cTn id="34" fill="hold" nodeType="afterGroup">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114691">
                                            <p:txEl>
                                              <p:pRg st="5" end="5"/>
                                            </p:txEl>
                                          </p:spTgt>
                                        </p:tgtEl>
                                        <p:attrNameLst>
                                          <p:attrName>style.visibility</p:attrName>
                                        </p:attrNameLst>
                                      </p:cBhvr>
                                      <p:to>
                                        <p:strVal val="visible"/>
                                      </p:to>
                                    </p:set>
                                    <p:animEffect transition="in" filter="dissolve">
                                      <p:cBhvr>
                                        <p:cTn id="37" dur="500"/>
                                        <p:tgtEl>
                                          <p:spTgt spid="114691">
                                            <p:txEl>
                                              <p:pRg st="5" end="5"/>
                                            </p:txEl>
                                          </p:spTgt>
                                        </p:tgtEl>
                                      </p:cBhvr>
                                    </p:animEffect>
                                  </p:childTnLst>
                                </p:cTn>
                              </p:par>
                            </p:childTnLst>
                          </p:cTn>
                        </p:par>
                        <p:par>
                          <p:cTn id="38" fill="hold" nodeType="afterGroup">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4691">
                                            <p:txEl>
                                              <p:pRg st="6" end="6"/>
                                            </p:txEl>
                                          </p:spTgt>
                                        </p:tgtEl>
                                        <p:attrNameLst>
                                          <p:attrName>style.visibility</p:attrName>
                                        </p:attrNameLst>
                                      </p:cBhvr>
                                      <p:to>
                                        <p:strVal val="visible"/>
                                      </p:to>
                                    </p:set>
                                    <p:animEffect transition="in" filter="dissolve">
                                      <p:cBhvr>
                                        <p:cTn id="41" dur="500"/>
                                        <p:tgtEl>
                                          <p:spTgt spid="114691">
                                            <p:txEl>
                                              <p:pRg st="6" end="6"/>
                                            </p:txEl>
                                          </p:spTgt>
                                        </p:tgtEl>
                                      </p:cBhvr>
                                    </p:animEffect>
                                  </p:childTnLst>
                                </p:cTn>
                              </p:par>
                            </p:childTnLst>
                          </p:cTn>
                        </p:par>
                        <p:par>
                          <p:cTn id="42" fill="hold" nodeType="afterGroup">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114691">
                                            <p:txEl>
                                              <p:pRg st="7" end="7"/>
                                            </p:txEl>
                                          </p:spTgt>
                                        </p:tgtEl>
                                        <p:attrNameLst>
                                          <p:attrName>style.visibility</p:attrName>
                                        </p:attrNameLst>
                                      </p:cBhvr>
                                      <p:to>
                                        <p:strVal val="visible"/>
                                      </p:to>
                                    </p:set>
                                    <p:animEffect transition="in" filter="dissolve">
                                      <p:cBhvr>
                                        <p:cTn id="45" dur="500"/>
                                        <p:tgtEl>
                                          <p:spTgt spid="114691">
                                            <p:txEl>
                                              <p:pRg st="7" end="7"/>
                                            </p:txEl>
                                          </p:spTgt>
                                        </p:tgtEl>
                                      </p:cBhvr>
                                    </p:animEffect>
                                  </p:childTnLst>
                                </p:cTn>
                              </p:par>
                            </p:childTnLst>
                          </p:cTn>
                        </p:par>
                        <p:par>
                          <p:cTn id="46" fill="hold" nodeType="afterGroup">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114691">
                                            <p:txEl>
                                              <p:pRg st="8" end="8"/>
                                            </p:txEl>
                                          </p:spTgt>
                                        </p:tgtEl>
                                        <p:attrNameLst>
                                          <p:attrName>style.visibility</p:attrName>
                                        </p:attrNameLst>
                                      </p:cBhvr>
                                      <p:to>
                                        <p:strVal val="visible"/>
                                      </p:to>
                                    </p:set>
                                    <p:animEffect transition="in" filter="dissolve">
                                      <p:cBhvr>
                                        <p:cTn id="49" dur="500"/>
                                        <p:tgtEl>
                                          <p:spTgt spid="114691">
                                            <p:txEl>
                                              <p:pRg st="8" end="8"/>
                                            </p:txEl>
                                          </p:spTgt>
                                        </p:tgtEl>
                                      </p:cBhvr>
                                    </p:animEffect>
                                  </p:childTnLst>
                                </p:cTn>
                              </p:par>
                            </p:childTnLst>
                          </p:cTn>
                        </p:par>
                        <p:par>
                          <p:cTn id="50" fill="hold" nodeType="afterGroup">
                            <p:stCondLst>
                              <p:cond delay="5000"/>
                            </p:stCondLst>
                            <p:childTnLst>
                              <p:par>
                                <p:cTn id="51" presetID="9" presetClass="entr" presetSubtype="0" fill="hold" grpId="0" nodeType="afterEffect">
                                  <p:stCondLst>
                                    <p:cond delay="0"/>
                                  </p:stCondLst>
                                  <p:childTnLst>
                                    <p:set>
                                      <p:cBhvr>
                                        <p:cTn id="52" dur="1" fill="hold">
                                          <p:stCondLst>
                                            <p:cond delay="0"/>
                                          </p:stCondLst>
                                        </p:cTn>
                                        <p:tgtEl>
                                          <p:spTgt spid="114691">
                                            <p:txEl>
                                              <p:pRg st="9" end="9"/>
                                            </p:txEl>
                                          </p:spTgt>
                                        </p:tgtEl>
                                        <p:attrNameLst>
                                          <p:attrName>style.visibility</p:attrName>
                                        </p:attrNameLst>
                                      </p:cBhvr>
                                      <p:to>
                                        <p:strVal val="visible"/>
                                      </p:to>
                                    </p:set>
                                    <p:animEffect transition="in" filter="dissolve">
                                      <p:cBhvr>
                                        <p:cTn id="53" dur="500"/>
                                        <p:tgtEl>
                                          <p:spTgt spid="114691">
                                            <p:txEl>
                                              <p:pRg st="9" end="9"/>
                                            </p:txEl>
                                          </p:spTgt>
                                        </p:tgtEl>
                                      </p:cBhvr>
                                    </p:animEffect>
                                  </p:childTnLst>
                                </p:cTn>
                              </p:par>
                            </p:childTnLst>
                          </p:cTn>
                        </p:par>
                        <p:par>
                          <p:cTn id="54" fill="hold" nodeType="afterGroup">
                            <p:stCondLst>
                              <p:cond delay="5500"/>
                            </p:stCondLst>
                            <p:childTnLst>
                              <p:par>
                                <p:cTn id="55" presetID="9" presetClass="entr" presetSubtype="0" fill="hold" grpId="0" nodeType="afterEffect">
                                  <p:stCondLst>
                                    <p:cond delay="0"/>
                                  </p:stCondLst>
                                  <p:childTnLst>
                                    <p:set>
                                      <p:cBhvr>
                                        <p:cTn id="56" dur="1" fill="hold">
                                          <p:stCondLst>
                                            <p:cond delay="0"/>
                                          </p:stCondLst>
                                        </p:cTn>
                                        <p:tgtEl>
                                          <p:spTgt spid="114692"/>
                                        </p:tgtEl>
                                        <p:attrNameLst>
                                          <p:attrName>style.visibility</p:attrName>
                                        </p:attrNameLst>
                                      </p:cBhvr>
                                      <p:to>
                                        <p:strVal val="visible"/>
                                      </p:to>
                                    </p:set>
                                    <p:animEffect transition="in" filter="dissolve">
                                      <p:cBhvr>
                                        <p:cTn id="57" dur="500"/>
                                        <p:tgtEl>
                                          <p:spTgt spid="114692"/>
                                        </p:tgtEl>
                                      </p:cBhvr>
                                    </p:animEffect>
                                  </p:childTnLst>
                                </p:cTn>
                              </p:par>
                            </p:childTnLst>
                          </p:cTn>
                        </p:par>
                        <p:par>
                          <p:cTn id="58" fill="hold" nodeType="afterGroup">
                            <p:stCondLst>
                              <p:cond delay="6000"/>
                            </p:stCondLst>
                            <p:childTnLst>
                              <p:par>
                                <p:cTn id="59" presetID="9" presetClass="entr" presetSubtype="0" fill="hold" grpId="0" nodeType="afterEffect">
                                  <p:stCondLst>
                                    <p:cond delay="0"/>
                                  </p:stCondLst>
                                  <p:childTnLst>
                                    <p:set>
                                      <p:cBhvr>
                                        <p:cTn id="60" dur="1" fill="hold">
                                          <p:stCondLst>
                                            <p:cond delay="0"/>
                                          </p:stCondLst>
                                        </p:cTn>
                                        <p:tgtEl>
                                          <p:spTgt spid="114693"/>
                                        </p:tgtEl>
                                        <p:attrNameLst>
                                          <p:attrName>style.visibility</p:attrName>
                                        </p:attrNameLst>
                                      </p:cBhvr>
                                      <p:to>
                                        <p:strVal val="visible"/>
                                      </p:to>
                                    </p:set>
                                    <p:animEffect transition="in" filter="dissolve">
                                      <p:cBhvr>
                                        <p:cTn id="61" dur="500"/>
                                        <p:tgtEl>
                                          <p:spTgt spid="114693"/>
                                        </p:tgtEl>
                                      </p:cBhvr>
                                    </p:animEffect>
                                  </p:childTnLst>
                                </p:cTn>
                              </p:par>
                            </p:childTnLst>
                          </p:cTn>
                        </p:par>
                        <p:par>
                          <p:cTn id="62" fill="hold" nodeType="afterGroup">
                            <p:stCondLst>
                              <p:cond delay="6500"/>
                            </p:stCondLst>
                            <p:childTnLst>
                              <p:par>
                                <p:cTn id="63" presetID="1" presetClass="entr" presetSubtype="0" fill="hold" grpId="0" nodeType="afterEffect">
                                  <p:stCondLst>
                                    <p:cond delay="0"/>
                                  </p:stCondLst>
                                  <p:childTnLst>
                                    <p:set>
                                      <p:cBhvr>
                                        <p:cTn id="64" dur="1" fill="hold">
                                          <p:stCondLst>
                                            <p:cond delay="0"/>
                                          </p:stCondLst>
                                        </p:cTn>
                                        <p:tgtEl>
                                          <p:spTgt spid="114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P spid="114692" grpId="0"/>
      <p:bldP spid="114693" grpId="0"/>
      <p:bldP spid="114694" grpId="0"/>
      <p:bldP spid="114695" grpId="0" animBg="1"/>
      <p:bldP spid="1146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0" y="381000"/>
            <a:ext cx="9144000" cy="1143000"/>
          </a:xfrm>
        </p:spPr>
        <p:txBody>
          <a:bodyPr/>
          <a:lstStyle/>
          <a:p>
            <a:pPr eaLnBrk="1" hangingPunct="1"/>
            <a:r>
              <a:rPr lang="en-US" sz="3200" b="1" smtClean="0"/>
              <a:t>Prevalenza di Osteopenia ed Osteoporosi</a:t>
            </a:r>
            <a:br>
              <a:rPr lang="en-US" sz="3200" b="1" smtClean="0"/>
            </a:br>
            <a:r>
              <a:rPr lang="en-US" sz="3200" b="1" smtClean="0"/>
              <a:t>Popolazione femminile ITALIA</a:t>
            </a:r>
            <a:endParaRPr lang="it-IT" sz="3200" b="1" smtClean="0"/>
          </a:p>
        </p:txBody>
      </p:sp>
      <p:sp>
        <p:nvSpPr>
          <p:cNvPr id="348163" name="Freeform 3"/>
          <p:cNvSpPr>
            <a:spLocks/>
          </p:cNvSpPr>
          <p:nvPr/>
        </p:nvSpPr>
        <p:spPr bwMode="auto">
          <a:xfrm>
            <a:off x="1997075" y="2489200"/>
            <a:ext cx="220663" cy="3484563"/>
          </a:xfrm>
          <a:custGeom>
            <a:avLst/>
            <a:gdLst>
              <a:gd name="T0" fmla="*/ 0 w 139"/>
              <a:gd name="T1" fmla="*/ 2147483647 h 2195"/>
              <a:gd name="T2" fmla="*/ 2147483647 w 139"/>
              <a:gd name="T3" fmla="*/ 2147483647 h 2195"/>
              <a:gd name="T4" fmla="*/ 2147483647 w 139"/>
              <a:gd name="T5" fmla="*/ 0 h 2195"/>
              <a:gd name="T6" fmla="*/ 0 w 139"/>
              <a:gd name="T7" fmla="*/ 2147483647 h 2195"/>
              <a:gd name="T8" fmla="*/ 0 w 139"/>
              <a:gd name="T9" fmla="*/ 2147483647 h 2195"/>
              <a:gd name="T10" fmla="*/ 0 60000 65536"/>
              <a:gd name="T11" fmla="*/ 0 60000 65536"/>
              <a:gd name="T12" fmla="*/ 0 60000 65536"/>
              <a:gd name="T13" fmla="*/ 0 60000 65536"/>
              <a:gd name="T14" fmla="*/ 0 60000 65536"/>
              <a:gd name="T15" fmla="*/ 0 w 139"/>
              <a:gd name="T16" fmla="*/ 0 h 2195"/>
              <a:gd name="T17" fmla="*/ 139 w 139"/>
              <a:gd name="T18" fmla="*/ 2195 h 2195"/>
            </a:gdLst>
            <a:ahLst/>
            <a:cxnLst>
              <a:cxn ang="T10">
                <a:pos x="T0" y="T1"/>
              </a:cxn>
              <a:cxn ang="T11">
                <a:pos x="T2" y="T3"/>
              </a:cxn>
              <a:cxn ang="T12">
                <a:pos x="T4" y="T5"/>
              </a:cxn>
              <a:cxn ang="T13">
                <a:pos x="T6" y="T7"/>
              </a:cxn>
              <a:cxn ang="T14">
                <a:pos x="T8" y="T9"/>
              </a:cxn>
            </a:cxnLst>
            <a:rect l="T15" t="T16" r="T17" b="T18"/>
            <a:pathLst>
              <a:path w="139" h="2195">
                <a:moveTo>
                  <a:pt x="0" y="2195"/>
                </a:moveTo>
                <a:lnTo>
                  <a:pt x="139" y="2086"/>
                </a:lnTo>
                <a:lnTo>
                  <a:pt x="139" y="0"/>
                </a:lnTo>
                <a:lnTo>
                  <a:pt x="0" y="110"/>
                </a:lnTo>
                <a:lnTo>
                  <a:pt x="0" y="219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48164" name="Freeform 4"/>
          <p:cNvSpPr>
            <a:spLocks/>
          </p:cNvSpPr>
          <p:nvPr/>
        </p:nvSpPr>
        <p:spPr bwMode="auto">
          <a:xfrm>
            <a:off x="1997075" y="5800725"/>
            <a:ext cx="4452938" cy="173038"/>
          </a:xfrm>
          <a:custGeom>
            <a:avLst/>
            <a:gdLst>
              <a:gd name="T0" fmla="*/ 0 w 2805"/>
              <a:gd name="T1" fmla="*/ 2147483647 h 109"/>
              <a:gd name="T2" fmla="*/ 2147483647 w 2805"/>
              <a:gd name="T3" fmla="*/ 2147483647 h 109"/>
              <a:gd name="T4" fmla="*/ 2147483647 w 2805"/>
              <a:gd name="T5" fmla="*/ 0 h 109"/>
              <a:gd name="T6" fmla="*/ 2147483647 w 2805"/>
              <a:gd name="T7" fmla="*/ 0 h 109"/>
              <a:gd name="T8" fmla="*/ 0 w 2805"/>
              <a:gd name="T9" fmla="*/ 2147483647 h 109"/>
              <a:gd name="T10" fmla="*/ 0 60000 65536"/>
              <a:gd name="T11" fmla="*/ 0 60000 65536"/>
              <a:gd name="T12" fmla="*/ 0 60000 65536"/>
              <a:gd name="T13" fmla="*/ 0 60000 65536"/>
              <a:gd name="T14" fmla="*/ 0 60000 65536"/>
              <a:gd name="T15" fmla="*/ 0 w 2805"/>
              <a:gd name="T16" fmla="*/ 0 h 109"/>
              <a:gd name="T17" fmla="*/ 2805 w 2805"/>
              <a:gd name="T18" fmla="*/ 109 h 109"/>
            </a:gdLst>
            <a:ahLst/>
            <a:cxnLst>
              <a:cxn ang="T10">
                <a:pos x="T0" y="T1"/>
              </a:cxn>
              <a:cxn ang="T11">
                <a:pos x="T2" y="T3"/>
              </a:cxn>
              <a:cxn ang="T12">
                <a:pos x="T4" y="T5"/>
              </a:cxn>
              <a:cxn ang="T13">
                <a:pos x="T6" y="T7"/>
              </a:cxn>
              <a:cxn ang="T14">
                <a:pos x="T8" y="T9"/>
              </a:cxn>
            </a:cxnLst>
            <a:rect l="T15" t="T16" r="T17" b="T18"/>
            <a:pathLst>
              <a:path w="2805" h="109">
                <a:moveTo>
                  <a:pt x="0" y="109"/>
                </a:moveTo>
                <a:lnTo>
                  <a:pt x="2666" y="109"/>
                </a:lnTo>
                <a:lnTo>
                  <a:pt x="2805" y="0"/>
                </a:lnTo>
                <a:lnTo>
                  <a:pt x="139" y="0"/>
                </a:lnTo>
                <a:lnTo>
                  <a:pt x="0" y="10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48165" name="Rectangle 5"/>
          <p:cNvSpPr>
            <a:spLocks noChangeArrowheads="1"/>
          </p:cNvSpPr>
          <p:nvPr/>
        </p:nvSpPr>
        <p:spPr bwMode="auto">
          <a:xfrm>
            <a:off x="2217738" y="2489200"/>
            <a:ext cx="42322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48166" name="Freeform 6"/>
          <p:cNvSpPr>
            <a:spLocks/>
          </p:cNvSpPr>
          <p:nvPr/>
        </p:nvSpPr>
        <p:spPr bwMode="auto">
          <a:xfrm>
            <a:off x="1997075" y="2489200"/>
            <a:ext cx="220663" cy="3484563"/>
          </a:xfrm>
          <a:custGeom>
            <a:avLst/>
            <a:gdLst>
              <a:gd name="T0" fmla="*/ 0 w 14"/>
              <a:gd name="T1" fmla="*/ 2147483647 h 220"/>
              <a:gd name="T2" fmla="*/ 2147483647 w 14"/>
              <a:gd name="T3" fmla="*/ 2147483647 h 220"/>
              <a:gd name="T4" fmla="*/ 2147483647 w 14"/>
              <a:gd name="T5" fmla="*/ 0 h 220"/>
              <a:gd name="T6" fmla="*/ 0 60000 65536"/>
              <a:gd name="T7" fmla="*/ 0 60000 65536"/>
              <a:gd name="T8" fmla="*/ 0 60000 65536"/>
              <a:gd name="T9" fmla="*/ 0 w 14"/>
              <a:gd name="T10" fmla="*/ 0 h 220"/>
              <a:gd name="T11" fmla="*/ 14 w 14"/>
              <a:gd name="T12" fmla="*/ 220 h 220"/>
            </a:gdLst>
            <a:ahLst/>
            <a:cxnLst>
              <a:cxn ang="T6">
                <a:pos x="T0" y="T1"/>
              </a:cxn>
              <a:cxn ang="T7">
                <a:pos x="T2" y="T3"/>
              </a:cxn>
              <a:cxn ang="T8">
                <a:pos x="T4" y="T5"/>
              </a:cxn>
            </a:cxnLst>
            <a:rect l="T9" t="T10" r="T11" b="T12"/>
            <a:pathLst>
              <a:path w="14" h="220">
                <a:moveTo>
                  <a:pt x="0" y="220"/>
                </a:moveTo>
                <a:lnTo>
                  <a:pt x="14" y="20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67" name="Freeform 7"/>
          <p:cNvSpPr>
            <a:spLocks/>
          </p:cNvSpPr>
          <p:nvPr/>
        </p:nvSpPr>
        <p:spPr bwMode="auto">
          <a:xfrm>
            <a:off x="2849563" y="2489200"/>
            <a:ext cx="220662" cy="3484563"/>
          </a:xfrm>
          <a:custGeom>
            <a:avLst/>
            <a:gdLst>
              <a:gd name="T0" fmla="*/ 0 w 14"/>
              <a:gd name="T1" fmla="*/ 2147483647 h 220"/>
              <a:gd name="T2" fmla="*/ 2147483647 w 14"/>
              <a:gd name="T3" fmla="*/ 2147483647 h 220"/>
              <a:gd name="T4" fmla="*/ 2147483647 w 14"/>
              <a:gd name="T5" fmla="*/ 0 h 220"/>
              <a:gd name="T6" fmla="*/ 0 60000 65536"/>
              <a:gd name="T7" fmla="*/ 0 60000 65536"/>
              <a:gd name="T8" fmla="*/ 0 60000 65536"/>
              <a:gd name="T9" fmla="*/ 0 w 14"/>
              <a:gd name="T10" fmla="*/ 0 h 220"/>
              <a:gd name="T11" fmla="*/ 14 w 14"/>
              <a:gd name="T12" fmla="*/ 220 h 220"/>
            </a:gdLst>
            <a:ahLst/>
            <a:cxnLst>
              <a:cxn ang="T6">
                <a:pos x="T0" y="T1"/>
              </a:cxn>
              <a:cxn ang="T7">
                <a:pos x="T2" y="T3"/>
              </a:cxn>
              <a:cxn ang="T8">
                <a:pos x="T4" y="T5"/>
              </a:cxn>
            </a:cxnLst>
            <a:rect l="T9" t="T10" r="T11" b="T12"/>
            <a:pathLst>
              <a:path w="14" h="220">
                <a:moveTo>
                  <a:pt x="0" y="220"/>
                </a:moveTo>
                <a:lnTo>
                  <a:pt x="14" y="20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68" name="Freeform 8"/>
          <p:cNvSpPr>
            <a:spLocks/>
          </p:cNvSpPr>
          <p:nvPr/>
        </p:nvSpPr>
        <p:spPr bwMode="auto">
          <a:xfrm>
            <a:off x="3686175" y="2489200"/>
            <a:ext cx="222250" cy="3484563"/>
          </a:xfrm>
          <a:custGeom>
            <a:avLst/>
            <a:gdLst>
              <a:gd name="T0" fmla="*/ 0 w 14"/>
              <a:gd name="T1" fmla="*/ 2147483647 h 220"/>
              <a:gd name="T2" fmla="*/ 2147483647 w 14"/>
              <a:gd name="T3" fmla="*/ 2147483647 h 220"/>
              <a:gd name="T4" fmla="*/ 2147483647 w 14"/>
              <a:gd name="T5" fmla="*/ 0 h 220"/>
              <a:gd name="T6" fmla="*/ 0 60000 65536"/>
              <a:gd name="T7" fmla="*/ 0 60000 65536"/>
              <a:gd name="T8" fmla="*/ 0 60000 65536"/>
              <a:gd name="T9" fmla="*/ 0 w 14"/>
              <a:gd name="T10" fmla="*/ 0 h 220"/>
              <a:gd name="T11" fmla="*/ 14 w 14"/>
              <a:gd name="T12" fmla="*/ 220 h 220"/>
            </a:gdLst>
            <a:ahLst/>
            <a:cxnLst>
              <a:cxn ang="T6">
                <a:pos x="T0" y="T1"/>
              </a:cxn>
              <a:cxn ang="T7">
                <a:pos x="T2" y="T3"/>
              </a:cxn>
              <a:cxn ang="T8">
                <a:pos x="T4" y="T5"/>
              </a:cxn>
            </a:cxnLst>
            <a:rect l="T9" t="T10" r="T11" b="T12"/>
            <a:pathLst>
              <a:path w="14" h="220">
                <a:moveTo>
                  <a:pt x="0" y="220"/>
                </a:moveTo>
                <a:lnTo>
                  <a:pt x="14" y="20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69" name="Freeform 9"/>
          <p:cNvSpPr>
            <a:spLocks/>
          </p:cNvSpPr>
          <p:nvPr/>
        </p:nvSpPr>
        <p:spPr bwMode="auto">
          <a:xfrm>
            <a:off x="4540250" y="2489200"/>
            <a:ext cx="220663" cy="3484563"/>
          </a:xfrm>
          <a:custGeom>
            <a:avLst/>
            <a:gdLst>
              <a:gd name="T0" fmla="*/ 0 w 14"/>
              <a:gd name="T1" fmla="*/ 2147483647 h 220"/>
              <a:gd name="T2" fmla="*/ 2147483647 w 14"/>
              <a:gd name="T3" fmla="*/ 2147483647 h 220"/>
              <a:gd name="T4" fmla="*/ 2147483647 w 14"/>
              <a:gd name="T5" fmla="*/ 0 h 220"/>
              <a:gd name="T6" fmla="*/ 0 60000 65536"/>
              <a:gd name="T7" fmla="*/ 0 60000 65536"/>
              <a:gd name="T8" fmla="*/ 0 60000 65536"/>
              <a:gd name="T9" fmla="*/ 0 w 14"/>
              <a:gd name="T10" fmla="*/ 0 h 220"/>
              <a:gd name="T11" fmla="*/ 14 w 14"/>
              <a:gd name="T12" fmla="*/ 220 h 220"/>
            </a:gdLst>
            <a:ahLst/>
            <a:cxnLst>
              <a:cxn ang="T6">
                <a:pos x="T0" y="T1"/>
              </a:cxn>
              <a:cxn ang="T7">
                <a:pos x="T2" y="T3"/>
              </a:cxn>
              <a:cxn ang="T8">
                <a:pos x="T4" y="T5"/>
              </a:cxn>
            </a:cxnLst>
            <a:rect l="T9" t="T10" r="T11" b="T12"/>
            <a:pathLst>
              <a:path w="14" h="220">
                <a:moveTo>
                  <a:pt x="0" y="220"/>
                </a:moveTo>
                <a:lnTo>
                  <a:pt x="14" y="20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70" name="Freeform 10"/>
          <p:cNvSpPr>
            <a:spLocks/>
          </p:cNvSpPr>
          <p:nvPr/>
        </p:nvSpPr>
        <p:spPr bwMode="auto">
          <a:xfrm>
            <a:off x="5376863" y="2489200"/>
            <a:ext cx="220662" cy="3484563"/>
          </a:xfrm>
          <a:custGeom>
            <a:avLst/>
            <a:gdLst>
              <a:gd name="T0" fmla="*/ 0 w 14"/>
              <a:gd name="T1" fmla="*/ 2147483647 h 220"/>
              <a:gd name="T2" fmla="*/ 2147483647 w 14"/>
              <a:gd name="T3" fmla="*/ 2147483647 h 220"/>
              <a:gd name="T4" fmla="*/ 2147483647 w 14"/>
              <a:gd name="T5" fmla="*/ 0 h 220"/>
              <a:gd name="T6" fmla="*/ 0 60000 65536"/>
              <a:gd name="T7" fmla="*/ 0 60000 65536"/>
              <a:gd name="T8" fmla="*/ 0 60000 65536"/>
              <a:gd name="T9" fmla="*/ 0 w 14"/>
              <a:gd name="T10" fmla="*/ 0 h 220"/>
              <a:gd name="T11" fmla="*/ 14 w 14"/>
              <a:gd name="T12" fmla="*/ 220 h 220"/>
            </a:gdLst>
            <a:ahLst/>
            <a:cxnLst>
              <a:cxn ang="T6">
                <a:pos x="T0" y="T1"/>
              </a:cxn>
              <a:cxn ang="T7">
                <a:pos x="T2" y="T3"/>
              </a:cxn>
              <a:cxn ang="T8">
                <a:pos x="T4" y="T5"/>
              </a:cxn>
            </a:cxnLst>
            <a:rect l="T9" t="T10" r="T11" b="T12"/>
            <a:pathLst>
              <a:path w="14" h="220">
                <a:moveTo>
                  <a:pt x="0" y="220"/>
                </a:moveTo>
                <a:lnTo>
                  <a:pt x="14" y="20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71" name="Freeform 11"/>
          <p:cNvSpPr>
            <a:spLocks/>
          </p:cNvSpPr>
          <p:nvPr/>
        </p:nvSpPr>
        <p:spPr bwMode="auto">
          <a:xfrm>
            <a:off x="6229350" y="2489200"/>
            <a:ext cx="220663" cy="3484563"/>
          </a:xfrm>
          <a:custGeom>
            <a:avLst/>
            <a:gdLst>
              <a:gd name="T0" fmla="*/ 0 w 14"/>
              <a:gd name="T1" fmla="*/ 2147483647 h 220"/>
              <a:gd name="T2" fmla="*/ 2147483647 w 14"/>
              <a:gd name="T3" fmla="*/ 2147483647 h 220"/>
              <a:gd name="T4" fmla="*/ 2147483647 w 14"/>
              <a:gd name="T5" fmla="*/ 0 h 220"/>
              <a:gd name="T6" fmla="*/ 0 60000 65536"/>
              <a:gd name="T7" fmla="*/ 0 60000 65536"/>
              <a:gd name="T8" fmla="*/ 0 60000 65536"/>
              <a:gd name="T9" fmla="*/ 0 w 14"/>
              <a:gd name="T10" fmla="*/ 0 h 220"/>
              <a:gd name="T11" fmla="*/ 14 w 14"/>
              <a:gd name="T12" fmla="*/ 220 h 220"/>
            </a:gdLst>
            <a:ahLst/>
            <a:cxnLst>
              <a:cxn ang="T6">
                <a:pos x="T0" y="T1"/>
              </a:cxn>
              <a:cxn ang="T7">
                <a:pos x="T2" y="T3"/>
              </a:cxn>
              <a:cxn ang="T8">
                <a:pos x="T4" y="T5"/>
              </a:cxn>
            </a:cxnLst>
            <a:rect l="T9" t="T10" r="T11" b="T12"/>
            <a:pathLst>
              <a:path w="14" h="220">
                <a:moveTo>
                  <a:pt x="0" y="220"/>
                </a:moveTo>
                <a:lnTo>
                  <a:pt x="14" y="20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72" name="Freeform 12"/>
          <p:cNvSpPr>
            <a:spLocks/>
          </p:cNvSpPr>
          <p:nvPr/>
        </p:nvSpPr>
        <p:spPr bwMode="auto">
          <a:xfrm>
            <a:off x="1997075" y="2489200"/>
            <a:ext cx="220663" cy="3484563"/>
          </a:xfrm>
          <a:custGeom>
            <a:avLst/>
            <a:gdLst>
              <a:gd name="T0" fmla="*/ 2147483647 w 139"/>
              <a:gd name="T1" fmla="*/ 0 h 2195"/>
              <a:gd name="T2" fmla="*/ 0 w 139"/>
              <a:gd name="T3" fmla="*/ 2147483647 h 2195"/>
              <a:gd name="T4" fmla="*/ 0 w 139"/>
              <a:gd name="T5" fmla="*/ 2147483647 h 2195"/>
              <a:gd name="T6" fmla="*/ 2147483647 w 139"/>
              <a:gd name="T7" fmla="*/ 2147483647 h 2195"/>
              <a:gd name="T8" fmla="*/ 2147483647 w 139"/>
              <a:gd name="T9" fmla="*/ 0 h 2195"/>
              <a:gd name="T10" fmla="*/ 0 60000 65536"/>
              <a:gd name="T11" fmla="*/ 0 60000 65536"/>
              <a:gd name="T12" fmla="*/ 0 60000 65536"/>
              <a:gd name="T13" fmla="*/ 0 60000 65536"/>
              <a:gd name="T14" fmla="*/ 0 60000 65536"/>
              <a:gd name="T15" fmla="*/ 0 w 139"/>
              <a:gd name="T16" fmla="*/ 0 h 2195"/>
              <a:gd name="T17" fmla="*/ 139 w 139"/>
              <a:gd name="T18" fmla="*/ 2195 h 2195"/>
            </a:gdLst>
            <a:ahLst/>
            <a:cxnLst>
              <a:cxn ang="T10">
                <a:pos x="T0" y="T1"/>
              </a:cxn>
              <a:cxn ang="T11">
                <a:pos x="T2" y="T3"/>
              </a:cxn>
              <a:cxn ang="T12">
                <a:pos x="T4" y="T5"/>
              </a:cxn>
              <a:cxn ang="T13">
                <a:pos x="T6" y="T7"/>
              </a:cxn>
              <a:cxn ang="T14">
                <a:pos x="T8" y="T9"/>
              </a:cxn>
            </a:cxnLst>
            <a:rect l="T15" t="T16" r="T17" b="T18"/>
            <a:pathLst>
              <a:path w="139" h="2195">
                <a:moveTo>
                  <a:pt x="139" y="0"/>
                </a:moveTo>
                <a:lnTo>
                  <a:pt x="0" y="110"/>
                </a:lnTo>
                <a:lnTo>
                  <a:pt x="0" y="2195"/>
                </a:lnTo>
                <a:lnTo>
                  <a:pt x="139" y="2086"/>
                </a:lnTo>
                <a:lnTo>
                  <a:pt x="139" y="0"/>
                </a:lnTo>
                <a:close/>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73" name="Freeform 13"/>
          <p:cNvSpPr>
            <a:spLocks/>
          </p:cNvSpPr>
          <p:nvPr/>
        </p:nvSpPr>
        <p:spPr bwMode="auto">
          <a:xfrm>
            <a:off x="1997075" y="5800725"/>
            <a:ext cx="4452938" cy="173038"/>
          </a:xfrm>
          <a:custGeom>
            <a:avLst/>
            <a:gdLst>
              <a:gd name="T0" fmla="*/ 0 w 2805"/>
              <a:gd name="T1" fmla="*/ 2147483647 h 109"/>
              <a:gd name="T2" fmla="*/ 2147483647 w 2805"/>
              <a:gd name="T3" fmla="*/ 2147483647 h 109"/>
              <a:gd name="T4" fmla="*/ 2147483647 w 2805"/>
              <a:gd name="T5" fmla="*/ 0 h 109"/>
              <a:gd name="T6" fmla="*/ 2147483647 w 2805"/>
              <a:gd name="T7" fmla="*/ 0 h 109"/>
              <a:gd name="T8" fmla="*/ 0 w 2805"/>
              <a:gd name="T9" fmla="*/ 2147483647 h 109"/>
              <a:gd name="T10" fmla="*/ 0 60000 65536"/>
              <a:gd name="T11" fmla="*/ 0 60000 65536"/>
              <a:gd name="T12" fmla="*/ 0 60000 65536"/>
              <a:gd name="T13" fmla="*/ 0 60000 65536"/>
              <a:gd name="T14" fmla="*/ 0 60000 65536"/>
              <a:gd name="T15" fmla="*/ 0 w 2805"/>
              <a:gd name="T16" fmla="*/ 0 h 109"/>
              <a:gd name="T17" fmla="*/ 2805 w 2805"/>
              <a:gd name="T18" fmla="*/ 109 h 109"/>
            </a:gdLst>
            <a:ahLst/>
            <a:cxnLst>
              <a:cxn ang="T10">
                <a:pos x="T0" y="T1"/>
              </a:cxn>
              <a:cxn ang="T11">
                <a:pos x="T2" y="T3"/>
              </a:cxn>
              <a:cxn ang="T12">
                <a:pos x="T4" y="T5"/>
              </a:cxn>
              <a:cxn ang="T13">
                <a:pos x="T6" y="T7"/>
              </a:cxn>
              <a:cxn ang="T14">
                <a:pos x="T8" y="T9"/>
              </a:cxn>
            </a:cxnLst>
            <a:rect l="T15" t="T16" r="T17" b="T18"/>
            <a:pathLst>
              <a:path w="2805" h="109">
                <a:moveTo>
                  <a:pt x="0" y="109"/>
                </a:moveTo>
                <a:lnTo>
                  <a:pt x="2666" y="109"/>
                </a:lnTo>
                <a:lnTo>
                  <a:pt x="2805" y="0"/>
                </a:lnTo>
                <a:lnTo>
                  <a:pt x="139" y="0"/>
                </a:lnTo>
                <a:lnTo>
                  <a:pt x="0" y="109"/>
                </a:lnTo>
                <a:close/>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74" name="Rectangle 14"/>
          <p:cNvSpPr>
            <a:spLocks noChangeArrowheads="1"/>
          </p:cNvSpPr>
          <p:nvPr/>
        </p:nvSpPr>
        <p:spPr bwMode="auto">
          <a:xfrm>
            <a:off x="2209800" y="2514600"/>
            <a:ext cx="4232275" cy="3311525"/>
          </a:xfrm>
          <a:prstGeom prst="rect">
            <a:avLst/>
          </a:prstGeom>
          <a:noFill/>
          <a:ln w="158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8175" name="Freeform 15"/>
          <p:cNvSpPr>
            <a:spLocks/>
          </p:cNvSpPr>
          <p:nvPr/>
        </p:nvSpPr>
        <p:spPr bwMode="auto">
          <a:xfrm>
            <a:off x="2058988" y="5387975"/>
            <a:ext cx="2322512" cy="63500"/>
          </a:xfrm>
          <a:custGeom>
            <a:avLst/>
            <a:gdLst>
              <a:gd name="T0" fmla="*/ 0 w 1463"/>
              <a:gd name="T1" fmla="*/ 2147483647 h 40"/>
              <a:gd name="T2" fmla="*/ 2147483647 w 1463"/>
              <a:gd name="T3" fmla="*/ 2147483647 h 40"/>
              <a:gd name="T4" fmla="*/ 2147483647 w 1463"/>
              <a:gd name="T5" fmla="*/ 0 h 40"/>
              <a:gd name="T6" fmla="*/ 2147483647 w 1463"/>
              <a:gd name="T7" fmla="*/ 0 h 40"/>
              <a:gd name="T8" fmla="*/ 0 w 1463"/>
              <a:gd name="T9" fmla="*/ 2147483647 h 40"/>
              <a:gd name="T10" fmla="*/ 0 60000 65536"/>
              <a:gd name="T11" fmla="*/ 0 60000 65536"/>
              <a:gd name="T12" fmla="*/ 0 60000 65536"/>
              <a:gd name="T13" fmla="*/ 0 60000 65536"/>
              <a:gd name="T14" fmla="*/ 0 60000 65536"/>
              <a:gd name="T15" fmla="*/ 0 w 1463"/>
              <a:gd name="T16" fmla="*/ 0 h 40"/>
              <a:gd name="T17" fmla="*/ 1463 w 1463"/>
              <a:gd name="T18" fmla="*/ 40 h 40"/>
            </a:gdLst>
            <a:ahLst/>
            <a:cxnLst>
              <a:cxn ang="T10">
                <a:pos x="T0" y="T1"/>
              </a:cxn>
              <a:cxn ang="T11">
                <a:pos x="T2" y="T3"/>
              </a:cxn>
              <a:cxn ang="T12">
                <a:pos x="T4" y="T5"/>
              </a:cxn>
              <a:cxn ang="T13">
                <a:pos x="T6" y="T7"/>
              </a:cxn>
              <a:cxn ang="T14">
                <a:pos x="T8" y="T9"/>
              </a:cxn>
            </a:cxnLst>
            <a:rect l="T15" t="T16" r="T17" b="T18"/>
            <a:pathLst>
              <a:path w="1463" h="40">
                <a:moveTo>
                  <a:pt x="0" y="40"/>
                </a:moveTo>
                <a:lnTo>
                  <a:pt x="1413" y="40"/>
                </a:lnTo>
                <a:lnTo>
                  <a:pt x="1463" y="0"/>
                </a:lnTo>
                <a:lnTo>
                  <a:pt x="60" y="0"/>
                </a:lnTo>
                <a:lnTo>
                  <a:pt x="0" y="40"/>
                </a:lnTo>
                <a:close/>
              </a:path>
            </a:pathLst>
          </a:custGeom>
          <a:solidFill>
            <a:srgbClr val="00BF00"/>
          </a:solidFill>
          <a:ln w="15875">
            <a:solidFill>
              <a:srgbClr val="008000"/>
            </a:solidFill>
            <a:round/>
            <a:headEnd/>
            <a:tailEnd/>
          </a:ln>
        </p:spPr>
        <p:txBody>
          <a:bodyPr/>
          <a:lstStyle/>
          <a:p>
            <a:endParaRPr lang="it-IT"/>
          </a:p>
        </p:txBody>
      </p:sp>
      <p:sp>
        <p:nvSpPr>
          <p:cNvPr id="348176" name="Rectangle 16"/>
          <p:cNvSpPr>
            <a:spLocks noChangeArrowheads="1"/>
          </p:cNvSpPr>
          <p:nvPr/>
        </p:nvSpPr>
        <p:spPr bwMode="auto">
          <a:xfrm>
            <a:off x="2058988" y="5451475"/>
            <a:ext cx="2243137" cy="269875"/>
          </a:xfrm>
          <a:prstGeom prst="rect">
            <a:avLst/>
          </a:prstGeom>
          <a:solidFill>
            <a:srgbClr val="00FF00"/>
          </a:solidFill>
          <a:ln w="15875">
            <a:solidFill>
              <a:srgbClr val="008000"/>
            </a:solidFill>
            <a:miter lim="800000"/>
            <a:headEnd/>
            <a:tailEnd/>
          </a:ln>
        </p:spPr>
        <p:txBody>
          <a:bodyPr/>
          <a:lstStyle/>
          <a:p>
            <a:endParaRPr lang="it-IT"/>
          </a:p>
        </p:txBody>
      </p:sp>
      <p:sp>
        <p:nvSpPr>
          <p:cNvPr id="348177" name="Freeform 17"/>
          <p:cNvSpPr>
            <a:spLocks/>
          </p:cNvSpPr>
          <p:nvPr/>
        </p:nvSpPr>
        <p:spPr bwMode="auto">
          <a:xfrm>
            <a:off x="4302125" y="5387975"/>
            <a:ext cx="79375" cy="333375"/>
          </a:xfrm>
          <a:custGeom>
            <a:avLst/>
            <a:gdLst>
              <a:gd name="T0" fmla="*/ 2147483647 w 50"/>
              <a:gd name="T1" fmla="*/ 2147483647 h 210"/>
              <a:gd name="T2" fmla="*/ 0 w 50"/>
              <a:gd name="T3" fmla="*/ 2147483647 h 210"/>
              <a:gd name="T4" fmla="*/ 0 w 50"/>
              <a:gd name="T5" fmla="*/ 2147483647 h 210"/>
              <a:gd name="T6" fmla="*/ 2147483647 w 50"/>
              <a:gd name="T7" fmla="*/ 0 h 210"/>
              <a:gd name="T8" fmla="*/ 2147483647 w 50"/>
              <a:gd name="T9" fmla="*/ 2147483647 h 210"/>
              <a:gd name="T10" fmla="*/ 0 60000 65536"/>
              <a:gd name="T11" fmla="*/ 0 60000 65536"/>
              <a:gd name="T12" fmla="*/ 0 60000 65536"/>
              <a:gd name="T13" fmla="*/ 0 60000 65536"/>
              <a:gd name="T14" fmla="*/ 0 60000 65536"/>
              <a:gd name="T15" fmla="*/ 0 w 50"/>
              <a:gd name="T16" fmla="*/ 0 h 210"/>
              <a:gd name="T17" fmla="*/ 50 w 50"/>
              <a:gd name="T18" fmla="*/ 210 h 210"/>
            </a:gdLst>
            <a:ahLst/>
            <a:cxnLst>
              <a:cxn ang="T10">
                <a:pos x="T0" y="T1"/>
              </a:cxn>
              <a:cxn ang="T11">
                <a:pos x="T2" y="T3"/>
              </a:cxn>
              <a:cxn ang="T12">
                <a:pos x="T4" y="T5"/>
              </a:cxn>
              <a:cxn ang="T13">
                <a:pos x="T6" y="T7"/>
              </a:cxn>
              <a:cxn ang="T14">
                <a:pos x="T8" y="T9"/>
              </a:cxn>
            </a:cxnLst>
            <a:rect l="T15" t="T16" r="T17" b="T18"/>
            <a:pathLst>
              <a:path w="50" h="210">
                <a:moveTo>
                  <a:pt x="50" y="170"/>
                </a:moveTo>
                <a:lnTo>
                  <a:pt x="0" y="210"/>
                </a:lnTo>
                <a:lnTo>
                  <a:pt x="0" y="40"/>
                </a:lnTo>
                <a:lnTo>
                  <a:pt x="50" y="0"/>
                </a:lnTo>
                <a:lnTo>
                  <a:pt x="50" y="170"/>
                </a:lnTo>
                <a:close/>
              </a:path>
            </a:pathLst>
          </a:custGeom>
          <a:solidFill>
            <a:srgbClr val="008000"/>
          </a:solidFill>
          <a:ln w="15875">
            <a:solidFill>
              <a:srgbClr val="008000"/>
            </a:solidFill>
            <a:round/>
            <a:headEnd/>
            <a:tailEnd/>
          </a:ln>
        </p:spPr>
        <p:txBody>
          <a:bodyPr/>
          <a:lstStyle/>
          <a:p>
            <a:endParaRPr lang="it-IT"/>
          </a:p>
        </p:txBody>
      </p:sp>
      <p:sp>
        <p:nvSpPr>
          <p:cNvPr id="348178" name="Freeform 18"/>
          <p:cNvSpPr>
            <a:spLocks/>
          </p:cNvSpPr>
          <p:nvPr/>
        </p:nvSpPr>
        <p:spPr bwMode="auto">
          <a:xfrm>
            <a:off x="4302125" y="5387975"/>
            <a:ext cx="1690688" cy="63500"/>
          </a:xfrm>
          <a:custGeom>
            <a:avLst/>
            <a:gdLst>
              <a:gd name="T0" fmla="*/ 0 w 1065"/>
              <a:gd name="T1" fmla="*/ 2147483647 h 40"/>
              <a:gd name="T2" fmla="*/ 2147483647 w 1065"/>
              <a:gd name="T3" fmla="*/ 2147483647 h 40"/>
              <a:gd name="T4" fmla="*/ 2147483647 w 1065"/>
              <a:gd name="T5" fmla="*/ 0 h 40"/>
              <a:gd name="T6" fmla="*/ 2147483647 w 1065"/>
              <a:gd name="T7" fmla="*/ 0 h 40"/>
              <a:gd name="T8" fmla="*/ 0 w 1065"/>
              <a:gd name="T9" fmla="*/ 2147483647 h 40"/>
              <a:gd name="T10" fmla="*/ 0 60000 65536"/>
              <a:gd name="T11" fmla="*/ 0 60000 65536"/>
              <a:gd name="T12" fmla="*/ 0 60000 65536"/>
              <a:gd name="T13" fmla="*/ 0 60000 65536"/>
              <a:gd name="T14" fmla="*/ 0 60000 65536"/>
              <a:gd name="T15" fmla="*/ 0 w 1065"/>
              <a:gd name="T16" fmla="*/ 0 h 40"/>
              <a:gd name="T17" fmla="*/ 1065 w 1065"/>
              <a:gd name="T18" fmla="*/ 40 h 40"/>
            </a:gdLst>
            <a:ahLst/>
            <a:cxnLst>
              <a:cxn ang="T10">
                <a:pos x="T0" y="T1"/>
              </a:cxn>
              <a:cxn ang="T11">
                <a:pos x="T2" y="T3"/>
              </a:cxn>
              <a:cxn ang="T12">
                <a:pos x="T4" y="T5"/>
              </a:cxn>
              <a:cxn ang="T13">
                <a:pos x="T6" y="T7"/>
              </a:cxn>
              <a:cxn ang="T14">
                <a:pos x="T8" y="T9"/>
              </a:cxn>
            </a:cxnLst>
            <a:rect l="T15" t="T16" r="T17" b="T18"/>
            <a:pathLst>
              <a:path w="1065" h="40">
                <a:moveTo>
                  <a:pt x="0" y="40"/>
                </a:moveTo>
                <a:lnTo>
                  <a:pt x="1005" y="40"/>
                </a:lnTo>
                <a:lnTo>
                  <a:pt x="1065" y="0"/>
                </a:lnTo>
                <a:lnTo>
                  <a:pt x="50" y="0"/>
                </a:lnTo>
                <a:lnTo>
                  <a:pt x="0" y="40"/>
                </a:lnTo>
                <a:close/>
              </a:path>
            </a:pathLst>
          </a:custGeom>
          <a:solidFill>
            <a:srgbClr val="BFBF00"/>
          </a:solidFill>
          <a:ln w="15875">
            <a:solidFill>
              <a:srgbClr val="FFCC00"/>
            </a:solidFill>
            <a:round/>
            <a:headEnd/>
            <a:tailEnd/>
          </a:ln>
        </p:spPr>
        <p:txBody>
          <a:bodyPr/>
          <a:lstStyle/>
          <a:p>
            <a:endParaRPr lang="it-IT"/>
          </a:p>
        </p:txBody>
      </p:sp>
      <p:sp>
        <p:nvSpPr>
          <p:cNvPr id="348179" name="Rectangle 19"/>
          <p:cNvSpPr>
            <a:spLocks noChangeArrowheads="1"/>
          </p:cNvSpPr>
          <p:nvPr/>
        </p:nvSpPr>
        <p:spPr bwMode="auto">
          <a:xfrm>
            <a:off x="4302125" y="5451475"/>
            <a:ext cx="1595438" cy="269875"/>
          </a:xfrm>
          <a:prstGeom prst="rect">
            <a:avLst/>
          </a:prstGeom>
          <a:solidFill>
            <a:srgbClr val="FFFF00"/>
          </a:solidFill>
          <a:ln w="15875">
            <a:solidFill>
              <a:srgbClr val="FFCC00"/>
            </a:solidFill>
            <a:miter lim="800000"/>
            <a:headEnd/>
            <a:tailEnd/>
          </a:ln>
        </p:spPr>
        <p:txBody>
          <a:bodyPr/>
          <a:lstStyle/>
          <a:p>
            <a:endParaRPr lang="it-IT"/>
          </a:p>
        </p:txBody>
      </p:sp>
      <p:sp>
        <p:nvSpPr>
          <p:cNvPr id="348180" name="Freeform 20"/>
          <p:cNvSpPr>
            <a:spLocks/>
          </p:cNvSpPr>
          <p:nvPr/>
        </p:nvSpPr>
        <p:spPr bwMode="auto">
          <a:xfrm>
            <a:off x="5897563" y="5387975"/>
            <a:ext cx="95250" cy="333375"/>
          </a:xfrm>
          <a:custGeom>
            <a:avLst/>
            <a:gdLst>
              <a:gd name="T0" fmla="*/ 2147483647 w 60"/>
              <a:gd name="T1" fmla="*/ 2147483647 h 210"/>
              <a:gd name="T2" fmla="*/ 0 w 60"/>
              <a:gd name="T3" fmla="*/ 2147483647 h 210"/>
              <a:gd name="T4" fmla="*/ 0 w 60"/>
              <a:gd name="T5" fmla="*/ 2147483647 h 210"/>
              <a:gd name="T6" fmla="*/ 2147483647 w 60"/>
              <a:gd name="T7" fmla="*/ 0 h 210"/>
              <a:gd name="T8" fmla="*/ 2147483647 w 60"/>
              <a:gd name="T9" fmla="*/ 2147483647 h 210"/>
              <a:gd name="T10" fmla="*/ 0 60000 65536"/>
              <a:gd name="T11" fmla="*/ 0 60000 65536"/>
              <a:gd name="T12" fmla="*/ 0 60000 65536"/>
              <a:gd name="T13" fmla="*/ 0 60000 65536"/>
              <a:gd name="T14" fmla="*/ 0 60000 65536"/>
              <a:gd name="T15" fmla="*/ 0 w 60"/>
              <a:gd name="T16" fmla="*/ 0 h 210"/>
              <a:gd name="T17" fmla="*/ 60 w 60"/>
              <a:gd name="T18" fmla="*/ 210 h 210"/>
            </a:gdLst>
            <a:ahLst/>
            <a:cxnLst>
              <a:cxn ang="T10">
                <a:pos x="T0" y="T1"/>
              </a:cxn>
              <a:cxn ang="T11">
                <a:pos x="T2" y="T3"/>
              </a:cxn>
              <a:cxn ang="T12">
                <a:pos x="T4" y="T5"/>
              </a:cxn>
              <a:cxn ang="T13">
                <a:pos x="T6" y="T7"/>
              </a:cxn>
              <a:cxn ang="T14">
                <a:pos x="T8" y="T9"/>
              </a:cxn>
            </a:cxnLst>
            <a:rect l="T15" t="T16" r="T17" b="T18"/>
            <a:pathLst>
              <a:path w="60" h="210">
                <a:moveTo>
                  <a:pt x="60" y="170"/>
                </a:moveTo>
                <a:lnTo>
                  <a:pt x="0" y="210"/>
                </a:lnTo>
                <a:lnTo>
                  <a:pt x="0" y="40"/>
                </a:lnTo>
                <a:lnTo>
                  <a:pt x="60" y="0"/>
                </a:lnTo>
                <a:lnTo>
                  <a:pt x="60" y="170"/>
                </a:lnTo>
                <a:close/>
              </a:path>
            </a:pathLst>
          </a:custGeom>
          <a:solidFill>
            <a:srgbClr val="808000"/>
          </a:solidFill>
          <a:ln w="15875">
            <a:solidFill>
              <a:srgbClr val="FFCC00"/>
            </a:solidFill>
            <a:round/>
            <a:headEnd/>
            <a:tailEnd/>
          </a:ln>
        </p:spPr>
        <p:txBody>
          <a:bodyPr/>
          <a:lstStyle/>
          <a:p>
            <a:endParaRPr lang="it-IT"/>
          </a:p>
        </p:txBody>
      </p:sp>
      <p:sp>
        <p:nvSpPr>
          <p:cNvPr id="348181" name="Freeform 21"/>
          <p:cNvSpPr>
            <a:spLocks/>
          </p:cNvSpPr>
          <p:nvPr/>
        </p:nvSpPr>
        <p:spPr bwMode="auto">
          <a:xfrm>
            <a:off x="5897563" y="5387975"/>
            <a:ext cx="490537" cy="63500"/>
          </a:xfrm>
          <a:custGeom>
            <a:avLst/>
            <a:gdLst>
              <a:gd name="T0" fmla="*/ 0 w 309"/>
              <a:gd name="T1" fmla="*/ 2147483647 h 40"/>
              <a:gd name="T2" fmla="*/ 2147483647 w 309"/>
              <a:gd name="T3" fmla="*/ 2147483647 h 40"/>
              <a:gd name="T4" fmla="*/ 2147483647 w 309"/>
              <a:gd name="T5" fmla="*/ 0 h 40"/>
              <a:gd name="T6" fmla="*/ 2147483647 w 309"/>
              <a:gd name="T7" fmla="*/ 0 h 40"/>
              <a:gd name="T8" fmla="*/ 0 w 309"/>
              <a:gd name="T9" fmla="*/ 2147483647 h 40"/>
              <a:gd name="T10" fmla="*/ 0 60000 65536"/>
              <a:gd name="T11" fmla="*/ 0 60000 65536"/>
              <a:gd name="T12" fmla="*/ 0 60000 65536"/>
              <a:gd name="T13" fmla="*/ 0 60000 65536"/>
              <a:gd name="T14" fmla="*/ 0 60000 65536"/>
              <a:gd name="T15" fmla="*/ 0 w 309"/>
              <a:gd name="T16" fmla="*/ 0 h 40"/>
              <a:gd name="T17" fmla="*/ 309 w 309"/>
              <a:gd name="T18" fmla="*/ 40 h 40"/>
            </a:gdLst>
            <a:ahLst/>
            <a:cxnLst>
              <a:cxn ang="T10">
                <a:pos x="T0" y="T1"/>
              </a:cxn>
              <a:cxn ang="T11">
                <a:pos x="T2" y="T3"/>
              </a:cxn>
              <a:cxn ang="T12">
                <a:pos x="T4" y="T5"/>
              </a:cxn>
              <a:cxn ang="T13">
                <a:pos x="T6" y="T7"/>
              </a:cxn>
              <a:cxn ang="T14">
                <a:pos x="T8" y="T9"/>
              </a:cxn>
            </a:cxnLst>
            <a:rect l="T15" t="T16" r="T17" b="T18"/>
            <a:pathLst>
              <a:path w="309" h="40">
                <a:moveTo>
                  <a:pt x="0" y="40"/>
                </a:moveTo>
                <a:lnTo>
                  <a:pt x="249" y="40"/>
                </a:lnTo>
                <a:lnTo>
                  <a:pt x="309" y="0"/>
                </a:lnTo>
                <a:lnTo>
                  <a:pt x="60" y="0"/>
                </a:lnTo>
                <a:lnTo>
                  <a:pt x="0" y="40"/>
                </a:lnTo>
                <a:close/>
              </a:path>
            </a:pathLst>
          </a:custGeom>
          <a:solidFill>
            <a:srgbClr val="BF0000"/>
          </a:solidFill>
          <a:ln w="15875">
            <a:solidFill>
              <a:srgbClr val="800000"/>
            </a:solidFill>
            <a:round/>
            <a:headEnd/>
            <a:tailEnd/>
          </a:ln>
        </p:spPr>
        <p:txBody>
          <a:bodyPr/>
          <a:lstStyle/>
          <a:p>
            <a:endParaRPr lang="it-IT"/>
          </a:p>
        </p:txBody>
      </p:sp>
      <p:sp>
        <p:nvSpPr>
          <p:cNvPr id="348182" name="Rectangle 22"/>
          <p:cNvSpPr>
            <a:spLocks noChangeArrowheads="1"/>
          </p:cNvSpPr>
          <p:nvPr/>
        </p:nvSpPr>
        <p:spPr bwMode="auto">
          <a:xfrm>
            <a:off x="5897563" y="5451475"/>
            <a:ext cx="395287" cy="269875"/>
          </a:xfrm>
          <a:prstGeom prst="rect">
            <a:avLst/>
          </a:prstGeom>
          <a:solidFill>
            <a:srgbClr val="FF0000"/>
          </a:solidFill>
          <a:ln w="15875">
            <a:solidFill>
              <a:srgbClr val="800000"/>
            </a:solidFill>
            <a:miter lim="800000"/>
            <a:headEnd/>
            <a:tailEnd/>
          </a:ln>
        </p:spPr>
        <p:txBody>
          <a:bodyPr/>
          <a:lstStyle/>
          <a:p>
            <a:endParaRPr lang="it-IT"/>
          </a:p>
        </p:txBody>
      </p:sp>
      <p:sp>
        <p:nvSpPr>
          <p:cNvPr id="348183" name="Freeform 23"/>
          <p:cNvSpPr>
            <a:spLocks/>
          </p:cNvSpPr>
          <p:nvPr/>
        </p:nvSpPr>
        <p:spPr bwMode="auto">
          <a:xfrm>
            <a:off x="6292850" y="5387975"/>
            <a:ext cx="95250" cy="333375"/>
          </a:xfrm>
          <a:custGeom>
            <a:avLst/>
            <a:gdLst>
              <a:gd name="T0" fmla="*/ 2147483647 w 60"/>
              <a:gd name="T1" fmla="*/ 2147483647 h 210"/>
              <a:gd name="T2" fmla="*/ 0 w 60"/>
              <a:gd name="T3" fmla="*/ 2147483647 h 210"/>
              <a:gd name="T4" fmla="*/ 0 w 60"/>
              <a:gd name="T5" fmla="*/ 2147483647 h 210"/>
              <a:gd name="T6" fmla="*/ 2147483647 w 60"/>
              <a:gd name="T7" fmla="*/ 0 h 210"/>
              <a:gd name="T8" fmla="*/ 2147483647 w 60"/>
              <a:gd name="T9" fmla="*/ 2147483647 h 210"/>
              <a:gd name="T10" fmla="*/ 0 60000 65536"/>
              <a:gd name="T11" fmla="*/ 0 60000 65536"/>
              <a:gd name="T12" fmla="*/ 0 60000 65536"/>
              <a:gd name="T13" fmla="*/ 0 60000 65536"/>
              <a:gd name="T14" fmla="*/ 0 60000 65536"/>
              <a:gd name="T15" fmla="*/ 0 w 60"/>
              <a:gd name="T16" fmla="*/ 0 h 210"/>
              <a:gd name="T17" fmla="*/ 60 w 60"/>
              <a:gd name="T18" fmla="*/ 210 h 210"/>
            </a:gdLst>
            <a:ahLst/>
            <a:cxnLst>
              <a:cxn ang="T10">
                <a:pos x="T0" y="T1"/>
              </a:cxn>
              <a:cxn ang="T11">
                <a:pos x="T2" y="T3"/>
              </a:cxn>
              <a:cxn ang="T12">
                <a:pos x="T4" y="T5"/>
              </a:cxn>
              <a:cxn ang="T13">
                <a:pos x="T6" y="T7"/>
              </a:cxn>
              <a:cxn ang="T14">
                <a:pos x="T8" y="T9"/>
              </a:cxn>
            </a:cxnLst>
            <a:rect l="T15" t="T16" r="T17" b="T18"/>
            <a:pathLst>
              <a:path w="60" h="210">
                <a:moveTo>
                  <a:pt x="60" y="170"/>
                </a:moveTo>
                <a:lnTo>
                  <a:pt x="0" y="210"/>
                </a:lnTo>
                <a:lnTo>
                  <a:pt x="0" y="40"/>
                </a:lnTo>
                <a:lnTo>
                  <a:pt x="60" y="0"/>
                </a:lnTo>
                <a:lnTo>
                  <a:pt x="60" y="170"/>
                </a:lnTo>
                <a:close/>
              </a:path>
            </a:pathLst>
          </a:custGeom>
          <a:solidFill>
            <a:srgbClr val="800000"/>
          </a:solidFill>
          <a:ln w="15875">
            <a:solidFill>
              <a:srgbClr val="800000"/>
            </a:solidFill>
            <a:round/>
            <a:headEnd/>
            <a:tailEnd/>
          </a:ln>
        </p:spPr>
        <p:txBody>
          <a:bodyPr/>
          <a:lstStyle/>
          <a:p>
            <a:endParaRPr lang="it-IT"/>
          </a:p>
        </p:txBody>
      </p:sp>
      <p:sp>
        <p:nvSpPr>
          <p:cNvPr id="348184" name="Rectangle 24"/>
          <p:cNvSpPr>
            <a:spLocks noChangeArrowheads="1"/>
          </p:cNvSpPr>
          <p:nvPr/>
        </p:nvSpPr>
        <p:spPr bwMode="auto">
          <a:xfrm>
            <a:off x="2974975" y="5451475"/>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52.8</a:t>
            </a:r>
            <a:endParaRPr lang="en-US" sz="2400">
              <a:latin typeface="Franklin Gothic Book" pitchFamily="34" charset="0"/>
            </a:endParaRPr>
          </a:p>
        </p:txBody>
      </p:sp>
      <p:sp>
        <p:nvSpPr>
          <p:cNvPr id="348185" name="Rectangle 25"/>
          <p:cNvSpPr>
            <a:spLocks noChangeArrowheads="1"/>
          </p:cNvSpPr>
          <p:nvPr/>
        </p:nvSpPr>
        <p:spPr bwMode="auto">
          <a:xfrm>
            <a:off x="4902200" y="5451475"/>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37.8</a:t>
            </a:r>
            <a:endParaRPr lang="en-US" sz="2400">
              <a:latin typeface="Franklin Gothic Book" pitchFamily="34" charset="0"/>
            </a:endParaRPr>
          </a:p>
        </p:txBody>
      </p:sp>
      <p:sp>
        <p:nvSpPr>
          <p:cNvPr id="348186" name="Rectangle 26"/>
          <p:cNvSpPr>
            <a:spLocks noChangeArrowheads="1"/>
          </p:cNvSpPr>
          <p:nvPr/>
        </p:nvSpPr>
        <p:spPr bwMode="auto">
          <a:xfrm>
            <a:off x="5961063" y="5451475"/>
            <a:ext cx="3476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9.4</a:t>
            </a:r>
            <a:endParaRPr lang="en-US" sz="2400">
              <a:latin typeface="Franklin Gothic Book" pitchFamily="34" charset="0"/>
            </a:endParaRPr>
          </a:p>
        </p:txBody>
      </p:sp>
      <p:sp>
        <p:nvSpPr>
          <p:cNvPr id="348187" name="Freeform 27"/>
          <p:cNvSpPr>
            <a:spLocks/>
          </p:cNvSpPr>
          <p:nvPr/>
        </p:nvSpPr>
        <p:spPr bwMode="auto">
          <a:xfrm>
            <a:off x="2058988" y="4722813"/>
            <a:ext cx="1785937" cy="79375"/>
          </a:xfrm>
          <a:custGeom>
            <a:avLst/>
            <a:gdLst>
              <a:gd name="T0" fmla="*/ 0 w 1125"/>
              <a:gd name="T1" fmla="*/ 2147483647 h 50"/>
              <a:gd name="T2" fmla="*/ 2147483647 w 1125"/>
              <a:gd name="T3" fmla="*/ 2147483647 h 50"/>
              <a:gd name="T4" fmla="*/ 2147483647 w 1125"/>
              <a:gd name="T5" fmla="*/ 0 h 50"/>
              <a:gd name="T6" fmla="*/ 2147483647 w 1125"/>
              <a:gd name="T7" fmla="*/ 0 h 50"/>
              <a:gd name="T8" fmla="*/ 0 w 1125"/>
              <a:gd name="T9" fmla="*/ 2147483647 h 50"/>
              <a:gd name="T10" fmla="*/ 0 60000 65536"/>
              <a:gd name="T11" fmla="*/ 0 60000 65536"/>
              <a:gd name="T12" fmla="*/ 0 60000 65536"/>
              <a:gd name="T13" fmla="*/ 0 60000 65536"/>
              <a:gd name="T14" fmla="*/ 0 60000 65536"/>
              <a:gd name="T15" fmla="*/ 0 w 1125"/>
              <a:gd name="T16" fmla="*/ 0 h 50"/>
              <a:gd name="T17" fmla="*/ 1125 w 1125"/>
              <a:gd name="T18" fmla="*/ 50 h 50"/>
            </a:gdLst>
            <a:ahLst/>
            <a:cxnLst>
              <a:cxn ang="T10">
                <a:pos x="T0" y="T1"/>
              </a:cxn>
              <a:cxn ang="T11">
                <a:pos x="T2" y="T3"/>
              </a:cxn>
              <a:cxn ang="T12">
                <a:pos x="T4" y="T5"/>
              </a:cxn>
              <a:cxn ang="T13">
                <a:pos x="T6" y="T7"/>
              </a:cxn>
              <a:cxn ang="T14">
                <a:pos x="T8" y="T9"/>
              </a:cxn>
            </a:cxnLst>
            <a:rect l="T15" t="T16" r="T17" b="T18"/>
            <a:pathLst>
              <a:path w="1125" h="50">
                <a:moveTo>
                  <a:pt x="0" y="50"/>
                </a:moveTo>
                <a:lnTo>
                  <a:pt x="1065" y="50"/>
                </a:lnTo>
                <a:lnTo>
                  <a:pt x="1125" y="0"/>
                </a:lnTo>
                <a:lnTo>
                  <a:pt x="60" y="0"/>
                </a:lnTo>
                <a:lnTo>
                  <a:pt x="0" y="50"/>
                </a:lnTo>
                <a:close/>
              </a:path>
            </a:pathLst>
          </a:custGeom>
          <a:solidFill>
            <a:srgbClr val="00BF00"/>
          </a:solidFill>
          <a:ln w="15875">
            <a:solidFill>
              <a:srgbClr val="008000"/>
            </a:solidFill>
            <a:round/>
            <a:headEnd/>
            <a:tailEnd/>
          </a:ln>
        </p:spPr>
        <p:txBody>
          <a:bodyPr/>
          <a:lstStyle/>
          <a:p>
            <a:endParaRPr lang="it-IT"/>
          </a:p>
        </p:txBody>
      </p:sp>
      <p:sp>
        <p:nvSpPr>
          <p:cNvPr id="348188" name="Rectangle 28"/>
          <p:cNvSpPr>
            <a:spLocks noChangeArrowheads="1"/>
          </p:cNvSpPr>
          <p:nvPr/>
        </p:nvSpPr>
        <p:spPr bwMode="auto">
          <a:xfrm>
            <a:off x="2058988" y="4802188"/>
            <a:ext cx="1690687" cy="252412"/>
          </a:xfrm>
          <a:prstGeom prst="rect">
            <a:avLst/>
          </a:prstGeom>
          <a:solidFill>
            <a:srgbClr val="00FF00"/>
          </a:solidFill>
          <a:ln w="15875">
            <a:solidFill>
              <a:srgbClr val="008000"/>
            </a:solidFill>
            <a:miter lim="800000"/>
            <a:headEnd/>
            <a:tailEnd/>
          </a:ln>
        </p:spPr>
        <p:txBody>
          <a:bodyPr/>
          <a:lstStyle/>
          <a:p>
            <a:endParaRPr lang="it-IT"/>
          </a:p>
        </p:txBody>
      </p:sp>
      <p:sp>
        <p:nvSpPr>
          <p:cNvPr id="348189" name="Freeform 29"/>
          <p:cNvSpPr>
            <a:spLocks/>
          </p:cNvSpPr>
          <p:nvPr/>
        </p:nvSpPr>
        <p:spPr bwMode="auto">
          <a:xfrm>
            <a:off x="3749675" y="4722813"/>
            <a:ext cx="95250" cy="331787"/>
          </a:xfrm>
          <a:custGeom>
            <a:avLst/>
            <a:gdLst>
              <a:gd name="T0" fmla="*/ 2147483647 w 60"/>
              <a:gd name="T1" fmla="*/ 2147483647 h 209"/>
              <a:gd name="T2" fmla="*/ 0 w 60"/>
              <a:gd name="T3" fmla="*/ 2147483647 h 209"/>
              <a:gd name="T4" fmla="*/ 0 w 60"/>
              <a:gd name="T5" fmla="*/ 2147483647 h 209"/>
              <a:gd name="T6" fmla="*/ 2147483647 w 60"/>
              <a:gd name="T7" fmla="*/ 0 h 209"/>
              <a:gd name="T8" fmla="*/ 2147483647 w 60"/>
              <a:gd name="T9" fmla="*/ 2147483647 h 209"/>
              <a:gd name="T10" fmla="*/ 0 60000 65536"/>
              <a:gd name="T11" fmla="*/ 0 60000 65536"/>
              <a:gd name="T12" fmla="*/ 0 60000 65536"/>
              <a:gd name="T13" fmla="*/ 0 60000 65536"/>
              <a:gd name="T14" fmla="*/ 0 60000 65536"/>
              <a:gd name="T15" fmla="*/ 0 w 60"/>
              <a:gd name="T16" fmla="*/ 0 h 209"/>
              <a:gd name="T17" fmla="*/ 60 w 60"/>
              <a:gd name="T18" fmla="*/ 209 h 209"/>
            </a:gdLst>
            <a:ahLst/>
            <a:cxnLst>
              <a:cxn ang="T10">
                <a:pos x="T0" y="T1"/>
              </a:cxn>
              <a:cxn ang="T11">
                <a:pos x="T2" y="T3"/>
              </a:cxn>
              <a:cxn ang="T12">
                <a:pos x="T4" y="T5"/>
              </a:cxn>
              <a:cxn ang="T13">
                <a:pos x="T6" y="T7"/>
              </a:cxn>
              <a:cxn ang="T14">
                <a:pos x="T8" y="T9"/>
              </a:cxn>
            </a:cxnLst>
            <a:rect l="T15" t="T16" r="T17" b="T18"/>
            <a:pathLst>
              <a:path w="60" h="209">
                <a:moveTo>
                  <a:pt x="60" y="170"/>
                </a:moveTo>
                <a:lnTo>
                  <a:pt x="0" y="209"/>
                </a:lnTo>
                <a:lnTo>
                  <a:pt x="0" y="50"/>
                </a:lnTo>
                <a:lnTo>
                  <a:pt x="60" y="0"/>
                </a:lnTo>
                <a:lnTo>
                  <a:pt x="60" y="170"/>
                </a:lnTo>
                <a:close/>
              </a:path>
            </a:pathLst>
          </a:custGeom>
          <a:solidFill>
            <a:srgbClr val="008000"/>
          </a:solidFill>
          <a:ln w="15875">
            <a:solidFill>
              <a:srgbClr val="008000"/>
            </a:solidFill>
            <a:round/>
            <a:headEnd/>
            <a:tailEnd/>
          </a:ln>
        </p:spPr>
        <p:txBody>
          <a:bodyPr/>
          <a:lstStyle/>
          <a:p>
            <a:endParaRPr lang="it-IT"/>
          </a:p>
        </p:txBody>
      </p:sp>
      <p:sp>
        <p:nvSpPr>
          <p:cNvPr id="348190" name="Freeform 30"/>
          <p:cNvSpPr>
            <a:spLocks/>
          </p:cNvSpPr>
          <p:nvPr/>
        </p:nvSpPr>
        <p:spPr bwMode="auto">
          <a:xfrm>
            <a:off x="3749675" y="4722813"/>
            <a:ext cx="1958975" cy="79375"/>
          </a:xfrm>
          <a:custGeom>
            <a:avLst/>
            <a:gdLst>
              <a:gd name="T0" fmla="*/ 0 w 1234"/>
              <a:gd name="T1" fmla="*/ 2147483647 h 50"/>
              <a:gd name="T2" fmla="*/ 2147483647 w 1234"/>
              <a:gd name="T3" fmla="*/ 2147483647 h 50"/>
              <a:gd name="T4" fmla="*/ 2147483647 w 1234"/>
              <a:gd name="T5" fmla="*/ 0 h 50"/>
              <a:gd name="T6" fmla="*/ 2147483647 w 1234"/>
              <a:gd name="T7" fmla="*/ 0 h 50"/>
              <a:gd name="T8" fmla="*/ 0 w 1234"/>
              <a:gd name="T9" fmla="*/ 2147483647 h 50"/>
              <a:gd name="T10" fmla="*/ 0 60000 65536"/>
              <a:gd name="T11" fmla="*/ 0 60000 65536"/>
              <a:gd name="T12" fmla="*/ 0 60000 65536"/>
              <a:gd name="T13" fmla="*/ 0 60000 65536"/>
              <a:gd name="T14" fmla="*/ 0 60000 65536"/>
              <a:gd name="T15" fmla="*/ 0 w 1234"/>
              <a:gd name="T16" fmla="*/ 0 h 50"/>
              <a:gd name="T17" fmla="*/ 1234 w 1234"/>
              <a:gd name="T18" fmla="*/ 50 h 50"/>
            </a:gdLst>
            <a:ahLst/>
            <a:cxnLst>
              <a:cxn ang="T10">
                <a:pos x="T0" y="T1"/>
              </a:cxn>
              <a:cxn ang="T11">
                <a:pos x="T2" y="T3"/>
              </a:cxn>
              <a:cxn ang="T12">
                <a:pos x="T4" y="T5"/>
              </a:cxn>
              <a:cxn ang="T13">
                <a:pos x="T6" y="T7"/>
              </a:cxn>
              <a:cxn ang="T14">
                <a:pos x="T8" y="T9"/>
              </a:cxn>
            </a:cxnLst>
            <a:rect l="T15" t="T16" r="T17" b="T18"/>
            <a:pathLst>
              <a:path w="1234" h="50">
                <a:moveTo>
                  <a:pt x="0" y="50"/>
                </a:moveTo>
                <a:lnTo>
                  <a:pt x="1184" y="50"/>
                </a:lnTo>
                <a:lnTo>
                  <a:pt x="1234" y="0"/>
                </a:lnTo>
                <a:lnTo>
                  <a:pt x="60" y="0"/>
                </a:lnTo>
                <a:lnTo>
                  <a:pt x="0" y="50"/>
                </a:lnTo>
                <a:close/>
              </a:path>
            </a:pathLst>
          </a:custGeom>
          <a:solidFill>
            <a:srgbClr val="BFBF00"/>
          </a:solidFill>
          <a:ln w="15875">
            <a:solidFill>
              <a:srgbClr val="FFCC00"/>
            </a:solidFill>
            <a:round/>
            <a:headEnd/>
            <a:tailEnd/>
          </a:ln>
        </p:spPr>
        <p:txBody>
          <a:bodyPr/>
          <a:lstStyle/>
          <a:p>
            <a:endParaRPr lang="it-IT"/>
          </a:p>
        </p:txBody>
      </p:sp>
      <p:sp>
        <p:nvSpPr>
          <p:cNvPr id="348191" name="Rectangle 31"/>
          <p:cNvSpPr>
            <a:spLocks noChangeArrowheads="1"/>
          </p:cNvSpPr>
          <p:nvPr/>
        </p:nvSpPr>
        <p:spPr bwMode="auto">
          <a:xfrm>
            <a:off x="3749675" y="4802188"/>
            <a:ext cx="1879600" cy="252412"/>
          </a:xfrm>
          <a:prstGeom prst="rect">
            <a:avLst/>
          </a:prstGeom>
          <a:solidFill>
            <a:srgbClr val="FFFF00"/>
          </a:solidFill>
          <a:ln w="15875">
            <a:solidFill>
              <a:srgbClr val="FFCC00"/>
            </a:solidFill>
            <a:miter lim="800000"/>
            <a:headEnd/>
            <a:tailEnd/>
          </a:ln>
        </p:spPr>
        <p:txBody>
          <a:bodyPr/>
          <a:lstStyle/>
          <a:p>
            <a:endParaRPr lang="it-IT"/>
          </a:p>
        </p:txBody>
      </p:sp>
      <p:sp>
        <p:nvSpPr>
          <p:cNvPr id="348192" name="Freeform 32"/>
          <p:cNvSpPr>
            <a:spLocks/>
          </p:cNvSpPr>
          <p:nvPr/>
        </p:nvSpPr>
        <p:spPr bwMode="auto">
          <a:xfrm>
            <a:off x="5629275" y="4722813"/>
            <a:ext cx="79375" cy="331787"/>
          </a:xfrm>
          <a:custGeom>
            <a:avLst/>
            <a:gdLst>
              <a:gd name="T0" fmla="*/ 2147483647 w 50"/>
              <a:gd name="T1" fmla="*/ 2147483647 h 209"/>
              <a:gd name="T2" fmla="*/ 0 w 50"/>
              <a:gd name="T3" fmla="*/ 2147483647 h 209"/>
              <a:gd name="T4" fmla="*/ 0 w 50"/>
              <a:gd name="T5" fmla="*/ 2147483647 h 209"/>
              <a:gd name="T6" fmla="*/ 2147483647 w 50"/>
              <a:gd name="T7" fmla="*/ 0 h 209"/>
              <a:gd name="T8" fmla="*/ 2147483647 w 50"/>
              <a:gd name="T9" fmla="*/ 2147483647 h 209"/>
              <a:gd name="T10" fmla="*/ 0 60000 65536"/>
              <a:gd name="T11" fmla="*/ 0 60000 65536"/>
              <a:gd name="T12" fmla="*/ 0 60000 65536"/>
              <a:gd name="T13" fmla="*/ 0 60000 65536"/>
              <a:gd name="T14" fmla="*/ 0 60000 65536"/>
              <a:gd name="T15" fmla="*/ 0 w 50"/>
              <a:gd name="T16" fmla="*/ 0 h 209"/>
              <a:gd name="T17" fmla="*/ 50 w 50"/>
              <a:gd name="T18" fmla="*/ 209 h 209"/>
            </a:gdLst>
            <a:ahLst/>
            <a:cxnLst>
              <a:cxn ang="T10">
                <a:pos x="T0" y="T1"/>
              </a:cxn>
              <a:cxn ang="T11">
                <a:pos x="T2" y="T3"/>
              </a:cxn>
              <a:cxn ang="T12">
                <a:pos x="T4" y="T5"/>
              </a:cxn>
              <a:cxn ang="T13">
                <a:pos x="T6" y="T7"/>
              </a:cxn>
              <a:cxn ang="T14">
                <a:pos x="T8" y="T9"/>
              </a:cxn>
            </a:cxnLst>
            <a:rect l="T15" t="T16" r="T17" b="T18"/>
            <a:pathLst>
              <a:path w="50" h="209">
                <a:moveTo>
                  <a:pt x="50" y="170"/>
                </a:moveTo>
                <a:lnTo>
                  <a:pt x="0" y="209"/>
                </a:lnTo>
                <a:lnTo>
                  <a:pt x="0" y="50"/>
                </a:lnTo>
                <a:lnTo>
                  <a:pt x="50" y="0"/>
                </a:lnTo>
                <a:lnTo>
                  <a:pt x="50" y="170"/>
                </a:lnTo>
                <a:close/>
              </a:path>
            </a:pathLst>
          </a:custGeom>
          <a:solidFill>
            <a:srgbClr val="808000"/>
          </a:solidFill>
          <a:ln w="15875">
            <a:solidFill>
              <a:srgbClr val="FFCC00"/>
            </a:solidFill>
            <a:round/>
            <a:headEnd/>
            <a:tailEnd/>
          </a:ln>
        </p:spPr>
        <p:txBody>
          <a:bodyPr/>
          <a:lstStyle/>
          <a:p>
            <a:endParaRPr lang="it-IT"/>
          </a:p>
        </p:txBody>
      </p:sp>
      <p:sp>
        <p:nvSpPr>
          <p:cNvPr id="348193" name="Freeform 33"/>
          <p:cNvSpPr>
            <a:spLocks/>
          </p:cNvSpPr>
          <p:nvPr/>
        </p:nvSpPr>
        <p:spPr bwMode="auto">
          <a:xfrm>
            <a:off x="5629275" y="4722813"/>
            <a:ext cx="758825" cy="79375"/>
          </a:xfrm>
          <a:custGeom>
            <a:avLst/>
            <a:gdLst>
              <a:gd name="T0" fmla="*/ 0 w 478"/>
              <a:gd name="T1" fmla="*/ 2147483647 h 50"/>
              <a:gd name="T2" fmla="*/ 2147483647 w 478"/>
              <a:gd name="T3" fmla="*/ 2147483647 h 50"/>
              <a:gd name="T4" fmla="*/ 2147483647 w 478"/>
              <a:gd name="T5" fmla="*/ 0 h 50"/>
              <a:gd name="T6" fmla="*/ 2147483647 w 478"/>
              <a:gd name="T7" fmla="*/ 0 h 50"/>
              <a:gd name="T8" fmla="*/ 0 w 478"/>
              <a:gd name="T9" fmla="*/ 2147483647 h 50"/>
              <a:gd name="T10" fmla="*/ 0 60000 65536"/>
              <a:gd name="T11" fmla="*/ 0 60000 65536"/>
              <a:gd name="T12" fmla="*/ 0 60000 65536"/>
              <a:gd name="T13" fmla="*/ 0 60000 65536"/>
              <a:gd name="T14" fmla="*/ 0 60000 65536"/>
              <a:gd name="T15" fmla="*/ 0 w 478"/>
              <a:gd name="T16" fmla="*/ 0 h 50"/>
              <a:gd name="T17" fmla="*/ 478 w 478"/>
              <a:gd name="T18" fmla="*/ 50 h 50"/>
            </a:gdLst>
            <a:ahLst/>
            <a:cxnLst>
              <a:cxn ang="T10">
                <a:pos x="T0" y="T1"/>
              </a:cxn>
              <a:cxn ang="T11">
                <a:pos x="T2" y="T3"/>
              </a:cxn>
              <a:cxn ang="T12">
                <a:pos x="T4" y="T5"/>
              </a:cxn>
              <a:cxn ang="T13">
                <a:pos x="T6" y="T7"/>
              </a:cxn>
              <a:cxn ang="T14">
                <a:pos x="T8" y="T9"/>
              </a:cxn>
            </a:cxnLst>
            <a:rect l="T15" t="T16" r="T17" b="T18"/>
            <a:pathLst>
              <a:path w="478" h="50">
                <a:moveTo>
                  <a:pt x="0" y="50"/>
                </a:moveTo>
                <a:lnTo>
                  <a:pt x="418" y="50"/>
                </a:lnTo>
                <a:lnTo>
                  <a:pt x="478" y="0"/>
                </a:lnTo>
                <a:lnTo>
                  <a:pt x="50" y="0"/>
                </a:lnTo>
                <a:lnTo>
                  <a:pt x="0" y="50"/>
                </a:lnTo>
                <a:close/>
              </a:path>
            </a:pathLst>
          </a:custGeom>
          <a:solidFill>
            <a:srgbClr val="BF0000"/>
          </a:solidFill>
          <a:ln w="15875">
            <a:solidFill>
              <a:srgbClr val="800000"/>
            </a:solidFill>
            <a:round/>
            <a:headEnd/>
            <a:tailEnd/>
          </a:ln>
        </p:spPr>
        <p:txBody>
          <a:bodyPr/>
          <a:lstStyle/>
          <a:p>
            <a:endParaRPr lang="it-IT"/>
          </a:p>
        </p:txBody>
      </p:sp>
      <p:sp>
        <p:nvSpPr>
          <p:cNvPr id="348194" name="Rectangle 34"/>
          <p:cNvSpPr>
            <a:spLocks noChangeArrowheads="1"/>
          </p:cNvSpPr>
          <p:nvPr/>
        </p:nvSpPr>
        <p:spPr bwMode="auto">
          <a:xfrm>
            <a:off x="5629275" y="4802188"/>
            <a:ext cx="663575" cy="252412"/>
          </a:xfrm>
          <a:prstGeom prst="rect">
            <a:avLst/>
          </a:prstGeom>
          <a:solidFill>
            <a:srgbClr val="FF0000"/>
          </a:solidFill>
          <a:ln w="15875">
            <a:solidFill>
              <a:srgbClr val="800000"/>
            </a:solidFill>
            <a:miter lim="800000"/>
            <a:headEnd/>
            <a:tailEnd/>
          </a:ln>
        </p:spPr>
        <p:txBody>
          <a:bodyPr/>
          <a:lstStyle/>
          <a:p>
            <a:endParaRPr lang="it-IT"/>
          </a:p>
        </p:txBody>
      </p:sp>
      <p:sp>
        <p:nvSpPr>
          <p:cNvPr id="348195" name="Freeform 35"/>
          <p:cNvSpPr>
            <a:spLocks/>
          </p:cNvSpPr>
          <p:nvPr/>
        </p:nvSpPr>
        <p:spPr bwMode="auto">
          <a:xfrm>
            <a:off x="6292850" y="4722813"/>
            <a:ext cx="95250" cy="331787"/>
          </a:xfrm>
          <a:custGeom>
            <a:avLst/>
            <a:gdLst>
              <a:gd name="T0" fmla="*/ 2147483647 w 60"/>
              <a:gd name="T1" fmla="*/ 2147483647 h 209"/>
              <a:gd name="T2" fmla="*/ 0 w 60"/>
              <a:gd name="T3" fmla="*/ 2147483647 h 209"/>
              <a:gd name="T4" fmla="*/ 0 w 60"/>
              <a:gd name="T5" fmla="*/ 2147483647 h 209"/>
              <a:gd name="T6" fmla="*/ 2147483647 w 60"/>
              <a:gd name="T7" fmla="*/ 0 h 209"/>
              <a:gd name="T8" fmla="*/ 2147483647 w 60"/>
              <a:gd name="T9" fmla="*/ 2147483647 h 209"/>
              <a:gd name="T10" fmla="*/ 0 60000 65536"/>
              <a:gd name="T11" fmla="*/ 0 60000 65536"/>
              <a:gd name="T12" fmla="*/ 0 60000 65536"/>
              <a:gd name="T13" fmla="*/ 0 60000 65536"/>
              <a:gd name="T14" fmla="*/ 0 60000 65536"/>
              <a:gd name="T15" fmla="*/ 0 w 60"/>
              <a:gd name="T16" fmla="*/ 0 h 209"/>
              <a:gd name="T17" fmla="*/ 60 w 60"/>
              <a:gd name="T18" fmla="*/ 209 h 209"/>
            </a:gdLst>
            <a:ahLst/>
            <a:cxnLst>
              <a:cxn ang="T10">
                <a:pos x="T0" y="T1"/>
              </a:cxn>
              <a:cxn ang="T11">
                <a:pos x="T2" y="T3"/>
              </a:cxn>
              <a:cxn ang="T12">
                <a:pos x="T4" y="T5"/>
              </a:cxn>
              <a:cxn ang="T13">
                <a:pos x="T6" y="T7"/>
              </a:cxn>
              <a:cxn ang="T14">
                <a:pos x="T8" y="T9"/>
              </a:cxn>
            </a:cxnLst>
            <a:rect l="T15" t="T16" r="T17" b="T18"/>
            <a:pathLst>
              <a:path w="60" h="209">
                <a:moveTo>
                  <a:pt x="60" y="170"/>
                </a:moveTo>
                <a:lnTo>
                  <a:pt x="0" y="209"/>
                </a:lnTo>
                <a:lnTo>
                  <a:pt x="0" y="50"/>
                </a:lnTo>
                <a:lnTo>
                  <a:pt x="60" y="0"/>
                </a:lnTo>
                <a:lnTo>
                  <a:pt x="60" y="170"/>
                </a:lnTo>
                <a:close/>
              </a:path>
            </a:pathLst>
          </a:custGeom>
          <a:solidFill>
            <a:srgbClr val="800000"/>
          </a:solidFill>
          <a:ln w="15875">
            <a:solidFill>
              <a:srgbClr val="800000"/>
            </a:solidFill>
            <a:round/>
            <a:headEnd/>
            <a:tailEnd/>
          </a:ln>
        </p:spPr>
        <p:txBody>
          <a:bodyPr/>
          <a:lstStyle/>
          <a:p>
            <a:endParaRPr lang="it-IT"/>
          </a:p>
        </p:txBody>
      </p:sp>
      <p:sp>
        <p:nvSpPr>
          <p:cNvPr id="348196" name="Rectangle 36"/>
          <p:cNvSpPr>
            <a:spLocks noChangeArrowheads="1"/>
          </p:cNvSpPr>
          <p:nvPr/>
        </p:nvSpPr>
        <p:spPr bwMode="auto">
          <a:xfrm>
            <a:off x="2706688" y="4786313"/>
            <a:ext cx="4587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40.0</a:t>
            </a:r>
            <a:endParaRPr lang="en-US" sz="2400">
              <a:latin typeface="Franklin Gothic Book" pitchFamily="34" charset="0"/>
            </a:endParaRPr>
          </a:p>
        </p:txBody>
      </p:sp>
      <p:sp>
        <p:nvSpPr>
          <p:cNvPr id="348197" name="Rectangle 37"/>
          <p:cNvSpPr>
            <a:spLocks noChangeArrowheads="1"/>
          </p:cNvSpPr>
          <p:nvPr/>
        </p:nvSpPr>
        <p:spPr bwMode="auto">
          <a:xfrm>
            <a:off x="4492625" y="4786313"/>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44.2</a:t>
            </a:r>
            <a:endParaRPr lang="en-US" sz="2400">
              <a:latin typeface="Franklin Gothic Book" pitchFamily="34" charset="0"/>
            </a:endParaRPr>
          </a:p>
        </p:txBody>
      </p:sp>
      <p:sp>
        <p:nvSpPr>
          <p:cNvPr id="348198" name="Rectangle 38"/>
          <p:cNvSpPr>
            <a:spLocks noChangeArrowheads="1"/>
          </p:cNvSpPr>
          <p:nvPr/>
        </p:nvSpPr>
        <p:spPr bwMode="auto">
          <a:xfrm>
            <a:off x="5756275" y="4786313"/>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15.8</a:t>
            </a:r>
            <a:endParaRPr lang="en-US" sz="2400">
              <a:latin typeface="Franklin Gothic Book" pitchFamily="34" charset="0"/>
            </a:endParaRPr>
          </a:p>
        </p:txBody>
      </p:sp>
      <p:sp>
        <p:nvSpPr>
          <p:cNvPr id="348199" name="Freeform 39"/>
          <p:cNvSpPr>
            <a:spLocks/>
          </p:cNvSpPr>
          <p:nvPr/>
        </p:nvSpPr>
        <p:spPr bwMode="auto">
          <a:xfrm>
            <a:off x="2058988" y="4057650"/>
            <a:ext cx="1074737" cy="79375"/>
          </a:xfrm>
          <a:custGeom>
            <a:avLst/>
            <a:gdLst>
              <a:gd name="T0" fmla="*/ 0 w 677"/>
              <a:gd name="T1" fmla="*/ 2147483647 h 50"/>
              <a:gd name="T2" fmla="*/ 2147483647 w 677"/>
              <a:gd name="T3" fmla="*/ 2147483647 h 50"/>
              <a:gd name="T4" fmla="*/ 2147483647 w 677"/>
              <a:gd name="T5" fmla="*/ 0 h 50"/>
              <a:gd name="T6" fmla="*/ 2147483647 w 677"/>
              <a:gd name="T7" fmla="*/ 0 h 50"/>
              <a:gd name="T8" fmla="*/ 0 w 677"/>
              <a:gd name="T9" fmla="*/ 2147483647 h 50"/>
              <a:gd name="T10" fmla="*/ 0 60000 65536"/>
              <a:gd name="T11" fmla="*/ 0 60000 65536"/>
              <a:gd name="T12" fmla="*/ 0 60000 65536"/>
              <a:gd name="T13" fmla="*/ 0 60000 65536"/>
              <a:gd name="T14" fmla="*/ 0 60000 65536"/>
              <a:gd name="T15" fmla="*/ 0 w 677"/>
              <a:gd name="T16" fmla="*/ 0 h 50"/>
              <a:gd name="T17" fmla="*/ 677 w 677"/>
              <a:gd name="T18" fmla="*/ 50 h 50"/>
            </a:gdLst>
            <a:ahLst/>
            <a:cxnLst>
              <a:cxn ang="T10">
                <a:pos x="T0" y="T1"/>
              </a:cxn>
              <a:cxn ang="T11">
                <a:pos x="T2" y="T3"/>
              </a:cxn>
              <a:cxn ang="T12">
                <a:pos x="T4" y="T5"/>
              </a:cxn>
              <a:cxn ang="T13">
                <a:pos x="T6" y="T7"/>
              </a:cxn>
              <a:cxn ang="T14">
                <a:pos x="T8" y="T9"/>
              </a:cxn>
            </a:cxnLst>
            <a:rect l="T15" t="T16" r="T17" b="T18"/>
            <a:pathLst>
              <a:path w="677" h="50">
                <a:moveTo>
                  <a:pt x="0" y="50"/>
                </a:moveTo>
                <a:lnTo>
                  <a:pt x="617" y="50"/>
                </a:lnTo>
                <a:lnTo>
                  <a:pt x="677" y="0"/>
                </a:lnTo>
                <a:lnTo>
                  <a:pt x="60" y="0"/>
                </a:lnTo>
                <a:lnTo>
                  <a:pt x="0" y="50"/>
                </a:lnTo>
                <a:close/>
              </a:path>
            </a:pathLst>
          </a:custGeom>
          <a:solidFill>
            <a:srgbClr val="00BF00"/>
          </a:solidFill>
          <a:ln w="15875">
            <a:solidFill>
              <a:srgbClr val="008000"/>
            </a:solidFill>
            <a:round/>
            <a:headEnd/>
            <a:tailEnd/>
          </a:ln>
        </p:spPr>
        <p:txBody>
          <a:bodyPr/>
          <a:lstStyle/>
          <a:p>
            <a:endParaRPr lang="it-IT"/>
          </a:p>
        </p:txBody>
      </p:sp>
      <p:sp>
        <p:nvSpPr>
          <p:cNvPr id="348200" name="Rectangle 40"/>
          <p:cNvSpPr>
            <a:spLocks noChangeArrowheads="1"/>
          </p:cNvSpPr>
          <p:nvPr/>
        </p:nvSpPr>
        <p:spPr bwMode="auto">
          <a:xfrm>
            <a:off x="2058988" y="4137025"/>
            <a:ext cx="979487" cy="268288"/>
          </a:xfrm>
          <a:prstGeom prst="rect">
            <a:avLst/>
          </a:prstGeom>
          <a:solidFill>
            <a:srgbClr val="00FF00"/>
          </a:solidFill>
          <a:ln w="15875">
            <a:solidFill>
              <a:srgbClr val="008000"/>
            </a:solidFill>
            <a:miter lim="800000"/>
            <a:headEnd/>
            <a:tailEnd/>
          </a:ln>
        </p:spPr>
        <p:txBody>
          <a:bodyPr/>
          <a:lstStyle/>
          <a:p>
            <a:endParaRPr lang="it-IT"/>
          </a:p>
        </p:txBody>
      </p:sp>
      <p:sp>
        <p:nvSpPr>
          <p:cNvPr id="348201" name="Freeform 41"/>
          <p:cNvSpPr>
            <a:spLocks/>
          </p:cNvSpPr>
          <p:nvPr/>
        </p:nvSpPr>
        <p:spPr bwMode="auto">
          <a:xfrm>
            <a:off x="3038475" y="4057650"/>
            <a:ext cx="95250" cy="347663"/>
          </a:xfrm>
          <a:custGeom>
            <a:avLst/>
            <a:gdLst>
              <a:gd name="T0" fmla="*/ 2147483647 w 60"/>
              <a:gd name="T1" fmla="*/ 2147483647 h 219"/>
              <a:gd name="T2" fmla="*/ 0 w 60"/>
              <a:gd name="T3" fmla="*/ 2147483647 h 219"/>
              <a:gd name="T4" fmla="*/ 0 w 60"/>
              <a:gd name="T5" fmla="*/ 2147483647 h 219"/>
              <a:gd name="T6" fmla="*/ 2147483647 w 60"/>
              <a:gd name="T7" fmla="*/ 0 h 219"/>
              <a:gd name="T8" fmla="*/ 2147483647 w 60"/>
              <a:gd name="T9" fmla="*/ 2147483647 h 219"/>
              <a:gd name="T10" fmla="*/ 0 60000 65536"/>
              <a:gd name="T11" fmla="*/ 0 60000 65536"/>
              <a:gd name="T12" fmla="*/ 0 60000 65536"/>
              <a:gd name="T13" fmla="*/ 0 60000 65536"/>
              <a:gd name="T14" fmla="*/ 0 60000 65536"/>
              <a:gd name="T15" fmla="*/ 0 w 60"/>
              <a:gd name="T16" fmla="*/ 0 h 219"/>
              <a:gd name="T17" fmla="*/ 60 w 60"/>
              <a:gd name="T18" fmla="*/ 219 h 219"/>
            </a:gdLst>
            <a:ahLst/>
            <a:cxnLst>
              <a:cxn ang="T10">
                <a:pos x="T0" y="T1"/>
              </a:cxn>
              <a:cxn ang="T11">
                <a:pos x="T2" y="T3"/>
              </a:cxn>
              <a:cxn ang="T12">
                <a:pos x="T4" y="T5"/>
              </a:cxn>
              <a:cxn ang="T13">
                <a:pos x="T6" y="T7"/>
              </a:cxn>
              <a:cxn ang="T14">
                <a:pos x="T8" y="T9"/>
              </a:cxn>
            </a:cxnLst>
            <a:rect l="T15" t="T16" r="T17" b="T18"/>
            <a:pathLst>
              <a:path w="60" h="219">
                <a:moveTo>
                  <a:pt x="60" y="169"/>
                </a:moveTo>
                <a:lnTo>
                  <a:pt x="0" y="219"/>
                </a:lnTo>
                <a:lnTo>
                  <a:pt x="0" y="50"/>
                </a:lnTo>
                <a:lnTo>
                  <a:pt x="60" y="0"/>
                </a:lnTo>
                <a:lnTo>
                  <a:pt x="60" y="169"/>
                </a:lnTo>
                <a:close/>
              </a:path>
            </a:pathLst>
          </a:custGeom>
          <a:solidFill>
            <a:srgbClr val="008000"/>
          </a:solidFill>
          <a:ln w="15875">
            <a:solidFill>
              <a:srgbClr val="008000"/>
            </a:solidFill>
            <a:round/>
            <a:headEnd/>
            <a:tailEnd/>
          </a:ln>
        </p:spPr>
        <p:txBody>
          <a:bodyPr/>
          <a:lstStyle/>
          <a:p>
            <a:endParaRPr lang="it-IT"/>
          </a:p>
        </p:txBody>
      </p:sp>
      <p:sp>
        <p:nvSpPr>
          <p:cNvPr id="348202" name="Freeform 42"/>
          <p:cNvSpPr>
            <a:spLocks/>
          </p:cNvSpPr>
          <p:nvPr/>
        </p:nvSpPr>
        <p:spPr bwMode="auto">
          <a:xfrm>
            <a:off x="3038475" y="4057650"/>
            <a:ext cx="1990725" cy="79375"/>
          </a:xfrm>
          <a:custGeom>
            <a:avLst/>
            <a:gdLst>
              <a:gd name="T0" fmla="*/ 0 w 1254"/>
              <a:gd name="T1" fmla="*/ 2147483647 h 50"/>
              <a:gd name="T2" fmla="*/ 2147483647 w 1254"/>
              <a:gd name="T3" fmla="*/ 2147483647 h 50"/>
              <a:gd name="T4" fmla="*/ 2147483647 w 1254"/>
              <a:gd name="T5" fmla="*/ 0 h 50"/>
              <a:gd name="T6" fmla="*/ 2147483647 w 1254"/>
              <a:gd name="T7" fmla="*/ 0 h 50"/>
              <a:gd name="T8" fmla="*/ 0 w 1254"/>
              <a:gd name="T9" fmla="*/ 2147483647 h 50"/>
              <a:gd name="T10" fmla="*/ 0 60000 65536"/>
              <a:gd name="T11" fmla="*/ 0 60000 65536"/>
              <a:gd name="T12" fmla="*/ 0 60000 65536"/>
              <a:gd name="T13" fmla="*/ 0 60000 65536"/>
              <a:gd name="T14" fmla="*/ 0 60000 65536"/>
              <a:gd name="T15" fmla="*/ 0 w 1254"/>
              <a:gd name="T16" fmla="*/ 0 h 50"/>
              <a:gd name="T17" fmla="*/ 1254 w 1254"/>
              <a:gd name="T18" fmla="*/ 50 h 50"/>
            </a:gdLst>
            <a:ahLst/>
            <a:cxnLst>
              <a:cxn ang="T10">
                <a:pos x="T0" y="T1"/>
              </a:cxn>
              <a:cxn ang="T11">
                <a:pos x="T2" y="T3"/>
              </a:cxn>
              <a:cxn ang="T12">
                <a:pos x="T4" y="T5"/>
              </a:cxn>
              <a:cxn ang="T13">
                <a:pos x="T6" y="T7"/>
              </a:cxn>
              <a:cxn ang="T14">
                <a:pos x="T8" y="T9"/>
              </a:cxn>
            </a:cxnLst>
            <a:rect l="T15" t="T16" r="T17" b="T18"/>
            <a:pathLst>
              <a:path w="1254" h="50">
                <a:moveTo>
                  <a:pt x="0" y="50"/>
                </a:moveTo>
                <a:lnTo>
                  <a:pt x="1194" y="50"/>
                </a:lnTo>
                <a:lnTo>
                  <a:pt x="1254" y="0"/>
                </a:lnTo>
                <a:lnTo>
                  <a:pt x="60" y="0"/>
                </a:lnTo>
                <a:lnTo>
                  <a:pt x="0" y="50"/>
                </a:lnTo>
                <a:close/>
              </a:path>
            </a:pathLst>
          </a:custGeom>
          <a:solidFill>
            <a:srgbClr val="BFBF00"/>
          </a:solidFill>
          <a:ln w="15875">
            <a:solidFill>
              <a:srgbClr val="FFCC00"/>
            </a:solidFill>
            <a:round/>
            <a:headEnd/>
            <a:tailEnd/>
          </a:ln>
        </p:spPr>
        <p:txBody>
          <a:bodyPr/>
          <a:lstStyle/>
          <a:p>
            <a:endParaRPr lang="it-IT"/>
          </a:p>
        </p:txBody>
      </p:sp>
      <p:sp>
        <p:nvSpPr>
          <p:cNvPr id="348203" name="Rectangle 43"/>
          <p:cNvSpPr>
            <a:spLocks noChangeArrowheads="1"/>
          </p:cNvSpPr>
          <p:nvPr/>
        </p:nvSpPr>
        <p:spPr bwMode="auto">
          <a:xfrm>
            <a:off x="3038475" y="4137025"/>
            <a:ext cx="1895475" cy="268288"/>
          </a:xfrm>
          <a:prstGeom prst="rect">
            <a:avLst/>
          </a:prstGeom>
          <a:solidFill>
            <a:srgbClr val="FFFF00"/>
          </a:solidFill>
          <a:ln w="15875">
            <a:solidFill>
              <a:srgbClr val="FFCC00"/>
            </a:solidFill>
            <a:miter lim="800000"/>
            <a:headEnd/>
            <a:tailEnd/>
          </a:ln>
        </p:spPr>
        <p:txBody>
          <a:bodyPr/>
          <a:lstStyle/>
          <a:p>
            <a:endParaRPr lang="it-IT"/>
          </a:p>
        </p:txBody>
      </p:sp>
      <p:sp>
        <p:nvSpPr>
          <p:cNvPr id="348204" name="Freeform 44"/>
          <p:cNvSpPr>
            <a:spLocks/>
          </p:cNvSpPr>
          <p:nvPr/>
        </p:nvSpPr>
        <p:spPr bwMode="auto">
          <a:xfrm>
            <a:off x="4933950" y="4057650"/>
            <a:ext cx="95250" cy="347663"/>
          </a:xfrm>
          <a:custGeom>
            <a:avLst/>
            <a:gdLst>
              <a:gd name="T0" fmla="*/ 2147483647 w 60"/>
              <a:gd name="T1" fmla="*/ 2147483647 h 219"/>
              <a:gd name="T2" fmla="*/ 0 w 60"/>
              <a:gd name="T3" fmla="*/ 2147483647 h 219"/>
              <a:gd name="T4" fmla="*/ 0 w 60"/>
              <a:gd name="T5" fmla="*/ 2147483647 h 219"/>
              <a:gd name="T6" fmla="*/ 2147483647 w 60"/>
              <a:gd name="T7" fmla="*/ 0 h 219"/>
              <a:gd name="T8" fmla="*/ 2147483647 w 60"/>
              <a:gd name="T9" fmla="*/ 2147483647 h 219"/>
              <a:gd name="T10" fmla="*/ 0 60000 65536"/>
              <a:gd name="T11" fmla="*/ 0 60000 65536"/>
              <a:gd name="T12" fmla="*/ 0 60000 65536"/>
              <a:gd name="T13" fmla="*/ 0 60000 65536"/>
              <a:gd name="T14" fmla="*/ 0 60000 65536"/>
              <a:gd name="T15" fmla="*/ 0 w 60"/>
              <a:gd name="T16" fmla="*/ 0 h 219"/>
              <a:gd name="T17" fmla="*/ 60 w 60"/>
              <a:gd name="T18" fmla="*/ 219 h 219"/>
            </a:gdLst>
            <a:ahLst/>
            <a:cxnLst>
              <a:cxn ang="T10">
                <a:pos x="T0" y="T1"/>
              </a:cxn>
              <a:cxn ang="T11">
                <a:pos x="T2" y="T3"/>
              </a:cxn>
              <a:cxn ang="T12">
                <a:pos x="T4" y="T5"/>
              </a:cxn>
              <a:cxn ang="T13">
                <a:pos x="T6" y="T7"/>
              </a:cxn>
              <a:cxn ang="T14">
                <a:pos x="T8" y="T9"/>
              </a:cxn>
            </a:cxnLst>
            <a:rect l="T15" t="T16" r="T17" b="T18"/>
            <a:pathLst>
              <a:path w="60" h="219">
                <a:moveTo>
                  <a:pt x="60" y="169"/>
                </a:moveTo>
                <a:lnTo>
                  <a:pt x="0" y="219"/>
                </a:lnTo>
                <a:lnTo>
                  <a:pt x="0" y="50"/>
                </a:lnTo>
                <a:lnTo>
                  <a:pt x="60" y="0"/>
                </a:lnTo>
                <a:lnTo>
                  <a:pt x="60" y="169"/>
                </a:lnTo>
                <a:close/>
              </a:path>
            </a:pathLst>
          </a:custGeom>
          <a:solidFill>
            <a:srgbClr val="808000"/>
          </a:solidFill>
          <a:ln w="15875">
            <a:solidFill>
              <a:srgbClr val="FFCC00"/>
            </a:solidFill>
            <a:round/>
            <a:headEnd/>
            <a:tailEnd/>
          </a:ln>
        </p:spPr>
        <p:txBody>
          <a:bodyPr/>
          <a:lstStyle/>
          <a:p>
            <a:endParaRPr lang="it-IT"/>
          </a:p>
        </p:txBody>
      </p:sp>
      <p:sp>
        <p:nvSpPr>
          <p:cNvPr id="348205" name="Freeform 45"/>
          <p:cNvSpPr>
            <a:spLocks/>
          </p:cNvSpPr>
          <p:nvPr/>
        </p:nvSpPr>
        <p:spPr bwMode="auto">
          <a:xfrm>
            <a:off x="4933950" y="4057650"/>
            <a:ext cx="1454150" cy="79375"/>
          </a:xfrm>
          <a:custGeom>
            <a:avLst/>
            <a:gdLst>
              <a:gd name="T0" fmla="*/ 0 w 916"/>
              <a:gd name="T1" fmla="*/ 2147483647 h 50"/>
              <a:gd name="T2" fmla="*/ 2147483647 w 916"/>
              <a:gd name="T3" fmla="*/ 2147483647 h 50"/>
              <a:gd name="T4" fmla="*/ 2147483647 w 916"/>
              <a:gd name="T5" fmla="*/ 0 h 50"/>
              <a:gd name="T6" fmla="*/ 2147483647 w 916"/>
              <a:gd name="T7" fmla="*/ 0 h 50"/>
              <a:gd name="T8" fmla="*/ 0 w 916"/>
              <a:gd name="T9" fmla="*/ 2147483647 h 50"/>
              <a:gd name="T10" fmla="*/ 0 60000 65536"/>
              <a:gd name="T11" fmla="*/ 0 60000 65536"/>
              <a:gd name="T12" fmla="*/ 0 60000 65536"/>
              <a:gd name="T13" fmla="*/ 0 60000 65536"/>
              <a:gd name="T14" fmla="*/ 0 60000 65536"/>
              <a:gd name="T15" fmla="*/ 0 w 916"/>
              <a:gd name="T16" fmla="*/ 0 h 50"/>
              <a:gd name="T17" fmla="*/ 916 w 916"/>
              <a:gd name="T18" fmla="*/ 50 h 50"/>
            </a:gdLst>
            <a:ahLst/>
            <a:cxnLst>
              <a:cxn ang="T10">
                <a:pos x="T0" y="T1"/>
              </a:cxn>
              <a:cxn ang="T11">
                <a:pos x="T2" y="T3"/>
              </a:cxn>
              <a:cxn ang="T12">
                <a:pos x="T4" y="T5"/>
              </a:cxn>
              <a:cxn ang="T13">
                <a:pos x="T6" y="T7"/>
              </a:cxn>
              <a:cxn ang="T14">
                <a:pos x="T8" y="T9"/>
              </a:cxn>
            </a:cxnLst>
            <a:rect l="T15" t="T16" r="T17" b="T18"/>
            <a:pathLst>
              <a:path w="916" h="50">
                <a:moveTo>
                  <a:pt x="0" y="50"/>
                </a:moveTo>
                <a:lnTo>
                  <a:pt x="856" y="50"/>
                </a:lnTo>
                <a:lnTo>
                  <a:pt x="916" y="0"/>
                </a:lnTo>
                <a:lnTo>
                  <a:pt x="60" y="0"/>
                </a:lnTo>
                <a:lnTo>
                  <a:pt x="0" y="50"/>
                </a:lnTo>
                <a:close/>
              </a:path>
            </a:pathLst>
          </a:custGeom>
          <a:solidFill>
            <a:srgbClr val="BF0000"/>
          </a:solidFill>
          <a:ln w="15875">
            <a:solidFill>
              <a:srgbClr val="800000"/>
            </a:solidFill>
            <a:round/>
            <a:headEnd/>
            <a:tailEnd/>
          </a:ln>
        </p:spPr>
        <p:txBody>
          <a:bodyPr/>
          <a:lstStyle/>
          <a:p>
            <a:endParaRPr lang="it-IT"/>
          </a:p>
        </p:txBody>
      </p:sp>
      <p:sp>
        <p:nvSpPr>
          <p:cNvPr id="348206" name="Rectangle 46"/>
          <p:cNvSpPr>
            <a:spLocks noChangeArrowheads="1"/>
          </p:cNvSpPr>
          <p:nvPr/>
        </p:nvSpPr>
        <p:spPr bwMode="auto">
          <a:xfrm>
            <a:off x="4933950" y="4137025"/>
            <a:ext cx="1358900" cy="268288"/>
          </a:xfrm>
          <a:prstGeom prst="rect">
            <a:avLst/>
          </a:prstGeom>
          <a:solidFill>
            <a:srgbClr val="FF0000"/>
          </a:solidFill>
          <a:ln w="15875">
            <a:solidFill>
              <a:srgbClr val="800000"/>
            </a:solidFill>
            <a:miter lim="800000"/>
            <a:headEnd/>
            <a:tailEnd/>
          </a:ln>
        </p:spPr>
        <p:txBody>
          <a:bodyPr/>
          <a:lstStyle/>
          <a:p>
            <a:endParaRPr lang="it-IT"/>
          </a:p>
        </p:txBody>
      </p:sp>
      <p:sp>
        <p:nvSpPr>
          <p:cNvPr id="348207" name="Freeform 47"/>
          <p:cNvSpPr>
            <a:spLocks/>
          </p:cNvSpPr>
          <p:nvPr/>
        </p:nvSpPr>
        <p:spPr bwMode="auto">
          <a:xfrm>
            <a:off x="6292850" y="4057650"/>
            <a:ext cx="95250" cy="347663"/>
          </a:xfrm>
          <a:custGeom>
            <a:avLst/>
            <a:gdLst>
              <a:gd name="T0" fmla="*/ 2147483647 w 60"/>
              <a:gd name="T1" fmla="*/ 2147483647 h 219"/>
              <a:gd name="T2" fmla="*/ 0 w 60"/>
              <a:gd name="T3" fmla="*/ 2147483647 h 219"/>
              <a:gd name="T4" fmla="*/ 0 w 60"/>
              <a:gd name="T5" fmla="*/ 2147483647 h 219"/>
              <a:gd name="T6" fmla="*/ 2147483647 w 60"/>
              <a:gd name="T7" fmla="*/ 0 h 219"/>
              <a:gd name="T8" fmla="*/ 2147483647 w 60"/>
              <a:gd name="T9" fmla="*/ 2147483647 h 219"/>
              <a:gd name="T10" fmla="*/ 0 60000 65536"/>
              <a:gd name="T11" fmla="*/ 0 60000 65536"/>
              <a:gd name="T12" fmla="*/ 0 60000 65536"/>
              <a:gd name="T13" fmla="*/ 0 60000 65536"/>
              <a:gd name="T14" fmla="*/ 0 60000 65536"/>
              <a:gd name="T15" fmla="*/ 0 w 60"/>
              <a:gd name="T16" fmla="*/ 0 h 219"/>
              <a:gd name="T17" fmla="*/ 60 w 60"/>
              <a:gd name="T18" fmla="*/ 219 h 219"/>
            </a:gdLst>
            <a:ahLst/>
            <a:cxnLst>
              <a:cxn ang="T10">
                <a:pos x="T0" y="T1"/>
              </a:cxn>
              <a:cxn ang="T11">
                <a:pos x="T2" y="T3"/>
              </a:cxn>
              <a:cxn ang="T12">
                <a:pos x="T4" y="T5"/>
              </a:cxn>
              <a:cxn ang="T13">
                <a:pos x="T6" y="T7"/>
              </a:cxn>
              <a:cxn ang="T14">
                <a:pos x="T8" y="T9"/>
              </a:cxn>
            </a:cxnLst>
            <a:rect l="T15" t="T16" r="T17" b="T18"/>
            <a:pathLst>
              <a:path w="60" h="219">
                <a:moveTo>
                  <a:pt x="60" y="169"/>
                </a:moveTo>
                <a:lnTo>
                  <a:pt x="0" y="219"/>
                </a:lnTo>
                <a:lnTo>
                  <a:pt x="0" y="50"/>
                </a:lnTo>
                <a:lnTo>
                  <a:pt x="60" y="0"/>
                </a:lnTo>
                <a:lnTo>
                  <a:pt x="60" y="169"/>
                </a:lnTo>
                <a:close/>
              </a:path>
            </a:pathLst>
          </a:custGeom>
          <a:solidFill>
            <a:srgbClr val="800000"/>
          </a:solidFill>
          <a:ln w="15875">
            <a:solidFill>
              <a:srgbClr val="800000"/>
            </a:solidFill>
            <a:round/>
            <a:headEnd/>
            <a:tailEnd/>
          </a:ln>
        </p:spPr>
        <p:txBody>
          <a:bodyPr/>
          <a:lstStyle/>
          <a:p>
            <a:endParaRPr lang="it-IT"/>
          </a:p>
        </p:txBody>
      </p:sp>
      <p:sp>
        <p:nvSpPr>
          <p:cNvPr id="348208" name="Rectangle 48"/>
          <p:cNvSpPr>
            <a:spLocks noChangeArrowheads="1"/>
          </p:cNvSpPr>
          <p:nvPr/>
        </p:nvSpPr>
        <p:spPr bwMode="auto">
          <a:xfrm>
            <a:off x="2343150" y="4137025"/>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23.0</a:t>
            </a:r>
            <a:endParaRPr lang="en-US" sz="2400">
              <a:latin typeface="Franklin Gothic Book" pitchFamily="34" charset="0"/>
            </a:endParaRPr>
          </a:p>
        </p:txBody>
      </p:sp>
      <p:sp>
        <p:nvSpPr>
          <p:cNvPr id="348209" name="Rectangle 49"/>
          <p:cNvSpPr>
            <a:spLocks noChangeArrowheads="1"/>
          </p:cNvSpPr>
          <p:nvPr/>
        </p:nvSpPr>
        <p:spPr bwMode="auto">
          <a:xfrm>
            <a:off x="3781425" y="4137025"/>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44.8</a:t>
            </a:r>
            <a:endParaRPr lang="en-US" sz="2400">
              <a:latin typeface="Franklin Gothic Book" pitchFamily="34" charset="0"/>
            </a:endParaRPr>
          </a:p>
        </p:txBody>
      </p:sp>
      <p:sp>
        <p:nvSpPr>
          <p:cNvPr id="348210" name="Rectangle 50"/>
          <p:cNvSpPr>
            <a:spLocks noChangeArrowheads="1"/>
          </p:cNvSpPr>
          <p:nvPr/>
        </p:nvSpPr>
        <p:spPr bwMode="auto">
          <a:xfrm>
            <a:off x="5408613" y="4137025"/>
            <a:ext cx="4587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32.1</a:t>
            </a:r>
            <a:endParaRPr lang="en-US" sz="2400">
              <a:latin typeface="Franklin Gothic Book" pitchFamily="34" charset="0"/>
            </a:endParaRPr>
          </a:p>
        </p:txBody>
      </p:sp>
      <p:sp>
        <p:nvSpPr>
          <p:cNvPr id="348211" name="Freeform 51"/>
          <p:cNvSpPr>
            <a:spLocks/>
          </p:cNvSpPr>
          <p:nvPr/>
        </p:nvSpPr>
        <p:spPr bwMode="auto">
          <a:xfrm>
            <a:off x="2058988" y="3408363"/>
            <a:ext cx="679450" cy="63500"/>
          </a:xfrm>
          <a:custGeom>
            <a:avLst/>
            <a:gdLst>
              <a:gd name="T0" fmla="*/ 0 w 428"/>
              <a:gd name="T1" fmla="*/ 2147483647 h 40"/>
              <a:gd name="T2" fmla="*/ 2147483647 w 428"/>
              <a:gd name="T3" fmla="*/ 2147483647 h 40"/>
              <a:gd name="T4" fmla="*/ 2147483647 w 428"/>
              <a:gd name="T5" fmla="*/ 0 h 40"/>
              <a:gd name="T6" fmla="*/ 2147483647 w 428"/>
              <a:gd name="T7" fmla="*/ 0 h 40"/>
              <a:gd name="T8" fmla="*/ 0 w 428"/>
              <a:gd name="T9" fmla="*/ 2147483647 h 40"/>
              <a:gd name="T10" fmla="*/ 0 60000 65536"/>
              <a:gd name="T11" fmla="*/ 0 60000 65536"/>
              <a:gd name="T12" fmla="*/ 0 60000 65536"/>
              <a:gd name="T13" fmla="*/ 0 60000 65536"/>
              <a:gd name="T14" fmla="*/ 0 60000 65536"/>
              <a:gd name="T15" fmla="*/ 0 w 428"/>
              <a:gd name="T16" fmla="*/ 0 h 40"/>
              <a:gd name="T17" fmla="*/ 428 w 428"/>
              <a:gd name="T18" fmla="*/ 40 h 40"/>
            </a:gdLst>
            <a:ahLst/>
            <a:cxnLst>
              <a:cxn ang="T10">
                <a:pos x="T0" y="T1"/>
              </a:cxn>
              <a:cxn ang="T11">
                <a:pos x="T2" y="T3"/>
              </a:cxn>
              <a:cxn ang="T12">
                <a:pos x="T4" y="T5"/>
              </a:cxn>
              <a:cxn ang="T13">
                <a:pos x="T6" y="T7"/>
              </a:cxn>
              <a:cxn ang="T14">
                <a:pos x="T8" y="T9"/>
              </a:cxn>
            </a:cxnLst>
            <a:rect l="T15" t="T16" r="T17" b="T18"/>
            <a:pathLst>
              <a:path w="428" h="40">
                <a:moveTo>
                  <a:pt x="0" y="40"/>
                </a:moveTo>
                <a:lnTo>
                  <a:pt x="378" y="40"/>
                </a:lnTo>
                <a:lnTo>
                  <a:pt x="428" y="0"/>
                </a:lnTo>
                <a:lnTo>
                  <a:pt x="60" y="0"/>
                </a:lnTo>
                <a:lnTo>
                  <a:pt x="0" y="40"/>
                </a:lnTo>
                <a:close/>
              </a:path>
            </a:pathLst>
          </a:custGeom>
          <a:solidFill>
            <a:srgbClr val="00BF00"/>
          </a:solidFill>
          <a:ln w="15875">
            <a:solidFill>
              <a:srgbClr val="008000"/>
            </a:solidFill>
            <a:round/>
            <a:headEnd/>
            <a:tailEnd/>
          </a:ln>
        </p:spPr>
        <p:txBody>
          <a:bodyPr/>
          <a:lstStyle/>
          <a:p>
            <a:endParaRPr lang="it-IT"/>
          </a:p>
        </p:txBody>
      </p:sp>
      <p:sp>
        <p:nvSpPr>
          <p:cNvPr id="348212" name="Rectangle 52"/>
          <p:cNvSpPr>
            <a:spLocks noChangeArrowheads="1"/>
          </p:cNvSpPr>
          <p:nvPr/>
        </p:nvSpPr>
        <p:spPr bwMode="auto">
          <a:xfrm>
            <a:off x="2058988" y="3471863"/>
            <a:ext cx="600075" cy="268287"/>
          </a:xfrm>
          <a:prstGeom prst="rect">
            <a:avLst/>
          </a:prstGeom>
          <a:solidFill>
            <a:srgbClr val="00FF00"/>
          </a:solidFill>
          <a:ln w="15875">
            <a:solidFill>
              <a:srgbClr val="008000"/>
            </a:solidFill>
            <a:miter lim="800000"/>
            <a:headEnd/>
            <a:tailEnd/>
          </a:ln>
        </p:spPr>
        <p:txBody>
          <a:bodyPr/>
          <a:lstStyle/>
          <a:p>
            <a:endParaRPr lang="it-IT"/>
          </a:p>
        </p:txBody>
      </p:sp>
      <p:sp>
        <p:nvSpPr>
          <p:cNvPr id="348213" name="Freeform 53"/>
          <p:cNvSpPr>
            <a:spLocks/>
          </p:cNvSpPr>
          <p:nvPr/>
        </p:nvSpPr>
        <p:spPr bwMode="auto">
          <a:xfrm>
            <a:off x="2659063" y="3408363"/>
            <a:ext cx="79375" cy="331787"/>
          </a:xfrm>
          <a:custGeom>
            <a:avLst/>
            <a:gdLst>
              <a:gd name="T0" fmla="*/ 2147483647 w 50"/>
              <a:gd name="T1" fmla="*/ 2147483647 h 209"/>
              <a:gd name="T2" fmla="*/ 0 w 50"/>
              <a:gd name="T3" fmla="*/ 2147483647 h 209"/>
              <a:gd name="T4" fmla="*/ 0 w 50"/>
              <a:gd name="T5" fmla="*/ 2147483647 h 209"/>
              <a:gd name="T6" fmla="*/ 2147483647 w 50"/>
              <a:gd name="T7" fmla="*/ 0 h 209"/>
              <a:gd name="T8" fmla="*/ 2147483647 w 50"/>
              <a:gd name="T9" fmla="*/ 2147483647 h 209"/>
              <a:gd name="T10" fmla="*/ 0 60000 65536"/>
              <a:gd name="T11" fmla="*/ 0 60000 65536"/>
              <a:gd name="T12" fmla="*/ 0 60000 65536"/>
              <a:gd name="T13" fmla="*/ 0 60000 65536"/>
              <a:gd name="T14" fmla="*/ 0 60000 65536"/>
              <a:gd name="T15" fmla="*/ 0 w 50"/>
              <a:gd name="T16" fmla="*/ 0 h 209"/>
              <a:gd name="T17" fmla="*/ 50 w 50"/>
              <a:gd name="T18" fmla="*/ 209 h 209"/>
            </a:gdLst>
            <a:ahLst/>
            <a:cxnLst>
              <a:cxn ang="T10">
                <a:pos x="T0" y="T1"/>
              </a:cxn>
              <a:cxn ang="T11">
                <a:pos x="T2" y="T3"/>
              </a:cxn>
              <a:cxn ang="T12">
                <a:pos x="T4" y="T5"/>
              </a:cxn>
              <a:cxn ang="T13">
                <a:pos x="T6" y="T7"/>
              </a:cxn>
              <a:cxn ang="T14">
                <a:pos x="T8" y="T9"/>
              </a:cxn>
            </a:cxnLst>
            <a:rect l="T15" t="T16" r="T17" b="T18"/>
            <a:pathLst>
              <a:path w="50" h="209">
                <a:moveTo>
                  <a:pt x="50" y="159"/>
                </a:moveTo>
                <a:lnTo>
                  <a:pt x="0" y="209"/>
                </a:lnTo>
                <a:lnTo>
                  <a:pt x="0" y="40"/>
                </a:lnTo>
                <a:lnTo>
                  <a:pt x="50" y="0"/>
                </a:lnTo>
                <a:lnTo>
                  <a:pt x="50" y="159"/>
                </a:lnTo>
                <a:close/>
              </a:path>
            </a:pathLst>
          </a:custGeom>
          <a:solidFill>
            <a:srgbClr val="008000"/>
          </a:solidFill>
          <a:ln w="15875">
            <a:solidFill>
              <a:srgbClr val="008000"/>
            </a:solidFill>
            <a:round/>
            <a:headEnd/>
            <a:tailEnd/>
          </a:ln>
        </p:spPr>
        <p:txBody>
          <a:bodyPr/>
          <a:lstStyle/>
          <a:p>
            <a:endParaRPr lang="it-IT"/>
          </a:p>
        </p:txBody>
      </p:sp>
      <p:sp>
        <p:nvSpPr>
          <p:cNvPr id="348214" name="Freeform 54"/>
          <p:cNvSpPr>
            <a:spLocks/>
          </p:cNvSpPr>
          <p:nvPr/>
        </p:nvSpPr>
        <p:spPr bwMode="auto">
          <a:xfrm>
            <a:off x="2659063" y="3408363"/>
            <a:ext cx="1785937" cy="63500"/>
          </a:xfrm>
          <a:custGeom>
            <a:avLst/>
            <a:gdLst>
              <a:gd name="T0" fmla="*/ 0 w 1125"/>
              <a:gd name="T1" fmla="*/ 2147483647 h 40"/>
              <a:gd name="T2" fmla="*/ 2147483647 w 1125"/>
              <a:gd name="T3" fmla="*/ 2147483647 h 40"/>
              <a:gd name="T4" fmla="*/ 2147483647 w 1125"/>
              <a:gd name="T5" fmla="*/ 0 h 40"/>
              <a:gd name="T6" fmla="*/ 2147483647 w 1125"/>
              <a:gd name="T7" fmla="*/ 0 h 40"/>
              <a:gd name="T8" fmla="*/ 0 w 1125"/>
              <a:gd name="T9" fmla="*/ 2147483647 h 40"/>
              <a:gd name="T10" fmla="*/ 0 60000 65536"/>
              <a:gd name="T11" fmla="*/ 0 60000 65536"/>
              <a:gd name="T12" fmla="*/ 0 60000 65536"/>
              <a:gd name="T13" fmla="*/ 0 60000 65536"/>
              <a:gd name="T14" fmla="*/ 0 60000 65536"/>
              <a:gd name="T15" fmla="*/ 0 w 1125"/>
              <a:gd name="T16" fmla="*/ 0 h 40"/>
              <a:gd name="T17" fmla="*/ 1125 w 1125"/>
              <a:gd name="T18" fmla="*/ 40 h 40"/>
            </a:gdLst>
            <a:ahLst/>
            <a:cxnLst>
              <a:cxn ang="T10">
                <a:pos x="T0" y="T1"/>
              </a:cxn>
              <a:cxn ang="T11">
                <a:pos x="T2" y="T3"/>
              </a:cxn>
              <a:cxn ang="T12">
                <a:pos x="T4" y="T5"/>
              </a:cxn>
              <a:cxn ang="T13">
                <a:pos x="T6" y="T7"/>
              </a:cxn>
              <a:cxn ang="T14">
                <a:pos x="T8" y="T9"/>
              </a:cxn>
            </a:cxnLst>
            <a:rect l="T15" t="T16" r="T17" b="T18"/>
            <a:pathLst>
              <a:path w="1125" h="40">
                <a:moveTo>
                  <a:pt x="0" y="40"/>
                </a:moveTo>
                <a:lnTo>
                  <a:pt x="1075" y="40"/>
                </a:lnTo>
                <a:lnTo>
                  <a:pt x="1125" y="0"/>
                </a:lnTo>
                <a:lnTo>
                  <a:pt x="50" y="0"/>
                </a:lnTo>
                <a:lnTo>
                  <a:pt x="0" y="40"/>
                </a:lnTo>
                <a:close/>
              </a:path>
            </a:pathLst>
          </a:custGeom>
          <a:solidFill>
            <a:srgbClr val="BFBF00"/>
          </a:solidFill>
          <a:ln w="15875">
            <a:solidFill>
              <a:srgbClr val="FFCC00"/>
            </a:solidFill>
            <a:round/>
            <a:headEnd/>
            <a:tailEnd/>
          </a:ln>
        </p:spPr>
        <p:txBody>
          <a:bodyPr/>
          <a:lstStyle/>
          <a:p>
            <a:endParaRPr lang="it-IT"/>
          </a:p>
        </p:txBody>
      </p:sp>
      <p:sp>
        <p:nvSpPr>
          <p:cNvPr id="348215" name="Rectangle 55"/>
          <p:cNvSpPr>
            <a:spLocks noChangeArrowheads="1"/>
          </p:cNvSpPr>
          <p:nvPr/>
        </p:nvSpPr>
        <p:spPr bwMode="auto">
          <a:xfrm>
            <a:off x="2659063" y="3471863"/>
            <a:ext cx="1706562" cy="268287"/>
          </a:xfrm>
          <a:prstGeom prst="rect">
            <a:avLst/>
          </a:prstGeom>
          <a:solidFill>
            <a:srgbClr val="FFFF00"/>
          </a:solidFill>
          <a:ln w="15875">
            <a:solidFill>
              <a:srgbClr val="FFCC00"/>
            </a:solidFill>
            <a:miter lim="800000"/>
            <a:headEnd/>
            <a:tailEnd/>
          </a:ln>
        </p:spPr>
        <p:txBody>
          <a:bodyPr/>
          <a:lstStyle/>
          <a:p>
            <a:endParaRPr lang="it-IT"/>
          </a:p>
        </p:txBody>
      </p:sp>
      <p:sp>
        <p:nvSpPr>
          <p:cNvPr id="348216" name="Freeform 56"/>
          <p:cNvSpPr>
            <a:spLocks/>
          </p:cNvSpPr>
          <p:nvPr/>
        </p:nvSpPr>
        <p:spPr bwMode="auto">
          <a:xfrm>
            <a:off x="4365625" y="3408363"/>
            <a:ext cx="79375" cy="331787"/>
          </a:xfrm>
          <a:custGeom>
            <a:avLst/>
            <a:gdLst>
              <a:gd name="T0" fmla="*/ 2147483647 w 50"/>
              <a:gd name="T1" fmla="*/ 2147483647 h 209"/>
              <a:gd name="T2" fmla="*/ 0 w 50"/>
              <a:gd name="T3" fmla="*/ 2147483647 h 209"/>
              <a:gd name="T4" fmla="*/ 0 w 50"/>
              <a:gd name="T5" fmla="*/ 2147483647 h 209"/>
              <a:gd name="T6" fmla="*/ 2147483647 w 50"/>
              <a:gd name="T7" fmla="*/ 0 h 209"/>
              <a:gd name="T8" fmla="*/ 2147483647 w 50"/>
              <a:gd name="T9" fmla="*/ 2147483647 h 209"/>
              <a:gd name="T10" fmla="*/ 0 60000 65536"/>
              <a:gd name="T11" fmla="*/ 0 60000 65536"/>
              <a:gd name="T12" fmla="*/ 0 60000 65536"/>
              <a:gd name="T13" fmla="*/ 0 60000 65536"/>
              <a:gd name="T14" fmla="*/ 0 60000 65536"/>
              <a:gd name="T15" fmla="*/ 0 w 50"/>
              <a:gd name="T16" fmla="*/ 0 h 209"/>
              <a:gd name="T17" fmla="*/ 50 w 50"/>
              <a:gd name="T18" fmla="*/ 209 h 209"/>
            </a:gdLst>
            <a:ahLst/>
            <a:cxnLst>
              <a:cxn ang="T10">
                <a:pos x="T0" y="T1"/>
              </a:cxn>
              <a:cxn ang="T11">
                <a:pos x="T2" y="T3"/>
              </a:cxn>
              <a:cxn ang="T12">
                <a:pos x="T4" y="T5"/>
              </a:cxn>
              <a:cxn ang="T13">
                <a:pos x="T6" y="T7"/>
              </a:cxn>
              <a:cxn ang="T14">
                <a:pos x="T8" y="T9"/>
              </a:cxn>
            </a:cxnLst>
            <a:rect l="T15" t="T16" r="T17" b="T18"/>
            <a:pathLst>
              <a:path w="50" h="209">
                <a:moveTo>
                  <a:pt x="50" y="159"/>
                </a:moveTo>
                <a:lnTo>
                  <a:pt x="0" y="209"/>
                </a:lnTo>
                <a:lnTo>
                  <a:pt x="0" y="40"/>
                </a:lnTo>
                <a:lnTo>
                  <a:pt x="50" y="0"/>
                </a:lnTo>
                <a:lnTo>
                  <a:pt x="50" y="159"/>
                </a:lnTo>
                <a:close/>
              </a:path>
            </a:pathLst>
          </a:custGeom>
          <a:solidFill>
            <a:srgbClr val="808000"/>
          </a:solidFill>
          <a:ln w="15875">
            <a:solidFill>
              <a:srgbClr val="FFCC00"/>
            </a:solidFill>
            <a:round/>
            <a:headEnd/>
            <a:tailEnd/>
          </a:ln>
        </p:spPr>
        <p:txBody>
          <a:bodyPr/>
          <a:lstStyle/>
          <a:p>
            <a:endParaRPr lang="it-IT"/>
          </a:p>
        </p:txBody>
      </p:sp>
      <p:sp>
        <p:nvSpPr>
          <p:cNvPr id="348217" name="Freeform 57"/>
          <p:cNvSpPr>
            <a:spLocks/>
          </p:cNvSpPr>
          <p:nvPr/>
        </p:nvSpPr>
        <p:spPr bwMode="auto">
          <a:xfrm>
            <a:off x="4365625" y="3408363"/>
            <a:ext cx="2022475" cy="63500"/>
          </a:xfrm>
          <a:custGeom>
            <a:avLst/>
            <a:gdLst>
              <a:gd name="T0" fmla="*/ 0 w 1274"/>
              <a:gd name="T1" fmla="*/ 2147483647 h 40"/>
              <a:gd name="T2" fmla="*/ 2147483647 w 1274"/>
              <a:gd name="T3" fmla="*/ 2147483647 h 40"/>
              <a:gd name="T4" fmla="*/ 2147483647 w 1274"/>
              <a:gd name="T5" fmla="*/ 0 h 40"/>
              <a:gd name="T6" fmla="*/ 2147483647 w 1274"/>
              <a:gd name="T7" fmla="*/ 0 h 40"/>
              <a:gd name="T8" fmla="*/ 0 w 1274"/>
              <a:gd name="T9" fmla="*/ 2147483647 h 40"/>
              <a:gd name="T10" fmla="*/ 0 60000 65536"/>
              <a:gd name="T11" fmla="*/ 0 60000 65536"/>
              <a:gd name="T12" fmla="*/ 0 60000 65536"/>
              <a:gd name="T13" fmla="*/ 0 60000 65536"/>
              <a:gd name="T14" fmla="*/ 0 60000 65536"/>
              <a:gd name="T15" fmla="*/ 0 w 1274"/>
              <a:gd name="T16" fmla="*/ 0 h 40"/>
              <a:gd name="T17" fmla="*/ 1274 w 1274"/>
              <a:gd name="T18" fmla="*/ 40 h 40"/>
            </a:gdLst>
            <a:ahLst/>
            <a:cxnLst>
              <a:cxn ang="T10">
                <a:pos x="T0" y="T1"/>
              </a:cxn>
              <a:cxn ang="T11">
                <a:pos x="T2" y="T3"/>
              </a:cxn>
              <a:cxn ang="T12">
                <a:pos x="T4" y="T5"/>
              </a:cxn>
              <a:cxn ang="T13">
                <a:pos x="T6" y="T7"/>
              </a:cxn>
              <a:cxn ang="T14">
                <a:pos x="T8" y="T9"/>
              </a:cxn>
            </a:cxnLst>
            <a:rect l="T15" t="T16" r="T17" b="T18"/>
            <a:pathLst>
              <a:path w="1274" h="40">
                <a:moveTo>
                  <a:pt x="0" y="40"/>
                </a:moveTo>
                <a:lnTo>
                  <a:pt x="1214" y="40"/>
                </a:lnTo>
                <a:lnTo>
                  <a:pt x="1274" y="0"/>
                </a:lnTo>
                <a:lnTo>
                  <a:pt x="50" y="0"/>
                </a:lnTo>
                <a:lnTo>
                  <a:pt x="0" y="40"/>
                </a:lnTo>
                <a:close/>
              </a:path>
            </a:pathLst>
          </a:custGeom>
          <a:solidFill>
            <a:srgbClr val="BF0000"/>
          </a:solidFill>
          <a:ln w="15875">
            <a:solidFill>
              <a:srgbClr val="800000"/>
            </a:solidFill>
            <a:round/>
            <a:headEnd/>
            <a:tailEnd/>
          </a:ln>
        </p:spPr>
        <p:txBody>
          <a:bodyPr/>
          <a:lstStyle/>
          <a:p>
            <a:endParaRPr lang="it-IT"/>
          </a:p>
        </p:txBody>
      </p:sp>
      <p:sp>
        <p:nvSpPr>
          <p:cNvPr id="348218" name="Rectangle 58"/>
          <p:cNvSpPr>
            <a:spLocks noChangeArrowheads="1"/>
          </p:cNvSpPr>
          <p:nvPr/>
        </p:nvSpPr>
        <p:spPr bwMode="auto">
          <a:xfrm>
            <a:off x="4365625" y="3471863"/>
            <a:ext cx="1927225" cy="268287"/>
          </a:xfrm>
          <a:prstGeom prst="rect">
            <a:avLst/>
          </a:prstGeom>
          <a:solidFill>
            <a:srgbClr val="FF0000"/>
          </a:solidFill>
          <a:ln w="15875">
            <a:solidFill>
              <a:srgbClr val="800000"/>
            </a:solidFill>
            <a:miter lim="800000"/>
            <a:headEnd/>
            <a:tailEnd/>
          </a:ln>
        </p:spPr>
        <p:txBody>
          <a:bodyPr/>
          <a:lstStyle/>
          <a:p>
            <a:endParaRPr lang="it-IT"/>
          </a:p>
        </p:txBody>
      </p:sp>
      <p:sp>
        <p:nvSpPr>
          <p:cNvPr id="348219" name="Freeform 59"/>
          <p:cNvSpPr>
            <a:spLocks/>
          </p:cNvSpPr>
          <p:nvPr/>
        </p:nvSpPr>
        <p:spPr bwMode="auto">
          <a:xfrm>
            <a:off x="6292850" y="3408363"/>
            <a:ext cx="95250" cy="331787"/>
          </a:xfrm>
          <a:custGeom>
            <a:avLst/>
            <a:gdLst>
              <a:gd name="T0" fmla="*/ 2147483647 w 60"/>
              <a:gd name="T1" fmla="*/ 2147483647 h 209"/>
              <a:gd name="T2" fmla="*/ 0 w 60"/>
              <a:gd name="T3" fmla="*/ 2147483647 h 209"/>
              <a:gd name="T4" fmla="*/ 0 w 60"/>
              <a:gd name="T5" fmla="*/ 2147483647 h 209"/>
              <a:gd name="T6" fmla="*/ 2147483647 w 60"/>
              <a:gd name="T7" fmla="*/ 0 h 209"/>
              <a:gd name="T8" fmla="*/ 2147483647 w 60"/>
              <a:gd name="T9" fmla="*/ 2147483647 h 209"/>
              <a:gd name="T10" fmla="*/ 0 60000 65536"/>
              <a:gd name="T11" fmla="*/ 0 60000 65536"/>
              <a:gd name="T12" fmla="*/ 0 60000 65536"/>
              <a:gd name="T13" fmla="*/ 0 60000 65536"/>
              <a:gd name="T14" fmla="*/ 0 60000 65536"/>
              <a:gd name="T15" fmla="*/ 0 w 60"/>
              <a:gd name="T16" fmla="*/ 0 h 209"/>
              <a:gd name="T17" fmla="*/ 60 w 60"/>
              <a:gd name="T18" fmla="*/ 209 h 209"/>
            </a:gdLst>
            <a:ahLst/>
            <a:cxnLst>
              <a:cxn ang="T10">
                <a:pos x="T0" y="T1"/>
              </a:cxn>
              <a:cxn ang="T11">
                <a:pos x="T2" y="T3"/>
              </a:cxn>
              <a:cxn ang="T12">
                <a:pos x="T4" y="T5"/>
              </a:cxn>
              <a:cxn ang="T13">
                <a:pos x="T6" y="T7"/>
              </a:cxn>
              <a:cxn ang="T14">
                <a:pos x="T8" y="T9"/>
              </a:cxn>
            </a:cxnLst>
            <a:rect l="T15" t="T16" r="T17" b="T18"/>
            <a:pathLst>
              <a:path w="60" h="209">
                <a:moveTo>
                  <a:pt x="60" y="159"/>
                </a:moveTo>
                <a:lnTo>
                  <a:pt x="0" y="209"/>
                </a:lnTo>
                <a:lnTo>
                  <a:pt x="0" y="40"/>
                </a:lnTo>
                <a:lnTo>
                  <a:pt x="60" y="0"/>
                </a:lnTo>
                <a:lnTo>
                  <a:pt x="60" y="159"/>
                </a:lnTo>
                <a:close/>
              </a:path>
            </a:pathLst>
          </a:custGeom>
          <a:solidFill>
            <a:srgbClr val="800000"/>
          </a:solidFill>
          <a:ln w="15875">
            <a:solidFill>
              <a:srgbClr val="800000"/>
            </a:solidFill>
            <a:round/>
            <a:headEnd/>
            <a:tailEnd/>
          </a:ln>
        </p:spPr>
        <p:txBody>
          <a:bodyPr/>
          <a:lstStyle/>
          <a:p>
            <a:endParaRPr lang="it-IT"/>
          </a:p>
        </p:txBody>
      </p:sp>
      <p:sp>
        <p:nvSpPr>
          <p:cNvPr id="348220" name="Rectangle 60"/>
          <p:cNvSpPr>
            <a:spLocks noChangeArrowheads="1"/>
          </p:cNvSpPr>
          <p:nvPr/>
        </p:nvSpPr>
        <p:spPr bwMode="auto">
          <a:xfrm>
            <a:off x="2154238" y="3471863"/>
            <a:ext cx="4587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14.0</a:t>
            </a:r>
            <a:endParaRPr lang="en-US" sz="2400">
              <a:latin typeface="Franklin Gothic Book" pitchFamily="34" charset="0"/>
            </a:endParaRPr>
          </a:p>
        </p:txBody>
      </p:sp>
      <p:sp>
        <p:nvSpPr>
          <p:cNvPr id="348221" name="Rectangle 61"/>
          <p:cNvSpPr>
            <a:spLocks noChangeArrowheads="1"/>
          </p:cNvSpPr>
          <p:nvPr/>
        </p:nvSpPr>
        <p:spPr bwMode="auto">
          <a:xfrm>
            <a:off x="3306763" y="3471863"/>
            <a:ext cx="4587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40.3</a:t>
            </a:r>
            <a:endParaRPr lang="en-US" sz="2400">
              <a:latin typeface="Franklin Gothic Book" pitchFamily="34" charset="0"/>
            </a:endParaRPr>
          </a:p>
        </p:txBody>
      </p:sp>
      <p:sp>
        <p:nvSpPr>
          <p:cNvPr id="348222" name="Rectangle 62"/>
          <p:cNvSpPr>
            <a:spLocks noChangeArrowheads="1"/>
          </p:cNvSpPr>
          <p:nvPr/>
        </p:nvSpPr>
        <p:spPr bwMode="auto">
          <a:xfrm>
            <a:off x="5124450" y="3471863"/>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45.7</a:t>
            </a:r>
            <a:endParaRPr lang="en-US" sz="2400">
              <a:latin typeface="Franklin Gothic Book" pitchFamily="34" charset="0"/>
            </a:endParaRPr>
          </a:p>
        </p:txBody>
      </p:sp>
      <p:sp>
        <p:nvSpPr>
          <p:cNvPr id="348223" name="Freeform 63"/>
          <p:cNvSpPr>
            <a:spLocks/>
          </p:cNvSpPr>
          <p:nvPr/>
        </p:nvSpPr>
        <p:spPr bwMode="auto">
          <a:xfrm>
            <a:off x="2058988" y="2741613"/>
            <a:ext cx="1563687" cy="63500"/>
          </a:xfrm>
          <a:custGeom>
            <a:avLst/>
            <a:gdLst>
              <a:gd name="T0" fmla="*/ 0 w 985"/>
              <a:gd name="T1" fmla="*/ 2147483647 h 40"/>
              <a:gd name="T2" fmla="*/ 2147483647 w 985"/>
              <a:gd name="T3" fmla="*/ 2147483647 h 40"/>
              <a:gd name="T4" fmla="*/ 2147483647 w 985"/>
              <a:gd name="T5" fmla="*/ 0 h 40"/>
              <a:gd name="T6" fmla="*/ 2147483647 w 985"/>
              <a:gd name="T7" fmla="*/ 0 h 40"/>
              <a:gd name="T8" fmla="*/ 0 w 985"/>
              <a:gd name="T9" fmla="*/ 2147483647 h 40"/>
              <a:gd name="T10" fmla="*/ 0 60000 65536"/>
              <a:gd name="T11" fmla="*/ 0 60000 65536"/>
              <a:gd name="T12" fmla="*/ 0 60000 65536"/>
              <a:gd name="T13" fmla="*/ 0 60000 65536"/>
              <a:gd name="T14" fmla="*/ 0 60000 65536"/>
              <a:gd name="T15" fmla="*/ 0 w 985"/>
              <a:gd name="T16" fmla="*/ 0 h 40"/>
              <a:gd name="T17" fmla="*/ 985 w 985"/>
              <a:gd name="T18" fmla="*/ 40 h 40"/>
            </a:gdLst>
            <a:ahLst/>
            <a:cxnLst>
              <a:cxn ang="T10">
                <a:pos x="T0" y="T1"/>
              </a:cxn>
              <a:cxn ang="T11">
                <a:pos x="T2" y="T3"/>
              </a:cxn>
              <a:cxn ang="T12">
                <a:pos x="T4" y="T5"/>
              </a:cxn>
              <a:cxn ang="T13">
                <a:pos x="T6" y="T7"/>
              </a:cxn>
              <a:cxn ang="T14">
                <a:pos x="T8" y="T9"/>
              </a:cxn>
            </a:cxnLst>
            <a:rect l="T15" t="T16" r="T17" b="T18"/>
            <a:pathLst>
              <a:path w="985" h="40">
                <a:moveTo>
                  <a:pt x="0" y="40"/>
                </a:moveTo>
                <a:lnTo>
                  <a:pt x="936" y="40"/>
                </a:lnTo>
                <a:lnTo>
                  <a:pt x="985" y="0"/>
                </a:lnTo>
                <a:lnTo>
                  <a:pt x="60" y="0"/>
                </a:lnTo>
                <a:lnTo>
                  <a:pt x="0" y="40"/>
                </a:lnTo>
                <a:close/>
              </a:path>
            </a:pathLst>
          </a:custGeom>
          <a:solidFill>
            <a:srgbClr val="00BF00"/>
          </a:solidFill>
          <a:ln w="15875">
            <a:solidFill>
              <a:srgbClr val="008000"/>
            </a:solidFill>
            <a:round/>
            <a:headEnd/>
            <a:tailEnd/>
          </a:ln>
        </p:spPr>
        <p:txBody>
          <a:bodyPr/>
          <a:lstStyle/>
          <a:p>
            <a:endParaRPr lang="it-IT"/>
          </a:p>
        </p:txBody>
      </p:sp>
      <p:sp>
        <p:nvSpPr>
          <p:cNvPr id="348224" name="Rectangle 64"/>
          <p:cNvSpPr>
            <a:spLocks noChangeArrowheads="1"/>
          </p:cNvSpPr>
          <p:nvPr/>
        </p:nvSpPr>
        <p:spPr bwMode="auto">
          <a:xfrm>
            <a:off x="2058988" y="2805113"/>
            <a:ext cx="1485900" cy="269875"/>
          </a:xfrm>
          <a:prstGeom prst="rect">
            <a:avLst/>
          </a:prstGeom>
          <a:solidFill>
            <a:srgbClr val="00FF00"/>
          </a:solidFill>
          <a:ln w="15875">
            <a:solidFill>
              <a:srgbClr val="008000"/>
            </a:solidFill>
            <a:miter lim="800000"/>
            <a:headEnd/>
            <a:tailEnd/>
          </a:ln>
        </p:spPr>
        <p:txBody>
          <a:bodyPr/>
          <a:lstStyle/>
          <a:p>
            <a:endParaRPr lang="it-IT"/>
          </a:p>
        </p:txBody>
      </p:sp>
      <p:sp>
        <p:nvSpPr>
          <p:cNvPr id="348225" name="Freeform 65"/>
          <p:cNvSpPr>
            <a:spLocks/>
          </p:cNvSpPr>
          <p:nvPr/>
        </p:nvSpPr>
        <p:spPr bwMode="auto">
          <a:xfrm>
            <a:off x="3544888" y="2741613"/>
            <a:ext cx="77787" cy="333375"/>
          </a:xfrm>
          <a:custGeom>
            <a:avLst/>
            <a:gdLst>
              <a:gd name="T0" fmla="*/ 2147483647 w 49"/>
              <a:gd name="T1" fmla="*/ 2147483647 h 210"/>
              <a:gd name="T2" fmla="*/ 0 w 49"/>
              <a:gd name="T3" fmla="*/ 2147483647 h 210"/>
              <a:gd name="T4" fmla="*/ 0 w 49"/>
              <a:gd name="T5" fmla="*/ 2147483647 h 210"/>
              <a:gd name="T6" fmla="*/ 2147483647 w 49"/>
              <a:gd name="T7" fmla="*/ 0 h 210"/>
              <a:gd name="T8" fmla="*/ 2147483647 w 49"/>
              <a:gd name="T9" fmla="*/ 2147483647 h 210"/>
              <a:gd name="T10" fmla="*/ 0 60000 65536"/>
              <a:gd name="T11" fmla="*/ 0 60000 65536"/>
              <a:gd name="T12" fmla="*/ 0 60000 65536"/>
              <a:gd name="T13" fmla="*/ 0 60000 65536"/>
              <a:gd name="T14" fmla="*/ 0 60000 65536"/>
              <a:gd name="T15" fmla="*/ 0 w 49"/>
              <a:gd name="T16" fmla="*/ 0 h 210"/>
              <a:gd name="T17" fmla="*/ 49 w 49"/>
              <a:gd name="T18" fmla="*/ 210 h 210"/>
            </a:gdLst>
            <a:ahLst/>
            <a:cxnLst>
              <a:cxn ang="T10">
                <a:pos x="T0" y="T1"/>
              </a:cxn>
              <a:cxn ang="T11">
                <a:pos x="T2" y="T3"/>
              </a:cxn>
              <a:cxn ang="T12">
                <a:pos x="T4" y="T5"/>
              </a:cxn>
              <a:cxn ang="T13">
                <a:pos x="T6" y="T7"/>
              </a:cxn>
              <a:cxn ang="T14">
                <a:pos x="T8" y="T9"/>
              </a:cxn>
            </a:cxnLst>
            <a:rect l="T15" t="T16" r="T17" b="T18"/>
            <a:pathLst>
              <a:path w="49" h="210">
                <a:moveTo>
                  <a:pt x="49" y="170"/>
                </a:moveTo>
                <a:lnTo>
                  <a:pt x="0" y="210"/>
                </a:lnTo>
                <a:lnTo>
                  <a:pt x="0" y="40"/>
                </a:lnTo>
                <a:lnTo>
                  <a:pt x="49" y="0"/>
                </a:lnTo>
                <a:lnTo>
                  <a:pt x="49" y="170"/>
                </a:lnTo>
                <a:close/>
              </a:path>
            </a:pathLst>
          </a:custGeom>
          <a:solidFill>
            <a:srgbClr val="008000"/>
          </a:solidFill>
          <a:ln w="15875">
            <a:solidFill>
              <a:srgbClr val="008000"/>
            </a:solidFill>
            <a:round/>
            <a:headEnd/>
            <a:tailEnd/>
          </a:ln>
        </p:spPr>
        <p:txBody>
          <a:bodyPr/>
          <a:lstStyle/>
          <a:p>
            <a:endParaRPr lang="it-IT"/>
          </a:p>
        </p:txBody>
      </p:sp>
      <p:sp>
        <p:nvSpPr>
          <p:cNvPr id="348226" name="Freeform 66"/>
          <p:cNvSpPr>
            <a:spLocks/>
          </p:cNvSpPr>
          <p:nvPr/>
        </p:nvSpPr>
        <p:spPr bwMode="auto">
          <a:xfrm>
            <a:off x="3544888" y="2741613"/>
            <a:ext cx="1879600" cy="63500"/>
          </a:xfrm>
          <a:custGeom>
            <a:avLst/>
            <a:gdLst>
              <a:gd name="T0" fmla="*/ 0 w 1184"/>
              <a:gd name="T1" fmla="*/ 2147483647 h 40"/>
              <a:gd name="T2" fmla="*/ 2147483647 w 1184"/>
              <a:gd name="T3" fmla="*/ 2147483647 h 40"/>
              <a:gd name="T4" fmla="*/ 2147483647 w 1184"/>
              <a:gd name="T5" fmla="*/ 0 h 40"/>
              <a:gd name="T6" fmla="*/ 2147483647 w 1184"/>
              <a:gd name="T7" fmla="*/ 0 h 40"/>
              <a:gd name="T8" fmla="*/ 0 w 1184"/>
              <a:gd name="T9" fmla="*/ 2147483647 h 40"/>
              <a:gd name="T10" fmla="*/ 0 60000 65536"/>
              <a:gd name="T11" fmla="*/ 0 60000 65536"/>
              <a:gd name="T12" fmla="*/ 0 60000 65536"/>
              <a:gd name="T13" fmla="*/ 0 60000 65536"/>
              <a:gd name="T14" fmla="*/ 0 60000 65536"/>
              <a:gd name="T15" fmla="*/ 0 w 1184"/>
              <a:gd name="T16" fmla="*/ 0 h 40"/>
              <a:gd name="T17" fmla="*/ 1184 w 1184"/>
              <a:gd name="T18" fmla="*/ 40 h 40"/>
            </a:gdLst>
            <a:ahLst/>
            <a:cxnLst>
              <a:cxn ang="T10">
                <a:pos x="T0" y="T1"/>
              </a:cxn>
              <a:cxn ang="T11">
                <a:pos x="T2" y="T3"/>
              </a:cxn>
              <a:cxn ang="T12">
                <a:pos x="T4" y="T5"/>
              </a:cxn>
              <a:cxn ang="T13">
                <a:pos x="T6" y="T7"/>
              </a:cxn>
              <a:cxn ang="T14">
                <a:pos x="T8" y="T9"/>
              </a:cxn>
            </a:cxnLst>
            <a:rect l="T15" t="T16" r="T17" b="T18"/>
            <a:pathLst>
              <a:path w="1184" h="40">
                <a:moveTo>
                  <a:pt x="0" y="40"/>
                </a:moveTo>
                <a:lnTo>
                  <a:pt x="1124" y="40"/>
                </a:lnTo>
                <a:lnTo>
                  <a:pt x="1184" y="0"/>
                </a:lnTo>
                <a:lnTo>
                  <a:pt x="49" y="0"/>
                </a:lnTo>
                <a:lnTo>
                  <a:pt x="0" y="40"/>
                </a:lnTo>
                <a:close/>
              </a:path>
            </a:pathLst>
          </a:custGeom>
          <a:solidFill>
            <a:srgbClr val="BFBF00"/>
          </a:solidFill>
          <a:ln w="15875">
            <a:solidFill>
              <a:srgbClr val="FFCC00"/>
            </a:solidFill>
            <a:round/>
            <a:headEnd/>
            <a:tailEnd/>
          </a:ln>
        </p:spPr>
        <p:txBody>
          <a:bodyPr/>
          <a:lstStyle/>
          <a:p>
            <a:endParaRPr lang="it-IT"/>
          </a:p>
        </p:txBody>
      </p:sp>
      <p:sp>
        <p:nvSpPr>
          <p:cNvPr id="348227" name="Rectangle 67"/>
          <p:cNvSpPr>
            <a:spLocks noChangeArrowheads="1"/>
          </p:cNvSpPr>
          <p:nvPr/>
        </p:nvSpPr>
        <p:spPr bwMode="auto">
          <a:xfrm>
            <a:off x="3544888" y="2805113"/>
            <a:ext cx="1784350" cy="269875"/>
          </a:xfrm>
          <a:prstGeom prst="rect">
            <a:avLst/>
          </a:prstGeom>
          <a:solidFill>
            <a:srgbClr val="FFFF00"/>
          </a:solidFill>
          <a:ln w="15875">
            <a:solidFill>
              <a:srgbClr val="FFCC00"/>
            </a:solidFill>
            <a:miter lim="800000"/>
            <a:headEnd/>
            <a:tailEnd/>
          </a:ln>
        </p:spPr>
        <p:txBody>
          <a:bodyPr/>
          <a:lstStyle/>
          <a:p>
            <a:endParaRPr lang="it-IT"/>
          </a:p>
        </p:txBody>
      </p:sp>
      <p:sp>
        <p:nvSpPr>
          <p:cNvPr id="348228" name="Freeform 68"/>
          <p:cNvSpPr>
            <a:spLocks/>
          </p:cNvSpPr>
          <p:nvPr/>
        </p:nvSpPr>
        <p:spPr bwMode="auto">
          <a:xfrm>
            <a:off x="5329238" y="2741613"/>
            <a:ext cx="95250" cy="333375"/>
          </a:xfrm>
          <a:custGeom>
            <a:avLst/>
            <a:gdLst>
              <a:gd name="T0" fmla="*/ 2147483647 w 60"/>
              <a:gd name="T1" fmla="*/ 2147483647 h 210"/>
              <a:gd name="T2" fmla="*/ 0 w 60"/>
              <a:gd name="T3" fmla="*/ 2147483647 h 210"/>
              <a:gd name="T4" fmla="*/ 0 w 60"/>
              <a:gd name="T5" fmla="*/ 2147483647 h 210"/>
              <a:gd name="T6" fmla="*/ 2147483647 w 60"/>
              <a:gd name="T7" fmla="*/ 0 h 210"/>
              <a:gd name="T8" fmla="*/ 2147483647 w 60"/>
              <a:gd name="T9" fmla="*/ 2147483647 h 210"/>
              <a:gd name="T10" fmla="*/ 0 60000 65536"/>
              <a:gd name="T11" fmla="*/ 0 60000 65536"/>
              <a:gd name="T12" fmla="*/ 0 60000 65536"/>
              <a:gd name="T13" fmla="*/ 0 60000 65536"/>
              <a:gd name="T14" fmla="*/ 0 60000 65536"/>
              <a:gd name="T15" fmla="*/ 0 w 60"/>
              <a:gd name="T16" fmla="*/ 0 h 210"/>
              <a:gd name="T17" fmla="*/ 60 w 60"/>
              <a:gd name="T18" fmla="*/ 210 h 210"/>
            </a:gdLst>
            <a:ahLst/>
            <a:cxnLst>
              <a:cxn ang="T10">
                <a:pos x="T0" y="T1"/>
              </a:cxn>
              <a:cxn ang="T11">
                <a:pos x="T2" y="T3"/>
              </a:cxn>
              <a:cxn ang="T12">
                <a:pos x="T4" y="T5"/>
              </a:cxn>
              <a:cxn ang="T13">
                <a:pos x="T6" y="T7"/>
              </a:cxn>
              <a:cxn ang="T14">
                <a:pos x="T8" y="T9"/>
              </a:cxn>
            </a:cxnLst>
            <a:rect l="T15" t="T16" r="T17" b="T18"/>
            <a:pathLst>
              <a:path w="60" h="210">
                <a:moveTo>
                  <a:pt x="60" y="170"/>
                </a:moveTo>
                <a:lnTo>
                  <a:pt x="0" y="210"/>
                </a:lnTo>
                <a:lnTo>
                  <a:pt x="0" y="40"/>
                </a:lnTo>
                <a:lnTo>
                  <a:pt x="60" y="0"/>
                </a:lnTo>
                <a:lnTo>
                  <a:pt x="60" y="170"/>
                </a:lnTo>
                <a:close/>
              </a:path>
            </a:pathLst>
          </a:custGeom>
          <a:solidFill>
            <a:srgbClr val="808000"/>
          </a:solidFill>
          <a:ln w="15875">
            <a:solidFill>
              <a:srgbClr val="FFCC00"/>
            </a:solidFill>
            <a:round/>
            <a:headEnd/>
            <a:tailEnd/>
          </a:ln>
        </p:spPr>
        <p:txBody>
          <a:bodyPr/>
          <a:lstStyle/>
          <a:p>
            <a:endParaRPr lang="it-IT"/>
          </a:p>
        </p:txBody>
      </p:sp>
      <p:sp>
        <p:nvSpPr>
          <p:cNvPr id="348229" name="Freeform 69"/>
          <p:cNvSpPr>
            <a:spLocks/>
          </p:cNvSpPr>
          <p:nvPr/>
        </p:nvSpPr>
        <p:spPr bwMode="auto">
          <a:xfrm>
            <a:off x="5329238" y="2741613"/>
            <a:ext cx="1058862" cy="63500"/>
          </a:xfrm>
          <a:custGeom>
            <a:avLst/>
            <a:gdLst>
              <a:gd name="T0" fmla="*/ 0 w 667"/>
              <a:gd name="T1" fmla="*/ 2147483647 h 40"/>
              <a:gd name="T2" fmla="*/ 2147483647 w 667"/>
              <a:gd name="T3" fmla="*/ 2147483647 h 40"/>
              <a:gd name="T4" fmla="*/ 2147483647 w 667"/>
              <a:gd name="T5" fmla="*/ 0 h 40"/>
              <a:gd name="T6" fmla="*/ 2147483647 w 667"/>
              <a:gd name="T7" fmla="*/ 0 h 40"/>
              <a:gd name="T8" fmla="*/ 0 w 667"/>
              <a:gd name="T9" fmla="*/ 2147483647 h 40"/>
              <a:gd name="T10" fmla="*/ 0 60000 65536"/>
              <a:gd name="T11" fmla="*/ 0 60000 65536"/>
              <a:gd name="T12" fmla="*/ 0 60000 65536"/>
              <a:gd name="T13" fmla="*/ 0 60000 65536"/>
              <a:gd name="T14" fmla="*/ 0 60000 65536"/>
              <a:gd name="T15" fmla="*/ 0 w 667"/>
              <a:gd name="T16" fmla="*/ 0 h 40"/>
              <a:gd name="T17" fmla="*/ 667 w 667"/>
              <a:gd name="T18" fmla="*/ 40 h 40"/>
            </a:gdLst>
            <a:ahLst/>
            <a:cxnLst>
              <a:cxn ang="T10">
                <a:pos x="T0" y="T1"/>
              </a:cxn>
              <a:cxn ang="T11">
                <a:pos x="T2" y="T3"/>
              </a:cxn>
              <a:cxn ang="T12">
                <a:pos x="T4" y="T5"/>
              </a:cxn>
              <a:cxn ang="T13">
                <a:pos x="T6" y="T7"/>
              </a:cxn>
              <a:cxn ang="T14">
                <a:pos x="T8" y="T9"/>
              </a:cxn>
            </a:cxnLst>
            <a:rect l="T15" t="T16" r="T17" b="T18"/>
            <a:pathLst>
              <a:path w="667" h="40">
                <a:moveTo>
                  <a:pt x="0" y="40"/>
                </a:moveTo>
                <a:lnTo>
                  <a:pt x="607" y="40"/>
                </a:lnTo>
                <a:lnTo>
                  <a:pt x="667" y="0"/>
                </a:lnTo>
                <a:lnTo>
                  <a:pt x="60" y="0"/>
                </a:lnTo>
                <a:lnTo>
                  <a:pt x="0" y="40"/>
                </a:lnTo>
                <a:close/>
              </a:path>
            </a:pathLst>
          </a:custGeom>
          <a:solidFill>
            <a:srgbClr val="BF0000"/>
          </a:solidFill>
          <a:ln w="15875">
            <a:solidFill>
              <a:srgbClr val="800000"/>
            </a:solidFill>
            <a:round/>
            <a:headEnd/>
            <a:tailEnd/>
          </a:ln>
        </p:spPr>
        <p:txBody>
          <a:bodyPr/>
          <a:lstStyle/>
          <a:p>
            <a:endParaRPr lang="it-IT"/>
          </a:p>
        </p:txBody>
      </p:sp>
      <p:sp>
        <p:nvSpPr>
          <p:cNvPr id="348230" name="Rectangle 70"/>
          <p:cNvSpPr>
            <a:spLocks noChangeArrowheads="1"/>
          </p:cNvSpPr>
          <p:nvPr/>
        </p:nvSpPr>
        <p:spPr bwMode="auto">
          <a:xfrm>
            <a:off x="5329238" y="2805113"/>
            <a:ext cx="963612" cy="269875"/>
          </a:xfrm>
          <a:prstGeom prst="rect">
            <a:avLst/>
          </a:prstGeom>
          <a:solidFill>
            <a:srgbClr val="FF0000"/>
          </a:solidFill>
          <a:ln w="15875">
            <a:solidFill>
              <a:srgbClr val="800000"/>
            </a:solidFill>
            <a:miter lim="800000"/>
            <a:headEnd/>
            <a:tailEnd/>
          </a:ln>
        </p:spPr>
        <p:txBody>
          <a:bodyPr/>
          <a:lstStyle/>
          <a:p>
            <a:endParaRPr lang="it-IT"/>
          </a:p>
        </p:txBody>
      </p:sp>
      <p:sp>
        <p:nvSpPr>
          <p:cNvPr id="348231" name="Freeform 71"/>
          <p:cNvSpPr>
            <a:spLocks/>
          </p:cNvSpPr>
          <p:nvPr/>
        </p:nvSpPr>
        <p:spPr bwMode="auto">
          <a:xfrm>
            <a:off x="6292850" y="2741613"/>
            <a:ext cx="95250" cy="333375"/>
          </a:xfrm>
          <a:custGeom>
            <a:avLst/>
            <a:gdLst>
              <a:gd name="T0" fmla="*/ 2147483647 w 60"/>
              <a:gd name="T1" fmla="*/ 2147483647 h 210"/>
              <a:gd name="T2" fmla="*/ 0 w 60"/>
              <a:gd name="T3" fmla="*/ 2147483647 h 210"/>
              <a:gd name="T4" fmla="*/ 0 w 60"/>
              <a:gd name="T5" fmla="*/ 2147483647 h 210"/>
              <a:gd name="T6" fmla="*/ 2147483647 w 60"/>
              <a:gd name="T7" fmla="*/ 0 h 210"/>
              <a:gd name="T8" fmla="*/ 2147483647 w 60"/>
              <a:gd name="T9" fmla="*/ 2147483647 h 210"/>
              <a:gd name="T10" fmla="*/ 0 60000 65536"/>
              <a:gd name="T11" fmla="*/ 0 60000 65536"/>
              <a:gd name="T12" fmla="*/ 0 60000 65536"/>
              <a:gd name="T13" fmla="*/ 0 60000 65536"/>
              <a:gd name="T14" fmla="*/ 0 60000 65536"/>
              <a:gd name="T15" fmla="*/ 0 w 60"/>
              <a:gd name="T16" fmla="*/ 0 h 210"/>
              <a:gd name="T17" fmla="*/ 60 w 60"/>
              <a:gd name="T18" fmla="*/ 210 h 210"/>
            </a:gdLst>
            <a:ahLst/>
            <a:cxnLst>
              <a:cxn ang="T10">
                <a:pos x="T0" y="T1"/>
              </a:cxn>
              <a:cxn ang="T11">
                <a:pos x="T2" y="T3"/>
              </a:cxn>
              <a:cxn ang="T12">
                <a:pos x="T4" y="T5"/>
              </a:cxn>
              <a:cxn ang="T13">
                <a:pos x="T6" y="T7"/>
              </a:cxn>
              <a:cxn ang="T14">
                <a:pos x="T8" y="T9"/>
              </a:cxn>
            </a:cxnLst>
            <a:rect l="T15" t="T16" r="T17" b="T18"/>
            <a:pathLst>
              <a:path w="60" h="210">
                <a:moveTo>
                  <a:pt x="60" y="170"/>
                </a:moveTo>
                <a:lnTo>
                  <a:pt x="0" y="210"/>
                </a:lnTo>
                <a:lnTo>
                  <a:pt x="0" y="40"/>
                </a:lnTo>
                <a:lnTo>
                  <a:pt x="60" y="0"/>
                </a:lnTo>
                <a:lnTo>
                  <a:pt x="60" y="170"/>
                </a:lnTo>
                <a:close/>
              </a:path>
            </a:pathLst>
          </a:custGeom>
          <a:solidFill>
            <a:srgbClr val="800000"/>
          </a:solidFill>
          <a:ln w="15875">
            <a:solidFill>
              <a:srgbClr val="800000"/>
            </a:solidFill>
            <a:round/>
            <a:headEnd/>
            <a:tailEnd/>
          </a:ln>
        </p:spPr>
        <p:txBody>
          <a:bodyPr/>
          <a:lstStyle/>
          <a:p>
            <a:endParaRPr lang="it-IT"/>
          </a:p>
        </p:txBody>
      </p:sp>
      <p:sp>
        <p:nvSpPr>
          <p:cNvPr id="348232" name="Rectangle 72"/>
          <p:cNvSpPr>
            <a:spLocks noChangeArrowheads="1"/>
          </p:cNvSpPr>
          <p:nvPr/>
        </p:nvSpPr>
        <p:spPr bwMode="auto">
          <a:xfrm>
            <a:off x="2597150" y="2805113"/>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34.9</a:t>
            </a:r>
            <a:endParaRPr lang="en-US" sz="2400">
              <a:latin typeface="Franklin Gothic Book" pitchFamily="34" charset="0"/>
            </a:endParaRPr>
          </a:p>
        </p:txBody>
      </p:sp>
      <p:sp>
        <p:nvSpPr>
          <p:cNvPr id="348233" name="Rectangle 73"/>
          <p:cNvSpPr>
            <a:spLocks noChangeArrowheads="1"/>
          </p:cNvSpPr>
          <p:nvPr/>
        </p:nvSpPr>
        <p:spPr bwMode="auto">
          <a:xfrm>
            <a:off x="4238625" y="2805113"/>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42.3</a:t>
            </a:r>
            <a:endParaRPr lang="en-US" sz="2400">
              <a:latin typeface="Franklin Gothic Book" pitchFamily="34" charset="0"/>
            </a:endParaRPr>
          </a:p>
        </p:txBody>
      </p:sp>
      <p:sp>
        <p:nvSpPr>
          <p:cNvPr id="348234" name="Rectangle 74"/>
          <p:cNvSpPr>
            <a:spLocks noChangeArrowheads="1"/>
          </p:cNvSpPr>
          <p:nvPr/>
        </p:nvSpPr>
        <p:spPr bwMode="auto">
          <a:xfrm>
            <a:off x="5613400" y="2805113"/>
            <a:ext cx="458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22.8</a:t>
            </a:r>
            <a:endParaRPr lang="en-US" sz="2400">
              <a:latin typeface="Franklin Gothic Book" pitchFamily="34" charset="0"/>
            </a:endParaRPr>
          </a:p>
        </p:txBody>
      </p:sp>
      <p:sp>
        <p:nvSpPr>
          <p:cNvPr id="348235" name="Line 75"/>
          <p:cNvSpPr>
            <a:spLocks noChangeShapeType="1"/>
          </p:cNvSpPr>
          <p:nvPr/>
        </p:nvSpPr>
        <p:spPr bwMode="auto">
          <a:xfrm>
            <a:off x="1997075" y="5973763"/>
            <a:ext cx="4232275"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36" name="Line 76"/>
          <p:cNvSpPr>
            <a:spLocks noChangeShapeType="1"/>
          </p:cNvSpPr>
          <p:nvPr/>
        </p:nvSpPr>
        <p:spPr bwMode="auto">
          <a:xfrm>
            <a:off x="1997075" y="5973763"/>
            <a:ext cx="1588" cy="63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37" name="Line 77"/>
          <p:cNvSpPr>
            <a:spLocks noChangeShapeType="1"/>
          </p:cNvSpPr>
          <p:nvPr/>
        </p:nvSpPr>
        <p:spPr bwMode="auto">
          <a:xfrm>
            <a:off x="2849563" y="5973763"/>
            <a:ext cx="1587" cy="63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38" name="Line 78"/>
          <p:cNvSpPr>
            <a:spLocks noChangeShapeType="1"/>
          </p:cNvSpPr>
          <p:nvPr/>
        </p:nvSpPr>
        <p:spPr bwMode="auto">
          <a:xfrm>
            <a:off x="3686175" y="5973763"/>
            <a:ext cx="1588" cy="63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39" name="Line 79"/>
          <p:cNvSpPr>
            <a:spLocks noChangeShapeType="1"/>
          </p:cNvSpPr>
          <p:nvPr/>
        </p:nvSpPr>
        <p:spPr bwMode="auto">
          <a:xfrm>
            <a:off x="4540250" y="5973763"/>
            <a:ext cx="1588" cy="63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40" name="Line 80"/>
          <p:cNvSpPr>
            <a:spLocks noChangeShapeType="1"/>
          </p:cNvSpPr>
          <p:nvPr/>
        </p:nvSpPr>
        <p:spPr bwMode="auto">
          <a:xfrm>
            <a:off x="5376863" y="5973763"/>
            <a:ext cx="1587" cy="63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41" name="Line 81"/>
          <p:cNvSpPr>
            <a:spLocks noChangeShapeType="1"/>
          </p:cNvSpPr>
          <p:nvPr/>
        </p:nvSpPr>
        <p:spPr bwMode="auto">
          <a:xfrm>
            <a:off x="6229350" y="5973763"/>
            <a:ext cx="1588" cy="635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42" name="Rectangle 82"/>
          <p:cNvSpPr>
            <a:spLocks noChangeArrowheads="1"/>
          </p:cNvSpPr>
          <p:nvPr/>
        </p:nvSpPr>
        <p:spPr bwMode="auto">
          <a:xfrm>
            <a:off x="1854200" y="6100763"/>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0%</a:t>
            </a:r>
            <a:endParaRPr lang="en-US" sz="2400">
              <a:latin typeface="Franklin Gothic Book" pitchFamily="34" charset="0"/>
            </a:endParaRPr>
          </a:p>
        </p:txBody>
      </p:sp>
      <p:sp>
        <p:nvSpPr>
          <p:cNvPr id="348243" name="Rectangle 83"/>
          <p:cNvSpPr>
            <a:spLocks noChangeArrowheads="1"/>
          </p:cNvSpPr>
          <p:nvPr/>
        </p:nvSpPr>
        <p:spPr bwMode="auto">
          <a:xfrm>
            <a:off x="2644775" y="6100763"/>
            <a:ext cx="520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20%</a:t>
            </a:r>
            <a:endParaRPr lang="en-US" sz="2400">
              <a:latin typeface="Franklin Gothic Book" pitchFamily="34" charset="0"/>
            </a:endParaRPr>
          </a:p>
        </p:txBody>
      </p:sp>
      <p:sp>
        <p:nvSpPr>
          <p:cNvPr id="348244" name="Rectangle 84"/>
          <p:cNvSpPr>
            <a:spLocks noChangeArrowheads="1"/>
          </p:cNvSpPr>
          <p:nvPr/>
        </p:nvSpPr>
        <p:spPr bwMode="auto">
          <a:xfrm>
            <a:off x="3481388" y="6100763"/>
            <a:ext cx="520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40%</a:t>
            </a:r>
            <a:endParaRPr lang="en-US" sz="2400">
              <a:latin typeface="Franklin Gothic Book" pitchFamily="34" charset="0"/>
            </a:endParaRPr>
          </a:p>
        </p:txBody>
      </p:sp>
      <p:sp>
        <p:nvSpPr>
          <p:cNvPr id="348245" name="Rectangle 85"/>
          <p:cNvSpPr>
            <a:spLocks noChangeArrowheads="1"/>
          </p:cNvSpPr>
          <p:nvPr/>
        </p:nvSpPr>
        <p:spPr bwMode="auto">
          <a:xfrm>
            <a:off x="4333875" y="6100763"/>
            <a:ext cx="520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60%</a:t>
            </a:r>
            <a:endParaRPr lang="en-US" sz="2400">
              <a:latin typeface="Franklin Gothic Book" pitchFamily="34" charset="0"/>
            </a:endParaRPr>
          </a:p>
        </p:txBody>
      </p:sp>
      <p:sp>
        <p:nvSpPr>
          <p:cNvPr id="348246" name="Rectangle 86"/>
          <p:cNvSpPr>
            <a:spLocks noChangeArrowheads="1"/>
          </p:cNvSpPr>
          <p:nvPr/>
        </p:nvSpPr>
        <p:spPr bwMode="auto">
          <a:xfrm>
            <a:off x="5172075" y="6100763"/>
            <a:ext cx="520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80%</a:t>
            </a:r>
            <a:endParaRPr lang="en-US" sz="2400">
              <a:latin typeface="Franklin Gothic Book" pitchFamily="34" charset="0"/>
            </a:endParaRPr>
          </a:p>
        </p:txBody>
      </p:sp>
      <p:sp>
        <p:nvSpPr>
          <p:cNvPr id="348247" name="Rectangle 87"/>
          <p:cNvSpPr>
            <a:spLocks noChangeArrowheads="1"/>
          </p:cNvSpPr>
          <p:nvPr/>
        </p:nvSpPr>
        <p:spPr bwMode="auto">
          <a:xfrm>
            <a:off x="5961063" y="6100763"/>
            <a:ext cx="647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100%</a:t>
            </a:r>
            <a:endParaRPr lang="en-US" sz="2400">
              <a:latin typeface="Franklin Gothic Book" pitchFamily="34" charset="0"/>
            </a:endParaRPr>
          </a:p>
        </p:txBody>
      </p:sp>
      <p:sp>
        <p:nvSpPr>
          <p:cNvPr id="348248" name="Line 88"/>
          <p:cNvSpPr>
            <a:spLocks noChangeShapeType="1"/>
          </p:cNvSpPr>
          <p:nvPr/>
        </p:nvSpPr>
        <p:spPr bwMode="auto">
          <a:xfrm flipV="1">
            <a:off x="1997075" y="2663825"/>
            <a:ext cx="1588" cy="33099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49" name="Line 89"/>
          <p:cNvSpPr>
            <a:spLocks noChangeShapeType="1"/>
          </p:cNvSpPr>
          <p:nvPr/>
        </p:nvSpPr>
        <p:spPr bwMode="auto">
          <a:xfrm flipH="1">
            <a:off x="1933575" y="5973763"/>
            <a:ext cx="63500"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50" name="Line 90"/>
          <p:cNvSpPr>
            <a:spLocks noChangeShapeType="1"/>
          </p:cNvSpPr>
          <p:nvPr/>
        </p:nvSpPr>
        <p:spPr bwMode="auto">
          <a:xfrm flipH="1">
            <a:off x="1933575" y="5308600"/>
            <a:ext cx="63500"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51" name="Line 91"/>
          <p:cNvSpPr>
            <a:spLocks noChangeShapeType="1"/>
          </p:cNvSpPr>
          <p:nvPr/>
        </p:nvSpPr>
        <p:spPr bwMode="auto">
          <a:xfrm flipH="1">
            <a:off x="1933575" y="4643438"/>
            <a:ext cx="63500"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52" name="Line 92"/>
          <p:cNvSpPr>
            <a:spLocks noChangeShapeType="1"/>
          </p:cNvSpPr>
          <p:nvPr/>
        </p:nvSpPr>
        <p:spPr bwMode="auto">
          <a:xfrm flipH="1">
            <a:off x="1933575" y="3978275"/>
            <a:ext cx="63500"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53" name="Line 93"/>
          <p:cNvSpPr>
            <a:spLocks noChangeShapeType="1"/>
          </p:cNvSpPr>
          <p:nvPr/>
        </p:nvSpPr>
        <p:spPr bwMode="auto">
          <a:xfrm flipH="1">
            <a:off x="1933575" y="3328988"/>
            <a:ext cx="63500"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54" name="Line 94"/>
          <p:cNvSpPr>
            <a:spLocks noChangeShapeType="1"/>
          </p:cNvSpPr>
          <p:nvPr/>
        </p:nvSpPr>
        <p:spPr bwMode="auto">
          <a:xfrm flipH="1">
            <a:off x="1933575" y="2663825"/>
            <a:ext cx="63500"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8255" name="Rectangle 95"/>
          <p:cNvSpPr>
            <a:spLocks noChangeArrowheads="1"/>
          </p:cNvSpPr>
          <p:nvPr/>
        </p:nvSpPr>
        <p:spPr bwMode="auto">
          <a:xfrm>
            <a:off x="1333500" y="5499100"/>
            <a:ext cx="679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40-49</a:t>
            </a:r>
            <a:endParaRPr lang="en-US" sz="2400">
              <a:latin typeface="Franklin Gothic Book" pitchFamily="34" charset="0"/>
            </a:endParaRPr>
          </a:p>
        </p:txBody>
      </p:sp>
      <p:sp>
        <p:nvSpPr>
          <p:cNvPr id="348256" name="Rectangle 96"/>
          <p:cNvSpPr>
            <a:spLocks noChangeArrowheads="1"/>
          </p:cNvSpPr>
          <p:nvPr/>
        </p:nvSpPr>
        <p:spPr bwMode="auto">
          <a:xfrm>
            <a:off x="1333500" y="4833938"/>
            <a:ext cx="679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50-59</a:t>
            </a:r>
            <a:endParaRPr lang="en-US" sz="2400">
              <a:latin typeface="Franklin Gothic Book" pitchFamily="34" charset="0"/>
            </a:endParaRPr>
          </a:p>
        </p:txBody>
      </p:sp>
      <p:sp>
        <p:nvSpPr>
          <p:cNvPr id="348257" name="Rectangle 97"/>
          <p:cNvSpPr>
            <a:spLocks noChangeArrowheads="1"/>
          </p:cNvSpPr>
          <p:nvPr/>
        </p:nvSpPr>
        <p:spPr bwMode="auto">
          <a:xfrm>
            <a:off x="1333500" y="4168775"/>
            <a:ext cx="679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60-69</a:t>
            </a:r>
            <a:endParaRPr lang="en-US" sz="2400">
              <a:latin typeface="Franklin Gothic Book" pitchFamily="34" charset="0"/>
            </a:endParaRPr>
          </a:p>
        </p:txBody>
      </p:sp>
      <p:sp>
        <p:nvSpPr>
          <p:cNvPr id="348258" name="Rectangle 98"/>
          <p:cNvSpPr>
            <a:spLocks noChangeArrowheads="1"/>
          </p:cNvSpPr>
          <p:nvPr/>
        </p:nvSpPr>
        <p:spPr bwMode="auto">
          <a:xfrm>
            <a:off x="1333500" y="3517900"/>
            <a:ext cx="6794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70-79</a:t>
            </a:r>
            <a:endParaRPr lang="en-US" sz="2400">
              <a:latin typeface="Franklin Gothic Book" pitchFamily="34" charset="0"/>
            </a:endParaRPr>
          </a:p>
        </p:txBody>
      </p:sp>
      <p:sp>
        <p:nvSpPr>
          <p:cNvPr id="348259" name="Rectangle 99"/>
          <p:cNvSpPr>
            <a:spLocks noChangeArrowheads="1"/>
          </p:cNvSpPr>
          <p:nvPr/>
        </p:nvSpPr>
        <p:spPr bwMode="auto">
          <a:xfrm>
            <a:off x="1443038" y="2852738"/>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Tutti</a:t>
            </a:r>
            <a:endParaRPr lang="en-US" sz="2400">
              <a:latin typeface="Franklin Gothic Book" pitchFamily="34" charset="0"/>
            </a:endParaRPr>
          </a:p>
        </p:txBody>
      </p:sp>
      <p:sp>
        <p:nvSpPr>
          <p:cNvPr id="348260" name="Rectangle 100"/>
          <p:cNvSpPr>
            <a:spLocks noChangeArrowheads="1"/>
          </p:cNvSpPr>
          <p:nvPr/>
        </p:nvSpPr>
        <p:spPr bwMode="auto">
          <a:xfrm rot="-5400000">
            <a:off x="145257" y="4080669"/>
            <a:ext cx="191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prevalenza relativa</a:t>
            </a:r>
            <a:endParaRPr lang="en-US" sz="2400">
              <a:latin typeface="Franklin Gothic Book" pitchFamily="34" charset="0"/>
            </a:endParaRPr>
          </a:p>
        </p:txBody>
      </p:sp>
      <p:sp>
        <p:nvSpPr>
          <p:cNvPr id="348261" name="Rectangle 101"/>
          <p:cNvSpPr>
            <a:spLocks noChangeArrowheads="1"/>
          </p:cNvSpPr>
          <p:nvPr/>
        </p:nvSpPr>
        <p:spPr bwMode="auto">
          <a:xfrm>
            <a:off x="7004050" y="3803650"/>
            <a:ext cx="125413" cy="127000"/>
          </a:xfrm>
          <a:prstGeom prst="rect">
            <a:avLst/>
          </a:prstGeom>
          <a:solidFill>
            <a:srgbClr val="00FF00"/>
          </a:solidFill>
          <a:ln w="15875">
            <a:solidFill>
              <a:srgbClr val="008000"/>
            </a:solidFill>
            <a:miter lim="800000"/>
            <a:headEnd/>
            <a:tailEnd/>
          </a:ln>
        </p:spPr>
        <p:txBody>
          <a:bodyPr/>
          <a:lstStyle/>
          <a:p>
            <a:endParaRPr lang="it-IT"/>
          </a:p>
        </p:txBody>
      </p:sp>
      <p:sp>
        <p:nvSpPr>
          <p:cNvPr id="348262" name="Rectangle 102"/>
          <p:cNvSpPr>
            <a:spLocks noChangeArrowheads="1"/>
          </p:cNvSpPr>
          <p:nvPr/>
        </p:nvSpPr>
        <p:spPr bwMode="auto">
          <a:xfrm>
            <a:off x="7208838" y="3724275"/>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Normale</a:t>
            </a:r>
            <a:endParaRPr lang="en-US" sz="2400">
              <a:latin typeface="Franklin Gothic Book" pitchFamily="34" charset="0"/>
            </a:endParaRPr>
          </a:p>
        </p:txBody>
      </p:sp>
      <p:sp>
        <p:nvSpPr>
          <p:cNvPr id="348263" name="Rectangle 103"/>
          <p:cNvSpPr>
            <a:spLocks noChangeArrowheads="1"/>
          </p:cNvSpPr>
          <p:nvPr/>
        </p:nvSpPr>
        <p:spPr bwMode="auto">
          <a:xfrm>
            <a:off x="7004050" y="4152900"/>
            <a:ext cx="125413" cy="127000"/>
          </a:xfrm>
          <a:prstGeom prst="rect">
            <a:avLst/>
          </a:prstGeom>
          <a:solidFill>
            <a:srgbClr val="FFFF00"/>
          </a:solidFill>
          <a:ln w="15875">
            <a:solidFill>
              <a:srgbClr val="FFCC00"/>
            </a:solidFill>
            <a:miter lim="800000"/>
            <a:headEnd/>
            <a:tailEnd/>
          </a:ln>
        </p:spPr>
        <p:txBody>
          <a:bodyPr/>
          <a:lstStyle/>
          <a:p>
            <a:endParaRPr lang="it-IT"/>
          </a:p>
        </p:txBody>
      </p:sp>
      <p:sp>
        <p:nvSpPr>
          <p:cNvPr id="348264" name="Rectangle 104"/>
          <p:cNvSpPr>
            <a:spLocks noChangeArrowheads="1"/>
          </p:cNvSpPr>
          <p:nvPr/>
        </p:nvSpPr>
        <p:spPr bwMode="auto">
          <a:xfrm>
            <a:off x="7208838" y="4073525"/>
            <a:ext cx="116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Osteopenia</a:t>
            </a:r>
            <a:endParaRPr lang="en-US" sz="2400">
              <a:latin typeface="Franklin Gothic Book" pitchFamily="34" charset="0"/>
            </a:endParaRPr>
          </a:p>
        </p:txBody>
      </p:sp>
      <p:sp>
        <p:nvSpPr>
          <p:cNvPr id="348265" name="Rectangle 105"/>
          <p:cNvSpPr>
            <a:spLocks noChangeArrowheads="1"/>
          </p:cNvSpPr>
          <p:nvPr/>
        </p:nvSpPr>
        <p:spPr bwMode="auto">
          <a:xfrm>
            <a:off x="7004050" y="4500563"/>
            <a:ext cx="125413" cy="127000"/>
          </a:xfrm>
          <a:prstGeom prst="rect">
            <a:avLst/>
          </a:prstGeom>
          <a:solidFill>
            <a:srgbClr val="FF0000"/>
          </a:solidFill>
          <a:ln w="15875">
            <a:solidFill>
              <a:srgbClr val="800000"/>
            </a:solidFill>
            <a:miter lim="800000"/>
            <a:headEnd/>
            <a:tailEnd/>
          </a:ln>
        </p:spPr>
        <p:txBody>
          <a:bodyPr/>
          <a:lstStyle/>
          <a:p>
            <a:endParaRPr lang="it-IT"/>
          </a:p>
        </p:txBody>
      </p:sp>
      <p:sp>
        <p:nvSpPr>
          <p:cNvPr id="348266" name="Rectangle 106"/>
          <p:cNvSpPr>
            <a:spLocks noChangeArrowheads="1"/>
          </p:cNvSpPr>
          <p:nvPr/>
        </p:nvSpPr>
        <p:spPr bwMode="auto">
          <a:xfrm>
            <a:off x="7208838" y="4421188"/>
            <a:ext cx="1231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Osteoporosi</a:t>
            </a:r>
            <a:endParaRPr lang="en-US" sz="2400">
              <a:latin typeface="Franklin Gothic Book"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0"/>
            <a:ext cx="9144000" cy="1412875"/>
          </a:xfrm>
        </p:spPr>
        <p:txBody>
          <a:bodyPr/>
          <a:lstStyle/>
          <a:p>
            <a:pPr eaLnBrk="1" hangingPunct="1">
              <a:lnSpc>
                <a:spcPts val="4100"/>
              </a:lnSpc>
              <a:defRPr/>
            </a:pPr>
            <a:r>
              <a:rPr lang="it-IT" sz="4000" b="1" dirty="0">
                <a:solidFill>
                  <a:srgbClr val="0A0A46"/>
                </a:solidFill>
                <a:effectLst>
                  <a:outerShdw blurRad="76200" dist="12700" dir="2700000" algn="tl" rotWithShape="0">
                    <a:srgbClr val="0A0A46">
                      <a:alpha val="50000"/>
                    </a:srgbClr>
                  </a:outerShdw>
                </a:effectLst>
                <a:ea typeface="Geneva" charset="0"/>
                <a:cs typeface="Geneva" charset="0"/>
              </a:rPr>
              <a:t>Major </a:t>
            </a:r>
            <a:r>
              <a:rPr lang="it-IT" sz="4000" b="1" dirty="0" err="1">
                <a:solidFill>
                  <a:srgbClr val="0A0A46"/>
                </a:solidFill>
                <a:effectLst>
                  <a:outerShdw blurRad="76200" dist="12700" dir="2700000" algn="tl" rotWithShape="0">
                    <a:srgbClr val="0A0A46">
                      <a:alpha val="50000"/>
                    </a:srgbClr>
                  </a:outerShdw>
                </a:effectLst>
                <a:ea typeface="Geneva" charset="0"/>
                <a:cs typeface="Geneva" charset="0"/>
              </a:rPr>
              <a:t>risk</a:t>
            </a:r>
            <a:r>
              <a:rPr lang="it-IT" sz="4000" b="1" dirty="0">
                <a:solidFill>
                  <a:srgbClr val="0A0A46"/>
                </a:solidFill>
                <a:effectLst>
                  <a:outerShdw blurRad="76200" dist="12700" dir="2700000" algn="tl" rotWithShape="0">
                    <a:srgbClr val="0A0A46">
                      <a:alpha val="50000"/>
                    </a:srgbClr>
                  </a:outerShdw>
                </a:effectLst>
                <a:ea typeface="Geneva" charset="0"/>
                <a:cs typeface="Geneva" charset="0"/>
              </a:rPr>
              <a:t> </a:t>
            </a:r>
            <a:r>
              <a:rPr lang="it-IT" sz="4000" b="1" dirty="0" err="1">
                <a:solidFill>
                  <a:srgbClr val="0A0A46"/>
                </a:solidFill>
                <a:effectLst>
                  <a:outerShdw blurRad="76200" dist="12700" dir="2700000" algn="tl" rotWithShape="0">
                    <a:srgbClr val="0A0A46">
                      <a:alpha val="50000"/>
                    </a:srgbClr>
                  </a:outerShdw>
                </a:effectLst>
                <a:ea typeface="Geneva" charset="0"/>
                <a:cs typeface="Geneva" charset="0"/>
              </a:rPr>
              <a:t>factors</a:t>
            </a:r>
            <a:r>
              <a:rPr lang="it-IT" sz="4000" b="1" dirty="0">
                <a:solidFill>
                  <a:srgbClr val="0A0A46"/>
                </a:solidFill>
                <a:effectLst>
                  <a:outerShdw blurRad="76200" dist="12700" dir="2700000" algn="tl" rotWithShape="0">
                    <a:srgbClr val="0A0A46">
                      <a:alpha val="50000"/>
                    </a:srgbClr>
                  </a:outerShdw>
                </a:effectLst>
                <a:ea typeface="Geneva" charset="0"/>
                <a:cs typeface="Geneva" charset="0"/>
              </a:rPr>
              <a:t> for </a:t>
            </a:r>
            <a:r>
              <a:rPr lang="it-IT" sz="4000" b="1" dirty="0" err="1">
                <a:solidFill>
                  <a:srgbClr val="0A0A46"/>
                </a:solidFill>
                <a:effectLst>
                  <a:outerShdw blurRad="76200" dist="12700" dir="2700000" algn="tl" rotWithShape="0">
                    <a:srgbClr val="0A0A46">
                      <a:alpha val="50000"/>
                    </a:srgbClr>
                  </a:outerShdw>
                </a:effectLst>
                <a:ea typeface="Geneva" charset="0"/>
                <a:cs typeface="Geneva" charset="0"/>
              </a:rPr>
              <a:t>fracture</a:t>
            </a:r>
            <a:r>
              <a:rPr lang="it-IT" sz="4000" b="1" dirty="0">
                <a:solidFill>
                  <a:srgbClr val="0A0A46"/>
                </a:solidFill>
                <a:effectLst>
                  <a:outerShdw blurRad="76200" dist="12700" dir="2700000" algn="tl" rotWithShape="0">
                    <a:srgbClr val="0A0A46">
                      <a:alpha val="50000"/>
                    </a:srgbClr>
                  </a:outerShdw>
                </a:effectLst>
                <a:ea typeface="Geneva" charset="0"/>
                <a:cs typeface="Geneva" charset="0"/>
              </a:rPr>
              <a:t> </a:t>
            </a:r>
            <a:r>
              <a:rPr lang="it-IT" sz="4000" b="1" dirty="0" smtClean="0">
                <a:solidFill>
                  <a:srgbClr val="0A0A46"/>
                </a:solidFill>
                <a:effectLst>
                  <a:outerShdw blurRad="76200" dist="12700" dir="2700000" algn="tl" rotWithShape="0">
                    <a:srgbClr val="0A0A46">
                      <a:alpha val="50000"/>
                    </a:srgbClr>
                  </a:outerShdw>
                </a:effectLst>
                <a:ea typeface="Geneva" charset="0"/>
                <a:cs typeface="Geneva" charset="0"/>
              </a:rPr>
              <a:t/>
            </a:r>
            <a:br>
              <a:rPr lang="it-IT" sz="4000" b="1" dirty="0" smtClean="0">
                <a:solidFill>
                  <a:srgbClr val="0A0A46"/>
                </a:solidFill>
                <a:effectLst>
                  <a:outerShdw blurRad="76200" dist="12700" dir="2700000" algn="tl" rotWithShape="0">
                    <a:srgbClr val="0A0A46">
                      <a:alpha val="50000"/>
                    </a:srgbClr>
                  </a:outerShdw>
                </a:effectLst>
                <a:ea typeface="Geneva" charset="0"/>
                <a:cs typeface="Geneva" charset="0"/>
              </a:rPr>
            </a:br>
            <a:r>
              <a:rPr lang="it-IT" sz="4000" b="1" dirty="0" smtClean="0">
                <a:solidFill>
                  <a:srgbClr val="0A0A46"/>
                </a:solidFill>
                <a:effectLst>
                  <a:outerShdw blurRad="76200" dist="12700" dir="2700000" algn="tl" rotWithShape="0">
                    <a:srgbClr val="0A0A46">
                      <a:alpha val="50000"/>
                    </a:srgbClr>
                  </a:outerShdw>
                </a:effectLst>
                <a:ea typeface="Geneva" charset="0"/>
                <a:cs typeface="Geneva" charset="0"/>
              </a:rPr>
              <a:t>in </a:t>
            </a:r>
            <a:r>
              <a:rPr lang="it-IT" sz="4000" b="1" dirty="0" err="1">
                <a:solidFill>
                  <a:srgbClr val="0A0A46"/>
                </a:solidFill>
                <a:effectLst>
                  <a:outerShdw blurRad="76200" dist="12700" dir="2700000" algn="tl" rotWithShape="0">
                    <a:srgbClr val="0A0A46">
                      <a:alpha val="50000"/>
                    </a:srgbClr>
                  </a:outerShdw>
                </a:effectLst>
                <a:ea typeface="Geneva" charset="0"/>
                <a:cs typeface="Geneva" charset="0"/>
              </a:rPr>
              <a:t>clinical</a:t>
            </a:r>
            <a:r>
              <a:rPr lang="it-IT" sz="4000" b="1" dirty="0">
                <a:solidFill>
                  <a:srgbClr val="0A0A46"/>
                </a:solidFill>
                <a:effectLst>
                  <a:outerShdw blurRad="76200" dist="12700" dir="2700000" algn="tl" rotWithShape="0">
                    <a:srgbClr val="0A0A46">
                      <a:alpha val="50000"/>
                    </a:srgbClr>
                  </a:outerShdw>
                </a:effectLst>
                <a:ea typeface="Geneva" charset="0"/>
                <a:cs typeface="Geneva" charset="0"/>
              </a:rPr>
              <a:t> </a:t>
            </a:r>
            <a:r>
              <a:rPr lang="it-IT" sz="4000" b="1" dirty="0" err="1">
                <a:solidFill>
                  <a:srgbClr val="0A0A46"/>
                </a:solidFill>
                <a:effectLst>
                  <a:outerShdw blurRad="76200" dist="12700" dir="2700000" algn="tl" rotWithShape="0">
                    <a:srgbClr val="0A0A46">
                      <a:alpha val="50000"/>
                    </a:srgbClr>
                  </a:outerShdw>
                </a:effectLst>
                <a:ea typeface="Geneva" charset="0"/>
                <a:cs typeface="Geneva" charset="0"/>
              </a:rPr>
              <a:t>practice</a:t>
            </a:r>
            <a:endParaRPr lang="it-IT" sz="4000" b="1" dirty="0">
              <a:solidFill>
                <a:srgbClr val="0A0A46"/>
              </a:solidFill>
              <a:effectLst>
                <a:outerShdw blurRad="76200" dist="12700" dir="2700000" algn="tl" rotWithShape="0">
                  <a:srgbClr val="0A0A46">
                    <a:alpha val="50000"/>
                  </a:srgbClr>
                </a:outerShdw>
              </a:effectLst>
              <a:ea typeface="Geneva" charset="0"/>
              <a:cs typeface="Geneva" charset="0"/>
            </a:endParaRPr>
          </a:p>
        </p:txBody>
      </p:sp>
      <p:sp>
        <p:nvSpPr>
          <p:cNvPr id="171011" name="Rectangle 3"/>
          <p:cNvSpPr>
            <a:spLocks noGrp="1" noChangeArrowheads="1"/>
          </p:cNvSpPr>
          <p:nvPr>
            <p:ph type="body" idx="1"/>
          </p:nvPr>
        </p:nvSpPr>
        <p:spPr>
          <a:xfrm>
            <a:off x="827088" y="1989138"/>
            <a:ext cx="4176712" cy="4032250"/>
          </a:xfrm>
        </p:spPr>
        <p:txBody>
          <a:bodyPr anchor="ctr"/>
          <a:lstStyle/>
          <a:p>
            <a:pPr eaLnBrk="1" hangingPunct="1">
              <a:lnSpc>
                <a:spcPct val="90000"/>
              </a:lnSpc>
              <a:buSzPct val="105000"/>
              <a:buFontTx/>
              <a:buBlip>
                <a:blip r:embed="rId2"/>
              </a:buBlip>
            </a:pPr>
            <a:r>
              <a:rPr lang="it-IT" sz="2000" smtClean="0">
                <a:solidFill>
                  <a:schemeClr val="bg1"/>
                </a:solidFill>
                <a:ea typeface="Geneva"/>
                <a:cs typeface="Geneva"/>
              </a:rPr>
              <a:t>Female gender</a:t>
            </a:r>
          </a:p>
          <a:p>
            <a:pPr eaLnBrk="1" hangingPunct="1">
              <a:lnSpc>
                <a:spcPct val="90000"/>
              </a:lnSpc>
              <a:buSzPct val="105000"/>
              <a:buFontTx/>
              <a:buBlip>
                <a:blip r:embed="rId2"/>
              </a:buBlip>
            </a:pPr>
            <a:r>
              <a:rPr lang="it-IT" sz="2000" b="1" smtClean="0">
                <a:solidFill>
                  <a:srgbClr val="FFFF00"/>
                </a:solidFill>
                <a:ea typeface="Geneva"/>
                <a:cs typeface="Geneva"/>
              </a:rPr>
              <a:t>Age*</a:t>
            </a:r>
          </a:p>
          <a:p>
            <a:pPr eaLnBrk="1" hangingPunct="1">
              <a:lnSpc>
                <a:spcPct val="90000"/>
              </a:lnSpc>
              <a:buSzPct val="105000"/>
              <a:buFontTx/>
              <a:buBlip>
                <a:blip r:embed="rId2"/>
              </a:buBlip>
            </a:pPr>
            <a:r>
              <a:rPr lang="it-IT" sz="2000" smtClean="0">
                <a:solidFill>
                  <a:schemeClr val="bg1"/>
                </a:solidFill>
                <a:ea typeface="Geneva"/>
                <a:cs typeface="Geneva"/>
              </a:rPr>
              <a:t>Asian or Caucasian race</a:t>
            </a:r>
          </a:p>
          <a:p>
            <a:pPr eaLnBrk="1" hangingPunct="1">
              <a:lnSpc>
                <a:spcPct val="90000"/>
              </a:lnSpc>
              <a:buSzPct val="105000"/>
              <a:buFontTx/>
              <a:buBlip>
                <a:blip r:embed="rId2"/>
              </a:buBlip>
            </a:pPr>
            <a:r>
              <a:rPr lang="it-IT" sz="2000" smtClean="0">
                <a:solidFill>
                  <a:schemeClr val="bg1"/>
                </a:solidFill>
                <a:ea typeface="Geneva"/>
                <a:cs typeface="Geneva"/>
              </a:rPr>
              <a:t>Low Bone Mineral Density</a:t>
            </a:r>
          </a:p>
          <a:p>
            <a:pPr eaLnBrk="1" hangingPunct="1">
              <a:lnSpc>
                <a:spcPct val="90000"/>
              </a:lnSpc>
              <a:buSzPct val="105000"/>
              <a:buFontTx/>
              <a:buBlip>
                <a:blip r:embed="rId2"/>
              </a:buBlip>
            </a:pPr>
            <a:r>
              <a:rPr lang="it-IT" sz="2000" smtClean="0">
                <a:solidFill>
                  <a:schemeClr val="bg1"/>
                </a:solidFill>
                <a:ea typeface="Geneva"/>
                <a:cs typeface="Geneva"/>
              </a:rPr>
              <a:t>High Bone turnover*</a:t>
            </a:r>
          </a:p>
          <a:p>
            <a:pPr eaLnBrk="1" hangingPunct="1">
              <a:lnSpc>
                <a:spcPct val="90000"/>
              </a:lnSpc>
              <a:buSzPct val="105000"/>
              <a:buFontTx/>
              <a:buBlip>
                <a:blip r:embed="rId2"/>
              </a:buBlip>
            </a:pPr>
            <a:r>
              <a:rPr lang="it-IT" sz="2000" smtClean="0">
                <a:solidFill>
                  <a:schemeClr val="bg1"/>
                </a:solidFill>
                <a:ea typeface="Geneva"/>
                <a:cs typeface="Geneva"/>
              </a:rPr>
              <a:t>Poor visual acuity*</a:t>
            </a:r>
          </a:p>
          <a:p>
            <a:pPr eaLnBrk="1" hangingPunct="1">
              <a:lnSpc>
                <a:spcPct val="90000"/>
              </a:lnSpc>
              <a:buSzPct val="105000"/>
              <a:buFontTx/>
              <a:buBlip>
                <a:blip r:embed="rId2"/>
              </a:buBlip>
            </a:pPr>
            <a:r>
              <a:rPr lang="it-IT" sz="2000" smtClean="0">
                <a:solidFill>
                  <a:schemeClr val="bg1"/>
                </a:solidFill>
                <a:ea typeface="Geneva"/>
                <a:cs typeface="Geneva"/>
              </a:rPr>
              <a:t>Neuromuscular disorders*</a:t>
            </a:r>
          </a:p>
          <a:p>
            <a:pPr eaLnBrk="1" hangingPunct="1">
              <a:lnSpc>
                <a:spcPct val="90000"/>
              </a:lnSpc>
              <a:buSzPct val="105000"/>
              <a:buFontTx/>
              <a:buBlip>
                <a:blip r:embed="rId2"/>
              </a:buBlip>
            </a:pPr>
            <a:r>
              <a:rPr lang="it-IT" sz="2000" b="1" smtClean="0">
                <a:solidFill>
                  <a:srgbClr val="FFFF00"/>
                </a:solidFill>
                <a:ea typeface="Geneva"/>
                <a:cs typeface="Geneva"/>
              </a:rPr>
              <a:t>Parental history of fractures*</a:t>
            </a:r>
          </a:p>
          <a:p>
            <a:pPr eaLnBrk="1" hangingPunct="1">
              <a:lnSpc>
                <a:spcPct val="90000"/>
              </a:lnSpc>
              <a:buSzPct val="105000"/>
              <a:buFontTx/>
              <a:buBlip>
                <a:blip r:embed="rId2"/>
              </a:buBlip>
            </a:pPr>
            <a:r>
              <a:rPr lang="it-IT" sz="2000" b="1" smtClean="0">
                <a:solidFill>
                  <a:srgbClr val="FFFF00"/>
                </a:solidFill>
                <a:ea typeface="Geneva"/>
                <a:cs typeface="Geneva"/>
              </a:rPr>
              <a:t>Previous fragility fractures*</a:t>
            </a:r>
          </a:p>
          <a:p>
            <a:pPr eaLnBrk="1" hangingPunct="1">
              <a:lnSpc>
                <a:spcPct val="90000"/>
              </a:lnSpc>
              <a:buSzPct val="105000"/>
              <a:buFontTx/>
              <a:buBlip>
                <a:blip r:embed="rId2"/>
              </a:buBlip>
            </a:pPr>
            <a:r>
              <a:rPr lang="it-IT" sz="2000" smtClean="0">
                <a:solidFill>
                  <a:schemeClr val="bg1"/>
                </a:solidFill>
                <a:ea typeface="Geneva"/>
                <a:cs typeface="Geneva"/>
              </a:rPr>
              <a:t>Comorbidities </a:t>
            </a:r>
          </a:p>
        </p:txBody>
      </p:sp>
      <p:sp>
        <p:nvSpPr>
          <p:cNvPr id="171013" name="Text Box 5"/>
          <p:cNvSpPr txBox="1">
            <a:spLocks noChangeArrowheads="1"/>
          </p:cNvSpPr>
          <p:nvPr/>
        </p:nvSpPr>
        <p:spPr bwMode="auto">
          <a:xfrm>
            <a:off x="4787900" y="1989138"/>
            <a:ext cx="41989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ct val="90000"/>
              </a:lnSpc>
              <a:buSzPct val="105000"/>
              <a:buFontTx/>
              <a:buBlip>
                <a:blip r:embed="rId2"/>
              </a:buBlip>
            </a:pPr>
            <a:r>
              <a:rPr lang="it-IT" sz="2000">
                <a:solidFill>
                  <a:srgbClr val="FFFFFF"/>
                </a:solidFill>
                <a:ea typeface="Geneva"/>
                <a:cs typeface="Geneva"/>
              </a:rPr>
              <a:t> Premature menopause</a:t>
            </a:r>
          </a:p>
          <a:p>
            <a:pPr eaLnBrk="1" hangingPunct="1">
              <a:lnSpc>
                <a:spcPct val="90000"/>
              </a:lnSpc>
              <a:buSzPct val="105000"/>
              <a:buFontTx/>
              <a:buBlip>
                <a:blip r:embed="rId2"/>
              </a:buBlip>
            </a:pPr>
            <a:r>
              <a:rPr lang="it-IT" sz="2000">
                <a:solidFill>
                  <a:srgbClr val="FFFFFF"/>
                </a:solidFill>
                <a:ea typeface="Geneva"/>
                <a:cs typeface="Geneva"/>
              </a:rPr>
              <a:t> Amenorrhoea</a:t>
            </a:r>
          </a:p>
          <a:p>
            <a:pPr eaLnBrk="1" hangingPunct="1">
              <a:lnSpc>
                <a:spcPct val="90000"/>
              </a:lnSpc>
              <a:buSzPct val="105000"/>
              <a:buFontTx/>
              <a:buBlip>
                <a:blip r:embed="rId2"/>
              </a:buBlip>
            </a:pPr>
            <a:r>
              <a:rPr lang="it-IT" sz="2000">
                <a:solidFill>
                  <a:srgbClr val="FFFFFF"/>
                </a:solidFill>
                <a:ea typeface="Geneva"/>
                <a:cs typeface="Geneva"/>
              </a:rPr>
              <a:t> Hypogonadism in men</a:t>
            </a:r>
          </a:p>
          <a:p>
            <a:pPr eaLnBrk="1" hangingPunct="1">
              <a:lnSpc>
                <a:spcPct val="90000"/>
              </a:lnSpc>
              <a:buSzPct val="105000"/>
              <a:buFontTx/>
              <a:buBlip>
                <a:blip r:embed="rId2"/>
              </a:buBlip>
            </a:pPr>
            <a:r>
              <a:rPr lang="it-IT" sz="2000">
                <a:solidFill>
                  <a:srgbClr val="FFFFFF"/>
                </a:solidFill>
                <a:ea typeface="Geneva"/>
                <a:cs typeface="Geneva"/>
              </a:rPr>
              <a:t> </a:t>
            </a:r>
            <a:r>
              <a:rPr lang="it-IT" sz="2000" b="1">
                <a:solidFill>
                  <a:srgbClr val="FFFF00"/>
                </a:solidFill>
                <a:ea typeface="Geneva"/>
                <a:cs typeface="Geneva"/>
              </a:rPr>
              <a:t>Low body weight*</a:t>
            </a:r>
          </a:p>
          <a:p>
            <a:pPr eaLnBrk="1" hangingPunct="1">
              <a:lnSpc>
                <a:spcPct val="90000"/>
              </a:lnSpc>
              <a:buSzPct val="105000"/>
              <a:buFontTx/>
              <a:buBlip>
                <a:blip r:embed="rId2"/>
              </a:buBlip>
            </a:pPr>
            <a:r>
              <a:rPr lang="it-IT" sz="2000">
                <a:solidFill>
                  <a:srgbClr val="FFFFFF"/>
                </a:solidFill>
                <a:ea typeface="Geneva"/>
                <a:cs typeface="Geneva"/>
              </a:rPr>
              <a:t> </a:t>
            </a:r>
            <a:r>
              <a:rPr lang="it-IT" sz="2000" b="1">
                <a:solidFill>
                  <a:srgbClr val="FFFF00"/>
                </a:solidFill>
                <a:ea typeface="Geneva"/>
                <a:cs typeface="Geneva"/>
              </a:rPr>
              <a:t>Cigarette smoking*</a:t>
            </a:r>
          </a:p>
          <a:p>
            <a:pPr eaLnBrk="1" hangingPunct="1">
              <a:lnSpc>
                <a:spcPct val="90000"/>
              </a:lnSpc>
              <a:buSzPct val="105000"/>
              <a:buFontTx/>
              <a:buBlip>
                <a:blip r:embed="rId2"/>
              </a:buBlip>
            </a:pPr>
            <a:r>
              <a:rPr lang="it-IT" sz="2000">
                <a:solidFill>
                  <a:srgbClr val="FFFFFF"/>
                </a:solidFill>
                <a:ea typeface="Geneva"/>
                <a:cs typeface="Geneva"/>
              </a:rPr>
              <a:t> </a:t>
            </a:r>
            <a:r>
              <a:rPr lang="it-IT" sz="2000" b="1">
                <a:solidFill>
                  <a:srgbClr val="FFFF00"/>
                </a:solidFill>
                <a:ea typeface="Geneva"/>
                <a:cs typeface="Geneva"/>
              </a:rPr>
              <a:t>Alcohol consumption*</a:t>
            </a:r>
          </a:p>
          <a:p>
            <a:pPr eaLnBrk="1" hangingPunct="1">
              <a:lnSpc>
                <a:spcPct val="90000"/>
              </a:lnSpc>
              <a:buSzPct val="105000"/>
              <a:buFontTx/>
              <a:buBlip>
                <a:blip r:embed="rId2"/>
              </a:buBlip>
            </a:pPr>
            <a:r>
              <a:rPr lang="it-IT" sz="2000">
                <a:solidFill>
                  <a:srgbClr val="FFFFFF"/>
                </a:solidFill>
                <a:ea typeface="Geneva"/>
                <a:cs typeface="Geneva"/>
              </a:rPr>
              <a:t> Prolonged immobilisation</a:t>
            </a:r>
          </a:p>
          <a:p>
            <a:pPr eaLnBrk="1" hangingPunct="1">
              <a:lnSpc>
                <a:spcPct val="90000"/>
              </a:lnSpc>
              <a:buSzPct val="105000"/>
              <a:buFontTx/>
              <a:buBlip>
                <a:blip r:embed="rId2"/>
              </a:buBlip>
            </a:pPr>
            <a:r>
              <a:rPr lang="it-IT" sz="2000">
                <a:solidFill>
                  <a:srgbClr val="FFFFFF"/>
                </a:solidFill>
                <a:ea typeface="Geneva"/>
                <a:cs typeface="Geneva"/>
              </a:rPr>
              <a:t> </a:t>
            </a:r>
            <a:r>
              <a:rPr lang="it-IT" sz="2000" b="1">
                <a:solidFill>
                  <a:srgbClr val="66FF66"/>
                </a:solidFill>
                <a:ea typeface="Geneva"/>
                <a:cs typeface="Geneva"/>
              </a:rPr>
              <a:t>Low dietary calcium intake</a:t>
            </a:r>
          </a:p>
          <a:p>
            <a:pPr eaLnBrk="1" hangingPunct="1">
              <a:lnSpc>
                <a:spcPct val="90000"/>
              </a:lnSpc>
              <a:buSzPct val="105000"/>
              <a:buFontTx/>
              <a:buBlip>
                <a:blip r:embed="rId2"/>
              </a:buBlip>
            </a:pPr>
            <a:r>
              <a:rPr lang="it-IT" sz="2000" b="1">
                <a:solidFill>
                  <a:srgbClr val="66FF66"/>
                </a:solidFill>
                <a:ea typeface="Geneva"/>
                <a:cs typeface="Geneva"/>
              </a:rPr>
              <a:t> Vitamin D deficiency</a:t>
            </a:r>
          </a:p>
          <a:p>
            <a:pPr eaLnBrk="1" hangingPunct="1">
              <a:lnSpc>
                <a:spcPct val="90000"/>
              </a:lnSpc>
              <a:buSzPct val="105000"/>
              <a:buFontTx/>
              <a:buBlip>
                <a:blip r:embed="rId2"/>
              </a:buBlip>
            </a:pPr>
            <a:r>
              <a:rPr lang="it-IT" sz="2000">
                <a:solidFill>
                  <a:srgbClr val="FFFFFF"/>
                </a:solidFill>
                <a:ea typeface="Geneva"/>
                <a:cs typeface="Geneva"/>
              </a:rPr>
              <a:t> </a:t>
            </a:r>
            <a:r>
              <a:rPr lang="it-IT" sz="2000" b="1">
                <a:solidFill>
                  <a:srgbClr val="FFFF00"/>
                </a:solidFill>
                <a:ea typeface="Geneva"/>
                <a:cs typeface="Geneva"/>
              </a:rPr>
              <a:t>Glucocorticoid use*</a:t>
            </a:r>
          </a:p>
          <a:p>
            <a:pPr eaLnBrk="1" hangingPunct="1">
              <a:lnSpc>
                <a:spcPct val="90000"/>
              </a:lnSpc>
              <a:buSzPct val="105000"/>
              <a:buFontTx/>
              <a:buBlip>
                <a:blip r:embed="rId2"/>
              </a:buBlip>
            </a:pPr>
            <a:r>
              <a:rPr lang="it-IT" sz="2000">
                <a:solidFill>
                  <a:srgbClr val="FFFFFF"/>
                </a:solidFill>
                <a:ea typeface="Geneva"/>
                <a:cs typeface="Geneva"/>
              </a:rPr>
              <a:t> </a:t>
            </a:r>
            <a:r>
              <a:rPr lang="it-IT" sz="2000" b="1">
                <a:solidFill>
                  <a:srgbClr val="FFFF00"/>
                </a:solidFill>
                <a:ea typeface="Geneva"/>
                <a:cs typeface="Geneva"/>
              </a:rPr>
              <a:t>Fall propensity*</a:t>
            </a:r>
          </a:p>
        </p:txBody>
      </p:sp>
      <p:sp>
        <p:nvSpPr>
          <p:cNvPr id="171014" name="Text Box 6"/>
          <p:cNvSpPr txBox="1">
            <a:spLocks noChangeArrowheads="1"/>
          </p:cNvSpPr>
          <p:nvPr/>
        </p:nvSpPr>
        <p:spPr bwMode="auto">
          <a:xfrm>
            <a:off x="841375" y="6021388"/>
            <a:ext cx="1909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a:solidFill>
                  <a:srgbClr val="FFFFFF"/>
                </a:solidFill>
                <a:ea typeface="Geneva"/>
                <a:cs typeface="Geneva"/>
              </a:rPr>
              <a:t>* </a:t>
            </a:r>
            <a:r>
              <a:rPr lang="it-IT" sz="1400">
                <a:solidFill>
                  <a:srgbClr val="FFFF00"/>
                </a:solidFill>
                <a:ea typeface="Geneva"/>
                <a:cs typeface="Geneva"/>
              </a:rPr>
              <a:t>Over and above BMD</a:t>
            </a:r>
            <a:endParaRPr lang="it-IT" sz="1400">
              <a:solidFill>
                <a:srgbClr val="FFFFFF"/>
              </a:solidFill>
              <a:ea typeface="Geneva"/>
              <a:cs typeface="Geneva"/>
            </a:endParaRPr>
          </a:p>
        </p:txBody>
      </p:sp>
      <p:sp>
        <p:nvSpPr>
          <p:cNvPr id="171015" name="Text Box 7"/>
          <p:cNvSpPr txBox="1">
            <a:spLocks noChangeArrowheads="1"/>
          </p:cNvSpPr>
          <p:nvPr/>
        </p:nvSpPr>
        <p:spPr bwMode="auto">
          <a:xfrm>
            <a:off x="0" y="6453188"/>
            <a:ext cx="9144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200">
                <a:solidFill>
                  <a:srgbClr val="0A0A46"/>
                </a:solidFill>
                <a:ea typeface="Geneva"/>
                <a:cs typeface="Geneva"/>
              </a:rPr>
              <a:t>Kanis JA et al. Osteoporos Int,  2005</a:t>
            </a:r>
          </a:p>
        </p:txBody>
      </p:sp>
      <p:sp>
        <p:nvSpPr>
          <p:cNvPr id="8"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dissolve">
                                      <p:cBhvr>
                                        <p:cTn id="7" dur="500"/>
                                        <p:tgtEl>
                                          <p:spTgt spid="17101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71011">
                                            <p:txEl>
                                              <p:pRg st="0" end="0"/>
                                            </p:txEl>
                                          </p:spTgt>
                                        </p:tgtEl>
                                        <p:attrNameLst>
                                          <p:attrName>style.visibility</p:attrName>
                                        </p:attrNameLst>
                                      </p:cBhvr>
                                      <p:to>
                                        <p:strVal val="visible"/>
                                      </p:to>
                                    </p:set>
                                    <p:animEffect transition="in" filter="dissolve">
                                      <p:cBhvr>
                                        <p:cTn id="17" dur="500"/>
                                        <p:tgtEl>
                                          <p:spTgt spid="171011">
                                            <p:txEl>
                                              <p:pRg st="0" end="0"/>
                                            </p:txEl>
                                          </p:spTgt>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171011">
                                            <p:txEl>
                                              <p:pRg st="1" end="1"/>
                                            </p:txEl>
                                          </p:spTgt>
                                        </p:tgtEl>
                                        <p:attrNameLst>
                                          <p:attrName>style.visibility</p:attrName>
                                        </p:attrNameLst>
                                      </p:cBhvr>
                                      <p:to>
                                        <p:strVal val="visible"/>
                                      </p:to>
                                    </p:set>
                                    <p:animEffect transition="in" filter="dissolve">
                                      <p:cBhvr>
                                        <p:cTn id="21" dur="500"/>
                                        <p:tgtEl>
                                          <p:spTgt spid="171011">
                                            <p:txEl>
                                              <p:pRg st="1" end="1"/>
                                            </p:txEl>
                                          </p:spTgt>
                                        </p:tgtEl>
                                      </p:cBhvr>
                                    </p:animEffect>
                                  </p:childTnLst>
                                </p:cTn>
                              </p:par>
                            </p:childTnLst>
                          </p:cTn>
                        </p:par>
                        <p:par>
                          <p:cTn id="22" fill="hold" nodeType="afterGroup">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171011">
                                            <p:txEl>
                                              <p:pRg st="2" end="2"/>
                                            </p:txEl>
                                          </p:spTgt>
                                        </p:tgtEl>
                                        <p:attrNameLst>
                                          <p:attrName>style.visibility</p:attrName>
                                        </p:attrNameLst>
                                      </p:cBhvr>
                                      <p:to>
                                        <p:strVal val="visible"/>
                                      </p:to>
                                    </p:set>
                                    <p:animEffect transition="in" filter="dissolve">
                                      <p:cBhvr>
                                        <p:cTn id="25" dur="500"/>
                                        <p:tgtEl>
                                          <p:spTgt spid="171011">
                                            <p:txEl>
                                              <p:pRg st="2" end="2"/>
                                            </p:txEl>
                                          </p:spTgt>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71011">
                                            <p:txEl>
                                              <p:pRg st="3" end="3"/>
                                            </p:txEl>
                                          </p:spTgt>
                                        </p:tgtEl>
                                        <p:attrNameLst>
                                          <p:attrName>style.visibility</p:attrName>
                                        </p:attrNameLst>
                                      </p:cBhvr>
                                      <p:to>
                                        <p:strVal val="visible"/>
                                      </p:to>
                                    </p:set>
                                    <p:animEffect transition="in" filter="dissolve">
                                      <p:cBhvr>
                                        <p:cTn id="29" dur="500"/>
                                        <p:tgtEl>
                                          <p:spTgt spid="171011">
                                            <p:txEl>
                                              <p:pRg st="3" end="3"/>
                                            </p:txEl>
                                          </p:spTgt>
                                        </p:tgtEl>
                                      </p:cBhvr>
                                    </p:animEffect>
                                  </p:childTnLst>
                                </p:cTn>
                              </p:par>
                            </p:childTnLst>
                          </p:cTn>
                        </p:par>
                        <p:par>
                          <p:cTn id="30" fill="hold" nodeType="afterGroup">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171011">
                                            <p:txEl>
                                              <p:pRg st="4" end="4"/>
                                            </p:txEl>
                                          </p:spTgt>
                                        </p:tgtEl>
                                        <p:attrNameLst>
                                          <p:attrName>style.visibility</p:attrName>
                                        </p:attrNameLst>
                                      </p:cBhvr>
                                      <p:to>
                                        <p:strVal val="visible"/>
                                      </p:to>
                                    </p:set>
                                    <p:animEffect transition="in" filter="dissolve">
                                      <p:cBhvr>
                                        <p:cTn id="33" dur="500"/>
                                        <p:tgtEl>
                                          <p:spTgt spid="171011">
                                            <p:txEl>
                                              <p:pRg st="4" end="4"/>
                                            </p:txEl>
                                          </p:spTgt>
                                        </p:tgtEl>
                                      </p:cBhvr>
                                    </p:animEffect>
                                  </p:childTnLst>
                                </p:cTn>
                              </p:par>
                            </p:childTnLst>
                          </p:cTn>
                        </p:par>
                        <p:par>
                          <p:cTn id="34" fill="hold" nodeType="afterGroup">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171011">
                                            <p:txEl>
                                              <p:pRg st="5" end="5"/>
                                            </p:txEl>
                                          </p:spTgt>
                                        </p:tgtEl>
                                        <p:attrNameLst>
                                          <p:attrName>style.visibility</p:attrName>
                                        </p:attrNameLst>
                                      </p:cBhvr>
                                      <p:to>
                                        <p:strVal val="visible"/>
                                      </p:to>
                                    </p:set>
                                    <p:animEffect transition="in" filter="dissolve">
                                      <p:cBhvr>
                                        <p:cTn id="37" dur="500"/>
                                        <p:tgtEl>
                                          <p:spTgt spid="171011">
                                            <p:txEl>
                                              <p:pRg st="5" end="5"/>
                                            </p:txEl>
                                          </p:spTgt>
                                        </p:tgtEl>
                                      </p:cBhvr>
                                    </p:animEffect>
                                  </p:childTnLst>
                                </p:cTn>
                              </p:par>
                            </p:childTnLst>
                          </p:cTn>
                        </p:par>
                        <p:par>
                          <p:cTn id="38" fill="hold" nodeType="afterGroup">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71011">
                                            <p:txEl>
                                              <p:pRg st="6" end="6"/>
                                            </p:txEl>
                                          </p:spTgt>
                                        </p:tgtEl>
                                        <p:attrNameLst>
                                          <p:attrName>style.visibility</p:attrName>
                                        </p:attrNameLst>
                                      </p:cBhvr>
                                      <p:to>
                                        <p:strVal val="visible"/>
                                      </p:to>
                                    </p:set>
                                    <p:animEffect transition="in" filter="dissolve">
                                      <p:cBhvr>
                                        <p:cTn id="41" dur="500"/>
                                        <p:tgtEl>
                                          <p:spTgt spid="171011">
                                            <p:txEl>
                                              <p:pRg st="6" end="6"/>
                                            </p:txEl>
                                          </p:spTgt>
                                        </p:tgtEl>
                                      </p:cBhvr>
                                    </p:animEffect>
                                  </p:childTnLst>
                                </p:cTn>
                              </p:par>
                            </p:childTnLst>
                          </p:cTn>
                        </p:par>
                        <p:par>
                          <p:cTn id="42" fill="hold" nodeType="afterGroup">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171011">
                                            <p:txEl>
                                              <p:pRg st="7" end="7"/>
                                            </p:txEl>
                                          </p:spTgt>
                                        </p:tgtEl>
                                        <p:attrNameLst>
                                          <p:attrName>style.visibility</p:attrName>
                                        </p:attrNameLst>
                                      </p:cBhvr>
                                      <p:to>
                                        <p:strVal val="visible"/>
                                      </p:to>
                                    </p:set>
                                    <p:animEffect transition="in" filter="dissolve">
                                      <p:cBhvr>
                                        <p:cTn id="45" dur="500"/>
                                        <p:tgtEl>
                                          <p:spTgt spid="171011">
                                            <p:txEl>
                                              <p:pRg st="7" end="7"/>
                                            </p:txEl>
                                          </p:spTgt>
                                        </p:tgtEl>
                                      </p:cBhvr>
                                    </p:animEffect>
                                  </p:childTnLst>
                                </p:cTn>
                              </p:par>
                            </p:childTnLst>
                          </p:cTn>
                        </p:par>
                        <p:par>
                          <p:cTn id="46" fill="hold" nodeType="afterGroup">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171011">
                                            <p:txEl>
                                              <p:pRg st="8" end="8"/>
                                            </p:txEl>
                                          </p:spTgt>
                                        </p:tgtEl>
                                        <p:attrNameLst>
                                          <p:attrName>style.visibility</p:attrName>
                                        </p:attrNameLst>
                                      </p:cBhvr>
                                      <p:to>
                                        <p:strVal val="visible"/>
                                      </p:to>
                                    </p:set>
                                    <p:animEffect transition="in" filter="dissolve">
                                      <p:cBhvr>
                                        <p:cTn id="49" dur="500"/>
                                        <p:tgtEl>
                                          <p:spTgt spid="171011">
                                            <p:txEl>
                                              <p:pRg st="8" end="8"/>
                                            </p:txEl>
                                          </p:spTgt>
                                        </p:tgtEl>
                                      </p:cBhvr>
                                    </p:animEffect>
                                  </p:childTnLst>
                                </p:cTn>
                              </p:par>
                            </p:childTnLst>
                          </p:cTn>
                        </p:par>
                        <p:par>
                          <p:cTn id="50" fill="hold" nodeType="afterGroup">
                            <p:stCondLst>
                              <p:cond delay="5000"/>
                            </p:stCondLst>
                            <p:childTnLst>
                              <p:par>
                                <p:cTn id="51" presetID="9" presetClass="entr" presetSubtype="0" fill="hold" grpId="0" nodeType="afterEffect">
                                  <p:stCondLst>
                                    <p:cond delay="0"/>
                                  </p:stCondLst>
                                  <p:childTnLst>
                                    <p:set>
                                      <p:cBhvr>
                                        <p:cTn id="52" dur="1" fill="hold">
                                          <p:stCondLst>
                                            <p:cond delay="0"/>
                                          </p:stCondLst>
                                        </p:cTn>
                                        <p:tgtEl>
                                          <p:spTgt spid="171011">
                                            <p:txEl>
                                              <p:pRg st="9" end="9"/>
                                            </p:txEl>
                                          </p:spTgt>
                                        </p:tgtEl>
                                        <p:attrNameLst>
                                          <p:attrName>style.visibility</p:attrName>
                                        </p:attrNameLst>
                                      </p:cBhvr>
                                      <p:to>
                                        <p:strVal val="visible"/>
                                      </p:to>
                                    </p:set>
                                    <p:animEffect transition="in" filter="dissolve">
                                      <p:cBhvr>
                                        <p:cTn id="53" dur="500"/>
                                        <p:tgtEl>
                                          <p:spTgt spid="171011">
                                            <p:txEl>
                                              <p:pRg st="9" end="9"/>
                                            </p:txEl>
                                          </p:spTgt>
                                        </p:tgtEl>
                                      </p:cBhvr>
                                    </p:animEffect>
                                  </p:childTnLst>
                                </p:cTn>
                              </p:par>
                            </p:childTnLst>
                          </p:cTn>
                        </p:par>
                        <p:par>
                          <p:cTn id="54" fill="hold" nodeType="afterGroup">
                            <p:stCondLst>
                              <p:cond delay="5500"/>
                            </p:stCondLst>
                            <p:childTnLst>
                              <p:par>
                                <p:cTn id="55" presetID="9" presetClass="entr" presetSubtype="0" fill="hold" grpId="0" nodeType="afterEffect">
                                  <p:stCondLst>
                                    <p:cond delay="0"/>
                                  </p:stCondLst>
                                  <p:childTnLst>
                                    <p:set>
                                      <p:cBhvr>
                                        <p:cTn id="56" dur="1" fill="hold">
                                          <p:stCondLst>
                                            <p:cond delay="0"/>
                                          </p:stCondLst>
                                        </p:cTn>
                                        <p:tgtEl>
                                          <p:spTgt spid="171013">
                                            <p:txEl>
                                              <p:pRg st="0" end="0"/>
                                            </p:txEl>
                                          </p:spTgt>
                                        </p:tgtEl>
                                        <p:attrNameLst>
                                          <p:attrName>style.visibility</p:attrName>
                                        </p:attrNameLst>
                                      </p:cBhvr>
                                      <p:to>
                                        <p:strVal val="visible"/>
                                      </p:to>
                                    </p:set>
                                    <p:animEffect transition="in" filter="dissolve">
                                      <p:cBhvr>
                                        <p:cTn id="57" dur="500"/>
                                        <p:tgtEl>
                                          <p:spTgt spid="171013">
                                            <p:txEl>
                                              <p:pRg st="0" end="0"/>
                                            </p:txEl>
                                          </p:spTgt>
                                        </p:tgtEl>
                                      </p:cBhvr>
                                    </p:animEffect>
                                  </p:childTnLst>
                                </p:cTn>
                              </p:par>
                            </p:childTnLst>
                          </p:cTn>
                        </p:par>
                        <p:par>
                          <p:cTn id="58" fill="hold" nodeType="afterGroup">
                            <p:stCondLst>
                              <p:cond delay="6000"/>
                            </p:stCondLst>
                            <p:childTnLst>
                              <p:par>
                                <p:cTn id="59" presetID="9" presetClass="entr" presetSubtype="0" fill="hold" grpId="0" nodeType="afterEffect">
                                  <p:stCondLst>
                                    <p:cond delay="0"/>
                                  </p:stCondLst>
                                  <p:childTnLst>
                                    <p:set>
                                      <p:cBhvr>
                                        <p:cTn id="60" dur="1" fill="hold">
                                          <p:stCondLst>
                                            <p:cond delay="0"/>
                                          </p:stCondLst>
                                        </p:cTn>
                                        <p:tgtEl>
                                          <p:spTgt spid="171013">
                                            <p:txEl>
                                              <p:pRg st="1" end="1"/>
                                            </p:txEl>
                                          </p:spTgt>
                                        </p:tgtEl>
                                        <p:attrNameLst>
                                          <p:attrName>style.visibility</p:attrName>
                                        </p:attrNameLst>
                                      </p:cBhvr>
                                      <p:to>
                                        <p:strVal val="visible"/>
                                      </p:to>
                                    </p:set>
                                    <p:animEffect transition="in" filter="dissolve">
                                      <p:cBhvr>
                                        <p:cTn id="61" dur="500"/>
                                        <p:tgtEl>
                                          <p:spTgt spid="171013">
                                            <p:txEl>
                                              <p:pRg st="1" end="1"/>
                                            </p:txEl>
                                          </p:spTgt>
                                        </p:tgtEl>
                                      </p:cBhvr>
                                    </p:animEffect>
                                  </p:childTnLst>
                                </p:cTn>
                              </p:par>
                            </p:childTnLst>
                          </p:cTn>
                        </p:par>
                        <p:par>
                          <p:cTn id="62" fill="hold" nodeType="afterGroup">
                            <p:stCondLst>
                              <p:cond delay="6500"/>
                            </p:stCondLst>
                            <p:childTnLst>
                              <p:par>
                                <p:cTn id="63" presetID="9" presetClass="entr" presetSubtype="0" fill="hold" grpId="0" nodeType="afterEffect">
                                  <p:stCondLst>
                                    <p:cond delay="0"/>
                                  </p:stCondLst>
                                  <p:childTnLst>
                                    <p:set>
                                      <p:cBhvr>
                                        <p:cTn id="64" dur="1" fill="hold">
                                          <p:stCondLst>
                                            <p:cond delay="0"/>
                                          </p:stCondLst>
                                        </p:cTn>
                                        <p:tgtEl>
                                          <p:spTgt spid="171013">
                                            <p:txEl>
                                              <p:pRg st="2" end="2"/>
                                            </p:txEl>
                                          </p:spTgt>
                                        </p:tgtEl>
                                        <p:attrNameLst>
                                          <p:attrName>style.visibility</p:attrName>
                                        </p:attrNameLst>
                                      </p:cBhvr>
                                      <p:to>
                                        <p:strVal val="visible"/>
                                      </p:to>
                                    </p:set>
                                    <p:animEffect transition="in" filter="dissolve">
                                      <p:cBhvr>
                                        <p:cTn id="65" dur="500"/>
                                        <p:tgtEl>
                                          <p:spTgt spid="171013">
                                            <p:txEl>
                                              <p:pRg st="2" end="2"/>
                                            </p:txEl>
                                          </p:spTgt>
                                        </p:tgtEl>
                                      </p:cBhvr>
                                    </p:animEffect>
                                  </p:childTnLst>
                                </p:cTn>
                              </p:par>
                            </p:childTnLst>
                          </p:cTn>
                        </p:par>
                        <p:par>
                          <p:cTn id="66" fill="hold" nodeType="afterGroup">
                            <p:stCondLst>
                              <p:cond delay="7000"/>
                            </p:stCondLst>
                            <p:childTnLst>
                              <p:par>
                                <p:cTn id="67" presetID="9" presetClass="entr" presetSubtype="0" fill="hold" grpId="0" nodeType="afterEffect">
                                  <p:stCondLst>
                                    <p:cond delay="0"/>
                                  </p:stCondLst>
                                  <p:childTnLst>
                                    <p:set>
                                      <p:cBhvr>
                                        <p:cTn id="68" dur="1" fill="hold">
                                          <p:stCondLst>
                                            <p:cond delay="0"/>
                                          </p:stCondLst>
                                        </p:cTn>
                                        <p:tgtEl>
                                          <p:spTgt spid="171013">
                                            <p:txEl>
                                              <p:pRg st="3" end="3"/>
                                            </p:txEl>
                                          </p:spTgt>
                                        </p:tgtEl>
                                        <p:attrNameLst>
                                          <p:attrName>style.visibility</p:attrName>
                                        </p:attrNameLst>
                                      </p:cBhvr>
                                      <p:to>
                                        <p:strVal val="visible"/>
                                      </p:to>
                                    </p:set>
                                    <p:animEffect transition="in" filter="dissolve">
                                      <p:cBhvr>
                                        <p:cTn id="69" dur="500"/>
                                        <p:tgtEl>
                                          <p:spTgt spid="171013">
                                            <p:txEl>
                                              <p:pRg st="3" end="3"/>
                                            </p:txEl>
                                          </p:spTgt>
                                        </p:tgtEl>
                                      </p:cBhvr>
                                    </p:animEffect>
                                  </p:childTnLst>
                                </p:cTn>
                              </p:par>
                            </p:childTnLst>
                          </p:cTn>
                        </p:par>
                        <p:par>
                          <p:cTn id="70" fill="hold" nodeType="afterGroup">
                            <p:stCondLst>
                              <p:cond delay="7500"/>
                            </p:stCondLst>
                            <p:childTnLst>
                              <p:par>
                                <p:cTn id="71" presetID="9" presetClass="entr" presetSubtype="0" fill="hold" grpId="0" nodeType="afterEffect">
                                  <p:stCondLst>
                                    <p:cond delay="0"/>
                                  </p:stCondLst>
                                  <p:childTnLst>
                                    <p:set>
                                      <p:cBhvr>
                                        <p:cTn id="72" dur="1" fill="hold">
                                          <p:stCondLst>
                                            <p:cond delay="0"/>
                                          </p:stCondLst>
                                        </p:cTn>
                                        <p:tgtEl>
                                          <p:spTgt spid="171013">
                                            <p:txEl>
                                              <p:pRg st="4" end="4"/>
                                            </p:txEl>
                                          </p:spTgt>
                                        </p:tgtEl>
                                        <p:attrNameLst>
                                          <p:attrName>style.visibility</p:attrName>
                                        </p:attrNameLst>
                                      </p:cBhvr>
                                      <p:to>
                                        <p:strVal val="visible"/>
                                      </p:to>
                                    </p:set>
                                    <p:animEffect transition="in" filter="dissolve">
                                      <p:cBhvr>
                                        <p:cTn id="73" dur="500"/>
                                        <p:tgtEl>
                                          <p:spTgt spid="171013">
                                            <p:txEl>
                                              <p:pRg st="4" end="4"/>
                                            </p:txEl>
                                          </p:spTgt>
                                        </p:tgtEl>
                                      </p:cBhvr>
                                    </p:animEffect>
                                  </p:childTnLst>
                                </p:cTn>
                              </p:par>
                            </p:childTnLst>
                          </p:cTn>
                        </p:par>
                        <p:par>
                          <p:cTn id="74" fill="hold" nodeType="afterGroup">
                            <p:stCondLst>
                              <p:cond delay="8000"/>
                            </p:stCondLst>
                            <p:childTnLst>
                              <p:par>
                                <p:cTn id="75" presetID="9" presetClass="entr" presetSubtype="0" fill="hold" grpId="0" nodeType="afterEffect">
                                  <p:stCondLst>
                                    <p:cond delay="0"/>
                                  </p:stCondLst>
                                  <p:childTnLst>
                                    <p:set>
                                      <p:cBhvr>
                                        <p:cTn id="76" dur="1" fill="hold">
                                          <p:stCondLst>
                                            <p:cond delay="0"/>
                                          </p:stCondLst>
                                        </p:cTn>
                                        <p:tgtEl>
                                          <p:spTgt spid="171013">
                                            <p:txEl>
                                              <p:pRg st="5" end="5"/>
                                            </p:txEl>
                                          </p:spTgt>
                                        </p:tgtEl>
                                        <p:attrNameLst>
                                          <p:attrName>style.visibility</p:attrName>
                                        </p:attrNameLst>
                                      </p:cBhvr>
                                      <p:to>
                                        <p:strVal val="visible"/>
                                      </p:to>
                                    </p:set>
                                    <p:animEffect transition="in" filter="dissolve">
                                      <p:cBhvr>
                                        <p:cTn id="77" dur="500"/>
                                        <p:tgtEl>
                                          <p:spTgt spid="171013">
                                            <p:txEl>
                                              <p:pRg st="5" end="5"/>
                                            </p:txEl>
                                          </p:spTgt>
                                        </p:tgtEl>
                                      </p:cBhvr>
                                    </p:animEffect>
                                  </p:childTnLst>
                                </p:cTn>
                              </p:par>
                            </p:childTnLst>
                          </p:cTn>
                        </p:par>
                        <p:par>
                          <p:cTn id="78" fill="hold" nodeType="afterGroup">
                            <p:stCondLst>
                              <p:cond delay="8500"/>
                            </p:stCondLst>
                            <p:childTnLst>
                              <p:par>
                                <p:cTn id="79" presetID="9" presetClass="entr" presetSubtype="0" fill="hold" grpId="0" nodeType="afterEffect">
                                  <p:stCondLst>
                                    <p:cond delay="0"/>
                                  </p:stCondLst>
                                  <p:childTnLst>
                                    <p:set>
                                      <p:cBhvr>
                                        <p:cTn id="80" dur="1" fill="hold">
                                          <p:stCondLst>
                                            <p:cond delay="0"/>
                                          </p:stCondLst>
                                        </p:cTn>
                                        <p:tgtEl>
                                          <p:spTgt spid="171013">
                                            <p:txEl>
                                              <p:pRg st="6" end="6"/>
                                            </p:txEl>
                                          </p:spTgt>
                                        </p:tgtEl>
                                        <p:attrNameLst>
                                          <p:attrName>style.visibility</p:attrName>
                                        </p:attrNameLst>
                                      </p:cBhvr>
                                      <p:to>
                                        <p:strVal val="visible"/>
                                      </p:to>
                                    </p:set>
                                    <p:animEffect transition="in" filter="dissolve">
                                      <p:cBhvr>
                                        <p:cTn id="81" dur="500"/>
                                        <p:tgtEl>
                                          <p:spTgt spid="171013">
                                            <p:txEl>
                                              <p:pRg st="6" end="6"/>
                                            </p:txEl>
                                          </p:spTgt>
                                        </p:tgtEl>
                                      </p:cBhvr>
                                    </p:animEffect>
                                  </p:childTnLst>
                                </p:cTn>
                              </p:par>
                            </p:childTnLst>
                          </p:cTn>
                        </p:par>
                        <p:par>
                          <p:cTn id="82" fill="hold" nodeType="afterGroup">
                            <p:stCondLst>
                              <p:cond delay="9000"/>
                            </p:stCondLst>
                            <p:childTnLst>
                              <p:par>
                                <p:cTn id="83" presetID="9" presetClass="entr" presetSubtype="0" fill="hold" grpId="0" nodeType="afterEffect">
                                  <p:stCondLst>
                                    <p:cond delay="0"/>
                                  </p:stCondLst>
                                  <p:childTnLst>
                                    <p:set>
                                      <p:cBhvr>
                                        <p:cTn id="84" dur="1" fill="hold">
                                          <p:stCondLst>
                                            <p:cond delay="0"/>
                                          </p:stCondLst>
                                        </p:cTn>
                                        <p:tgtEl>
                                          <p:spTgt spid="171013">
                                            <p:txEl>
                                              <p:pRg st="7" end="7"/>
                                            </p:txEl>
                                          </p:spTgt>
                                        </p:tgtEl>
                                        <p:attrNameLst>
                                          <p:attrName>style.visibility</p:attrName>
                                        </p:attrNameLst>
                                      </p:cBhvr>
                                      <p:to>
                                        <p:strVal val="visible"/>
                                      </p:to>
                                    </p:set>
                                    <p:animEffect transition="in" filter="dissolve">
                                      <p:cBhvr>
                                        <p:cTn id="85" dur="500"/>
                                        <p:tgtEl>
                                          <p:spTgt spid="171013">
                                            <p:txEl>
                                              <p:pRg st="7" end="7"/>
                                            </p:txEl>
                                          </p:spTgt>
                                        </p:tgtEl>
                                      </p:cBhvr>
                                    </p:animEffect>
                                  </p:childTnLst>
                                </p:cTn>
                              </p:par>
                            </p:childTnLst>
                          </p:cTn>
                        </p:par>
                        <p:par>
                          <p:cTn id="86" fill="hold" nodeType="afterGroup">
                            <p:stCondLst>
                              <p:cond delay="9500"/>
                            </p:stCondLst>
                            <p:childTnLst>
                              <p:par>
                                <p:cTn id="87" presetID="9" presetClass="entr" presetSubtype="0" fill="hold" grpId="0" nodeType="afterEffect">
                                  <p:stCondLst>
                                    <p:cond delay="0"/>
                                  </p:stCondLst>
                                  <p:childTnLst>
                                    <p:set>
                                      <p:cBhvr>
                                        <p:cTn id="88" dur="1" fill="hold">
                                          <p:stCondLst>
                                            <p:cond delay="0"/>
                                          </p:stCondLst>
                                        </p:cTn>
                                        <p:tgtEl>
                                          <p:spTgt spid="171013">
                                            <p:txEl>
                                              <p:pRg st="8" end="8"/>
                                            </p:txEl>
                                          </p:spTgt>
                                        </p:tgtEl>
                                        <p:attrNameLst>
                                          <p:attrName>style.visibility</p:attrName>
                                        </p:attrNameLst>
                                      </p:cBhvr>
                                      <p:to>
                                        <p:strVal val="visible"/>
                                      </p:to>
                                    </p:set>
                                    <p:animEffect transition="in" filter="dissolve">
                                      <p:cBhvr>
                                        <p:cTn id="89" dur="500"/>
                                        <p:tgtEl>
                                          <p:spTgt spid="171013">
                                            <p:txEl>
                                              <p:pRg st="8" end="8"/>
                                            </p:txEl>
                                          </p:spTgt>
                                        </p:tgtEl>
                                      </p:cBhvr>
                                    </p:animEffect>
                                  </p:childTnLst>
                                </p:cTn>
                              </p:par>
                            </p:childTnLst>
                          </p:cTn>
                        </p:par>
                        <p:par>
                          <p:cTn id="90" fill="hold" nodeType="afterGroup">
                            <p:stCondLst>
                              <p:cond delay="10000"/>
                            </p:stCondLst>
                            <p:childTnLst>
                              <p:par>
                                <p:cTn id="91" presetID="9" presetClass="entr" presetSubtype="0" fill="hold" grpId="0" nodeType="afterEffect">
                                  <p:stCondLst>
                                    <p:cond delay="0"/>
                                  </p:stCondLst>
                                  <p:childTnLst>
                                    <p:set>
                                      <p:cBhvr>
                                        <p:cTn id="92" dur="1" fill="hold">
                                          <p:stCondLst>
                                            <p:cond delay="0"/>
                                          </p:stCondLst>
                                        </p:cTn>
                                        <p:tgtEl>
                                          <p:spTgt spid="171013">
                                            <p:txEl>
                                              <p:pRg st="9" end="9"/>
                                            </p:txEl>
                                          </p:spTgt>
                                        </p:tgtEl>
                                        <p:attrNameLst>
                                          <p:attrName>style.visibility</p:attrName>
                                        </p:attrNameLst>
                                      </p:cBhvr>
                                      <p:to>
                                        <p:strVal val="visible"/>
                                      </p:to>
                                    </p:set>
                                    <p:animEffect transition="in" filter="dissolve">
                                      <p:cBhvr>
                                        <p:cTn id="93" dur="500"/>
                                        <p:tgtEl>
                                          <p:spTgt spid="171013">
                                            <p:txEl>
                                              <p:pRg st="9" end="9"/>
                                            </p:txEl>
                                          </p:spTgt>
                                        </p:tgtEl>
                                      </p:cBhvr>
                                    </p:animEffect>
                                  </p:childTnLst>
                                </p:cTn>
                              </p:par>
                            </p:childTnLst>
                          </p:cTn>
                        </p:par>
                        <p:par>
                          <p:cTn id="94" fill="hold" nodeType="afterGroup">
                            <p:stCondLst>
                              <p:cond delay="10500"/>
                            </p:stCondLst>
                            <p:childTnLst>
                              <p:par>
                                <p:cTn id="95" presetID="9" presetClass="entr" presetSubtype="0" fill="hold" grpId="0" nodeType="afterEffect">
                                  <p:stCondLst>
                                    <p:cond delay="0"/>
                                  </p:stCondLst>
                                  <p:childTnLst>
                                    <p:set>
                                      <p:cBhvr>
                                        <p:cTn id="96" dur="1" fill="hold">
                                          <p:stCondLst>
                                            <p:cond delay="0"/>
                                          </p:stCondLst>
                                        </p:cTn>
                                        <p:tgtEl>
                                          <p:spTgt spid="171013">
                                            <p:txEl>
                                              <p:pRg st="10" end="10"/>
                                            </p:txEl>
                                          </p:spTgt>
                                        </p:tgtEl>
                                        <p:attrNameLst>
                                          <p:attrName>style.visibility</p:attrName>
                                        </p:attrNameLst>
                                      </p:cBhvr>
                                      <p:to>
                                        <p:strVal val="visible"/>
                                      </p:to>
                                    </p:set>
                                    <p:animEffect transition="in" filter="dissolve">
                                      <p:cBhvr>
                                        <p:cTn id="97" dur="500"/>
                                        <p:tgtEl>
                                          <p:spTgt spid="171013">
                                            <p:txEl>
                                              <p:pRg st="10" end="10"/>
                                            </p:txEl>
                                          </p:spTgt>
                                        </p:tgtEl>
                                      </p:cBhvr>
                                    </p:animEffect>
                                  </p:childTnLst>
                                </p:cTn>
                              </p:par>
                            </p:childTnLst>
                          </p:cTn>
                        </p:par>
                        <p:par>
                          <p:cTn id="98" fill="hold" nodeType="afterGroup">
                            <p:stCondLst>
                              <p:cond delay="11000"/>
                            </p:stCondLst>
                            <p:childTnLst>
                              <p:par>
                                <p:cTn id="99" presetID="9" presetClass="entr" presetSubtype="0" fill="hold" grpId="0" nodeType="afterEffect">
                                  <p:stCondLst>
                                    <p:cond delay="0"/>
                                  </p:stCondLst>
                                  <p:childTnLst>
                                    <p:set>
                                      <p:cBhvr>
                                        <p:cTn id="100" dur="1" fill="hold">
                                          <p:stCondLst>
                                            <p:cond delay="0"/>
                                          </p:stCondLst>
                                        </p:cTn>
                                        <p:tgtEl>
                                          <p:spTgt spid="171014"/>
                                        </p:tgtEl>
                                        <p:attrNameLst>
                                          <p:attrName>style.visibility</p:attrName>
                                        </p:attrNameLst>
                                      </p:cBhvr>
                                      <p:to>
                                        <p:strVal val="visible"/>
                                      </p:to>
                                    </p:set>
                                    <p:animEffect transition="in" filter="dissolve">
                                      <p:cBhvr>
                                        <p:cTn id="101" dur="500"/>
                                        <p:tgtEl>
                                          <p:spTgt spid="171014"/>
                                        </p:tgtEl>
                                      </p:cBhvr>
                                    </p:animEffect>
                                  </p:childTnLst>
                                </p:cTn>
                              </p:par>
                            </p:childTnLst>
                          </p:cTn>
                        </p:par>
                        <p:par>
                          <p:cTn id="102" fill="hold" nodeType="afterGroup">
                            <p:stCondLst>
                              <p:cond delay="11500"/>
                            </p:stCondLst>
                            <p:childTnLst>
                              <p:par>
                                <p:cTn id="103" presetID="1" presetClass="entr" presetSubtype="0" fill="hold" grpId="0" nodeType="afterEffect">
                                  <p:stCondLst>
                                    <p:cond delay="0"/>
                                  </p:stCondLst>
                                  <p:childTnLst>
                                    <p:set>
                                      <p:cBhvr>
                                        <p:cTn id="104" dur="1" fill="hold">
                                          <p:stCondLst>
                                            <p:cond delay="0"/>
                                          </p:stCondLst>
                                        </p:cTn>
                                        <p:tgtEl>
                                          <p:spTgt spid="171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P spid="171013" grpId="0" build="p"/>
      <p:bldP spid="171014" grpId="0"/>
      <p:bldP spid="171015" grpId="0"/>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0" y="-76200"/>
            <a:ext cx="9144000" cy="1524000"/>
          </a:xfrm>
          <a:prstGeom prst="rect">
            <a:avLst/>
          </a:prstGeom>
          <a:noFill/>
          <a:ln w="9525">
            <a:noFill/>
            <a:miter lim="800000"/>
            <a:headEnd/>
            <a:tailEnd/>
          </a:ln>
          <a:effectLst>
            <a:outerShdw blurRad="76200" dist="12700" dir="2700000">
              <a:srgbClr val="0A0A46">
                <a:alpha val="50000"/>
              </a:srgbClr>
            </a:outerShdw>
          </a:effectLst>
        </p:spPr>
        <p:txBody>
          <a:bodyPr>
            <a:spAutoFit/>
          </a:bodyPr>
          <a:lstStyle>
            <a:lvl1pPr eaLnBrk="0" hangingPunct="0">
              <a:defRPr sz="2400">
                <a:solidFill>
                  <a:schemeClr val="tx1"/>
                </a:solidFill>
                <a:latin typeface="Arial" charset="0"/>
                <a:ea typeface="Geneva" charset="0"/>
                <a:cs typeface="Geneva" charset="0"/>
              </a:defRPr>
            </a:lvl1pPr>
            <a:lvl2pPr marL="37931725" indent="-37474525" eaLnBrk="0" hangingPunct="0">
              <a:defRPr sz="2400">
                <a:solidFill>
                  <a:schemeClr val="tx1"/>
                </a:solidFill>
                <a:latin typeface="Arial" charset="0"/>
                <a:ea typeface="Geneva" charset="0"/>
              </a:defRPr>
            </a:lvl2pPr>
            <a:lvl3pPr eaLnBrk="0" hangingPunct="0">
              <a:defRPr sz="2400">
                <a:solidFill>
                  <a:schemeClr val="tx1"/>
                </a:solidFill>
                <a:latin typeface="Arial" charset="0"/>
                <a:ea typeface="Geneva" charset="0"/>
              </a:defRPr>
            </a:lvl3pPr>
            <a:lvl4pPr eaLnBrk="0" hangingPunct="0">
              <a:defRPr sz="2400">
                <a:solidFill>
                  <a:schemeClr val="tx1"/>
                </a:solidFill>
                <a:latin typeface="Arial" charset="0"/>
                <a:ea typeface="Geneva" charset="0"/>
              </a:defRPr>
            </a:lvl4pPr>
            <a:lvl5pPr eaLnBrk="0" hangingPunct="0">
              <a:defRPr sz="2400">
                <a:solidFill>
                  <a:schemeClr val="tx1"/>
                </a:solidFill>
                <a:latin typeface="Arial" charset="0"/>
                <a:ea typeface="Geneva" charset="0"/>
              </a:defRPr>
            </a:lvl5pPr>
            <a:lvl6pPr marL="457200" eaLnBrk="0" fontAlgn="base" hangingPunct="0">
              <a:spcBef>
                <a:spcPct val="0"/>
              </a:spcBef>
              <a:spcAft>
                <a:spcPct val="0"/>
              </a:spcAft>
              <a:defRPr sz="2400">
                <a:solidFill>
                  <a:schemeClr val="tx1"/>
                </a:solidFill>
                <a:latin typeface="Arial" charset="0"/>
                <a:ea typeface="Geneva" charset="0"/>
              </a:defRPr>
            </a:lvl6pPr>
            <a:lvl7pPr marL="914400" eaLnBrk="0" fontAlgn="base" hangingPunct="0">
              <a:spcBef>
                <a:spcPct val="0"/>
              </a:spcBef>
              <a:spcAft>
                <a:spcPct val="0"/>
              </a:spcAft>
              <a:defRPr sz="2400">
                <a:solidFill>
                  <a:schemeClr val="tx1"/>
                </a:solidFill>
                <a:latin typeface="Arial" charset="0"/>
                <a:ea typeface="Geneva" charset="0"/>
              </a:defRPr>
            </a:lvl7pPr>
            <a:lvl8pPr marL="1371600" eaLnBrk="0" fontAlgn="base" hangingPunct="0">
              <a:spcBef>
                <a:spcPct val="0"/>
              </a:spcBef>
              <a:spcAft>
                <a:spcPct val="0"/>
              </a:spcAft>
              <a:defRPr sz="2400">
                <a:solidFill>
                  <a:schemeClr val="tx1"/>
                </a:solidFill>
                <a:latin typeface="Arial" charset="0"/>
                <a:ea typeface="Geneva" charset="0"/>
              </a:defRPr>
            </a:lvl8pPr>
            <a:lvl9pPr marL="1828800" eaLnBrk="0" fontAlgn="base" hangingPunct="0">
              <a:spcBef>
                <a:spcPct val="0"/>
              </a:spcBef>
              <a:spcAft>
                <a:spcPct val="0"/>
              </a:spcAft>
              <a:defRPr sz="2400">
                <a:solidFill>
                  <a:schemeClr val="tx1"/>
                </a:solidFill>
                <a:latin typeface="Arial" charset="0"/>
                <a:ea typeface="Geneva" charset="0"/>
              </a:defRPr>
            </a:lvl9pPr>
          </a:lstStyle>
          <a:p>
            <a:pPr algn="ctr" eaLnBrk="1" hangingPunct="1">
              <a:lnSpc>
                <a:spcPts val="3563"/>
              </a:lnSpc>
              <a:defRPr/>
            </a:pPr>
            <a:r>
              <a:rPr lang="it-IT" sz="3400" b="1" dirty="0" err="1">
                <a:solidFill>
                  <a:srgbClr val="0A0A46"/>
                </a:solidFill>
                <a:latin typeface="Times New Roman" charset="0"/>
              </a:rPr>
              <a:t>Incidence</a:t>
            </a:r>
            <a:r>
              <a:rPr lang="it-IT" sz="3400" b="1" dirty="0">
                <a:solidFill>
                  <a:srgbClr val="0A0A46"/>
                </a:solidFill>
                <a:latin typeface="Times New Roman" charset="0"/>
              </a:rPr>
              <a:t> </a:t>
            </a:r>
            <a:r>
              <a:rPr lang="it-IT" sz="3400" b="1" dirty="0" smtClean="0">
                <a:solidFill>
                  <a:srgbClr val="0A0A46"/>
                </a:solidFill>
                <a:latin typeface="Times New Roman" charset="0"/>
              </a:rPr>
              <a:t>of </a:t>
            </a:r>
            <a:r>
              <a:rPr lang="it-IT" sz="3400" b="1" dirty="0" err="1" smtClean="0">
                <a:solidFill>
                  <a:srgbClr val="0A0A46"/>
                </a:solidFill>
                <a:latin typeface="Times New Roman" charset="0"/>
              </a:rPr>
              <a:t>vertebral</a:t>
            </a:r>
            <a:r>
              <a:rPr lang="it-IT" sz="3400" b="1" dirty="0" smtClean="0">
                <a:solidFill>
                  <a:srgbClr val="0A0A46"/>
                </a:solidFill>
                <a:latin typeface="Times New Roman" charset="0"/>
              </a:rPr>
              <a:t> </a:t>
            </a:r>
            <a:r>
              <a:rPr lang="it-IT" sz="3400" b="1" dirty="0" err="1">
                <a:solidFill>
                  <a:srgbClr val="0A0A46"/>
                </a:solidFill>
                <a:latin typeface="Times New Roman" charset="0"/>
              </a:rPr>
              <a:t>fractures</a:t>
            </a:r>
            <a:r>
              <a:rPr lang="it-IT" sz="3400" b="1" dirty="0">
                <a:solidFill>
                  <a:srgbClr val="0A0A46"/>
                </a:solidFill>
                <a:latin typeface="Times New Roman" charset="0"/>
              </a:rPr>
              <a:t> in </a:t>
            </a:r>
            <a:r>
              <a:rPr lang="it-IT" sz="3400" b="1" dirty="0" err="1">
                <a:solidFill>
                  <a:srgbClr val="0A0A46"/>
                </a:solidFill>
                <a:latin typeface="Times New Roman" charset="0"/>
              </a:rPr>
              <a:t>patients</a:t>
            </a:r>
            <a:r>
              <a:rPr lang="it-IT" sz="3400" b="1" dirty="0">
                <a:solidFill>
                  <a:srgbClr val="0A0A46"/>
                </a:solidFill>
                <a:latin typeface="Times New Roman" charset="0"/>
              </a:rPr>
              <a:t> </a:t>
            </a:r>
            <a:r>
              <a:rPr lang="it-IT" sz="3400" b="1" dirty="0" err="1">
                <a:solidFill>
                  <a:srgbClr val="0A0A46"/>
                </a:solidFill>
                <a:latin typeface="Times New Roman" charset="0"/>
              </a:rPr>
              <a:t>receiving</a:t>
            </a:r>
            <a:r>
              <a:rPr lang="it-IT" sz="3400" b="1" dirty="0">
                <a:solidFill>
                  <a:srgbClr val="0A0A46"/>
                </a:solidFill>
                <a:latin typeface="Times New Roman" charset="0"/>
              </a:rPr>
              <a:t> </a:t>
            </a:r>
            <a:r>
              <a:rPr lang="it-IT" sz="3400" b="1" dirty="0" err="1">
                <a:solidFill>
                  <a:srgbClr val="0A0A46"/>
                </a:solidFill>
                <a:latin typeface="Times New Roman" charset="0"/>
              </a:rPr>
              <a:t>Glucocorticoids</a:t>
            </a:r>
            <a:r>
              <a:rPr lang="it-IT" sz="3400" b="1" dirty="0">
                <a:solidFill>
                  <a:srgbClr val="0A0A46"/>
                </a:solidFill>
                <a:latin typeface="Times New Roman" charset="0"/>
              </a:rPr>
              <a:t> </a:t>
            </a:r>
            <a:r>
              <a:rPr lang="it-IT" sz="3400" b="1" dirty="0" err="1">
                <a:solidFill>
                  <a:srgbClr val="0A0A46"/>
                </a:solidFill>
                <a:latin typeface="Times New Roman" charset="0"/>
              </a:rPr>
              <a:t>compared</a:t>
            </a:r>
            <a:r>
              <a:rPr lang="it-IT" sz="3400" b="1" dirty="0">
                <a:solidFill>
                  <a:srgbClr val="0A0A46"/>
                </a:solidFill>
                <a:latin typeface="Times New Roman" charset="0"/>
              </a:rPr>
              <a:t> to non </a:t>
            </a:r>
            <a:r>
              <a:rPr lang="it-IT" sz="3400" b="1" dirty="0" err="1">
                <a:solidFill>
                  <a:srgbClr val="0A0A46"/>
                </a:solidFill>
                <a:latin typeface="Times New Roman" charset="0"/>
              </a:rPr>
              <a:t>users</a:t>
            </a:r>
            <a:r>
              <a:rPr lang="it-IT" sz="3400" b="1" dirty="0">
                <a:solidFill>
                  <a:srgbClr val="0A0A46"/>
                </a:solidFill>
                <a:latin typeface="Times New Roman" charset="0"/>
              </a:rPr>
              <a:t> </a:t>
            </a:r>
            <a:r>
              <a:rPr lang="it-IT" sz="3400" b="1" dirty="0" err="1">
                <a:solidFill>
                  <a:srgbClr val="0A0A46"/>
                </a:solidFill>
                <a:latin typeface="Times New Roman" charset="0"/>
              </a:rPr>
              <a:t>according</a:t>
            </a:r>
            <a:r>
              <a:rPr lang="it-IT" sz="3400" b="1" dirty="0">
                <a:solidFill>
                  <a:srgbClr val="0A0A46"/>
                </a:solidFill>
                <a:latin typeface="Times New Roman" charset="0"/>
              </a:rPr>
              <a:t> to baseline BMD</a:t>
            </a:r>
          </a:p>
        </p:txBody>
      </p:sp>
      <p:sp>
        <p:nvSpPr>
          <p:cNvPr id="393219" name="Text Box 4"/>
          <p:cNvSpPr txBox="1">
            <a:spLocks noChangeArrowheads="1"/>
          </p:cNvSpPr>
          <p:nvPr/>
        </p:nvSpPr>
        <p:spPr bwMode="auto">
          <a:xfrm>
            <a:off x="1676400" y="3352800"/>
            <a:ext cx="52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000000"/>
                </a:solidFill>
                <a:ea typeface="Geneva"/>
                <a:cs typeface="Geneva"/>
              </a:rPr>
              <a:t>GCs</a:t>
            </a:r>
          </a:p>
        </p:txBody>
      </p:sp>
      <p:sp>
        <p:nvSpPr>
          <p:cNvPr id="393220" name="Text Box 5"/>
          <p:cNvSpPr txBox="1">
            <a:spLocks noChangeArrowheads="1"/>
          </p:cNvSpPr>
          <p:nvPr/>
        </p:nvSpPr>
        <p:spPr bwMode="auto">
          <a:xfrm>
            <a:off x="6813550" y="3276600"/>
            <a:ext cx="52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000000"/>
                </a:solidFill>
                <a:ea typeface="Geneva"/>
                <a:cs typeface="Geneva"/>
              </a:rPr>
              <a:t>GCs</a:t>
            </a:r>
          </a:p>
        </p:txBody>
      </p:sp>
      <p:sp>
        <p:nvSpPr>
          <p:cNvPr id="147461" name="Text Box 7"/>
          <p:cNvSpPr txBox="1">
            <a:spLocks noChangeArrowheads="1"/>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200">
                <a:solidFill>
                  <a:srgbClr val="0A0A46"/>
                </a:solidFill>
                <a:ea typeface="Geneva"/>
                <a:cs typeface="Geneva"/>
              </a:rPr>
              <a:t>Van Staa TP et al. Arthritis Rheum, 2003</a:t>
            </a:r>
          </a:p>
        </p:txBody>
      </p:sp>
      <p:grpSp>
        <p:nvGrpSpPr>
          <p:cNvPr id="147462" name="Gruppo 11"/>
          <p:cNvGrpSpPr>
            <a:grpSpLocks/>
          </p:cNvGrpSpPr>
          <p:nvPr/>
        </p:nvGrpSpPr>
        <p:grpSpPr bwMode="auto">
          <a:xfrm>
            <a:off x="852488" y="2667000"/>
            <a:ext cx="7453312" cy="2735263"/>
            <a:chOff x="228600" y="2438400"/>
            <a:chExt cx="8763000" cy="3214687"/>
          </a:xfrm>
        </p:grpSpPr>
        <p:pic>
          <p:nvPicPr>
            <p:cNvPr id="393226"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l="8000" t="44960" r="3999" b="23975"/>
            <a:stretch>
              <a:fillRect/>
            </a:stretch>
          </p:blipFill>
          <p:spPr bwMode="auto">
            <a:xfrm>
              <a:off x="4724400" y="2452687"/>
              <a:ext cx="4267200" cy="3200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393227" name="Picture 8"/>
            <p:cNvPicPr>
              <a:picLocks noChangeAspect="1" noChangeArrowheads="1"/>
            </p:cNvPicPr>
            <p:nvPr/>
          </p:nvPicPr>
          <p:blipFill>
            <a:blip r:embed="rId3">
              <a:lum contrast="-6000"/>
              <a:extLst>
                <a:ext uri="{28A0092B-C50C-407E-A947-70E740481C1C}">
                  <a14:useLocalDpi xmlns:a14="http://schemas.microsoft.com/office/drawing/2010/main" val="0"/>
                </a:ext>
              </a:extLst>
            </a:blip>
            <a:srcRect l="8000" t="3969" r="3999" b="65315"/>
            <a:stretch>
              <a:fillRect/>
            </a:stretch>
          </p:blipFill>
          <p:spPr bwMode="auto">
            <a:xfrm>
              <a:off x="228600" y="2438400"/>
              <a:ext cx="4343400" cy="3214687"/>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grpSp>
      <p:sp>
        <p:nvSpPr>
          <p:cNvPr id="393223" name="Text Box 9"/>
          <p:cNvSpPr txBox="1">
            <a:spLocks noChangeArrowheads="1"/>
          </p:cNvSpPr>
          <p:nvPr/>
        </p:nvSpPr>
        <p:spPr bwMode="auto">
          <a:xfrm>
            <a:off x="1474788" y="3141663"/>
            <a:ext cx="52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r>
              <a:rPr lang="it-IT" sz="1400" b="1">
                <a:solidFill>
                  <a:srgbClr val="000000"/>
                </a:solidFill>
                <a:ea typeface="Geneva"/>
                <a:cs typeface="Geneva"/>
              </a:rPr>
              <a:t>GCs</a:t>
            </a:r>
          </a:p>
        </p:txBody>
      </p:sp>
      <p:sp>
        <p:nvSpPr>
          <p:cNvPr id="147464"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47465"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dissolve">
                                      <p:cBhvr>
                                        <p:cTn id="7" dur="500"/>
                                        <p:tgtEl>
                                          <p:spTgt spid="14745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746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7465"/>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147462"/>
                                        </p:tgtEl>
                                        <p:attrNameLst>
                                          <p:attrName>style.visibility</p:attrName>
                                        </p:attrNameLst>
                                      </p:cBhvr>
                                      <p:to>
                                        <p:strVal val="visible"/>
                                      </p:to>
                                    </p:set>
                                    <p:animEffect transition="in" filter="dissolve">
                                      <p:cBhvr>
                                        <p:cTn id="17" dur="500"/>
                                        <p:tgtEl>
                                          <p:spTgt spid="147462"/>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47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p:bldP spid="147461" grpId="0"/>
      <p:bldP spid="147464" grpId="0" animBg="1"/>
      <p:bldP spid="14746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49507"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 name="Rectangle 2"/>
          <p:cNvSpPr>
            <a:spLocks noGrp="1" noChangeArrowheads="1"/>
          </p:cNvSpPr>
          <p:nvPr>
            <p:ph type="title"/>
          </p:nvPr>
        </p:nvSpPr>
        <p:spPr>
          <a:xfrm>
            <a:off x="0" y="0"/>
            <a:ext cx="9144000" cy="1371600"/>
          </a:xfrm>
        </p:spPr>
        <p:txBody>
          <a:bodyPr/>
          <a:lstStyle/>
          <a:p>
            <a:pPr eaLnBrk="1" hangingPunct="1">
              <a:defRPr/>
            </a:pPr>
            <a:r>
              <a:rPr lang="en-GB" sz="4000" b="1" dirty="0">
                <a:solidFill>
                  <a:srgbClr val="0A0A46"/>
                </a:solidFill>
                <a:effectLst>
                  <a:outerShdw blurRad="76200" dist="12700" dir="2700000" algn="tl">
                    <a:srgbClr val="0A0A46">
                      <a:alpha val="50000"/>
                    </a:srgbClr>
                  </a:outerShdw>
                </a:effectLst>
                <a:ea typeface="Geneva" charset="0"/>
                <a:cs typeface="Geneva" charset="0"/>
              </a:rPr>
              <a:t>Dose dependency of fracture risk in 244,235 oral corticosteroid users</a:t>
            </a:r>
          </a:p>
        </p:txBody>
      </p:sp>
      <p:sp>
        <p:nvSpPr>
          <p:cNvPr id="394245" name="Rectangle 22"/>
          <p:cNvSpPr>
            <a:spLocks noChangeArrowheads="1"/>
          </p:cNvSpPr>
          <p:nvPr/>
        </p:nvSpPr>
        <p:spPr bwMode="auto">
          <a:xfrm>
            <a:off x="6648450" y="1895475"/>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149510" name="Text Box 550"/>
          <p:cNvSpPr txBox="1">
            <a:spLocks noChangeArrowheads="1"/>
          </p:cNvSpPr>
          <p:nvPr/>
        </p:nvSpPr>
        <p:spPr bwMode="auto">
          <a:xfrm>
            <a:off x="0" y="6477000"/>
            <a:ext cx="9109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r>
              <a:rPr lang="en-GB" sz="1200">
                <a:solidFill>
                  <a:srgbClr val="0A0A46"/>
                </a:solidFill>
                <a:ea typeface="Geneva"/>
                <a:cs typeface="Geneva"/>
              </a:rPr>
              <a:t>van Staa et al. JBMR, 2000</a:t>
            </a:r>
          </a:p>
        </p:txBody>
      </p:sp>
      <p:grpSp>
        <p:nvGrpSpPr>
          <p:cNvPr id="3" name="Gruppo 2"/>
          <p:cNvGrpSpPr>
            <a:grpSpLocks/>
          </p:cNvGrpSpPr>
          <p:nvPr/>
        </p:nvGrpSpPr>
        <p:grpSpPr bwMode="auto">
          <a:xfrm>
            <a:off x="900113" y="2173288"/>
            <a:ext cx="7254875" cy="3617912"/>
            <a:chOff x="899490" y="2173288"/>
            <a:chExt cx="7254875" cy="3617912"/>
          </a:xfrm>
        </p:grpSpPr>
        <p:grpSp>
          <p:nvGrpSpPr>
            <p:cNvPr id="394248" name="Gruppo 568"/>
            <p:cNvGrpSpPr>
              <a:grpSpLocks/>
            </p:cNvGrpSpPr>
            <p:nvPr/>
          </p:nvGrpSpPr>
          <p:grpSpPr bwMode="auto">
            <a:xfrm>
              <a:off x="899490" y="2693988"/>
              <a:ext cx="7254875" cy="3097212"/>
              <a:chOff x="454223" y="2590800"/>
              <a:chExt cx="7256377" cy="3097888"/>
            </a:xfrm>
          </p:grpSpPr>
          <p:sp>
            <p:nvSpPr>
              <p:cNvPr id="394256" name="Rectangle 64"/>
              <p:cNvSpPr>
                <a:spLocks noChangeArrowheads="1"/>
              </p:cNvSpPr>
              <p:nvPr/>
            </p:nvSpPr>
            <p:spPr bwMode="auto">
              <a:xfrm>
                <a:off x="6648450" y="2676525"/>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4257" name="Rectangle 142"/>
              <p:cNvSpPr>
                <a:spLocks noChangeArrowheads="1"/>
              </p:cNvSpPr>
              <p:nvPr/>
            </p:nvSpPr>
            <p:spPr bwMode="auto">
              <a:xfrm>
                <a:off x="1674813" y="4689019"/>
                <a:ext cx="9525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4258" name="Rectangle 219"/>
              <p:cNvSpPr>
                <a:spLocks noChangeArrowheads="1"/>
              </p:cNvSpPr>
              <p:nvPr/>
            </p:nvSpPr>
            <p:spPr bwMode="auto">
              <a:xfrm>
                <a:off x="5294313" y="4939844"/>
                <a:ext cx="952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4259" name="Rectangle 296"/>
              <p:cNvSpPr>
                <a:spLocks noChangeArrowheads="1"/>
              </p:cNvSpPr>
              <p:nvPr/>
            </p:nvSpPr>
            <p:spPr bwMode="auto">
              <a:xfrm>
                <a:off x="2627313" y="4239757"/>
                <a:ext cx="9525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4260" name="Rectangle 373"/>
              <p:cNvSpPr>
                <a:spLocks noChangeArrowheads="1"/>
              </p:cNvSpPr>
              <p:nvPr/>
            </p:nvSpPr>
            <p:spPr bwMode="auto">
              <a:xfrm>
                <a:off x="6246813" y="4601707"/>
                <a:ext cx="9525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4261" name="Rectangle 450"/>
              <p:cNvSpPr>
                <a:spLocks noChangeArrowheads="1"/>
              </p:cNvSpPr>
              <p:nvPr/>
            </p:nvSpPr>
            <p:spPr bwMode="auto">
              <a:xfrm>
                <a:off x="3579813" y="3091994"/>
                <a:ext cx="952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4262" name="Line 528"/>
              <p:cNvSpPr>
                <a:spLocks noChangeShapeType="1"/>
              </p:cNvSpPr>
              <p:nvPr/>
            </p:nvSpPr>
            <p:spPr bwMode="auto">
              <a:xfrm>
                <a:off x="1295400" y="2730044"/>
                <a:ext cx="1588" cy="26479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4263" name="Line 529"/>
              <p:cNvSpPr>
                <a:spLocks noChangeShapeType="1"/>
              </p:cNvSpPr>
              <p:nvPr/>
            </p:nvSpPr>
            <p:spPr bwMode="auto">
              <a:xfrm>
                <a:off x="1193800" y="5377994"/>
                <a:ext cx="1016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4264" name="Line 530"/>
              <p:cNvSpPr>
                <a:spLocks noChangeShapeType="1"/>
              </p:cNvSpPr>
              <p:nvPr/>
            </p:nvSpPr>
            <p:spPr bwMode="auto">
              <a:xfrm>
                <a:off x="1193800" y="4522332"/>
                <a:ext cx="10160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4265" name="Line 531"/>
              <p:cNvSpPr>
                <a:spLocks noChangeShapeType="1"/>
              </p:cNvSpPr>
              <p:nvPr/>
            </p:nvSpPr>
            <p:spPr bwMode="auto">
              <a:xfrm>
                <a:off x="1193800" y="3617457"/>
                <a:ext cx="10160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4266" name="Line 532"/>
              <p:cNvSpPr>
                <a:spLocks noChangeShapeType="1"/>
              </p:cNvSpPr>
              <p:nvPr/>
            </p:nvSpPr>
            <p:spPr bwMode="auto">
              <a:xfrm>
                <a:off x="1193800" y="2726869"/>
                <a:ext cx="101600"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4267" name="Line 534"/>
              <p:cNvSpPr>
                <a:spLocks noChangeShapeType="1"/>
              </p:cNvSpPr>
              <p:nvPr/>
            </p:nvSpPr>
            <p:spPr bwMode="auto">
              <a:xfrm flipV="1">
                <a:off x="1295400" y="5377994"/>
                <a:ext cx="1588" cy="8731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4268" name="Line 535"/>
              <p:cNvSpPr>
                <a:spLocks noChangeShapeType="1"/>
              </p:cNvSpPr>
              <p:nvPr/>
            </p:nvSpPr>
            <p:spPr bwMode="auto">
              <a:xfrm flipV="1">
                <a:off x="4572000" y="5377994"/>
                <a:ext cx="1587" cy="8731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4269" name="Line 536"/>
              <p:cNvSpPr>
                <a:spLocks noChangeShapeType="1"/>
              </p:cNvSpPr>
              <p:nvPr/>
            </p:nvSpPr>
            <p:spPr bwMode="auto">
              <a:xfrm flipV="1">
                <a:off x="7696200" y="5377994"/>
                <a:ext cx="1587" cy="8731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4270" name="Rectangle 537"/>
              <p:cNvSpPr>
                <a:spLocks noChangeArrowheads="1"/>
              </p:cNvSpPr>
              <p:nvPr/>
            </p:nvSpPr>
            <p:spPr bwMode="auto">
              <a:xfrm>
                <a:off x="1879306" y="4321175"/>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00"/>
                    </a:solidFill>
                  </a:rPr>
                  <a:t>1,55</a:t>
                </a:r>
                <a:endParaRPr lang="it-IT" sz="1400">
                  <a:solidFill>
                    <a:srgbClr val="000000"/>
                  </a:solidFill>
                </a:endParaRPr>
              </a:p>
            </p:txBody>
          </p:sp>
          <p:sp>
            <p:nvSpPr>
              <p:cNvPr id="394271" name="Rectangle 538"/>
              <p:cNvSpPr>
                <a:spLocks noChangeArrowheads="1"/>
              </p:cNvSpPr>
              <p:nvPr/>
            </p:nvSpPr>
            <p:spPr bwMode="auto">
              <a:xfrm>
                <a:off x="5121706" y="4572000"/>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00"/>
                    </a:solidFill>
                  </a:rPr>
                  <a:t>0,99</a:t>
                </a:r>
                <a:endParaRPr lang="it-IT" sz="1400">
                  <a:solidFill>
                    <a:srgbClr val="000000"/>
                  </a:solidFill>
                </a:endParaRPr>
              </a:p>
            </p:txBody>
          </p:sp>
          <p:sp>
            <p:nvSpPr>
              <p:cNvPr id="394272" name="Rectangle 539"/>
              <p:cNvSpPr>
                <a:spLocks noChangeArrowheads="1"/>
              </p:cNvSpPr>
              <p:nvPr/>
            </p:nvSpPr>
            <p:spPr bwMode="auto">
              <a:xfrm>
                <a:off x="6036106" y="4233863"/>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00"/>
                    </a:solidFill>
                  </a:rPr>
                  <a:t>1,77</a:t>
                </a:r>
                <a:endParaRPr lang="it-IT" sz="1400">
                  <a:solidFill>
                    <a:srgbClr val="000000"/>
                  </a:solidFill>
                </a:endParaRPr>
              </a:p>
            </p:txBody>
          </p:sp>
          <p:sp>
            <p:nvSpPr>
              <p:cNvPr id="394273" name="Rectangle 540"/>
              <p:cNvSpPr>
                <a:spLocks noChangeArrowheads="1"/>
              </p:cNvSpPr>
              <p:nvPr/>
            </p:nvSpPr>
            <p:spPr bwMode="auto">
              <a:xfrm>
                <a:off x="6950506" y="4003675"/>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00"/>
                    </a:solidFill>
                  </a:rPr>
                  <a:t>2,27</a:t>
                </a:r>
                <a:endParaRPr lang="it-IT" sz="1400">
                  <a:solidFill>
                    <a:srgbClr val="000000"/>
                  </a:solidFill>
                </a:endParaRPr>
              </a:p>
            </p:txBody>
          </p:sp>
          <p:sp>
            <p:nvSpPr>
              <p:cNvPr id="394274" name="Rectangle 541"/>
              <p:cNvSpPr>
                <a:spLocks noChangeArrowheads="1"/>
              </p:cNvSpPr>
              <p:nvPr/>
            </p:nvSpPr>
            <p:spPr bwMode="auto">
              <a:xfrm>
                <a:off x="2793706" y="3871913"/>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00"/>
                    </a:solidFill>
                  </a:rPr>
                  <a:t>2,59</a:t>
                </a:r>
                <a:endParaRPr lang="it-IT" sz="1400">
                  <a:solidFill>
                    <a:srgbClr val="000000"/>
                  </a:solidFill>
                </a:endParaRPr>
              </a:p>
            </p:txBody>
          </p:sp>
          <p:sp>
            <p:nvSpPr>
              <p:cNvPr id="394275" name="Rectangle 542"/>
              <p:cNvSpPr>
                <a:spLocks noChangeArrowheads="1"/>
              </p:cNvSpPr>
              <p:nvPr/>
            </p:nvSpPr>
            <p:spPr bwMode="auto">
              <a:xfrm>
                <a:off x="3708106" y="2724150"/>
                <a:ext cx="314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00"/>
                    </a:solidFill>
                  </a:rPr>
                  <a:t>5,18</a:t>
                </a:r>
                <a:endParaRPr lang="it-IT" sz="1400">
                  <a:solidFill>
                    <a:srgbClr val="000000"/>
                  </a:solidFill>
                </a:endParaRPr>
              </a:p>
            </p:txBody>
          </p:sp>
          <p:sp>
            <p:nvSpPr>
              <p:cNvPr id="394276" name="Rectangle 543"/>
              <p:cNvSpPr>
                <a:spLocks noChangeArrowheads="1"/>
              </p:cNvSpPr>
              <p:nvPr/>
            </p:nvSpPr>
            <p:spPr bwMode="auto">
              <a:xfrm>
                <a:off x="990600" y="5224007"/>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0</a:t>
                </a:r>
                <a:endParaRPr lang="it-IT" sz="1400">
                  <a:solidFill>
                    <a:srgbClr val="000000"/>
                  </a:solidFill>
                </a:endParaRPr>
              </a:p>
            </p:txBody>
          </p:sp>
          <p:sp>
            <p:nvSpPr>
              <p:cNvPr id="394277" name="Rectangle 544"/>
              <p:cNvSpPr>
                <a:spLocks noChangeArrowheads="1"/>
              </p:cNvSpPr>
              <p:nvPr/>
            </p:nvSpPr>
            <p:spPr bwMode="auto">
              <a:xfrm>
                <a:off x="990600" y="4419600"/>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2</a:t>
                </a:r>
                <a:endParaRPr lang="it-IT" sz="1400">
                  <a:solidFill>
                    <a:srgbClr val="000000"/>
                  </a:solidFill>
                </a:endParaRPr>
              </a:p>
            </p:txBody>
          </p:sp>
          <p:sp>
            <p:nvSpPr>
              <p:cNvPr id="394278" name="Rectangle 545"/>
              <p:cNvSpPr>
                <a:spLocks noChangeArrowheads="1"/>
              </p:cNvSpPr>
              <p:nvPr/>
            </p:nvSpPr>
            <p:spPr bwMode="auto">
              <a:xfrm>
                <a:off x="990600" y="3505200"/>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4</a:t>
                </a:r>
                <a:endParaRPr lang="it-IT" sz="1400">
                  <a:solidFill>
                    <a:srgbClr val="000000"/>
                  </a:solidFill>
                </a:endParaRPr>
              </a:p>
            </p:txBody>
          </p:sp>
          <p:sp>
            <p:nvSpPr>
              <p:cNvPr id="394279" name="Rectangle 546"/>
              <p:cNvSpPr>
                <a:spLocks noChangeArrowheads="1"/>
              </p:cNvSpPr>
              <p:nvPr/>
            </p:nvSpPr>
            <p:spPr bwMode="auto">
              <a:xfrm>
                <a:off x="990600" y="2590800"/>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6</a:t>
                </a:r>
                <a:endParaRPr lang="it-IT" sz="1400">
                  <a:solidFill>
                    <a:srgbClr val="000000"/>
                  </a:solidFill>
                </a:endParaRPr>
              </a:p>
            </p:txBody>
          </p:sp>
          <p:sp>
            <p:nvSpPr>
              <p:cNvPr id="394280" name="Rectangle 547"/>
              <p:cNvSpPr>
                <a:spLocks noChangeArrowheads="1"/>
              </p:cNvSpPr>
              <p:nvPr/>
            </p:nvSpPr>
            <p:spPr bwMode="auto">
              <a:xfrm>
                <a:off x="2496738" y="5473244"/>
                <a:ext cx="91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Vertebral Fx</a:t>
                </a:r>
                <a:endParaRPr lang="it-IT" sz="1400">
                  <a:solidFill>
                    <a:srgbClr val="000000"/>
                  </a:solidFill>
                </a:endParaRPr>
              </a:p>
            </p:txBody>
          </p:sp>
          <p:sp>
            <p:nvSpPr>
              <p:cNvPr id="394281" name="Rectangle 548"/>
              <p:cNvSpPr>
                <a:spLocks noChangeArrowheads="1"/>
              </p:cNvSpPr>
              <p:nvPr/>
            </p:nvSpPr>
            <p:spPr bwMode="auto">
              <a:xfrm>
                <a:off x="5943600" y="5473244"/>
                <a:ext cx="5038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Hip Fx</a:t>
                </a:r>
                <a:endParaRPr lang="it-IT" sz="1400">
                  <a:solidFill>
                    <a:srgbClr val="000000"/>
                  </a:solidFill>
                </a:endParaRPr>
              </a:p>
            </p:txBody>
          </p:sp>
          <p:sp>
            <p:nvSpPr>
              <p:cNvPr id="394282" name="Text Box 549"/>
              <p:cNvSpPr txBox="1">
                <a:spLocks noChangeArrowheads="1"/>
              </p:cNvSpPr>
              <p:nvPr/>
            </p:nvSpPr>
            <p:spPr bwMode="auto">
              <a:xfrm rot="-5400000">
                <a:off x="59574" y="3839012"/>
                <a:ext cx="109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GB" sz="1400">
                    <a:solidFill>
                      <a:srgbClr val="FFFFFF"/>
                    </a:solidFill>
                    <a:ea typeface="Geneva"/>
                    <a:cs typeface="Geneva"/>
                  </a:rPr>
                  <a:t>Relative risk</a:t>
                </a:r>
              </a:p>
            </p:txBody>
          </p:sp>
          <p:sp>
            <p:nvSpPr>
              <p:cNvPr id="559" name="Rettangolo 558"/>
              <p:cNvSpPr/>
              <p:nvPr/>
            </p:nvSpPr>
            <p:spPr>
              <a:xfrm>
                <a:off x="1676851" y="4691520"/>
                <a:ext cx="719286" cy="687538"/>
              </a:xfrm>
              <a:prstGeom prst="rect">
                <a:avLst/>
              </a:prstGeom>
              <a:gradFill flip="none" rotWithShape="1">
                <a:gsLst>
                  <a:gs pos="0">
                    <a:srgbClr val="800000"/>
                  </a:gs>
                  <a:gs pos="100000">
                    <a:srgbClr val="800000"/>
                  </a:gs>
                  <a:gs pos="50000">
                    <a:srgbClr val="FF0000"/>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sp>
            <p:nvSpPr>
              <p:cNvPr id="560" name="Rettangolo 559"/>
              <p:cNvSpPr/>
              <p:nvPr/>
            </p:nvSpPr>
            <p:spPr>
              <a:xfrm>
                <a:off x="4919197" y="4940813"/>
                <a:ext cx="719286" cy="438246"/>
              </a:xfrm>
              <a:prstGeom prst="rect">
                <a:avLst/>
              </a:prstGeom>
              <a:gradFill flip="none" rotWithShape="1">
                <a:gsLst>
                  <a:gs pos="0">
                    <a:srgbClr val="800000"/>
                  </a:gs>
                  <a:gs pos="100000">
                    <a:srgbClr val="800000"/>
                  </a:gs>
                  <a:gs pos="50000">
                    <a:srgbClr val="FF0000"/>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sp>
            <p:nvSpPr>
              <p:cNvPr id="561" name="Rettangolo 560"/>
              <p:cNvSpPr/>
              <p:nvPr/>
            </p:nvSpPr>
            <p:spPr>
              <a:xfrm>
                <a:off x="2591440" y="4242160"/>
                <a:ext cx="719286" cy="1136898"/>
              </a:xfrm>
              <a:prstGeom prst="rect">
                <a:avLst/>
              </a:prstGeom>
              <a:gradFill flip="none" rotWithShape="1">
                <a:gsLst>
                  <a:gs pos="0">
                    <a:srgbClr val="004F6C"/>
                  </a:gs>
                  <a:gs pos="100000">
                    <a:srgbClr val="004F6C"/>
                  </a:gs>
                  <a:gs pos="50000">
                    <a:srgbClr val="00ABEA"/>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sp>
            <p:nvSpPr>
              <p:cNvPr id="562" name="Rettangolo 561"/>
              <p:cNvSpPr/>
              <p:nvPr/>
            </p:nvSpPr>
            <p:spPr>
              <a:xfrm>
                <a:off x="5833787" y="4602601"/>
                <a:ext cx="719286" cy="776457"/>
              </a:xfrm>
              <a:prstGeom prst="rect">
                <a:avLst/>
              </a:prstGeom>
              <a:gradFill flip="none" rotWithShape="1">
                <a:gsLst>
                  <a:gs pos="0">
                    <a:srgbClr val="004F6C"/>
                  </a:gs>
                  <a:gs pos="100000">
                    <a:srgbClr val="004F6C"/>
                  </a:gs>
                  <a:gs pos="50000">
                    <a:srgbClr val="00ABEA"/>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sp>
            <p:nvSpPr>
              <p:cNvPr id="563" name="Rettangolo 562"/>
              <p:cNvSpPr/>
              <p:nvPr/>
            </p:nvSpPr>
            <p:spPr>
              <a:xfrm>
                <a:off x="3504441" y="3092559"/>
                <a:ext cx="720874" cy="2284911"/>
              </a:xfrm>
              <a:prstGeom prst="rect">
                <a:avLst/>
              </a:prstGeom>
              <a:gradFill flip="none" rotWithShape="1">
                <a:gsLst>
                  <a:gs pos="0">
                    <a:srgbClr val="0E5509"/>
                  </a:gs>
                  <a:gs pos="100000">
                    <a:srgbClr val="0E5509"/>
                  </a:gs>
                  <a:gs pos="50000">
                    <a:srgbClr val="1FB714"/>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sp>
            <p:nvSpPr>
              <p:cNvPr id="564" name="Rettangolo 563"/>
              <p:cNvSpPr/>
              <p:nvPr/>
            </p:nvSpPr>
            <p:spPr>
              <a:xfrm>
                <a:off x="6748376" y="4370775"/>
                <a:ext cx="719286" cy="1006695"/>
              </a:xfrm>
              <a:prstGeom prst="rect">
                <a:avLst/>
              </a:prstGeom>
              <a:gradFill flip="none" rotWithShape="1">
                <a:gsLst>
                  <a:gs pos="0">
                    <a:srgbClr val="0E5509"/>
                  </a:gs>
                  <a:gs pos="100000">
                    <a:srgbClr val="0E5509"/>
                  </a:gs>
                  <a:gs pos="50000">
                    <a:srgbClr val="1FB714"/>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sp>
            <p:nvSpPr>
              <p:cNvPr id="394289" name="Line 533"/>
              <p:cNvSpPr>
                <a:spLocks noChangeShapeType="1"/>
              </p:cNvSpPr>
              <p:nvPr/>
            </p:nvSpPr>
            <p:spPr bwMode="auto">
              <a:xfrm>
                <a:off x="1295400" y="5377994"/>
                <a:ext cx="6415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394249" name="Gruppo 567"/>
            <p:cNvGrpSpPr>
              <a:grpSpLocks/>
            </p:cNvGrpSpPr>
            <p:nvPr/>
          </p:nvGrpSpPr>
          <p:grpSpPr bwMode="auto">
            <a:xfrm>
              <a:off x="1905000" y="2173288"/>
              <a:ext cx="5292725" cy="228600"/>
              <a:chOff x="1905000" y="2070556"/>
              <a:chExt cx="5292710" cy="229244"/>
            </a:xfrm>
          </p:grpSpPr>
          <p:sp>
            <p:nvSpPr>
              <p:cNvPr id="394250" name="Rectangle 23"/>
              <p:cNvSpPr>
                <a:spLocks noChangeArrowheads="1"/>
              </p:cNvSpPr>
              <p:nvPr/>
            </p:nvSpPr>
            <p:spPr bwMode="auto">
              <a:xfrm>
                <a:off x="2193940" y="2084356"/>
                <a:ext cx="10985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&lt;2.5 mg predn.</a:t>
                </a:r>
              </a:p>
            </p:txBody>
          </p:sp>
          <p:sp>
            <p:nvSpPr>
              <p:cNvPr id="394251" name="Rectangle 44"/>
              <p:cNvSpPr>
                <a:spLocks noChangeArrowheads="1"/>
              </p:cNvSpPr>
              <p:nvPr/>
            </p:nvSpPr>
            <p:spPr bwMode="auto">
              <a:xfrm>
                <a:off x="4055087" y="2070556"/>
                <a:ext cx="12814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2.5-7.5 mg predn.</a:t>
                </a:r>
              </a:p>
            </p:txBody>
          </p:sp>
          <p:sp>
            <p:nvSpPr>
              <p:cNvPr id="394252" name="Rectangle 65"/>
              <p:cNvSpPr>
                <a:spLocks noChangeArrowheads="1"/>
              </p:cNvSpPr>
              <p:nvPr/>
            </p:nvSpPr>
            <p:spPr bwMode="auto">
              <a:xfrm>
                <a:off x="6099190" y="2070556"/>
                <a:ext cx="10985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&gt;7.5 mg predn.</a:t>
                </a:r>
              </a:p>
            </p:txBody>
          </p:sp>
          <p:sp>
            <p:nvSpPr>
              <p:cNvPr id="565" name="Rettangolo 564"/>
              <p:cNvSpPr/>
              <p:nvPr/>
            </p:nvSpPr>
            <p:spPr>
              <a:xfrm>
                <a:off x="1904377" y="2102395"/>
                <a:ext cx="179387" cy="179892"/>
              </a:xfrm>
              <a:prstGeom prst="rect">
                <a:avLst/>
              </a:prstGeom>
              <a:gradFill flip="none" rotWithShape="1">
                <a:gsLst>
                  <a:gs pos="0">
                    <a:srgbClr val="800000"/>
                  </a:gs>
                  <a:gs pos="100000">
                    <a:srgbClr val="800000"/>
                  </a:gs>
                  <a:gs pos="50000">
                    <a:srgbClr val="FF0000"/>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sp>
            <p:nvSpPr>
              <p:cNvPr id="566" name="Rettangolo 565"/>
              <p:cNvSpPr/>
              <p:nvPr/>
            </p:nvSpPr>
            <p:spPr>
              <a:xfrm>
                <a:off x="3733172" y="2102395"/>
                <a:ext cx="179387" cy="179892"/>
              </a:xfrm>
              <a:prstGeom prst="rect">
                <a:avLst/>
              </a:prstGeom>
              <a:gradFill flip="none" rotWithShape="1">
                <a:gsLst>
                  <a:gs pos="0">
                    <a:srgbClr val="004F6C"/>
                  </a:gs>
                  <a:gs pos="100000">
                    <a:srgbClr val="004F6C"/>
                  </a:gs>
                  <a:gs pos="50000">
                    <a:srgbClr val="00ABEA"/>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sp>
            <p:nvSpPr>
              <p:cNvPr id="567" name="Rettangolo 566"/>
              <p:cNvSpPr/>
              <p:nvPr/>
            </p:nvSpPr>
            <p:spPr>
              <a:xfrm>
                <a:off x="5790566" y="2102395"/>
                <a:ext cx="179387" cy="179892"/>
              </a:xfrm>
              <a:prstGeom prst="rect">
                <a:avLst/>
              </a:prstGeom>
              <a:gradFill flip="none" rotWithShape="1">
                <a:gsLst>
                  <a:gs pos="0">
                    <a:srgbClr val="0E5509"/>
                  </a:gs>
                  <a:gs pos="100000">
                    <a:srgbClr val="0E5509"/>
                  </a:gs>
                  <a:gs pos="50000">
                    <a:srgbClr val="1FB714"/>
                  </a:gs>
                </a:gsLst>
                <a:lin ang="0" scaled="1"/>
                <a:tileRect/>
              </a:gra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a typeface="Geneva" charset="0"/>
                  <a:cs typeface="Geneva" charset="0"/>
                </a:endParaRPr>
              </a:p>
            </p:txBody>
          </p:sp>
        </p:gr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950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9507"/>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49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animBg="1"/>
      <p:bldP spid="2" grpId="0"/>
      <p:bldP spid="1495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2"/>
          <p:cNvSpPr>
            <a:spLocks noChangeArrowheads="1"/>
          </p:cNvSpPr>
          <p:nvPr/>
        </p:nvSpPr>
        <p:spPr bwMode="auto">
          <a:xfrm>
            <a:off x="0" y="-26988"/>
            <a:ext cx="9144000" cy="1371601"/>
          </a:xfrm>
          <a:prstGeom prst="rect">
            <a:avLst/>
          </a:prstGeom>
          <a:noFill/>
          <a:ln w="12700">
            <a:noFill/>
            <a:miter lim="800000"/>
            <a:headEnd/>
            <a:tailEnd/>
          </a:ln>
          <a:effectLst>
            <a:outerShdw blurRad="76200" dist="12700" dir="2700000">
              <a:srgbClr val="0A0A46">
                <a:alpha val="50000"/>
              </a:srgbClr>
            </a:outerShdw>
          </a:effectLst>
        </p:spPr>
        <p:txBody>
          <a:bodyPr lIns="90488" tIns="44450" rIns="90488" bIns="44450" anchor="ctr"/>
          <a:lstStyle/>
          <a:p>
            <a:pPr algn="ctr" eaLnBrk="1" hangingPunct="1">
              <a:lnSpc>
                <a:spcPts val="3900"/>
              </a:lnSpc>
              <a:defRPr/>
            </a:pPr>
            <a:r>
              <a:rPr lang="it-IT" sz="4000" b="1" spc="-230" dirty="0">
                <a:solidFill>
                  <a:srgbClr val="0A0A46"/>
                </a:solidFill>
                <a:latin typeface="Times New Roman" charset="0"/>
              </a:rPr>
              <a:t>Second Hip </a:t>
            </a:r>
            <a:r>
              <a:rPr lang="it-IT" sz="4000" b="1" spc="-230" dirty="0" err="1">
                <a:solidFill>
                  <a:srgbClr val="0A0A46"/>
                </a:solidFill>
                <a:latin typeface="Times New Roman" charset="0"/>
              </a:rPr>
              <a:t>Fracture</a:t>
            </a:r>
            <a:r>
              <a:rPr lang="it-IT" sz="4000" b="1" spc="-230" dirty="0">
                <a:solidFill>
                  <a:srgbClr val="0A0A46"/>
                </a:solidFill>
                <a:latin typeface="Times New Roman" charset="0"/>
              </a:rPr>
              <a:t> in </a:t>
            </a:r>
            <a:r>
              <a:rPr lang="it-IT" sz="4000" b="1" spc="-230" dirty="0" err="1">
                <a:solidFill>
                  <a:srgbClr val="0A0A46"/>
                </a:solidFill>
                <a:latin typeface="Times New Roman" charset="0"/>
              </a:rPr>
              <a:t>older</a:t>
            </a:r>
            <a:r>
              <a:rPr lang="it-IT" sz="4000" b="1" spc="-230" dirty="0">
                <a:solidFill>
                  <a:srgbClr val="0A0A46"/>
                </a:solidFill>
                <a:latin typeface="Times New Roman" charset="0"/>
              </a:rPr>
              <a:t> men and </a:t>
            </a:r>
            <a:r>
              <a:rPr lang="it-IT" sz="4000" b="1" spc="-230" dirty="0" err="1">
                <a:solidFill>
                  <a:srgbClr val="0A0A46"/>
                </a:solidFill>
                <a:latin typeface="Times New Roman" charset="0"/>
              </a:rPr>
              <a:t>women</a:t>
            </a:r>
            <a:r>
              <a:rPr lang="it-IT" spc="-230" dirty="0">
                <a:solidFill>
                  <a:srgbClr val="0A0A46"/>
                </a:solidFill>
                <a:latin typeface="Times New Roman" charset="0"/>
              </a:rPr>
              <a:t/>
            </a:r>
            <a:br>
              <a:rPr lang="it-IT" spc="-230" dirty="0">
                <a:solidFill>
                  <a:srgbClr val="0A0A46"/>
                </a:solidFill>
                <a:latin typeface="Times New Roman" charset="0"/>
              </a:rPr>
            </a:br>
            <a:r>
              <a:rPr lang="it-IT" sz="2400" i="1" dirty="0">
                <a:solidFill>
                  <a:srgbClr val="0A0A46"/>
                </a:solidFill>
                <a:latin typeface="Times New Roman" charset="0"/>
              </a:rPr>
              <a:t>The </a:t>
            </a:r>
            <a:r>
              <a:rPr lang="it-IT" sz="2400" i="1" dirty="0" err="1">
                <a:solidFill>
                  <a:srgbClr val="0A0A46"/>
                </a:solidFill>
                <a:latin typeface="Times New Roman" charset="0"/>
              </a:rPr>
              <a:t>Framingham</a:t>
            </a:r>
            <a:r>
              <a:rPr lang="it-IT" sz="2400" i="1" dirty="0">
                <a:solidFill>
                  <a:srgbClr val="0A0A46"/>
                </a:solidFill>
                <a:latin typeface="Times New Roman" charset="0"/>
              </a:rPr>
              <a:t> </a:t>
            </a:r>
            <a:r>
              <a:rPr lang="it-IT" sz="2400" i="1" dirty="0" err="1">
                <a:solidFill>
                  <a:srgbClr val="0A0A46"/>
                </a:solidFill>
                <a:latin typeface="Times New Roman" charset="0"/>
              </a:rPr>
              <a:t>Study</a:t>
            </a:r>
            <a:r>
              <a:rPr lang="it-IT" sz="2400" i="1" dirty="0">
                <a:solidFill>
                  <a:srgbClr val="0A0A46"/>
                </a:solidFill>
                <a:latin typeface="Times New Roman" charset="0"/>
              </a:rPr>
              <a:t> (481 </a:t>
            </a:r>
            <a:r>
              <a:rPr lang="it-IT" sz="2400" i="1" dirty="0" err="1">
                <a:solidFill>
                  <a:srgbClr val="0A0A46"/>
                </a:solidFill>
                <a:latin typeface="Times New Roman" charset="0"/>
              </a:rPr>
              <a:t>patients</a:t>
            </a:r>
            <a:r>
              <a:rPr lang="it-IT" sz="2400" i="1" dirty="0">
                <a:solidFill>
                  <a:srgbClr val="0A0A46"/>
                </a:solidFill>
                <a:latin typeface="Times New Roman" charset="0"/>
              </a:rPr>
              <a:t> with an </a:t>
            </a:r>
            <a:r>
              <a:rPr lang="it-IT" sz="2400" i="1" dirty="0" err="1">
                <a:solidFill>
                  <a:srgbClr val="0A0A46"/>
                </a:solidFill>
                <a:latin typeface="Times New Roman" charset="0"/>
              </a:rPr>
              <a:t>initial</a:t>
            </a:r>
            <a:r>
              <a:rPr lang="it-IT" sz="2400" i="1" dirty="0">
                <a:solidFill>
                  <a:srgbClr val="0A0A46"/>
                </a:solidFill>
                <a:latin typeface="Times New Roman" charset="0"/>
              </a:rPr>
              <a:t> hip </a:t>
            </a:r>
            <a:r>
              <a:rPr lang="it-IT" sz="2400" i="1" dirty="0" err="1">
                <a:solidFill>
                  <a:srgbClr val="0A0A46"/>
                </a:solidFill>
                <a:latin typeface="Times New Roman" charset="0"/>
              </a:rPr>
              <a:t>fracture</a:t>
            </a:r>
            <a:r>
              <a:rPr lang="it-IT" sz="2400" i="1" dirty="0">
                <a:solidFill>
                  <a:srgbClr val="0A0A46"/>
                </a:solidFill>
                <a:latin typeface="Times New Roman" charset="0"/>
              </a:rPr>
              <a:t>)</a:t>
            </a:r>
          </a:p>
        </p:txBody>
      </p:sp>
      <p:sp>
        <p:nvSpPr>
          <p:cNvPr id="152579" name="Text Box 6"/>
          <p:cNvSpPr txBox="1">
            <a:spLocks noChangeArrowheads="1"/>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200">
                <a:solidFill>
                  <a:srgbClr val="0A0A46"/>
                </a:solidFill>
                <a:ea typeface="Geneva"/>
                <a:cs typeface="Geneva"/>
              </a:rPr>
              <a:t>Berry SD et al. Arch Intern Med, 2007</a:t>
            </a:r>
          </a:p>
        </p:txBody>
      </p:sp>
      <p:grpSp>
        <p:nvGrpSpPr>
          <p:cNvPr id="2" name="Gruppo 15"/>
          <p:cNvGrpSpPr>
            <a:grpSpLocks/>
          </p:cNvGrpSpPr>
          <p:nvPr/>
        </p:nvGrpSpPr>
        <p:grpSpPr bwMode="auto">
          <a:xfrm>
            <a:off x="611188" y="2874963"/>
            <a:ext cx="5259387" cy="2646362"/>
            <a:chOff x="-2590800" y="1752632"/>
            <a:chExt cx="6172168" cy="3106674"/>
          </a:xfrm>
        </p:grpSpPr>
        <p:graphicFrame>
          <p:nvGraphicFramePr>
            <p:cNvPr id="395279" name="Object 3"/>
            <p:cNvGraphicFramePr>
              <a:graphicFrameLocks noChangeAspect="1"/>
            </p:cNvGraphicFramePr>
            <p:nvPr/>
          </p:nvGraphicFramePr>
          <p:xfrm>
            <a:off x="-2345594" y="1693006"/>
            <a:ext cx="5986588" cy="3225926"/>
          </p:xfrm>
          <a:graphic>
            <a:graphicData uri="http://schemas.openxmlformats.org/presentationml/2006/ole">
              <mc:AlternateContent xmlns:mc="http://schemas.openxmlformats.org/markup-compatibility/2006">
                <mc:Choice xmlns:v="urn:schemas-microsoft-com:vml" Requires="v">
                  <p:oleObj spid="_x0000_s395345" r:id="rId4" imgW="5096698" imgH="2749534" progId="Excel.Chart.8">
                    <p:embed/>
                  </p:oleObj>
                </mc:Choice>
                <mc:Fallback>
                  <p:oleObj r:id="rId4" imgW="5096698" imgH="2749534"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5594" y="1693006"/>
                          <a:ext cx="5986588" cy="322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5280" name="Rectangle 9"/>
            <p:cNvSpPr>
              <a:spLocks noChangeArrowheads="1"/>
            </p:cNvSpPr>
            <p:nvPr/>
          </p:nvSpPr>
          <p:spPr bwMode="auto">
            <a:xfrm rot="-5400000">
              <a:off x="-2999582" y="3155156"/>
              <a:ext cx="1122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t-IT" sz="1400">
                  <a:solidFill>
                    <a:srgbClr val="FFFFFF"/>
                  </a:solidFill>
                </a:rPr>
                <a:t>% of patients</a:t>
              </a:r>
            </a:p>
          </p:txBody>
        </p:sp>
      </p:grpSp>
      <p:grpSp>
        <p:nvGrpSpPr>
          <p:cNvPr id="6" name="Gruppo 5"/>
          <p:cNvGrpSpPr>
            <a:grpSpLocks/>
          </p:cNvGrpSpPr>
          <p:nvPr/>
        </p:nvGrpSpPr>
        <p:grpSpPr bwMode="auto">
          <a:xfrm>
            <a:off x="5364163" y="2708275"/>
            <a:ext cx="3754437" cy="2525713"/>
            <a:chOff x="5364110" y="2708900"/>
            <a:chExt cx="3754768" cy="2524872"/>
          </a:xfrm>
        </p:grpSpPr>
        <p:sp>
          <p:nvSpPr>
            <p:cNvPr id="395272" name="Text Box 10"/>
            <p:cNvSpPr txBox="1">
              <a:spLocks noChangeArrowheads="1"/>
            </p:cNvSpPr>
            <p:nvPr/>
          </p:nvSpPr>
          <p:spPr bwMode="auto">
            <a:xfrm>
              <a:off x="7452400" y="2739225"/>
              <a:ext cx="396701" cy="2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20000"/>
                </a:spcBef>
              </a:pPr>
              <a:r>
                <a:rPr lang="it-IT" sz="1400" b="1">
                  <a:solidFill>
                    <a:srgbClr val="FFFFFF"/>
                  </a:solidFill>
                  <a:ea typeface="Geneva"/>
                  <a:cs typeface="Geneva"/>
                </a:rPr>
                <a:t>24,1</a:t>
              </a:r>
            </a:p>
          </p:txBody>
        </p:sp>
        <p:grpSp>
          <p:nvGrpSpPr>
            <p:cNvPr id="395273" name="Gruppo 17"/>
            <p:cNvGrpSpPr>
              <a:grpSpLocks/>
            </p:cNvGrpSpPr>
            <p:nvPr/>
          </p:nvGrpSpPr>
          <p:grpSpPr bwMode="auto">
            <a:xfrm>
              <a:off x="5364110" y="2708900"/>
              <a:ext cx="3754768" cy="2524872"/>
              <a:chOff x="3606540" y="2743231"/>
              <a:chExt cx="4721648" cy="2963342"/>
            </a:xfrm>
          </p:grpSpPr>
          <p:sp>
            <p:nvSpPr>
              <p:cNvPr id="395274" name="Text Box 4"/>
              <p:cNvSpPr txBox="1">
                <a:spLocks noChangeArrowheads="1"/>
              </p:cNvSpPr>
              <p:nvPr/>
            </p:nvSpPr>
            <p:spPr bwMode="auto">
              <a:xfrm rot="-5400000">
                <a:off x="2534980" y="3989128"/>
                <a:ext cx="2530151" cy="38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a:solidFill>
                      <a:srgbClr val="FFFFFF"/>
                    </a:solidFill>
                    <a:ea typeface="Geneva"/>
                    <a:cs typeface="Geneva"/>
                  </a:rPr>
                  <a:t>% of patients</a:t>
                </a:r>
              </a:p>
            </p:txBody>
          </p:sp>
          <p:grpSp>
            <p:nvGrpSpPr>
              <p:cNvPr id="395275" name="Gruppo 16"/>
              <p:cNvGrpSpPr>
                <a:grpSpLocks/>
              </p:cNvGrpSpPr>
              <p:nvPr/>
            </p:nvGrpSpPr>
            <p:grpSpPr bwMode="auto">
              <a:xfrm>
                <a:off x="4038633" y="2743231"/>
                <a:ext cx="4289555" cy="2963342"/>
                <a:chOff x="3851308" y="4005294"/>
                <a:chExt cx="4289555" cy="2963342"/>
              </a:xfrm>
            </p:grpSpPr>
            <p:graphicFrame>
              <p:nvGraphicFramePr>
                <p:cNvPr id="395276" name="Object 7"/>
                <p:cNvGraphicFramePr>
                  <a:graphicFrameLocks noChangeAspect="1"/>
                </p:cNvGraphicFramePr>
                <p:nvPr/>
              </p:nvGraphicFramePr>
              <p:xfrm>
                <a:off x="3787427" y="3945672"/>
                <a:ext cx="4417318" cy="3082586"/>
              </p:xfrm>
              <a:graphic>
                <a:graphicData uri="http://schemas.openxmlformats.org/presentationml/2006/ole">
                  <mc:AlternateContent xmlns:mc="http://schemas.openxmlformats.org/markup-compatibility/2006">
                    <mc:Choice xmlns:v="urn:schemas-microsoft-com:vml" Requires="v">
                      <p:oleObj spid="_x0000_s395346" r:id="rId7" imgW="3511600" imgH="2627604" progId="Excel.Chart.8">
                        <p:embed/>
                      </p:oleObj>
                    </mc:Choice>
                    <mc:Fallback>
                      <p:oleObj r:id="rId7" imgW="3511600" imgH="2627604" progId="Excel.Chart.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7427" y="3945672"/>
                              <a:ext cx="4417318" cy="308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5277" name="Text Box 8"/>
                <p:cNvSpPr txBox="1">
                  <a:spLocks noChangeArrowheads="1"/>
                </p:cNvSpPr>
                <p:nvPr/>
              </p:nvSpPr>
              <p:spPr bwMode="auto">
                <a:xfrm>
                  <a:off x="4614775" y="6202691"/>
                  <a:ext cx="942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b="1">
                      <a:solidFill>
                        <a:srgbClr val="FFFFFF"/>
                      </a:solidFill>
                      <a:ea typeface="Geneva"/>
                      <a:cs typeface="Geneva"/>
                    </a:rPr>
                    <a:t>First</a:t>
                  </a:r>
                </a:p>
              </p:txBody>
            </p:sp>
            <p:sp>
              <p:nvSpPr>
                <p:cNvPr id="395278" name="Text Box 8"/>
                <p:cNvSpPr txBox="1">
                  <a:spLocks noChangeArrowheads="1"/>
                </p:cNvSpPr>
                <p:nvPr/>
              </p:nvSpPr>
              <p:spPr bwMode="auto">
                <a:xfrm>
                  <a:off x="5786481" y="6202691"/>
                  <a:ext cx="990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b="1">
                      <a:solidFill>
                        <a:srgbClr val="FFFFFF"/>
                      </a:solidFill>
                      <a:ea typeface="Geneva"/>
                      <a:cs typeface="Geneva"/>
                    </a:rPr>
                    <a:t>Secomd</a:t>
                  </a:r>
                </a:p>
              </p:txBody>
            </p:sp>
          </p:grpSp>
        </p:grpSp>
      </p:grpSp>
      <p:sp>
        <p:nvSpPr>
          <p:cNvPr id="152582"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52583"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dissolve">
                                      <p:cBhvr>
                                        <p:cTn id="7" dur="500"/>
                                        <p:tgtEl>
                                          <p:spTgt spid="15258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2582"/>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2583"/>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nodeType="afterGroup">
                            <p:stCondLst>
                              <p:cond delay="1000"/>
                            </p:stCondLst>
                            <p:childTnLst>
                              <p:par>
                                <p:cTn id="19" presetID="9"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par>
                          <p:cTn id="22" fill="hold" nodeType="afterGroup">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152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79" grpId="0"/>
      <p:bldP spid="152582" grpId="0" animBg="1"/>
      <p:bldP spid="15258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type="chart" idx="1"/>
          </p:nvPr>
        </p:nvGraphicFramePr>
        <p:xfrm>
          <a:off x="1085850" y="1958975"/>
          <a:ext cx="7094538"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3256" name="Text Box 8"/>
          <p:cNvSpPr txBox="1">
            <a:spLocks noChangeArrowheads="1"/>
          </p:cNvSpPr>
          <p:nvPr/>
        </p:nvSpPr>
        <p:spPr bwMode="auto">
          <a:xfrm>
            <a:off x="0" y="6523038"/>
            <a:ext cx="9144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spcAft>
                <a:spcPct val="35000"/>
              </a:spcAft>
            </a:pPr>
            <a:r>
              <a:rPr lang="it-IT" sz="1200">
                <a:solidFill>
                  <a:srgbClr val="0A0A46"/>
                </a:solidFill>
                <a:ea typeface="Geneva"/>
                <a:cs typeface="Geneva"/>
              </a:rPr>
              <a:t>Black et al. J Bone Miner Res, 1999</a:t>
            </a:r>
          </a:p>
        </p:txBody>
      </p:sp>
      <p:sp>
        <p:nvSpPr>
          <p:cNvPr id="11"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5" name="Gruppo 4"/>
          <p:cNvGrpSpPr>
            <a:grpSpLocks/>
          </p:cNvGrpSpPr>
          <p:nvPr/>
        </p:nvGrpSpPr>
        <p:grpSpPr bwMode="auto">
          <a:xfrm>
            <a:off x="827088" y="2498725"/>
            <a:ext cx="6638925" cy="3451225"/>
            <a:chOff x="827481" y="2498697"/>
            <a:chExt cx="6637838" cy="3450653"/>
          </a:xfrm>
        </p:grpSpPr>
        <p:sp>
          <p:nvSpPr>
            <p:cNvPr id="53253" name="Text Box 5"/>
            <p:cNvSpPr txBox="1">
              <a:spLocks noChangeArrowheads="1"/>
            </p:cNvSpPr>
            <p:nvPr/>
          </p:nvSpPr>
          <p:spPr bwMode="auto">
            <a:xfrm>
              <a:off x="3681339" y="5657298"/>
              <a:ext cx="2258642" cy="292052"/>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38100" tIns="38100" rIns="38100" bIns="38100" anchor="ctr">
              <a:spAutoFit/>
            </a:bodyPr>
            <a:lstStyle>
              <a:lvl1pPr eaLnBrk="0" hangingPunct="0">
                <a:defRPr sz="2400">
                  <a:solidFill>
                    <a:schemeClr val="tx1"/>
                  </a:solidFill>
                  <a:latin typeface="Arial" charset="0"/>
                  <a:ea typeface="Geneva" charset="0"/>
                  <a:cs typeface="Geneva" charset="0"/>
                </a:defRPr>
              </a:lvl1pPr>
              <a:lvl2pPr marL="37931725" indent="-37474525" eaLnBrk="0" hangingPunct="0">
                <a:defRPr sz="2400">
                  <a:solidFill>
                    <a:schemeClr val="tx1"/>
                  </a:solidFill>
                  <a:latin typeface="Arial" charset="0"/>
                  <a:ea typeface="Geneva" charset="0"/>
                </a:defRPr>
              </a:lvl2pPr>
              <a:lvl3pPr eaLnBrk="0" hangingPunct="0">
                <a:defRPr sz="2400">
                  <a:solidFill>
                    <a:schemeClr val="tx1"/>
                  </a:solidFill>
                  <a:latin typeface="Arial" charset="0"/>
                  <a:ea typeface="Geneva" charset="0"/>
                </a:defRPr>
              </a:lvl3pPr>
              <a:lvl4pPr eaLnBrk="0" hangingPunct="0">
                <a:defRPr sz="2400">
                  <a:solidFill>
                    <a:schemeClr val="tx1"/>
                  </a:solidFill>
                  <a:latin typeface="Arial" charset="0"/>
                  <a:ea typeface="Geneva" charset="0"/>
                </a:defRPr>
              </a:lvl4pPr>
              <a:lvl5pPr eaLnBrk="0" hangingPunct="0">
                <a:defRPr sz="2400">
                  <a:solidFill>
                    <a:schemeClr val="tx1"/>
                  </a:solidFill>
                  <a:latin typeface="Arial" charset="0"/>
                  <a:ea typeface="Geneva" charset="0"/>
                </a:defRPr>
              </a:lvl5pPr>
              <a:lvl6pPr marL="457200" eaLnBrk="0" fontAlgn="base" hangingPunct="0">
                <a:spcBef>
                  <a:spcPct val="0"/>
                </a:spcBef>
                <a:spcAft>
                  <a:spcPct val="0"/>
                </a:spcAft>
                <a:defRPr sz="2400">
                  <a:solidFill>
                    <a:schemeClr val="tx1"/>
                  </a:solidFill>
                  <a:latin typeface="Arial" charset="0"/>
                  <a:ea typeface="Geneva" charset="0"/>
                </a:defRPr>
              </a:lvl6pPr>
              <a:lvl7pPr marL="914400" eaLnBrk="0" fontAlgn="base" hangingPunct="0">
                <a:spcBef>
                  <a:spcPct val="0"/>
                </a:spcBef>
                <a:spcAft>
                  <a:spcPct val="0"/>
                </a:spcAft>
                <a:defRPr sz="2400">
                  <a:solidFill>
                    <a:schemeClr val="tx1"/>
                  </a:solidFill>
                  <a:latin typeface="Arial" charset="0"/>
                  <a:ea typeface="Geneva" charset="0"/>
                </a:defRPr>
              </a:lvl7pPr>
              <a:lvl8pPr marL="1371600" eaLnBrk="0" fontAlgn="base" hangingPunct="0">
                <a:spcBef>
                  <a:spcPct val="0"/>
                </a:spcBef>
                <a:spcAft>
                  <a:spcPct val="0"/>
                </a:spcAft>
                <a:defRPr sz="2400">
                  <a:solidFill>
                    <a:schemeClr val="tx1"/>
                  </a:solidFill>
                  <a:latin typeface="Arial" charset="0"/>
                  <a:ea typeface="Geneva" charset="0"/>
                </a:defRPr>
              </a:lvl8pPr>
              <a:lvl9pPr marL="1828800" eaLnBrk="0" fontAlgn="base" hangingPunct="0">
                <a:spcBef>
                  <a:spcPct val="0"/>
                </a:spcBef>
                <a:spcAft>
                  <a:spcPct val="0"/>
                </a:spcAft>
                <a:defRPr sz="2400">
                  <a:solidFill>
                    <a:schemeClr val="tx1"/>
                  </a:solidFill>
                  <a:latin typeface="Arial" charset="0"/>
                  <a:ea typeface="Geneva" charset="0"/>
                </a:defRPr>
              </a:lvl9pPr>
            </a:lstStyle>
            <a:p>
              <a:pPr algn="ctr">
                <a:spcAft>
                  <a:spcPct val="35000"/>
                </a:spcAft>
                <a:defRPr/>
              </a:pPr>
              <a:r>
                <a:rPr lang="it-IT" sz="1400" dirty="0" err="1">
                  <a:solidFill>
                    <a:srgbClr val="FFFFFF"/>
                  </a:solidFill>
                  <a:latin typeface="Times New Roman" charset="0"/>
                </a:rPr>
                <a:t>Number</a:t>
              </a:r>
              <a:r>
                <a:rPr lang="it-IT" sz="1400" dirty="0">
                  <a:solidFill>
                    <a:srgbClr val="FFFFFF"/>
                  </a:solidFill>
                  <a:latin typeface="Times New Roman" charset="0"/>
                </a:rPr>
                <a:t> of </a:t>
              </a:r>
              <a:r>
                <a:rPr lang="it-IT" sz="1400" dirty="0" err="1">
                  <a:solidFill>
                    <a:srgbClr val="FFFFFF"/>
                  </a:solidFill>
                  <a:latin typeface="Times New Roman" charset="0"/>
                </a:rPr>
                <a:t>prevalent</a:t>
              </a:r>
              <a:r>
                <a:rPr lang="it-IT" sz="1400" dirty="0">
                  <a:solidFill>
                    <a:srgbClr val="FFFFFF"/>
                  </a:solidFill>
                  <a:latin typeface="Times New Roman" charset="0"/>
                </a:rPr>
                <a:t> </a:t>
              </a:r>
              <a:r>
                <a:rPr lang="it-IT" sz="1400" dirty="0" err="1">
                  <a:solidFill>
                    <a:srgbClr val="FFFFFF"/>
                  </a:solidFill>
                  <a:latin typeface="Times New Roman" charset="0"/>
                </a:rPr>
                <a:t>fractures</a:t>
              </a:r>
              <a:endParaRPr lang="it-IT" sz="1400" dirty="0">
                <a:solidFill>
                  <a:srgbClr val="FFFFFF"/>
                </a:solidFill>
                <a:latin typeface="Times New Roman" charset="0"/>
              </a:endParaRPr>
            </a:p>
          </p:txBody>
        </p:sp>
        <p:sp>
          <p:nvSpPr>
            <p:cNvPr id="53254" name="Text Box 6"/>
            <p:cNvSpPr txBox="1">
              <a:spLocks noChangeArrowheads="1"/>
            </p:cNvSpPr>
            <p:nvPr/>
          </p:nvSpPr>
          <p:spPr bwMode="auto">
            <a:xfrm rot="16200000">
              <a:off x="-266125" y="3592303"/>
              <a:ext cx="2479264" cy="292052"/>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38100" tIns="38100" rIns="38100" bIns="38100" anchor="ctr">
              <a:spAutoFit/>
            </a:bodyPr>
            <a:lstStyle>
              <a:lvl1pPr eaLnBrk="0" hangingPunct="0">
                <a:defRPr sz="2400">
                  <a:solidFill>
                    <a:schemeClr val="tx1"/>
                  </a:solidFill>
                  <a:latin typeface="Arial" charset="0"/>
                  <a:ea typeface="Geneva" charset="0"/>
                  <a:cs typeface="Geneva" charset="0"/>
                </a:defRPr>
              </a:lvl1pPr>
              <a:lvl2pPr marL="37931725" indent="-37474525" eaLnBrk="0" hangingPunct="0">
                <a:defRPr sz="2400">
                  <a:solidFill>
                    <a:schemeClr val="tx1"/>
                  </a:solidFill>
                  <a:latin typeface="Arial" charset="0"/>
                  <a:ea typeface="Geneva" charset="0"/>
                </a:defRPr>
              </a:lvl2pPr>
              <a:lvl3pPr eaLnBrk="0" hangingPunct="0">
                <a:defRPr sz="2400">
                  <a:solidFill>
                    <a:schemeClr val="tx1"/>
                  </a:solidFill>
                  <a:latin typeface="Arial" charset="0"/>
                  <a:ea typeface="Geneva" charset="0"/>
                </a:defRPr>
              </a:lvl3pPr>
              <a:lvl4pPr eaLnBrk="0" hangingPunct="0">
                <a:defRPr sz="2400">
                  <a:solidFill>
                    <a:schemeClr val="tx1"/>
                  </a:solidFill>
                  <a:latin typeface="Arial" charset="0"/>
                  <a:ea typeface="Geneva" charset="0"/>
                </a:defRPr>
              </a:lvl4pPr>
              <a:lvl5pPr eaLnBrk="0" hangingPunct="0">
                <a:defRPr sz="2400">
                  <a:solidFill>
                    <a:schemeClr val="tx1"/>
                  </a:solidFill>
                  <a:latin typeface="Arial" charset="0"/>
                  <a:ea typeface="Geneva" charset="0"/>
                </a:defRPr>
              </a:lvl5pPr>
              <a:lvl6pPr marL="457200" eaLnBrk="0" fontAlgn="base" hangingPunct="0">
                <a:spcBef>
                  <a:spcPct val="0"/>
                </a:spcBef>
                <a:spcAft>
                  <a:spcPct val="0"/>
                </a:spcAft>
                <a:defRPr sz="2400">
                  <a:solidFill>
                    <a:schemeClr val="tx1"/>
                  </a:solidFill>
                  <a:latin typeface="Arial" charset="0"/>
                  <a:ea typeface="Geneva" charset="0"/>
                </a:defRPr>
              </a:lvl6pPr>
              <a:lvl7pPr marL="914400" eaLnBrk="0" fontAlgn="base" hangingPunct="0">
                <a:spcBef>
                  <a:spcPct val="0"/>
                </a:spcBef>
                <a:spcAft>
                  <a:spcPct val="0"/>
                </a:spcAft>
                <a:defRPr sz="2400">
                  <a:solidFill>
                    <a:schemeClr val="tx1"/>
                  </a:solidFill>
                  <a:latin typeface="Arial" charset="0"/>
                  <a:ea typeface="Geneva" charset="0"/>
                </a:defRPr>
              </a:lvl7pPr>
              <a:lvl8pPr marL="1371600" eaLnBrk="0" fontAlgn="base" hangingPunct="0">
                <a:spcBef>
                  <a:spcPct val="0"/>
                </a:spcBef>
                <a:spcAft>
                  <a:spcPct val="0"/>
                </a:spcAft>
                <a:defRPr sz="2400">
                  <a:solidFill>
                    <a:schemeClr val="tx1"/>
                  </a:solidFill>
                  <a:latin typeface="Arial" charset="0"/>
                  <a:ea typeface="Geneva" charset="0"/>
                </a:defRPr>
              </a:lvl8pPr>
              <a:lvl9pPr marL="1828800" eaLnBrk="0" fontAlgn="base" hangingPunct="0">
                <a:spcBef>
                  <a:spcPct val="0"/>
                </a:spcBef>
                <a:spcAft>
                  <a:spcPct val="0"/>
                </a:spcAft>
                <a:defRPr sz="2400">
                  <a:solidFill>
                    <a:schemeClr val="tx1"/>
                  </a:solidFill>
                  <a:latin typeface="Arial" charset="0"/>
                  <a:ea typeface="Geneva" charset="0"/>
                </a:defRPr>
              </a:lvl9pPr>
            </a:lstStyle>
            <a:p>
              <a:pPr algn="ctr">
                <a:spcAft>
                  <a:spcPct val="35000"/>
                </a:spcAft>
                <a:defRPr/>
              </a:pPr>
              <a:r>
                <a:rPr lang="it-IT" sz="1400" dirty="0">
                  <a:solidFill>
                    <a:srgbClr val="FFFFFF"/>
                  </a:solidFill>
                  <a:latin typeface="Times New Roman" charset="0"/>
                </a:rPr>
                <a:t>Relative </a:t>
              </a:r>
              <a:r>
                <a:rPr lang="it-IT" sz="1400" dirty="0" err="1">
                  <a:solidFill>
                    <a:srgbClr val="FFFFFF"/>
                  </a:solidFill>
                  <a:latin typeface="Times New Roman" charset="0"/>
                </a:rPr>
                <a:t>risk</a:t>
              </a:r>
              <a:r>
                <a:rPr lang="it-IT" sz="1400" dirty="0">
                  <a:solidFill>
                    <a:srgbClr val="FFFFFF"/>
                  </a:solidFill>
                  <a:latin typeface="Times New Roman" charset="0"/>
                </a:rPr>
                <a:t> of </a:t>
              </a:r>
              <a:r>
                <a:rPr lang="it-IT" sz="1400" dirty="0" err="1">
                  <a:solidFill>
                    <a:srgbClr val="FFFFFF"/>
                  </a:solidFill>
                  <a:latin typeface="Times New Roman" charset="0"/>
                </a:rPr>
                <a:t>incident</a:t>
              </a:r>
              <a:r>
                <a:rPr lang="it-IT" sz="1400" dirty="0">
                  <a:solidFill>
                    <a:srgbClr val="FFFFFF"/>
                  </a:solidFill>
                  <a:latin typeface="Times New Roman" charset="0"/>
                </a:rPr>
                <a:t> </a:t>
              </a:r>
              <a:r>
                <a:rPr lang="it-IT" sz="1400" dirty="0" err="1">
                  <a:solidFill>
                    <a:srgbClr val="FFFFFF"/>
                  </a:solidFill>
                  <a:latin typeface="Times New Roman" charset="0"/>
                </a:rPr>
                <a:t>fractures</a:t>
              </a:r>
              <a:endParaRPr lang="it-IT" sz="1400" dirty="0">
                <a:solidFill>
                  <a:srgbClr val="FFFFFF"/>
                </a:solidFill>
                <a:latin typeface="Times New Roman" charset="0"/>
              </a:endParaRPr>
            </a:p>
          </p:txBody>
        </p:sp>
        <p:sp>
          <p:nvSpPr>
            <p:cNvPr id="396298" name="Text Box 9"/>
            <p:cNvSpPr txBox="1">
              <a:spLocks noChangeArrowheads="1"/>
            </p:cNvSpPr>
            <p:nvPr/>
          </p:nvSpPr>
          <p:spPr bwMode="auto">
            <a:xfrm>
              <a:off x="7092350" y="5353533"/>
              <a:ext cx="372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20000"/>
                </a:spcBef>
              </a:pPr>
              <a:r>
                <a:rPr lang="it-IT" sz="1400" b="1">
                  <a:solidFill>
                    <a:srgbClr val="FFFFFF"/>
                  </a:solidFill>
                  <a:ea typeface="Arial Unicode MS" pitchFamily="34" charset="-128"/>
                  <a:cs typeface="Times New Roman" pitchFamily="18" charset="0"/>
                </a:rPr>
                <a:t>≥3</a:t>
              </a:r>
            </a:p>
          </p:txBody>
        </p:sp>
        <p:sp>
          <p:nvSpPr>
            <p:cNvPr id="396299" name="Text Box 9"/>
            <p:cNvSpPr txBox="1">
              <a:spLocks noChangeArrowheads="1"/>
            </p:cNvSpPr>
            <p:nvPr/>
          </p:nvSpPr>
          <p:spPr bwMode="auto">
            <a:xfrm>
              <a:off x="5521736" y="5353533"/>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20000"/>
                </a:spcBef>
              </a:pPr>
              <a:r>
                <a:rPr lang="it-IT" sz="1400" b="1">
                  <a:solidFill>
                    <a:srgbClr val="FFFFFF"/>
                  </a:solidFill>
                  <a:ea typeface="Arial Unicode MS" pitchFamily="34" charset="-128"/>
                  <a:cs typeface="Times New Roman" pitchFamily="18" charset="0"/>
                </a:rPr>
                <a:t>2</a:t>
              </a:r>
            </a:p>
          </p:txBody>
        </p:sp>
        <p:sp>
          <p:nvSpPr>
            <p:cNvPr id="396300" name="Text Box 9"/>
            <p:cNvSpPr txBox="1">
              <a:spLocks noChangeArrowheads="1"/>
            </p:cNvSpPr>
            <p:nvPr/>
          </p:nvSpPr>
          <p:spPr bwMode="auto">
            <a:xfrm>
              <a:off x="3851900" y="5353533"/>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20000"/>
                </a:spcBef>
              </a:pPr>
              <a:r>
                <a:rPr lang="it-IT" sz="1400" b="1">
                  <a:solidFill>
                    <a:srgbClr val="FFFFFF"/>
                  </a:solidFill>
                  <a:ea typeface="Arial Unicode MS" pitchFamily="34" charset="-128"/>
                  <a:cs typeface="Times New Roman" pitchFamily="18" charset="0"/>
                </a:rPr>
                <a:t>1</a:t>
              </a:r>
            </a:p>
          </p:txBody>
        </p:sp>
        <p:sp>
          <p:nvSpPr>
            <p:cNvPr id="396301" name="Text Box 9"/>
            <p:cNvSpPr txBox="1">
              <a:spLocks noChangeArrowheads="1"/>
            </p:cNvSpPr>
            <p:nvPr/>
          </p:nvSpPr>
          <p:spPr bwMode="auto">
            <a:xfrm>
              <a:off x="2232650" y="5353533"/>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20000"/>
                </a:spcBef>
              </a:pPr>
              <a:r>
                <a:rPr lang="it-IT" sz="1400" b="1">
                  <a:solidFill>
                    <a:srgbClr val="FFFFFF"/>
                  </a:solidFill>
                  <a:ea typeface="Arial Unicode MS" pitchFamily="34" charset="-128"/>
                  <a:cs typeface="Times New Roman" pitchFamily="18" charset="0"/>
                </a:rPr>
                <a:t>0</a:t>
              </a:r>
            </a:p>
          </p:txBody>
        </p:sp>
      </p:grpSp>
      <p:sp>
        <p:nvSpPr>
          <p:cNvPr id="16" name="Rectangle 2"/>
          <p:cNvSpPr>
            <a:spLocks noChangeArrowheads="1"/>
          </p:cNvSpPr>
          <p:nvPr/>
        </p:nvSpPr>
        <p:spPr bwMode="auto">
          <a:xfrm>
            <a:off x="0" y="-26988"/>
            <a:ext cx="9144000" cy="1371601"/>
          </a:xfrm>
          <a:prstGeom prst="rect">
            <a:avLst/>
          </a:prstGeom>
          <a:noFill/>
          <a:ln w="12700">
            <a:noFill/>
            <a:miter lim="800000"/>
            <a:headEnd/>
            <a:tailEnd/>
          </a:ln>
          <a:effectLst/>
        </p:spPr>
        <p:txBody>
          <a:bodyPr lIns="90488" tIns="44450" rIns="90488" bIns="44450" anchor="ctr"/>
          <a:lstStyle/>
          <a:p>
            <a:pPr algn="ctr" eaLnBrk="1" hangingPunct="1">
              <a:lnSpc>
                <a:spcPts val="3900"/>
              </a:lnSpc>
              <a:defRPr/>
            </a:pPr>
            <a:r>
              <a:rPr lang="it-IT" sz="3600" b="1" kern="0" dirty="0">
                <a:solidFill>
                  <a:srgbClr val="0A0A46"/>
                </a:solidFill>
                <a:effectLst>
                  <a:outerShdw blurRad="76200" dist="12700" dir="2700000" algn="tl" rotWithShape="0">
                    <a:srgbClr val="0A0A46">
                      <a:alpha val="50000"/>
                    </a:srgbClr>
                  </a:outerShdw>
                </a:effectLst>
                <a:latin typeface="Times New Roman" charset="0"/>
              </a:rPr>
              <a:t>Relative </a:t>
            </a:r>
            <a:r>
              <a:rPr lang="it-IT" sz="3600" b="1" kern="0" dirty="0" err="1">
                <a:solidFill>
                  <a:srgbClr val="0A0A46"/>
                </a:solidFill>
                <a:effectLst>
                  <a:outerShdw blurRad="76200" dist="12700" dir="2700000" algn="tl" rotWithShape="0">
                    <a:srgbClr val="0A0A46">
                      <a:alpha val="50000"/>
                    </a:srgbClr>
                  </a:outerShdw>
                </a:effectLst>
                <a:latin typeface="Times New Roman" charset="0"/>
              </a:rPr>
              <a:t>risk</a:t>
            </a:r>
            <a:r>
              <a:rPr lang="it-IT" sz="3600" b="1" kern="0" dirty="0">
                <a:solidFill>
                  <a:srgbClr val="0A0A46"/>
                </a:solidFill>
                <a:effectLst>
                  <a:outerShdw blurRad="76200" dist="12700" dir="2700000" algn="tl" rotWithShape="0">
                    <a:srgbClr val="0A0A46">
                      <a:alpha val="50000"/>
                    </a:srgbClr>
                  </a:outerShdw>
                </a:effectLst>
                <a:latin typeface="Times New Roman" charset="0"/>
              </a:rPr>
              <a:t> of </a:t>
            </a:r>
            <a:r>
              <a:rPr lang="it-IT" sz="3600" b="1" kern="0" dirty="0" err="1">
                <a:solidFill>
                  <a:srgbClr val="0A0A46"/>
                </a:solidFill>
                <a:effectLst>
                  <a:outerShdw blurRad="76200" dist="12700" dir="2700000" algn="tl" rotWithShape="0">
                    <a:srgbClr val="0A0A46">
                      <a:alpha val="50000"/>
                    </a:srgbClr>
                  </a:outerShdw>
                </a:effectLst>
                <a:latin typeface="Times New Roman" charset="0"/>
              </a:rPr>
              <a:t>incident</a:t>
            </a:r>
            <a:r>
              <a:rPr lang="it-IT" sz="3600" b="1" kern="0" dirty="0">
                <a:solidFill>
                  <a:srgbClr val="0A0A46"/>
                </a:solidFill>
                <a:effectLst>
                  <a:outerShdw blurRad="76200" dist="12700" dir="2700000" algn="tl" rotWithShape="0">
                    <a:srgbClr val="0A0A46">
                      <a:alpha val="50000"/>
                    </a:srgbClr>
                  </a:outerShdw>
                </a:effectLst>
                <a:latin typeface="Times New Roman" charset="0"/>
              </a:rPr>
              <a:t> </a:t>
            </a:r>
            <a:r>
              <a:rPr lang="it-IT" sz="3600" b="1" kern="0" dirty="0" err="1">
                <a:solidFill>
                  <a:srgbClr val="0A0A46"/>
                </a:solidFill>
                <a:effectLst>
                  <a:outerShdw blurRad="76200" dist="12700" dir="2700000" algn="tl" rotWithShape="0">
                    <a:srgbClr val="0A0A46">
                      <a:alpha val="50000"/>
                    </a:srgbClr>
                  </a:outerShdw>
                </a:effectLst>
                <a:latin typeface="Times New Roman" charset="0"/>
              </a:rPr>
              <a:t>vertebral</a:t>
            </a:r>
            <a:r>
              <a:rPr lang="it-IT" sz="3600" b="1" kern="0" dirty="0">
                <a:solidFill>
                  <a:srgbClr val="0A0A46"/>
                </a:solidFill>
                <a:effectLst>
                  <a:outerShdw blurRad="76200" dist="12700" dir="2700000" algn="tl" rotWithShape="0">
                    <a:srgbClr val="0A0A46">
                      <a:alpha val="50000"/>
                    </a:srgbClr>
                  </a:outerShdw>
                </a:effectLst>
                <a:latin typeface="Times New Roman" charset="0"/>
              </a:rPr>
              <a:t> </a:t>
            </a:r>
            <a:r>
              <a:rPr lang="it-IT" sz="3600" b="1" kern="0" dirty="0" err="1">
                <a:solidFill>
                  <a:srgbClr val="0A0A46"/>
                </a:solidFill>
                <a:effectLst>
                  <a:outerShdw blurRad="76200" dist="12700" dir="2700000" algn="tl" rotWithShape="0">
                    <a:srgbClr val="0A0A46">
                      <a:alpha val="50000"/>
                    </a:srgbClr>
                  </a:outerShdw>
                </a:effectLst>
                <a:latin typeface="Times New Roman" charset="0"/>
              </a:rPr>
              <a:t>fractures</a:t>
            </a:r>
            <a:r>
              <a:rPr lang="it-IT" sz="3600" b="1" kern="0" dirty="0">
                <a:solidFill>
                  <a:srgbClr val="0A0A46"/>
                </a:solidFill>
                <a:effectLst>
                  <a:outerShdw blurRad="76200" dist="12700" dir="2700000" algn="tl" rotWithShape="0">
                    <a:srgbClr val="0A0A46">
                      <a:alpha val="50000"/>
                    </a:srgbClr>
                  </a:outerShdw>
                </a:effectLst>
                <a:latin typeface="Times New Roman" charset="0"/>
              </a:rPr>
              <a:t> </a:t>
            </a:r>
            <a:r>
              <a:rPr lang="it-IT" sz="3600" b="1" kern="0" dirty="0" err="1">
                <a:solidFill>
                  <a:srgbClr val="0A0A46"/>
                </a:solidFill>
                <a:effectLst>
                  <a:outerShdw blurRad="76200" dist="12700" dir="2700000" algn="tl" rotWithShape="0">
                    <a:srgbClr val="0A0A46">
                      <a:alpha val="50000"/>
                    </a:srgbClr>
                  </a:outerShdw>
                </a:effectLst>
                <a:latin typeface="Times New Roman" charset="0"/>
              </a:rPr>
              <a:t>according</a:t>
            </a:r>
            <a:r>
              <a:rPr lang="it-IT" sz="3600" b="1" kern="0" dirty="0">
                <a:solidFill>
                  <a:srgbClr val="0A0A46"/>
                </a:solidFill>
                <a:effectLst>
                  <a:outerShdw blurRad="76200" dist="12700" dir="2700000" algn="tl" rotWithShape="0">
                    <a:srgbClr val="0A0A46">
                      <a:alpha val="50000"/>
                    </a:srgbClr>
                  </a:outerShdw>
                </a:effectLst>
                <a:latin typeface="Times New Roman" charset="0"/>
              </a:rPr>
              <a:t> to </a:t>
            </a:r>
            <a:r>
              <a:rPr lang="it-IT" sz="3600" b="1" kern="0" dirty="0" err="1">
                <a:solidFill>
                  <a:srgbClr val="0A0A46"/>
                </a:solidFill>
                <a:effectLst>
                  <a:outerShdw blurRad="76200" dist="12700" dir="2700000" algn="tl" rotWithShape="0">
                    <a:srgbClr val="0A0A46">
                      <a:alpha val="50000"/>
                    </a:srgbClr>
                  </a:outerShdw>
                </a:effectLst>
                <a:latin typeface="Times New Roman" charset="0"/>
              </a:rPr>
              <a:t>prevalent</a:t>
            </a:r>
            <a:r>
              <a:rPr lang="it-IT" sz="3600" b="1" kern="0" dirty="0">
                <a:solidFill>
                  <a:srgbClr val="0A0A46"/>
                </a:solidFill>
                <a:effectLst>
                  <a:outerShdw blurRad="76200" dist="12700" dir="2700000" algn="tl" rotWithShape="0">
                    <a:srgbClr val="0A0A46">
                      <a:alpha val="50000"/>
                    </a:srgbClr>
                  </a:outerShdw>
                </a:effectLst>
                <a:latin typeface="Times New Roman" charset="0"/>
              </a:rPr>
              <a:t> </a:t>
            </a:r>
            <a:r>
              <a:rPr lang="it-IT" sz="3600" b="1" kern="0" dirty="0" err="1">
                <a:solidFill>
                  <a:srgbClr val="0A0A46"/>
                </a:solidFill>
                <a:effectLst>
                  <a:outerShdw blurRad="76200" dist="12700" dir="2700000" algn="tl" rotWithShape="0">
                    <a:srgbClr val="0A0A46">
                      <a:alpha val="50000"/>
                    </a:srgbClr>
                  </a:outerShdw>
                </a:effectLst>
                <a:latin typeface="Times New Roman" charset="0"/>
              </a:rPr>
              <a:t>fractures</a:t>
            </a:r>
            <a:endParaRPr lang="it-IT" sz="2400" i="1" dirty="0">
              <a:solidFill>
                <a:srgbClr val="0A0A46"/>
              </a:solidFill>
              <a:latin typeface="Times New Roman"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nodeType="afterGroup">
                            <p:stCondLst>
                              <p:cond delay="10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nodeType="afterGroup">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53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3256" grpId="0"/>
      <p:bldP spid="11" grpId="0" animBg="1"/>
      <p:bldP spid="12" grpId="0" animBg="1"/>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ChangeArrowheads="1"/>
          </p:cNvSpPr>
          <p:nvPr/>
        </p:nvSpPr>
        <p:spPr bwMode="auto">
          <a:xfrm>
            <a:off x="0" y="6453188"/>
            <a:ext cx="9144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it-IT" sz="1200">
                <a:solidFill>
                  <a:srgbClr val="0A0A46"/>
                </a:solidFill>
              </a:rPr>
              <a:t>Klotzbuecher et al. J Bone Min Res, 2000</a:t>
            </a:r>
          </a:p>
        </p:txBody>
      </p:sp>
      <p:sp>
        <p:nvSpPr>
          <p:cNvPr id="45"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6"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4" name="Gruppo 3"/>
          <p:cNvGrpSpPr>
            <a:grpSpLocks/>
          </p:cNvGrpSpPr>
          <p:nvPr/>
        </p:nvGrpSpPr>
        <p:grpSpPr bwMode="auto">
          <a:xfrm>
            <a:off x="684213" y="2133600"/>
            <a:ext cx="7607300" cy="3743325"/>
            <a:chOff x="683460" y="2132820"/>
            <a:chExt cx="7607886" cy="3744520"/>
          </a:xfrm>
        </p:grpSpPr>
        <p:sp>
          <p:nvSpPr>
            <p:cNvPr id="397319" name="Line 5"/>
            <p:cNvSpPr>
              <a:spLocks noChangeShapeType="1"/>
            </p:cNvSpPr>
            <p:nvPr/>
          </p:nvSpPr>
          <p:spPr bwMode="auto">
            <a:xfrm>
              <a:off x="6635116" y="2380534"/>
              <a:ext cx="0" cy="2884487"/>
            </a:xfrm>
            <a:prstGeom prst="line">
              <a:avLst/>
            </a:prstGeom>
            <a:noFill/>
            <a:ln w="6350">
              <a:solidFill>
                <a:srgbClr val="FFFF99"/>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397320" name="Line 5"/>
            <p:cNvSpPr>
              <a:spLocks noChangeShapeType="1"/>
            </p:cNvSpPr>
            <p:nvPr/>
          </p:nvSpPr>
          <p:spPr bwMode="auto">
            <a:xfrm>
              <a:off x="5050896" y="2380534"/>
              <a:ext cx="0" cy="2884487"/>
            </a:xfrm>
            <a:prstGeom prst="line">
              <a:avLst/>
            </a:prstGeom>
            <a:noFill/>
            <a:ln w="6350">
              <a:solidFill>
                <a:srgbClr val="FFFF99"/>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397321" name="Rectangle 30"/>
            <p:cNvSpPr>
              <a:spLocks noChangeArrowheads="1"/>
            </p:cNvSpPr>
            <p:nvPr/>
          </p:nvSpPr>
          <p:spPr bwMode="auto">
            <a:xfrm>
              <a:off x="683460" y="4288487"/>
              <a:ext cx="1054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it-IT" sz="1400">
                  <a:solidFill>
                    <a:srgbClr val="FFFFFF"/>
                  </a:solidFill>
                </a:rPr>
                <a:t>All (nonspine)</a:t>
              </a:r>
            </a:p>
          </p:txBody>
        </p:sp>
        <p:sp>
          <p:nvSpPr>
            <p:cNvPr id="397322" name="Rectangle 7"/>
            <p:cNvSpPr>
              <a:spLocks noChangeArrowheads="1"/>
            </p:cNvSpPr>
            <p:nvPr/>
          </p:nvSpPr>
          <p:spPr bwMode="auto">
            <a:xfrm>
              <a:off x="1945971" y="4772896"/>
              <a:ext cx="1501923" cy="403225"/>
            </a:xfrm>
            <a:prstGeom prst="rect">
              <a:avLst/>
            </a:prstGeom>
            <a:gradFill rotWithShape="1">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7323" name="Rectangle 8"/>
            <p:cNvSpPr>
              <a:spLocks noChangeArrowheads="1"/>
            </p:cNvSpPr>
            <p:nvPr/>
          </p:nvSpPr>
          <p:spPr bwMode="auto">
            <a:xfrm>
              <a:off x="1945971" y="4191871"/>
              <a:ext cx="1429091" cy="403225"/>
            </a:xfrm>
            <a:prstGeom prst="rect">
              <a:avLst/>
            </a:prstGeom>
            <a:gradFill rotWithShape="1">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7324" name="Rectangle 9"/>
            <p:cNvSpPr>
              <a:spLocks noChangeArrowheads="1"/>
            </p:cNvSpPr>
            <p:nvPr/>
          </p:nvSpPr>
          <p:spPr bwMode="auto">
            <a:xfrm>
              <a:off x="1945971" y="3633071"/>
              <a:ext cx="1108234" cy="379413"/>
            </a:xfrm>
            <a:prstGeom prst="rect">
              <a:avLst/>
            </a:prstGeom>
            <a:gradFill rotWithShape="1">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7325" name="Rectangle 10"/>
            <p:cNvSpPr>
              <a:spLocks noChangeArrowheads="1"/>
            </p:cNvSpPr>
            <p:nvPr/>
          </p:nvSpPr>
          <p:spPr bwMode="auto">
            <a:xfrm>
              <a:off x="1945971" y="3052046"/>
              <a:ext cx="1822780" cy="401638"/>
            </a:xfrm>
            <a:prstGeom prst="rect">
              <a:avLst/>
            </a:prstGeom>
            <a:gradFill rotWithShape="1">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7326" name="Rectangle 11"/>
            <p:cNvSpPr>
              <a:spLocks noChangeArrowheads="1"/>
            </p:cNvSpPr>
            <p:nvPr/>
          </p:nvSpPr>
          <p:spPr bwMode="auto">
            <a:xfrm>
              <a:off x="1945971" y="2471021"/>
              <a:ext cx="3474305" cy="401638"/>
            </a:xfrm>
            <a:prstGeom prst="rect">
              <a:avLst/>
            </a:prstGeom>
            <a:gradFill rotWithShape="1">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pPr eaLnBrk="1" hangingPunct="1"/>
              <a:endParaRPr lang="it-IT" sz="1800">
                <a:solidFill>
                  <a:srgbClr val="000000"/>
                </a:solidFill>
                <a:latin typeface="Arial" pitchFamily="34" charset="0"/>
              </a:endParaRPr>
            </a:p>
          </p:txBody>
        </p:sp>
        <p:sp>
          <p:nvSpPr>
            <p:cNvPr id="397327" name="Line 12"/>
            <p:cNvSpPr>
              <a:spLocks noChangeShapeType="1"/>
            </p:cNvSpPr>
            <p:nvPr/>
          </p:nvSpPr>
          <p:spPr bwMode="auto">
            <a:xfrm>
              <a:off x="3375062" y="4393484"/>
              <a:ext cx="149602" cy="1587"/>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28" name="Line 13"/>
            <p:cNvSpPr>
              <a:spLocks noChangeShapeType="1"/>
            </p:cNvSpPr>
            <p:nvPr/>
          </p:nvSpPr>
          <p:spPr bwMode="auto">
            <a:xfrm>
              <a:off x="3524664" y="4326809"/>
              <a:ext cx="1968" cy="13335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29" name="Line 14"/>
            <p:cNvSpPr>
              <a:spLocks noChangeShapeType="1"/>
            </p:cNvSpPr>
            <p:nvPr/>
          </p:nvSpPr>
          <p:spPr bwMode="auto">
            <a:xfrm>
              <a:off x="3768751" y="3229846"/>
              <a:ext cx="618092" cy="158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0" name="Line 15"/>
            <p:cNvSpPr>
              <a:spLocks noChangeShapeType="1"/>
            </p:cNvSpPr>
            <p:nvPr/>
          </p:nvSpPr>
          <p:spPr bwMode="auto">
            <a:xfrm>
              <a:off x="4386843" y="3163171"/>
              <a:ext cx="1968" cy="13493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1" name="Line 16"/>
            <p:cNvSpPr>
              <a:spLocks noChangeShapeType="1"/>
            </p:cNvSpPr>
            <p:nvPr/>
          </p:nvSpPr>
          <p:spPr bwMode="auto">
            <a:xfrm>
              <a:off x="5420276" y="2648821"/>
              <a:ext cx="1405470" cy="158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2" name="Line 17"/>
            <p:cNvSpPr>
              <a:spLocks noChangeShapeType="1"/>
            </p:cNvSpPr>
            <p:nvPr/>
          </p:nvSpPr>
          <p:spPr bwMode="auto">
            <a:xfrm>
              <a:off x="6825746" y="2582146"/>
              <a:ext cx="1969" cy="13493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3" name="Line 18"/>
            <p:cNvSpPr>
              <a:spLocks noChangeShapeType="1"/>
            </p:cNvSpPr>
            <p:nvPr/>
          </p:nvSpPr>
          <p:spPr bwMode="auto">
            <a:xfrm flipH="1">
              <a:off x="3276640" y="4393484"/>
              <a:ext cx="98422" cy="1587"/>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4" name="Line 19"/>
            <p:cNvSpPr>
              <a:spLocks noChangeShapeType="1"/>
            </p:cNvSpPr>
            <p:nvPr/>
          </p:nvSpPr>
          <p:spPr bwMode="auto">
            <a:xfrm>
              <a:off x="3276640" y="4326809"/>
              <a:ext cx="1968" cy="13335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5" name="Line 20"/>
            <p:cNvSpPr>
              <a:spLocks noChangeShapeType="1"/>
            </p:cNvSpPr>
            <p:nvPr/>
          </p:nvSpPr>
          <p:spPr bwMode="auto">
            <a:xfrm flipH="1">
              <a:off x="3524664" y="3229846"/>
              <a:ext cx="244087" cy="158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6" name="Line 21"/>
            <p:cNvSpPr>
              <a:spLocks noChangeShapeType="1"/>
            </p:cNvSpPr>
            <p:nvPr/>
          </p:nvSpPr>
          <p:spPr bwMode="auto">
            <a:xfrm>
              <a:off x="3524664" y="3163171"/>
              <a:ext cx="1968" cy="13493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7" name="Line 22"/>
            <p:cNvSpPr>
              <a:spLocks noChangeShapeType="1"/>
            </p:cNvSpPr>
            <p:nvPr/>
          </p:nvSpPr>
          <p:spPr bwMode="auto">
            <a:xfrm flipH="1">
              <a:off x="4780532" y="2648821"/>
              <a:ext cx="639744" cy="158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8" name="Line 23"/>
            <p:cNvSpPr>
              <a:spLocks noChangeShapeType="1"/>
            </p:cNvSpPr>
            <p:nvPr/>
          </p:nvSpPr>
          <p:spPr bwMode="auto">
            <a:xfrm>
              <a:off x="4780532" y="2582146"/>
              <a:ext cx="1968" cy="134938"/>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39" name="Rectangle 24"/>
            <p:cNvSpPr>
              <a:spLocks noChangeArrowheads="1"/>
            </p:cNvSpPr>
            <p:nvPr/>
          </p:nvSpPr>
          <p:spPr bwMode="auto">
            <a:xfrm>
              <a:off x="1873138" y="5349159"/>
              <a:ext cx="111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0</a:t>
              </a:r>
            </a:p>
          </p:txBody>
        </p:sp>
        <p:sp>
          <p:nvSpPr>
            <p:cNvPr id="397340" name="Rectangle 25"/>
            <p:cNvSpPr>
              <a:spLocks noChangeArrowheads="1"/>
            </p:cNvSpPr>
            <p:nvPr/>
          </p:nvSpPr>
          <p:spPr bwMode="auto">
            <a:xfrm>
              <a:off x="3447894" y="5349159"/>
              <a:ext cx="111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2</a:t>
              </a:r>
            </a:p>
          </p:txBody>
        </p:sp>
        <p:sp>
          <p:nvSpPr>
            <p:cNvPr id="397341" name="Rectangle 26"/>
            <p:cNvSpPr>
              <a:spLocks noChangeArrowheads="1"/>
            </p:cNvSpPr>
            <p:nvPr/>
          </p:nvSpPr>
          <p:spPr bwMode="auto">
            <a:xfrm>
              <a:off x="5026587" y="5349159"/>
              <a:ext cx="111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4</a:t>
              </a:r>
            </a:p>
          </p:txBody>
        </p:sp>
        <p:sp>
          <p:nvSpPr>
            <p:cNvPr id="397342" name="Rectangle 27"/>
            <p:cNvSpPr>
              <a:spLocks noChangeArrowheads="1"/>
            </p:cNvSpPr>
            <p:nvPr/>
          </p:nvSpPr>
          <p:spPr bwMode="auto">
            <a:xfrm>
              <a:off x="6603313" y="5349159"/>
              <a:ext cx="111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6</a:t>
              </a:r>
            </a:p>
          </p:txBody>
        </p:sp>
        <p:sp>
          <p:nvSpPr>
            <p:cNvPr id="397343" name="Rectangle 28"/>
            <p:cNvSpPr>
              <a:spLocks noChangeArrowheads="1"/>
            </p:cNvSpPr>
            <p:nvPr/>
          </p:nvSpPr>
          <p:spPr bwMode="auto">
            <a:xfrm>
              <a:off x="8180037" y="5349159"/>
              <a:ext cx="111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8</a:t>
              </a:r>
            </a:p>
          </p:txBody>
        </p:sp>
        <p:sp>
          <p:nvSpPr>
            <p:cNvPr id="397344" name="Rectangle 29"/>
            <p:cNvSpPr>
              <a:spLocks noChangeArrowheads="1"/>
            </p:cNvSpPr>
            <p:nvPr/>
          </p:nvSpPr>
          <p:spPr bwMode="auto">
            <a:xfrm>
              <a:off x="1238299" y="4869512"/>
              <a:ext cx="5001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it-IT" sz="1400">
                  <a:solidFill>
                    <a:srgbClr val="FFFFFF"/>
                  </a:solidFill>
                </a:rPr>
                <a:t>Pooled</a:t>
              </a:r>
            </a:p>
          </p:txBody>
        </p:sp>
        <p:sp>
          <p:nvSpPr>
            <p:cNvPr id="397345" name="Rectangle 31"/>
            <p:cNvSpPr>
              <a:spLocks noChangeArrowheads="1"/>
            </p:cNvSpPr>
            <p:nvPr/>
          </p:nvSpPr>
          <p:spPr bwMode="auto">
            <a:xfrm>
              <a:off x="1328067" y="3707462"/>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it-IT" sz="1400">
                  <a:solidFill>
                    <a:srgbClr val="FFFFFF"/>
                  </a:solidFill>
                </a:rPr>
                <a:t>Wrist</a:t>
              </a:r>
            </a:p>
          </p:txBody>
        </p:sp>
        <p:sp>
          <p:nvSpPr>
            <p:cNvPr id="397346" name="Rectangle 32"/>
            <p:cNvSpPr>
              <a:spLocks noChangeArrowheads="1"/>
            </p:cNvSpPr>
            <p:nvPr/>
          </p:nvSpPr>
          <p:spPr bwMode="auto">
            <a:xfrm>
              <a:off x="1469132" y="3148662"/>
              <a:ext cx="2693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it-IT" sz="1400">
                  <a:solidFill>
                    <a:srgbClr val="FFFFFF"/>
                  </a:solidFill>
                </a:rPr>
                <a:t>Hip</a:t>
              </a:r>
            </a:p>
          </p:txBody>
        </p:sp>
        <p:sp>
          <p:nvSpPr>
            <p:cNvPr id="397347" name="Rectangle 33"/>
            <p:cNvSpPr>
              <a:spLocks noChangeArrowheads="1"/>
            </p:cNvSpPr>
            <p:nvPr/>
          </p:nvSpPr>
          <p:spPr bwMode="auto">
            <a:xfrm>
              <a:off x="1067692" y="2495627"/>
              <a:ext cx="6707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it-IT" sz="1400">
                  <a:solidFill>
                    <a:srgbClr val="FFFFFF"/>
                  </a:solidFill>
                </a:rPr>
                <a:t>Vertebral</a:t>
              </a:r>
            </a:p>
          </p:txBody>
        </p:sp>
        <p:sp>
          <p:nvSpPr>
            <p:cNvPr id="397348" name="Rectangle 34"/>
            <p:cNvSpPr>
              <a:spLocks noChangeArrowheads="1"/>
            </p:cNvSpPr>
            <p:nvPr/>
          </p:nvSpPr>
          <p:spPr bwMode="auto">
            <a:xfrm>
              <a:off x="4572000" y="5661896"/>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it-IT" sz="1400">
                  <a:solidFill>
                    <a:srgbClr val="FFFFFF"/>
                  </a:solidFill>
                </a:rPr>
                <a:t>Relative Risk</a:t>
              </a:r>
            </a:p>
          </p:txBody>
        </p:sp>
        <p:grpSp>
          <p:nvGrpSpPr>
            <p:cNvPr id="397349" name="Group 36"/>
            <p:cNvGrpSpPr>
              <a:grpSpLocks/>
            </p:cNvGrpSpPr>
            <p:nvPr/>
          </p:nvGrpSpPr>
          <p:grpSpPr bwMode="auto">
            <a:xfrm>
              <a:off x="2857361" y="3725146"/>
              <a:ext cx="643682" cy="133350"/>
              <a:chOff x="2181" y="3001"/>
              <a:chExt cx="327" cy="84"/>
            </a:xfrm>
          </p:grpSpPr>
          <p:sp>
            <p:nvSpPr>
              <p:cNvPr id="397356" name="Line 37"/>
              <p:cNvSpPr>
                <a:spLocks noChangeShapeType="1"/>
              </p:cNvSpPr>
              <p:nvPr/>
            </p:nvSpPr>
            <p:spPr bwMode="auto">
              <a:xfrm>
                <a:off x="2268" y="3043"/>
                <a:ext cx="239" cy="1"/>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57" name="Line 38"/>
              <p:cNvSpPr>
                <a:spLocks noChangeShapeType="1"/>
              </p:cNvSpPr>
              <p:nvPr/>
            </p:nvSpPr>
            <p:spPr bwMode="auto">
              <a:xfrm>
                <a:off x="2507" y="3001"/>
                <a:ext cx="1" cy="84"/>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58" name="Line 39"/>
              <p:cNvSpPr>
                <a:spLocks noChangeShapeType="1"/>
              </p:cNvSpPr>
              <p:nvPr/>
            </p:nvSpPr>
            <p:spPr bwMode="auto">
              <a:xfrm flipH="1">
                <a:off x="2181" y="3043"/>
                <a:ext cx="87" cy="1"/>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7359" name="Line 40"/>
              <p:cNvSpPr>
                <a:spLocks noChangeShapeType="1"/>
              </p:cNvSpPr>
              <p:nvPr/>
            </p:nvSpPr>
            <p:spPr bwMode="auto">
              <a:xfrm>
                <a:off x="2181" y="3001"/>
                <a:ext cx="1" cy="84"/>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397350" name="Group 41"/>
            <p:cNvGrpSpPr>
              <a:grpSpLocks/>
            </p:cNvGrpSpPr>
            <p:nvPr/>
          </p:nvGrpSpPr>
          <p:grpSpPr bwMode="auto">
            <a:xfrm>
              <a:off x="3046331" y="4868146"/>
              <a:ext cx="661398" cy="228600"/>
              <a:chOff x="624" y="3648"/>
              <a:chExt cx="336" cy="96"/>
            </a:xfrm>
          </p:grpSpPr>
          <p:sp>
            <p:nvSpPr>
              <p:cNvPr id="397353" name="Line 42"/>
              <p:cNvSpPr>
                <a:spLocks noChangeShapeType="1"/>
              </p:cNvSpPr>
              <p:nvPr/>
            </p:nvSpPr>
            <p:spPr bwMode="auto">
              <a:xfrm>
                <a:off x="624" y="3696"/>
                <a:ext cx="3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7354" name="Line 43"/>
              <p:cNvSpPr>
                <a:spLocks noChangeShapeType="1"/>
              </p:cNvSpPr>
              <p:nvPr/>
            </p:nvSpPr>
            <p:spPr bwMode="auto">
              <a:xfrm>
                <a:off x="960" y="3648"/>
                <a:ext cx="0" cy="9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97355" name="Line 44"/>
              <p:cNvSpPr>
                <a:spLocks noChangeShapeType="1"/>
              </p:cNvSpPr>
              <p:nvPr/>
            </p:nvSpPr>
            <p:spPr bwMode="auto">
              <a:xfrm>
                <a:off x="624" y="3648"/>
                <a:ext cx="0" cy="9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cxnSp>
          <p:nvCxnSpPr>
            <p:cNvPr id="47" name="Connettore 1 46"/>
            <p:cNvCxnSpPr/>
            <p:nvPr/>
          </p:nvCxnSpPr>
          <p:spPr>
            <a:xfrm rot="5400000">
              <a:off x="339359" y="3704153"/>
              <a:ext cx="3145842" cy="31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rot="10800000">
              <a:off x="1928156" y="5278662"/>
              <a:ext cx="6291747" cy="1588"/>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sp>
        <p:nvSpPr>
          <p:cNvPr id="49" name="Rectangle 2"/>
          <p:cNvSpPr>
            <a:spLocks noChangeArrowheads="1"/>
          </p:cNvSpPr>
          <p:nvPr/>
        </p:nvSpPr>
        <p:spPr bwMode="auto">
          <a:xfrm>
            <a:off x="0" y="-26988"/>
            <a:ext cx="9144000" cy="1371601"/>
          </a:xfrm>
          <a:prstGeom prst="rect">
            <a:avLst/>
          </a:prstGeom>
          <a:noFill/>
          <a:ln w="12700">
            <a:noFill/>
            <a:miter lim="800000"/>
            <a:headEnd/>
            <a:tailEnd/>
          </a:ln>
          <a:effectLst/>
        </p:spPr>
        <p:txBody>
          <a:bodyPr lIns="90488" tIns="44450" rIns="90488" bIns="44450" anchor="ctr"/>
          <a:lstStyle/>
          <a:p>
            <a:pPr algn="ctr" eaLnBrk="1" hangingPunct="1">
              <a:lnSpc>
                <a:spcPts val="3420"/>
              </a:lnSpc>
              <a:defRPr/>
            </a:pPr>
            <a:r>
              <a:rPr lang="it-IT" sz="3600" b="1" dirty="0" err="1">
                <a:solidFill>
                  <a:srgbClr val="0A0A46"/>
                </a:solidFill>
                <a:effectLst>
                  <a:outerShdw blurRad="76200" dist="12700" dir="2700000" algn="tl" rotWithShape="0">
                    <a:srgbClr val="0A0A46">
                      <a:alpha val="50000"/>
                    </a:srgbClr>
                  </a:outerShdw>
                </a:effectLst>
                <a:latin typeface="Times New Roman" charset="0"/>
              </a:rPr>
              <a:t>Risk</a:t>
            </a:r>
            <a:r>
              <a:rPr lang="it-IT" sz="3600" b="1" dirty="0">
                <a:solidFill>
                  <a:srgbClr val="0A0A46"/>
                </a:solidFill>
                <a:effectLst>
                  <a:outerShdw blurRad="76200" dist="12700" dir="2700000" algn="tl" rotWithShape="0">
                    <a:srgbClr val="0A0A46">
                      <a:alpha val="50000"/>
                    </a:srgbClr>
                  </a:outerShdw>
                </a:effectLst>
                <a:latin typeface="Times New Roman" charset="0"/>
              </a:rPr>
              <a:t> of </a:t>
            </a:r>
            <a:r>
              <a:rPr lang="it-IT" sz="3600" b="1" dirty="0" err="1">
                <a:solidFill>
                  <a:srgbClr val="0A0A46"/>
                </a:solidFill>
                <a:effectLst>
                  <a:outerShdw blurRad="76200" dist="12700" dir="2700000" algn="tl" rotWithShape="0">
                    <a:srgbClr val="0A0A46">
                      <a:alpha val="50000"/>
                    </a:srgbClr>
                  </a:outerShdw>
                </a:effectLst>
                <a:latin typeface="Times New Roman" charset="0"/>
              </a:rPr>
              <a:t>subsequent</a:t>
            </a:r>
            <a:r>
              <a:rPr lang="it-IT" sz="3600" b="1" dirty="0">
                <a:solidFill>
                  <a:srgbClr val="0A0A46"/>
                </a:solidFill>
                <a:effectLst>
                  <a:outerShdw blurRad="76200" dist="12700" dir="2700000" algn="tl" rotWithShape="0">
                    <a:srgbClr val="0A0A46">
                      <a:alpha val="50000"/>
                    </a:srgbClr>
                  </a:outerShdw>
                </a:effectLst>
                <a:latin typeface="Times New Roman" charset="0"/>
              </a:rPr>
              <a:t> </a:t>
            </a:r>
            <a:r>
              <a:rPr lang="it-IT" sz="3600" b="1" dirty="0" err="1">
                <a:solidFill>
                  <a:srgbClr val="0A0A46"/>
                </a:solidFill>
                <a:effectLst>
                  <a:outerShdw blurRad="76200" dist="12700" dir="2700000" algn="tl" rotWithShape="0">
                    <a:srgbClr val="0A0A46">
                      <a:alpha val="50000"/>
                    </a:srgbClr>
                  </a:outerShdw>
                </a:effectLst>
                <a:latin typeface="Times New Roman" charset="0"/>
              </a:rPr>
              <a:t>fractures</a:t>
            </a:r>
            <a:r>
              <a:rPr lang="it-IT" sz="3600" b="1" dirty="0">
                <a:solidFill>
                  <a:srgbClr val="0A0A46"/>
                </a:solidFill>
                <a:effectLst>
                  <a:outerShdw blurRad="76200" dist="12700" dir="2700000" algn="tl" rotWithShape="0">
                    <a:srgbClr val="0A0A46">
                      <a:alpha val="50000"/>
                    </a:srgbClr>
                  </a:outerShdw>
                </a:effectLst>
                <a:latin typeface="Times New Roman" charset="0"/>
              </a:rPr>
              <a:t> in peri/</a:t>
            </a:r>
            <a:r>
              <a:rPr lang="it-IT" sz="3600" b="1" dirty="0" err="1">
                <a:solidFill>
                  <a:srgbClr val="0A0A46"/>
                </a:solidFill>
                <a:effectLst>
                  <a:outerShdw blurRad="76200" dist="12700" dir="2700000" algn="tl" rotWithShape="0">
                    <a:srgbClr val="0A0A46">
                      <a:alpha val="50000"/>
                    </a:srgbClr>
                  </a:outerShdw>
                </a:effectLst>
                <a:latin typeface="Times New Roman" charset="0"/>
              </a:rPr>
              <a:t>postmenopausal</a:t>
            </a:r>
            <a:r>
              <a:rPr lang="it-IT" sz="3600" b="1" dirty="0">
                <a:solidFill>
                  <a:srgbClr val="0A0A46"/>
                </a:solidFill>
                <a:effectLst>
                  <a:outerShdw blurRad="76200" dist="12700" dir="2700000" algn="tl" rotWithShape="0">
                    <a:srgbClr val="0A0A46">
                      <a:alpha val="50000"/>
                    </a:srgbClr>
                  </a:outerShdw>
                </a:effectLst>
                <a:latin typeface="Times New Roman" charset="0"/>
              </a:rPr>
              <a:t> </a:t>
            </a:r>
            <a:r>
              <a:rPr lang="it-IT" sz="3600" b="1" dirty="0" err="1">
                <a:solidFill>
                  <a:srgbClr val="0A0A46"/>
                </a:solidFill>
                <a:effectLst>
                  <a:outerShdw blurRad="76200" dist="12700" dir="2700000" algn="tl" rotWithShape="0">
                    <a:srgbClr val="0A0A46">
                      <a:alpha val="50000"/>
                    </a:srgbClr>
                  </a:outerShdw>
                </a:effectLst>
                <a:latin typeface="Times New Roman" charset="0"/>
              </a:rPr>
              <a:t>women</a:t>
            </a:r>
            <a:r>
              <a:rPr lang="it-IT" sz="3600" b="1" dirty="0">
                <a:solidFill>
                  <a:srgbClr val="0A0A46"/>
                </a:solidFill>
                <a:effectLst>
                  <a:outerShdw blurRad="76200" dist="12700" dir="2700000" algn="tl" rotWithShape="0">
                    <a:srgbClr val="0A0A46">
                      <a:alpha val="50000"/>
                    </a:srgbClr>
                  </a:outerShdw>
                </a:effectLst>
                <a:latin typeface="Times New Roman" charset="0"/>
              </a:rPr>
              <a:t> with </a:t>
            </a:r>
            <a:r>
              <a:rPr lang="it-IT" sz="3600" b="1" dirty="0" err="1">
                <a:solidFill>
                  <a:srgbClr val="0A0A46"/>
                </a:solidFill>
                <a:effectLst>
                  <a:outerShdw blurRad="76200" dist="12700" dir="2700000" algn="tl" rotWithShape="0">
                    <a:srgbClr val="0A0A46">
                      <a:alpha val="50000"/>
                    </a:srgbClr>
                  </a:outerShdw>
                </a:effectLst>
                <a:latin typeface="Times New Roman" charset="0"/>
              </a:rPr>
              <a:t>prevalent</a:t>
            </a:r>
            <a:r>
              <a:rPr lang="it-IT" sz="3600" b="1" dirty="0">
                <a:solidFill>
                  <a:srgbClr val="0A0A46"/>
                </a:solidFill>
                <a:effectLst>
                  <a:outerShdw blurRad="76200" dist="12700" dir="2700000" algn="tl" rotWithShape="0">
                    <a:srgbClr val="0A0A46">
                      <a:alpha val="50000"/>
                    </a:srgbClr>
                  </a:outerShdw>
                </a:effectLst>
                <a:latin typeface="Times New Roman" charset="0"/>
              </a:rPr>
              <a:t> </a:t>
            </a:r>
            <a:r>
              <a:rPr lang="it-IT" sz="3600" b="1" dirty="0" err="1">
                <a:solidFill>
                  <a:srgbClr val="0A0A46"/>
                </a:solidFill>
                <a:effectLst>
                  <a:outerShdw blurRad="76200" dist="12700" dir="2700000" algn="tl" rotWithShape="0">
                    <a:srgbClr val="0A0A46">
                      <a:alpha val="50000"/>
                    </a:srgbClr>
                  </a:outerShdw>
                </a:effectLst>
                <a:latin typeface="Times New Roman" charset="0"/>
              </a:rPr>
              <a:t>vertebral</a:t>
            </a:r>
            <a:r>
              <a:rPr lang="it-IT" sz="3600" b="1" dirty="0">
                <a:solidFill>
                  <a:srgbClr val="0A0A46"/>
                </a:solidFill>
                <a:effectLst>
                  <a:outerShdw blurRad="76200" dist="12700" dir="2700000" algn="tl" rotWithShape="0">
                    <a:srgbClr val="0A0A46">
                      <a:alpha val="50000"/>
                    </a:srgbClr>
                  </a:outerShdw>
                </a:effectLst>
                <a:latin typeface="Times New Roman" charset="0"/>
              </a:rPr>
              <a:t> </a:t>
            </a:r>
            <a:r>
              <a:rPr lang="it-IT" sz="3600" b="1" dirty="0" err="1">
                <a:solidFill>
                  <a:srgbClr val="0A0A46"/>
                </a:solidFill>
                <a:effectLst>
                  <a:outerShdw blurRad="76200" dist="12700" dir="2700000" algn="tl" rotWithShape="0">
                    <a:srgbClr val="0A0A46">
                      <a:alpha val="50000"/>
                    </a:srgbClr>
                  </a:outerShdw>
                </a:effectLst>
                <a:latin typeface="Times New Roman" charset="0"/>
              </a:rPr>
              <a:t>fractures</a:t>
            </a:r>
            <a:endParaRPr lang="it-IT" sz="3600" b="1" dirty="0">
              <a:solidFill>
                <a:srgbClr val="0A0A46"/>
              </a:solidFill>
              <a:effectLst>
                <a:outerShdw blurRad="76200" dist="12700" dir="2700000" algn="tl" rotWithShape="0">
                  <a:srgbClr val="0A0A46">
                    <a:alpha val="50000"/>
                  </a:srgbClr>
                </a:outerShdw>
              </a:effectLst>
              <a:latin typeface="Times New Roman"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54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P spid="45" grpId="0" animBg="1"/>
      <p:bldP spid="46" grpId="0" animBg="1"/>
      <p:bldP spid="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0" y="0"/>
            <a:ext cx="9144000" cy="1412875"/>
          </a:xfrm>
          <a:prstGeom prst="rect">
            <a:avLst/>
          </a:prstGeom>
          <a:noFill/>
          <a:ln>
            <a:noFill/>
          </a:ln>
          <a:effectLst/>
          <a:extLst/>
        </p:spPr>
        <p:txBody>
          <a:bodyPr anchor="ctr"/>
          <a:lstStyle/>
          <a:p>
            <a:pPr algn="ctr" eaLnBrk="1" hangingPunct="1">
              <a:lnSpc>
                <a:spcPct val="85000"/>
              </a:lnSpc>
              <a:defRPr/>
            </a:pPr>
            <a:r>
              <a:rPr lang="it-IT" sz="4000" b="1" spc="-160" dirty="0" err="1">
                <a:solidFill>
                  <a:srgbClr val="0A0A46"/>
                </a:solidFill>
                <a:effectLst>
                  <a:outerShdw blurRad="76200" dist="12700" dir="2700000" algn="tl" rotWithShape="0">
                    <a:srgbClr val="0A0A46">
                      <a:alpha val="50000"/>
                    </a:srgbClr>
                  </a:outerShdw>
                </a:effectLst>
                <a:latin typeface="Times New Roman" charset="0"/>
              </a:rPr>
              <a:t>Risk</a:t>
            </a:r>
            <a:r>
              <a:rPr lang="it-IT" sz="4000" b="1" spc="-160" dirty="0">
                <a:solidFill>
                  <a:srgbClr val="0A0A46"/>
                </a:solidFill>
                <a:effectLst>
                  <a:outerShdw blurRad="76200" dist="12700" dir="2700000" algn="tl" rotWithShape="0">
                    <a:srgbClr val="0A0A46">
                      <a:alpha val="50000"/>
                    </a:srgbClr>
                  </a:outerShdw>
                </a:effectLst>
                <a:latin typeface="Times New Roman" charset="0"/>
              </a:rPr>
              <a:t> of </a:t>
            </a:r>
            <a:r>
              <a:rPr lang="it-IT" sz="4000" b="1" spc="-160" dirty="0" err="1">
                <a:solidFill>
                  <a:srgbClr val="0A0A46"/>
                </a:solidFill>
                <a:effectLst>
                  <a:outerShdw blurRad="76200" dist="12700" dir="2700000" algn="tl" rotWithShape="0">
                    <a:srgbClr val="0A0A46">
                      <a:alpha val="50000"/>
                    </a:srgbClr>
                  </a:outerShdw>
                </a:effectLst>
                <a:latin typeface="Times New Roman" charset="0"/>
              </a:rPr>
              <a:t>subsequent</a:t>
            </a:r>
            <a:r>
              <a:rPr lang="it-IT" sz="4000" b="1" spc="-160" dirty="0">
                <a:solidFill>
                  <a:srgbClr val="0A0A46"/>
                </a:solidFill>
                <a:effectLst>
                  <a:outerShdw blurRad="76200" dist="12700" dir="2700000" algn="tl" rotWithShape="0">
                    <a:srgbClr val="0A0A46">
                      <a:alpha val="50000"/>
                    </a:srgbClr>
                  </a:outerShdw>
                </a:effectLst>
                <a:latin typeface="Times New Roman" charset="0"/>
              </a:rPr>
              <a:t> hip </a:t>
            </a:r>
            <a:r>
              <a:rPr lang="it-IT" sz="4000" b="1" spc="-160" dirty="0" err="1">
                <a:solidFill>
                  <a:srgbClr val="0A0A46"/>
                </a:solidFill>
                <a:effectLst>
                  <a:outerShdw blurRad="76200" dist="12700" dir="2700000" algn="tl" rotWithShape="0">
                    <a:srgbClr val="0A0A46">
                      <a:alpha val="50000"/>
                    </a:srgbClr>
                  </a:outerShdw>
                </a:effectLst>
                <a:latin typeface="Times New Roman" charset="0"/>
              </a:rPr>
              <a:t>fracture</a:t>
            </a:r>
            <a:r>
              <a:rPr lang="it-IT" sz="4000" b="1" spc="-160" dirty="0">
                <a:solidFill>
                  <a:srgbClr val="0A0A46"/>
                </a:solidFill>
                <a:effectLst>
                  <a:outerShdw blurRad="76200" dist="12700" dir="2700000" algn="tl" rotWithShape="0">
                    <a:srgbClr val="0A0A46">
                      <a:alpha val="50000"/>
                    </a:srgbClr>
                  </a:outerShdw>
                </a:effectLst>
                <a:latin typeface="Times New Roman" charset="0"/>
              </a:rPr>
              <a:t> in per i/</a:t>
            </a:r>
            <a:r>
              <a:rPr lang="it-IT" sz="4000" b="1" spc="-160" dirty="0" err="1">
                <a:solidFill>
                  <a:srgbClr val="0A0A46"/>
                </a:solidFill>
                <a:effectLst>
                  <a:outerShdw blurRad="76200" dist="12700" dir="2700000" algn="tl" rotWithShape="0">
                    <a:srgbClr val="0A0A46">
                      <a:alpha val="50000"/>
                    </a:srgbClr>
                  </a:outerShdw>
                </a:effectLst>
                <a:latin typeface="Times New Roman" charset="0"/>
              </a:rPr>
              <a:t>postmenopausal</a:t>
            </a:r>
            <a:r>
              <a:rPr lang="it-IT" sz="4000" b="1" spc="-160" dirty="0">
                <a:solidFill>
                  <a:srgbClr val="0A0A46"/>
                </a:solidFill>
                <a:effectLst>
                  <a:outerShdw blurRad="76200" dist="12700" dir="2700000" algn="tl" rotWithShape="0">
                    <a:srgbClr val="0A0A46">
                      <a:alpha val="50000"/>
                    </a:srgbClr>
                  </a:outerShdw>
                </a:effectLst>
                <a:latin typeface="Times New Roman" charset="0"/>
              </a:rPr>
              <a:t> </a:t>
            </a:r>
            <a:r>
              <a:rPr lang="it-IT" sz="4000" b="1" spc="-160" dirty="0" err="1">
                <a:solidFill>
                  <a:srgbClr val="0A0A46"/>
                </a:solidFill>
                <a:effectLst>
                  <a:outerShdw blurRad="76200" dist="12700" dir="2700000" algn="tl" rotWithShape="0">
                    <a:srgbClr val="0A0A46">
                      <a:alpha val="50000"/>
                    </a:srgbClr>
                  </a:outerShdw>
                </a:effectLst>
                <a:latin typeface="Times New Roman" charset="0"/>
              </a:rPr>
              <a:t>women</a:t>
            </a:r>
            <a:r>
              <a:rPr lang="it-IT" sz="4000" b="1" spc="-160" dirty="0">
                <a:solidFill>
                  <a:srgbClr val="0A0A46"/>
                </a:solidFill>
                <a:effectLst>
                  <a:outerShdw blurRad="76200" dist="12700" dir="2700000" algn="tl" rotWithShape="0">
                    <a:srgbClr val="0A0A46">
                      <a:alpha val="50000"/>
                    </a:srgbClr>
                  </a:outerShdw>
                </a:effectLst>
                <a:latin typeface="Times New Roman" charset="0"/>
              </a:rPr>
              <a:t> with </a:t>
            </a:r>
            <a:r>
              <a:rPr lang="it-IT" sz="4000" b="1" spc="-160" dirty="0" err="1">
                <a:solidFill>
                  <a:srgbClr val="0A0A46"/>
                </a:solidFill>
                <a:effectLst>
                  <a:outerShdw blurRad="76200" dist="12700" dir="2700000" algn="tl" rotWithShape="0">
                    <a:srgbClr val="0A0A46">
                      <a:alpha val="50000"/>
                    </a:srgbClr>
                  </a:outerShdw>
                </a:effectLst>
                <a:latin typeface="Times New Roman" charset="0"/>
              </a:rPr>
              <a:t>prior</a:t>
            </a:r>
            <a:r>
              <a:rPr lang="it-IT" sz="4000" b="1" spc="-160" dirty="0">
                <a:solidFill>
                  <a:srgbClr val="0A0A46"/>
                </a:solidFill>
                <a:effectLst>
                  <a:outerShdw blurRad="76200" dist="12700" dir="2700000" algn="tl" rotWithShape="0">
                    <a:srgbClr val="0A0A46">
                      <a:alpha val="50000"/>
                    </a:srgbClr>
                  </a:outerShdw>
                </a:effectLst>
                <a:latin typeface="Times New Roman" charset="0"/>
              </a:rPr>
              <a:t> </a:t>
            </a:r>
            <a:r>
              <a:rPr lang="it-IT" sz="4000" b="1" spc="-160" dirty="0" err="1">
                <a:solidFill>
                  <a:srgbClr val="0A0A46"/>
                </a:solidFill>
                <a:effectLst>
                  <a:outerShdw blurRad="76200" dist="12700" dir="2700000" algn="tl" rotWithShape="0">
                    <a:srgbClr val="0A0A46">
                      <a:alpha val="50000"/>
                    </a:srgbClr>
                  </a:outerShdw>
                </a:effectLst>
                <a:latin typeface="Times New Roman" charset="0"/>
              </a:rPr>
              <a:t>fractures</a:t>
            </a:r>
            <a:endParaRPr lang="it-IT" sz="4000" b="1" spc="-160" dirty="0">
              <a:solidFill>
                <a:srgbClr val="0A0A46"/>
              </a:solidFill>
              <a:effectLst>
                <a:outerShdw blurRad="76200" dist="12700" dir="2700000" algn="tl" rotWithShape="0">
                  <a:srgbClr val="0A0A46">
                    <a:alpha val="50000"/>
                  </a:srgbClr>
                </a:outerShdw>
              </a:effectLst>
              <a:latin typeface="Times New Roman" charset="0"/>
            </a:endParaRPr>
          </a:p>
        </p:txBody>
      </p:sp>
      <p:sp>
        <p:nvSpPr>
          <p:cNvPr id="122884" name="Rectangle 4"/>
          <p:cNvSpPr>
            <a:spLocks noChangeArrowheads="1"/>
          </p:cNvSpPr>
          <p:nvPr/>
        </p:nvSpPr>
        <p:spPr bwMode="auto">
          <a:xfrm>
            <a:off x="0" y="6470650"/>
            <a:ext cx="9144000" cy="387350"/>
          </a:xfrm>
          <a:prstGeom prst="rect">
            <a:avLst/>
          </a:prstGeom>
          <a:noFill/>
          <a:ln>
            <a:noFill/>
          </a:ln>
          <a:effectLst/>
          <a:extLst/>
        </p:spPr>
        <p:txBody>
          <a:bodyPr wrap="none" anchor="ctr"/>
          <a:lstStyle/>
          <a:p>
            <a:pPr algn="ctr">
              <a:defRPr/>
            </a:pPr>
            <a:r>
              <a:rPr lang="it-IT" sz="1200" dirty="0" err="1">
                <a:solidFill>
                  <a:srgbClr val="0A0A46"/>
                </a:solidFill>
                <a:effectLst>
                  <a:outerShdw blurRad="38100" dist="38100" dir="2700000" algn="tl">
                    <a:srgbClr val="DDDDDD"/>
                  </a:outerShdw>
                </a:effectLst>
                <a:latin typeface="Times New Roman" charset="0"/>
              </a:rPr>
              <a:t>Klotzbuecher</a:t>
            </a:r>
            <a:r>
              <a:rPr lang="it-IT" sz="1200" dirty="0">
                <a:solidFill>
                  <a:srgbClr val="0A0A46"/>
                </a:solidFill>
                <a:effectLst>
                  <a:outerShdw blurRad="38100" dist="38100" dir="2700000" algn="tl">
                    <a:srgbClr val="DDDDDD"/>
                  </a:outerShdw>
                </a:effectLst>
                <a:latin typeface="Times New Roman" charset="0"/>
              </a:rPr>
              <a:t> et al. </a:t>
            </a:r>
            <a:r>
              <a:rPr lang="it-IT" sz="1200" dirty="0" err="1">
                <a:solidFill>
                  <a:srgbClr val="0A0A46"/>
                </a:solidFill>
                <a:effectLst>
                  <a:outerShdw blurRad="38100" dist="38100" dir="2700000" algn="tl">
                    <a:srgbClr val="DDDDDD"/>
                  </a:outerShdw>
                </a:effectLst>
                <a:latin typeface="Times New Roman" charset="0"/>
              </a:rPr>
              <a:t>J</a:t>
            </a:r>
            <a:r>
              <a:rPr lang="it-IT" sz="1200" dirty="0">
                <a:solidFill>
                  <a:srgbClr val="0A0A46"/>
                </a:solidFill>
                <a:effectLst>
                  <a:outerShdw blurRad="38100" dist="38100" dir="2700000" algn="tl">
                    <a:srgbClr val="DDDDDD"/>
                  </a:outerShdw>
                </a:effectLst>
                <a:latin typeface="Times New Roman" charset="0"/>
              </a:rPr>
              <a:t> Bone </a:t>
            </a:r>
            <a:r>
              <a:rPr lang="it-IT" sz="1200" dirty="0" err="1">
                <a:solidFill>
                  <a:srgbClr val="0A0A46"/>
                </a:solidFill>
                <a:effectLst>
                  <a:outerShdw blurRad="38100" dist="38100" dir="2700000" algn="tl">
                    <a:srgbClr val="DDDDDD"/>
                  </a:outerShdw>
                </a:effectLst>
                <a:latin typeface="Times New Roman" charset="0"/>
              </a:rPr>
              <a:t>Min</a:t>
            </a:r>
            <a:r>
              <a:rPr lang="it-IT" sz="1200" dirty="0">
                <a:solidFill>
                  <a:srgbClr val="0A0A46"/>
                </a:solidFill>
                <a:effectLst>
                  <a:outerShdw blurRad="38100" dist="38100" dir="2700000" algn="tl">
                    <a:srgbClr val="DDDDDD"/>
                  </a:outerShdw>
                </a:effectLst>
                <a:latin typeface="Times New Roman" charset="0"/>
              </a:rPr>
              <a:t> Res, 2000</a:t>
            </a:r>
          </a:p>
        </p:txBody>
      </p:sp>
      <p:sp>
        <p:nvSpPr>
          <p:cNvPr id="48"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9"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3" name="Gruppo 2"/>
          <p:cNvGrpSpPr>
            <a:grpSpLocks/>
          </p:cNvGrpSpPr>
          <p:nvPr/>
        </p:nvGrpSpPr>
        <p:grpSpPr bwMode="auto">
          <a:xfrm>
            <a:off x="1060450" y="2133600"/>
            <a:ext cx="7159625" cy="3743325"/>
            <a:chOff x="1059874" y="2132820"/>
            <a:chExt cx="7159462" cy="3743934"/>
          </a:xfrm>
        </p:grpSpPr>
        <p:sp>
          <p:nvSpPr>
            <p:cNvPr id="398343" name="Rectangle 7"/>
            <p:cNvSpPr>
              <a:spLocks noChangeArrowheads="1"/>
            </p:cNvSpPr>
            <p:nvPr/>
          </p:nvSpPr>
          <p:spPr bwMode="auto">
            <a:xfrm>
              <a:off x="1936393" y="4812141"/>
              <a:ext cx="2027238" cy="403225"/>
            </a:xfrm>
            <a:prstGeom prst="rect">
              <a:avLst/>
            </a:prstGeom>
            <a:gradFill rotWithShape="1">
              <a:gsLst>
                <a:gs pos="0">
                  <a:srgbClr val="004776"/>
                </a:gs>
                <a:gs pos="50000">
                  <a:srgbClr val="0099FF"/>
                </a:gs>
                <a:gs pos="100000">
                  <a:srgbClr val="004776"/>
                </a:gs>
              </a:gsLst>
              <a:lin ang="5400000" scaled="1"/>
            </a:gradFill>
            <a:ln w="6350">
              <a:solidFill>
                <a:schemeClr val="tx1"/>
              </a:solidFill>
              <a:miter lim="800000"/>
              <a:headEnd/>
              <a:tailEnd/>
            </a:ln>
          </p:spPr>
          <p:txBody>
            <a:bodyPr/>
            <a:lstStyle/>
            <a:p>
              <a:pPr eaLnBrk="1" hangingPunct="1"/>
              <a:endParaRPr lang="it-IT" sz="1400">
                <a:solidFill>
                  <a:srgbClr val="000000"/>
                </a:solidFill>
                <a:latin typeface="Arial" pitchFamily="34" charset="0"/>
              </a:endParaRPr>
            </a:p>
          </p:txBody>
        </p:sp>
        <p:sp>
          <p:nvSpPr>
            <p:cNvPr id="398344" name="Rectangle 8"/>
            <p:cNvSpPr>
              <a:spLocks noChangeArrowheads="1"/>
            </p:cNvSpPr>
            <p:nvPr/>
          </p:nvSpPr>
          <p:spPr bwMode="auto">
            <a:xfrm>
              <a:off x="1923693" y="2510266"/>
              <a:ext cx="2759075" cy="401638"/>
            </a:xfrm>
            <a:prstGeom prst="rect">
              <a:avLst/>
            </a:prstGeom>
            <a:gradFill rotWithShape="1">
              <a:gsLst>
                <a:gs pos="0">
                  <a:srgbClr val="004776"/>
                </a:gs>
                <a:gs pos="50000">
                  <a:srgbClr val="0099FF"/>
                </a:gs>
                <a:gs pos="100000">
                  <a:srgbClr val="004776"/>
                </a:gs>
              </a:gsLst>
              <a:lin ang="5400000" scaled="1"/>
            </a:gradFill>
            <a:ln w="6350">
              <a:solidFill>
                <a:schemeClr val="tx1"/>
              </a:solidFill>
              <a:miter lim="800000"/>
              <a:headEnd/>
              <a:tailEnd/>
            </a:ln>
          </p:spPr>
          <p:txBody>
            <a:bodyPr/>
            <a:lstStyle/>
            <a:p>
              <a:pPr eaLnBrk="1" hangingPunct="1"/>
              <a:endParaRPr lang="it-IT" sz="1400">
                <a:solidFill>
                  <a:srgbClr val="000000"/>
                </a:solidFill>
                <a:latin typeface="Arial" pitchFamily="34" charset="0"/>
              </a:endParaRPr>
            </a:p>
          </p:txBody>
        </p:sp>
        <p:sp>
          <p:nvSpPr>
            <p:cNvPr id="398345" name="Rectangle 9"/>
            <p:cNvSpPr>
              <a:spLocks noChangeArrowheads="1"/>
            </p:cNvSpPr>
            <p:nvPr/>
          </p:nvSpPr>
          <p:spPr bwMode="auto">
            <a:xfrm>
              <a:off x="1888768" y="5388404"/>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0</a:t>
              </a:r>
            </a:p>
          </p:txBody>
        </p:sp>
        <p:sp>
          <p:nvSpPr>
            <p:cNvPr id="398346" name="Rectangle 10"/>
            <p:cNvSpPr>
              <a:spLocks noChangeArrowheads="1"/>
            </p:cNvSpPr>
            <p:nvPr/>
          </p:nvSpPr>
          <p:spPr bwMode="auto">
            <a:xfrm>
              <a:off x="4041418" y="5388404"/>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2</a:t>
              </a:r>
            </a:p>
          </p:txBody>
        </p:sp>
        <p:sp>
          <p:nvSpPr>
            <p:cNvPr id="398347" name="Rectangle 11"/>
            <p:cNvSpPr>
              <a:spLocks noChangeArrowheads="1"/>
            </p:cNvSpPr>
            <p:nvPr/>
          </p:nvSpPr>
          <p:spPr bwMode="auto">
            <a:xfrm>
              <a:off x="6327418" y="5388404"/>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4</a:t>
              </a:r>
            </a:p>
          </p:txBody>
        </p:sp>
        <p:sp>
          <p:nvSpPr>
            <p:cNvPr id="398348" name="Rectangle 12"/>
            <p:cNvSpPr>
              <a:spLocks noChangeArrowheads="1"/>
            </p:cNvSpPr>
            <p:nvPr/>
          </p:nvSpPr>
          <p:spPr bwMode="auto">
            <a:xfrm>
              <a:off x="1230481" y="4834366"/>
              <a:ext cx="5001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Pooled</a:t>
              </a:r>
            </a:p>
          </p:txBody>
        </p:sp>
        <p:sp>
          <p:nvSpPr>
            <p:cNvPr id="398349" name="Rectangle 13"/>
            <p:cNvSpPr>
              <a:spLocks noChangeArrowheads="1"/>
            </p:cNvSpPr>
            <p:nvPr/>
          </p:nvSpPr>
          <p:spPr bwMode="auto">
            <a:xfrm>
              <a:off x="1320249" y="4253341"/>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Other</a:t>
              </a:r>
            </a:p>
          </p:txBody>
        </p:sp>
        <p:sp>
          <p:nvSpPr>
            <p:cNvPr id="398350" name="Rectangle 14"/>
            <p:cNvSpPr>
              <a:spLocks noChangeArrowheads="1"/>
            </p:cNvSpPr>
            <p:nvPr/>
          </p:nvSpPr>
          <p:spPr bwMode="auto">
            <a:xfrm>
              <a:off x="1320249" y="3672316"/>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Wrist</a:t>
              </a:r>
            </a:p>
          </p:txBody>
        </p:sp>
        <p:sp>
          <p:nvSpPr>
            <p:cNvPr id="398351" name="Rectangle 15"/>
            <p:cNvSpPr>
              <a:spLocks noChangeArrowheads="1"/>
            </p:cNvSpPr>
            <p:nvPr/>
          </p:nvSpPr>
          <p:spPr bwMode="auto">
            <a:xfrm>
              <a:off x="1461314" y="3113516"/>
              <a:ext cx="2693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Hip</a:t>
              </a:r>
            </a:p>
          </p:txBody>
        </p:sp>
        <p:sp>
          <p:nvSpPr>
            <p:cNvPr id="398352" name="Rectangle 16"/>
            <p:cNvSpPr>
              <a:spLocks noChangeArrowheads="1"/>
            </p:cNvSpPr>
            <p:nvPr/>
          </p:nvSpPr>
          <p:spPr bwMode="auto">
            <a:xfrm>
              <a:off x="1059874" y="2532491"/>
              <a:ext cx="6707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Vertebral</a:t>
              </a:r>
            </a:p>
          </p:txBody>
        </p:sp>
        <p:sp>
          <p:nvSpPr>
            <p:cNvPr id="398353" name="Rectangle 17"/>
            <p:cNvSpPr>
              <a:spLocks noChangeArrowheads="1"/>
            </p:cNvSpPr>
            <p:nvPr/>
          </p:nvSpPr>
          <p:spPr bwMode="auto">
            <a:xfrm>
              <a:off x="3597374" y="5661310"/>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1400">
                  <a:solidFill>
                    <a:srgbClr val="FFFFFF"/>
                  </a:solidFill>
                </a:rPr>
                <a:t>Relative Risk</a:t>
              </a:r>
            </a:p>
          </p:txBody>
        </p:sp>
        <p:sp>
          <p:nvSpPr>
            <p:cNvPr id="398354" name="Rectangle 18"/>
            <p:cNvSpPr>
              <a:spLocks noChangeArrowheads="1"/>
            </p:cNvSpPr>
            <p:nvPr/>
          </p:nvSpPr>
          <p:spPr bwMode="auto">
            <a:xfrm>
              <a:off x="1923693" y="3134154"/>
              <a:ext cx="2759075" cy="401637"/>
            </a:xfrm>
            <a:prstGeom prst="rect">
              <a:avLst/>
            </a:prstGeom>
            <a:gradFill rotWithShape="1">
              <a:gsLst>
                <a:gs pos="0">
                  <a:srgbClr val="004776"/>
                </a:gs>
                <a:gs pos="50000">
                  <a:srgbClr val="0099FF"/>
                </a:gs>
                <a:gs pos="100000">
                  <a:srgbClr val="004776"/>
                </a:gs>
              </a:gsLst>
              <a:lin ang="5400000" scaled="1"/>
            </a:gradFill>
            <a:ln w="6350">
              <a:solidFill>
                <a:schemeClr val="tx1"/>
              </a:solidFill>
              <a:miter lim="800000"/>
              <a:headEnd/>
              <a:tailEnd/>
            </a:ln>
          </p:spPr>
          <p:txBody>
            <a:bodyPr/>
            <a:lstStyle/>
            <a:p>
              <a:pPr eaLnBrk="1" hangingPunct="1"/>
              <a:endParaRPr lang="it-IT" sz="1400">
                <a:solidFill>
                  <a:srgbClr val="000000"/>
                </a:solidFill>
                <a:latin typeface="Arial" pitchFamily="34" charset="0"/>
              </a:endParaRPr>
            </a:p>
          </p:txBody>
        </p:sp>
        <p:sp>
          <p:nvSpPr>
            <p:cNvPr id="398355" name="Rectangle 19"/>
            <p:cNvSpPr>
              <a:spLocks noChangeArrowheads="1"/>
            </p:cNvSpPr>
            <p:nvPr/>
          </p:nvSpPr>
          <p:spPr bwMode="auto">
            <a:xfrm>
              <a:off x="1923693" y="3688191"/>
              <a:ext cx="2039938" cy="403225"/>
            </a:xfrm>
            <a:prstGeom prst="rect">
              <a:avLst/>
            </a:prstGeom>
            <a:gradFill rotWithShape="1">
              <a:gsLst>
                <a:gs pos="0">
                  <a:srgbClr val="004776"/>
                </a:gs>
                <a:gs pos="50000">
                  <a:srgbClr val="0099FF"/>
                </a:gs>
                <a:gs pos="100000">
                  <a:srgbClr val="004776"/>
                </a:gs>
              </a:gsLst>
              <a:lin ang="5400000" scaled="1"/>
            </a:gradFill>
            <a:ln w="6350">
              <a:solidFill>
                <a:schemeClr val="tx1"/>
              </a:solidFill>
              <a:miter lim="800000"/>
              <a:headEnd/>
              <a:tailEnd/>
            </a:ln>
          </p:spPr>
          <p:txBody>
            <a:bodyPr/>
            <a:lstStyle/>
            <a:p>
              <a:pPr eaLnBrk="1" hangingPunct="1"/>
              <a:endParaRPr lang="it-IT" sz="1400">
                <a:solidFill>
                  <a:srgbClr val="000000"/>
                </a:solidFill>
                <a:latin typeface="Arial" pitchFamily="34" charset="0"/>
              </a:endParaRPr>
            </a:p>
          </p:txBody>
        </p:sp>
        <p:sp>
          <p:nvSpPr>
            <p:cNvPr id="398356" name="Line 20"/>
            <p:cNvSpPr>
              <a:spLocks noChangeShapeType="1"/>
            </p:cNvSpPr>
            <p:nvPr/>
          </p:nvSpPr>
          <p:spPr bwMode="auto">
            <a:xfrm>
              <a:off x="3766781" y="5050266"/>
              <a:ext cx="633412"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57" name="Line 21"/>
            <p:cNvSpPr>
              <a:spLocks noChangeShapeType="1"/>
            </p:cNvSpPr>
            <p:nvPr/>
          </p:nvSpPr>
          <p:spPr bwMode="auto">
            <a:xfrm flipH="1">
              <a:off x="3561993" y="5050266"/>
              <a:ext cx="231775"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58" name="Rectangle 22"/>
            <p:cNvSpPr>
              <a:spLocks noChangeArrowheads="1"/>
            </p:cNvSpPr>
            <p:nvPr/>
          </p:nvSpPr>
          <p:spPr bwMode="auto">
            <a:xfrm>
              <a:off x="1936393" y="4275566"/>
              <a:ext cx="2027238" cy="403225"/>
            </a:xfrm>
            <a:prstGeom prst="rect">
              <a:avLst/>
            </a:prstGeom>
            <a:gradFill rotWithShape="1">
              <a:gsLst>
                <a:gs pos="0">
                  <a:srgbClr val="004776"/>
                </a:gs>
                <a:gs pos="50000">
                  <a:srgbClr val="0099FF"/>
                </a:gs>
                <a:gs pos="100000">
                  <a:srgbClr val="004776"/>
                </a:gs>
              </a:gsLst>
              <a:lin ang="5400000" scaled="1"/>
            </a:gradFill>
            <a:ln w="6350">
              <a:solidFill>
                <a:schemeClr val="tx1"/>
              </a:solidFill>
              <a:miter lim="800000"/>
              <a:headEnd/>
              <a:tailEnd/>
            </a:ln>
          </p:spPr>
          <p:txBody>
            <a:bodyPr/>
            <a:lstStyle/>
            <a:p>
              <a:pPr eaLnBrk="1" hangingPunct="1"/>
              <a:endParaRPr lang="it-IT" sz="1400">
                <a:solidFill>
                  <a:srgbClr val="000000"/>
                </a:solidFill>
                <a:latin typeface="Arial" pitchFamily="34" charset="0"/>
              </a:endParaRPr>
            </a:p>
          </p:txBody>
        </p:sp>
        <p:sp>
          <p:nvSpPr>
            <p:cNvPr id="398359" name="Line 23"/>
            <p:cNvSpPr>
              <a:spLocks noChangeShapeType="1"/>
            </p:cNvSpPr>
            <p:nvPr/>
          </p:nvSpPr>
          <p:spPr bwMode="auto">
            <a:xfrm>
              <a:off x="3700106" y="4450191"/>
              <a:ext cx="8556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60" name="Line 24"/>
            <p:cNvSpPr>
              <a:spLocks noChangeShapeType="1"/>
            </p:cNvSpPr>
            <p:nvPr/>
          </p:nvSpPr>
          <p:spPr bwMode="auto">
            <a:xfrm>
              <a:off x="3565168" y="3307191"/>
              <a:ext cx="2133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61" name="Line 25"/>
            <p:cNvSpPr>
              <a:spLocks noChangeShapeType="1"/>
            </p:cNvSpPr>
            <p:nvPr/>
          </p:nvSpPr>
          <p:spPr bwMode="auto">
            <a:xfrm>
              <a:off x="3565168" y="3248454"/>
              <a:ext cx="1588" cy="134937"/>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62" name="Line 26"/>
            <p:cNvSpPr>
              <a:spLocks noChangeShapeType="1"/>
            </p:cNvSpPr>
            <p:nvPr/>
          </p:nvSpPr>
          <p:spPr bwMode="auto">
            <a:xfrm>
              <a:off x="5698768" y="3248454"/>
              <a:ext cx="1588" cy="134937"/>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63" name="Text Box 27"/>
            <p:cNvSpPr txBox="1">
              <a:spLocks noChangeArrowheads="1"/>
            </p:cNvSpPr>
            <p:nvPr/>
          </p:nvSpPr>
          <p:spPr bwMode="auto">
            <a:xfrm>
              <a:off x="6931405" y="2434066"/>
              <a:ext cx="109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a:solidFill>
                    <a:srgbClr val="FFFFFF"/>
                  </a:solidFill>
                  <a:ea typeface="Geneva"/>
                  <a:cs typeface="Geneva"/>
                </a:rPr>
                <a:t>2.3 (2.0-2-8)</a:t>
              </a:r>
            </a:p>
          </p:txBody>
        </p:sp>
        <p:sp>
          <p:nvSpPr>
            <p:cNvPr id="398364" name="Text Box 28"/>
            <p:cNvSpPr txBox="1">
              <a:spLocks noChangeArrowheads="1"/>
            </p:cNvSpPr>
            <p:nvPr/>
          </p:nvSpPr>
          <p:spPr bwMode="auto">
            <a:xfrm>
              <a:off x="6926157" y="3043666"/>
              <a:ext cx="10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a:solidFill>
                    <a:srgbClr val="FFFFFF"/>
                  </a:solidFill>
                  <a:ea typeface="Geneva"/>
                  <a:cs typeface="Geneva"/>
                </a:rPr>
                <a:t>2.3 (1.5-3.7)</a:t>
              </a:r>
            </a:p>
          </p:txBody>
        </p:sp>
        <p:sp>
          <p:nvSpPr>
            <p:cNvPr id="398365" name="Text Box 29"/>
            <p:cNvSpPr txBox="1">
              <a:spLocks noChangeArrowheads="1"/>
            </p:cNvSpPr>
            <p:nvPr/>
          </p:nvSpPr>
          <p:spPr bwMode="auto">
            <a:xfrm>
              <a:off x="6926157" y="3611991"/>
              <a:ext cx="10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a:solidFill>
                    <a:srgbClr val="FFFFFF"/>
                  </a:solidFill>
                  <a:ea typeface="Geneva"/>
                  <a:cs typeface="Geneva"/>
                </a:rPr>
                <a:t>1.9 (1.6-2.2)</a:t>
              </a:r>
            </a:p>
          </p:txBody>
        </p:sp>
        <p:sp>
          <p:nvSpPr>
            <p:cNvPr id="398366" name="Text Box 30"/>
            <p:cNvSpPr txBox="1">
              <a:spLocks noChangeArrowheads="1"/>
            </p:cNvSpPr>
            <p:nvPr/>
          </p:nvSpPr>
          <p:spPr bwMode="auto">
            <a:xfrm>
              <a:off x="6926157" y="4221591"/>
              <a:ext cx="10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a:solidFill>
                    <a:srgbClr val="FFFFFF"/>
                  </a:solidFill>
                  <a:ea typeface="Geneva"/>
                  <a:cs typeface="Geneva"/>
                </a:rPr>
                <a:t>1.9 (1.3-2.7)</a:t>
              </a:r>
            </a:p>
          </p:txBody>
        </p:sp>
        <p:sp>
          <p:nvSpPr>
            <p:cNvPr id="398367" name="Text Box 31"/>
            <p:cNvSpPr txBox="1">
              <a:spLocks noChangeArrowheads="1"/>
            </p:cNvSpPr>
            <p:nvPr/>
          </p:nvSpPr>
          <p:spPr bwMode="auto">
            <a:xfrm>
              <a:off x="6926157" y="4796266"/>
              <a:ext cx="1082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400">
                  <a:solidFill>
                    <a:srgbClr val="FFFFFF"/>
                  </a:solidFill>
                  <a:ea typeface="Geneva"/>
                  <a:cs typeface="Geneva"/>
                </a:rPr>
                <a:t>1.9 (1.6-2.2)</a:t>
              </a:r>
            </a:p>
          </p:txBody>
        </p:sp>
        <p:sp>
          <p:nvSpPr>
            <p:cNvPr id="398368" name="Line 32"/>
            <p:cNvSpPr>
              <a:spLocks noChangeShapeType="1"/>
            </p:cNvSpPr>
            <p:nvPr/>
          </p:nvSpPr>
          <p:spPr bwMode="auto">
            <a:xfrm flipH="1" flipV="1">
              <a:off x="3263543" y="4450191"/>
              <a:ext cx="633413"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69" name="Line 33"/>
            <p:cNvSpPr>
              <a:spLocks noChangeShapeType="1"/>
            </p:cNvSpPr>
            <p:nvPr/>
          </p:nvSpPr>
          <p:spPr bwMode="auto">
            <a:xfrm>
              <a:off x="4555768" y="4393041"/>
              <a:ext cx="3175" cy="13335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70" name="Line 34"/>
            <p:cNvSpPr>
              <a:spLocks noChangeShapeType="1"/>
            </p:cNvSpPr>
            <p:nvPr/>
          </p:nvSpPr>
          <p:spPr bwMode="auto">
            <a:xfrm>
              <a:off x="3488968" y="3916791"/>
              <a:ext cx="9144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71" name="Rectangle 35"/>
            <p:cNvSpPr>
              <a:spLocks noChangeArrowheads="1"/>
            </p:cNvSpPr>
            <p:nvPr/>
          </p:nvSpPr>
          <p:spPr bwMode="auto">
            <a:xfrm>
              <a:off x="3412768" y="4907391"/>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it-IT" sz="1400">
                <a:solidFill>
                  <a:srgbClr val="000000"/>
                </a:solidFill>
                <a:latin typeface="Arial" pitchFamily="34" charset="0"/>
              </a:endParaRPr>
            </a:p>
          </p:txBody>
        </p:sp>
        <p:sp>
          <p:nvSpPr>
            <p:cNvPr id="398372" name="Rectangle 36"/>
            <p:cNvSpPr>
              <a:spLocks noChangeArrowheads="1"/>
            </p:cNvSpPr>
            <p:nvPr/>
          </p:nvSpPr>
          <p:spPr bwMode="auto">
            <a:xfrm>
              <a:off x="3260368" y="4983591"/>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it-IT" sz="1400">
                <a:solidFill>
                  <a:srgbClr val="000000"/>
                </a:solidFill>
                <a:latin typeface="Arial" pitchFamily="34" charset="0"/>
              </a:endParaRPr>
            </a:p>
          </p:txBody>
        </p:sp>
        <p:sp>
          <p:nvSpPr>
            <p:cNvPr id="398373" name="Line 37"/>
            <p:cNvSpPr>
              <a:spLocks noChangeShapeType="1"/>
            </p:cNvSpPr>
            <p:nvPr/>
          </p:nvSpPr>
          <p:spPr bwMode="auto">
            <a:xfrm>
              <a:off x="3565168" y="4983591"/>
              <a:ext cx="0" cy="1524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74" name="Line 38"/>
            <p:cNvSpPr>
              <a:spLocks noChangeShapeType="1"/>
            </p:cNvSpPr>
            <p:nvPr/>
          </p:nvSpPr>
          <p:spPr bwMode="auto">
            <a:xfrm>
              <a:off x="3260368" y="4373991"/>
              <a:ext cx="0" cy="1524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75" name="Line 39"/>
            <p:cNvSpPr>
              <a:spLocks noChangeShapeType="1"/>
            </p:cNvSpPr>
            <p:nvPr/>
          </p:nvSpPr>
          <p:spPr bwMode="auto">
            <a:xfrm>
              <a:off x="4403368" y="3840591"/>
              <a:ext cx="0" cy="1524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76" name="Line 40"/>
            <p:cNvSpPr>
              <a:spLocks noChangeShapeType="1"/>
            </p:cNvSpPr>
            <p:nvPr/>
          </p:nvSpPr>
          <p:spPr bwMode="auto">
            <a:xfrm>
              <a:off x="4403368" y="4983591"/>
              <a:ext cx="0" cy="1524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77" name="Line 41"/>
            <p:cNvSpPr>
              <a:spLocks noChangeShapeType="1"/>
            </p:cNvSpPr>
            <p:nvPr/>
          </p:nvSpPr>
          <p:spPr bwMode="auto">
            <a:xfrm>
              <a:off x="3488968" y="3840591"/>
              <a:ext cx="0" cy="1524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78" name="Line 42"/>
            <p:cNvSpPr>
              <a:spLocks noChangeShapeType="1"/>
            </p:cNvSpPr>
            <p:nvPr/>
          </p:nvSpPr>
          <p:spPr bwMode="auto">
            <a:xfrm>
              <a:off x="5089168" y="2621391"/>
              <a:ext cx="0" cy="1524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79" name="Line 43"/>
            <p:cNvSpPr>
              <a:spLocks noChangeShapeType="1"/>
            </p:cNvSpPr>
            <p:nvPr/>
          </p:nvSpPr>
          <p:spPr bwMode="auto">
            <a:xfrm>
              <a:off x="4250968" y="2697591"/>
              <a:ext cx="838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8380" name="Line 44"/>
            <p:cNvSpPr>
              <a:spLocks noChangeShapeType="1"/>
            </p:cNvSpPr>
            <p:nvPr/>
          </p:nvSpPr>
          <p:spPr bwMode="auto">
            <a:xfrm>
              <a:off x="4250968" y="2621391"/>
              <a:ext cx="0" cy="1524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398381" name="Gruppo 1"/>
            <p:cNvGrpSpPr>
              <a:grpSpLocks/>
            </p:cNvGrpSpPr>
            <p:nvPr/>
          </p:nvGrpSpPr>
          <p:grpSpPr bwMode="auto">
            <a:xfrm>
              <a:off x="1910611" y="2132820"/>
              <a:ext cx="6308725" cy="3148013"/>
              <a:chOff x="1910611" y="2132820"/>
              <a:chExt cx="6308725" cy="3148013"/>
            </a:xfrm>
          </p:grpSpPr>
          <p:cxnSp>
            <p:nvCxnSpPr>
              <p:cNvPr id="50" name="Connettore 1 49"/>
              <p:cNvCxnSpPr/>
              <p:nvPr/>
            </p:nvCxnSpPr>
            <p:spPr>
              <a:xfrm rot="5400000">
                <a:off x="338874" y="3704701"/>
                <a:ext cx="3146937" cy="31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rot="10800000">
                <a:off x="1928218" y="5279757"/>
                <a:ext cx="6291118" cy="1588"/>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dissolve">
                                      <p:cBhvr>
                                        <p:cTn id="7" dur="500"/>
                                        <p:tgtEl>
                                          <p:spTgt spid="12288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22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p:bldP spid="122884" grpId="0"/>
      <p:bldP spid="48" grpId="0" animBg="1"/>
      <p:bldP spid="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0"/>
            <a:ext cx="9144000" cy="1844675"/>
          </a:xfrm>
        </p:spPr>
        <p:txBody>
          <a:bodyPr/>
          <a:lstStyle/>
          <a:p>
            <a:pPr eaLnBrk="1" hangingPunct="1">
              <a:lnSpc>
                <a:spcPts val="4400"/>
              </a:lnSpc>
              <a:defRPr/>
            </a:pPr>
            <a:r>
              <a:rPr lang="it-IT" sz="40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Relative </a:t>
            </a:r>
            <a:r>
              <a:rPr lang="it-IT" sz="40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risk</a:t>
            </a:r>
            <a:r>
              <a:rPr lang="it-IT" sz="40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of </a:t>
            </a:r>
            <a:r>
              <a:rPr lang="it-IT" sz="4000" b="1" dirty="0" err="1">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fracture</a:t>
            </a:r>
            <a:r>
              <a:rPr lang="it-IT" sz="40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in </a:t>
            </a:r>
            <a:r>
              <a:rPr lang="it-IT" sz="4000" b="1" dirty="0" smtClean="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30,262</a:t>
            </a:r>
            <a:br>
              <a:rPr lang="it-IT" sz="4000" b="1" dirty="0" smtClean="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br>
            <a:r>
              <a:rPr lang="it-IT" sz="4000" b="1" dirty="0" err="1" smtClean="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patients</a:t>
            </a:r>
            <a:r>
              <a:rPr lang="it-IT" sz="4000" b="1" dirty="0" smtClean="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 </a:t>
            </a:r>
            <a:r>
              <a:rPr lang="it-IT" sz="4000" b="1" dirty="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with </a:t>
            </a:r>
            <a:r>
              <a:rPr lang="it-IT" sz="4000" b="1" dirty="0" smtClean="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t>RA</a:t>
            </a:r>
            <a:br>
              <a:rPr lang="it-IT" sz="4000" b="1" dirty="0" smtClean="0">
                <a:solidFill>
                  <a:srgbClr val="0A0A46"/>
                </a:solidFill>
                <a:effectLst>
                  <a:outerShdw blurRad="76200" dist="12700" dir="2700000" algn="tl" rotWithShape="0">
                    <a:srgbClr val="0A0A46">
                      <a:alpha val="50000"/>
                    </a:srgbClr>
                  </a:outerShdw>
                </a:effectLst>
                <a:latin typeface="Times New Roman" charset="0"/>
                <a:ea typeface="Geneva" charset="0"/>
                <a:cs typeface="Geneva" charset="0"/>
              </a:rPr>
            </a:br>
            <a:r>
              <a:rPr lang="it-IT" sz="2400" dirty="0" err="1" smtClean="0">
                <a:solidFill>
                  <a:schemeClr val="bg1"/>
                </a:solidFill>
                <a:effectLst>
                  <a:outerShdw blurRad="76200" dist="12700" dir="2700000" algn="tl" rotWithShape="0">
                    <a:srgbClr val="0A0A46">
                      <a:alpha val="50000"/>
                    </a:srgbClr>
                  </a:outerShdw>
                </a:effectLst>
                <a:latin typeface="Times New Roman" charset="0"/>
                <a:ea typeface="Geneva" charset="0"/>
                <a:cs typeface="Geneva" charset="0"/>
              </a:rPr>
              <a:t>Median</a:t>
            </a:r>
            <a:r>
              <a:rPr lang="it-IT" sz="2400" dirty="0" smtClean="0">
                <a:solidFill>
                  <a:schemeClr val="bg1"/>
                </a:solidFill>
                <a:effectLst>
                  <a:outerShdw blurRad="76200" dist="12700" dir="2700000" algn="tl" rotWithShape="0">
                    <a:srgbClr val="0A0A46">
                      <a:alpha val="50000"/>
                    </a:srgbClr>
                  </a:outerShdw>
                </a:effectLst>
                <a:latin typeface="Times New Roman" charset="0"/>
                <a:ea typeface="Geneva" charset="0"/>
                <a:cs typeface="Geneva" charset="0"/>
              </a:rPr>
              <a:t> </a:t>
            </a:r>
            <a:r>
              <a:rPr lang="it-IT" sz="2400" dirty="0" err="1" smtClean="0">
                <a:solidFill>
                  <a:schemeClr val="bg1"/>
                </a:solidFill>
                <a:effectLst>
                  <a:outerShdw blurRad="76200" dist="12700" dir="2700000" algn="tl" rotWithShape="0">
                    <a:srgbClr val="0A0A46">
                      <a:alpha val="50000"/>
                    </a:srgbClr>
                  </a:outerShdw>
                </a:effectLst>
                <a:latin typeface="Times New Roman" charset="0"/>
                <a:ea typeface="Geneva" charset="0"/>
                <a:cs typeface="Geneva" charset="0"/>
              </a:rPr>
              <a:t>follow</a:t>
            </a:r>
            <a:r>
              <a:rPr lang="it-IT" sz="2400" dirty="0" smtClean="0">
                <a:solidFill>
                  <a:schemeClr val="bg1"/>
                </a:solidFill>
                <a:effectLst>
                  <a:outerShdw blurRad="76200" dist="12700" dir="2700000" algn="tl" rotWithShape="0">
                    <a:srgbClr val="0A0A46">
                      <a:alpha val="50000"/>
                    </a:srgbClr>
                  </a:outerShdw>
                </a:effectLst>
                <a:latin typeface="Times New Roman" charset="0"/>
                <a:ea typeface="Geneva" charset="0"/>
                <a:cs typeface="Geneva" charset="0"/>
              </a:rPr>
              <a:t> up : 7,6 </a:t>
            </a:r>
            <a:r>
              <a:rPr lang="it-IT" sz="2400" dirty="0" err="1" smtClean="0">
                <a:solidFill>
                  <a:schemeClr val="bg1"/>
                </a:solidFill>
                <a:effectLst>
                  <a:outerShdw blurRad="76200" dist="12700" dir="2700000" algn="tl" rotWithShape="0">
                    <a:srgbClr val="0A0A46">
                      <a:alpha val="50000"/>
                    </a:srgbClr>
                  </a:outerShdw>
                </a:effectLst>
                <a:latin typeface="Times New Roman" charset="0"/>
                <a:ea typeface="Geneva" charset="0"/>
                <a:cs typeface="Geneva" charset="0"/>
              </a:rPr>
              <a:t>years</a:t>
            </a:r>
            <a:r>
              <a:rPr lang="it-IT" sz="2400" dirty="0" smtClean="0">
                <a:solidFill>
                  <a:schemeClr val="bg1"/>
                </a:solidFill>
                <a:effectLst>
                  <a:outerShdw blurRad="76200" dist="12700" dir="2700000" algn="tl" rotWithShape="0">
                    <a:srgbClr val="0A0A46">
                      <a:alpha val="50000"/>
                    </a:srgbClr>
                  </a:outerShdw>
                </a:effectLst>
                <a:latin typeface="Times New Roman" charset="0"/>
                <a:ea typeface="Geneva" charset="0"/>
                <a:cs typeface="Geneva" charset="0"/>
              </a:rPr>
              <a:t>;  N. 2,460 </a:t>
            </a:r>
            <a:r>
              <a:rPr lang="it-IT" sz="2400" dirty="0" err="1" smtClean="0">
                <a:solidFill>
                  <a:schemeClr val="bg1"/>
                </a:solidFill>
                <a:effectLst>
                  <a:outerShdw blurRad="76200" dist="12700" dir="2700000" algn="tl" rotWithShape="0">
                    <a:srgbClr val="0A0A46">
                      <a:alpha val="50000"/>
                    </a:srgbClr>
                  </a:outerShdw>
                </a:effectLst>
                <a:latin typeface="Times New Roman" charset="0"/>
                <a:ea typeface="Geneva" charset="0"/>
                <a:cs typeface="Geneva" charset="0"/>
              </a:rPr>
              <a:t>fractures</a:t>
            </a:r>
            <a:endParaRPr lang="it-IT" sz="2400" dirty="0">
              <a:solidFill>
                <a:schemeClr val="bg1"/>
              </a:solidFill>
              <a:effectLst>
                <a:outerShdw blurRad="76200" dist="12700" dir="2700000" algn="tl" rotWithShape="0">
                  <a:srgbClr val="0A0A46">
                    <a:alpha val="50000"/>
                  </a:srgbClr>
                </a:outerShdw>
              </a:effectLst>
              <a:latin typeface="Times New Roman" charset="0"/>
              <a:ea typeface="Geneva" charset="0"/>
              <a:cs typeface="Geneva" charset="0"/>
            </a:endParaRPr>
          </a:p>
        </p:txBody>
      </p:sp>
      <p:sp>
        <p:nvSpPr>
          <p:cNvPr id="399363" name="Text Box 21"/>
          <p:cNvSpPr txBox="1">
            <a:spLocks noChangeArrowheads="1"/>
          </p:cNvSpPr>
          <p:nvPr/>
        </p:nvSpPr>
        <p:spPr bwMode="auto">
          <a:xfrm>
            <a:off x="-1082675" y="5832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it-IT" sz="2400" b="1">
              <a:solidFill>
                <a:srgbClr val="000000"/>
              </a:solidFill>
              <a:ea typeface="Geneva"/>
              <a:cs typeface="Geneva"/>
            </a:endParaRPr>
          </a:p>
        </p:txBody>
      </p:sp>
      <p:sp>
        <p:nvSpPr>
          <p:cNvPr id="162840" name="Text Box 24"/>
          <p:cNvSpPr txBox="1">
            <a:spLocks noChangeArrowheads="1"/>
          </p:cNvSpPr>
          <p:nvPr/>
        </p:nvSpPr>
        <p:spPr bwMode="auto">
          <a:xfrm>
            <a:off x="0" y="6567488"/>
            <a:ext cx="9180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200">
                <a:solidFill>
                  <a:srgbClr val="0A0A46"/>
                </a:solidFill>
                <a:ea typeface="Geneva"/>
                <a:cs typeface="Geneva"/>
              </a:rPr>
              <a:t>Van Staa TP et al. Arthritis Rheum, 2006</a:t>
            </a:r>
          </a:p>
        </p:txBody>
      </p:sp>
      <p:grpSp>
        <p:nvGrpSpPr>
          <p:cNvPr id="2" name="Gruppo 1"/>
          <p:cNvGrpSpPr>
            <a:grpSpLocks/>
          </p:cNvGrpSpPr>
          <p:nvPr/>
        </p:nvGrpSpPr>
        <p:grpSpPr bwMode="auto">
          <a:xfrm>
            <a:off x="869950" y="2349500"/>
            <a:ext cx="7302500" cy="3381375"/>
            <a:chOff x="34925" y="2108200"/>
            <a:chExt cx="9109075" cy="4218456"/>
          </a:xfrm>
        </p:grpSpPr>
        <p:sp>
          <p:nvSpPr>
            <p:cNvPr id="399368" name="Line 3"/>
            <p:cNvSpPr>
              <a:spLocks noChangeShapeType="1"/>
            </p:cNvSpPr>
            <p:nvPr/>
          </p:nvSpPr>
          <p:spPr bwMode="auto">
            <a:xfrm flipV="1">
              <a:off x="4356100" y="2133600"/>
              <a:ext cx="0" cy="3810000"/>
            </a:xfrm>
            <a:prstGeom prst="line">
              <a:avLst/>
            </a:prstGeom>
            <a:noFill/>
            <a:ln w="952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399369" name="Line 4"/>
            <p:cNvSpPr>
              <a:spLocks noChangeShapeType="1"/>
            </p:cNvSpPr>
            <p:nvPr/>
          </p:nvSpPr>
          <p:spPr bwMode="auto">
            <a:xfrm flipV="1">
              <a:off x="2411413" y="2133600"/>
              <a:ext cx="0" cy="3810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70" name="Line 5"/>
            <p:cNvSpPr>
              <a:spLocks noChangeShapeType="1"/>
            </p:cNvSpPr>
            <p:nvPr/>
          </p:nvSpPr>
          <p:spPr bwMode="auto">
            <a:xfrm>
              <a:off x="3657600" y="5181600"/>
              <a:ext cx="45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71" name="Line 6"/>
            <p:cNvSpPr>
              <a:spLocks noChangeShapeType="1"/>
            </p:cNvSpPr>
            <p:nvPr/>
          </p:nvSpPr>
          <p:spPr bwMode="auto">
            <a:xfrm>
              <a:off x="6248400" y="2286000"/>
              <a:ext cx="2514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72" name="Rectangle 7"/>
            <p:cNvSpPr>
              <a:spLocks noChangeArrowheads="1"/>
            </p:cNvSpPr>
            <p:nvPr/>
          </p:nvSpPr>
          <p:spPr bwMode="auto">
            <a:xfrm>
              <a:off x="7235825" y="2209800"/>
              <a:ext cx="152400" cy="1524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it-IT" sz="1800">
                <a:solidFill>
                  <a:srgbClr val="000000"/>
                </a:solidFill>
                <a:latin typeface="Arial" pitchFamily="34" charset="0"/>
              </a:endParaRPr>
            </a:p>
          </p:txBody>
        </p:sp>
        <p:sp>
          <p:nvSpPr>
            <p:cNvPr id="399373" name="Line 8"/>
            <p:cNvSpPr>
              <a:spLocks noChangeShapeType="1"/>
            </p:cNvSpPr>
            <p:nvPr/>
          </p:nvSpPr>
          <p:spPr bwMode="auto">
            <a:xfrm>
              <a:off x="6770688" y="2743200"/>
              <a:ext cx="1905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74" name="Rectangle 9"/>
            <p:cNvSpPr>
              <a:spLocks noChangeArrowheads="1"/>
            </p:cNvSpPr>
            <p:nvPr/>
          </p:nvSpPr>
          <p:spPr bwMode="auto">
            <a:xfrm>
              <a:off x="7608888" y="2667000"/>
              <a:ext cx="152400" cy="1524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it-IT" sz="1800">
                <a:solidFill>
                  <a:srgbClr val="000000"/>
                </a:solidFill>
                <a:latin typeface="Arial" pitchFamily="34" charset="0"/>
              </a:endParaRPr>
            </a:p>
          </p:txBody>
        </p:sp>
        <p:sp>
          <p:nvSpPr>
            <p:cNvPr id="399375" name="Line 10"/>
            <p:cNvSpPr>
              <a:spLocks noChangeShapeType="1"/>
            </p:cNvSpPr>
            <p:nvPr/>
          </p:nvSpPr>
          <p:spPr bwMode="auto">
            <a:xfrm>
              <a:off x="4356100" y="3200400"/>
              <a:ext cx="914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76" name="Rectangle 11"/>
            <p:cNvSpPr>
              <a:spLocks noChangeArrowheads="1"/>
            </p:cNvSpPr>
            <p:nvPr/>
          </p:nvSpPr>
          <p:spPr bwMode="auto">
            <a:xfrm>
              <a:off x="4737100" y="3124200"/>
              <a:ext cx="152400" cy="152400"/>
            </a:xfrm>
            <a:prstGeom prst="rect">
              <a:avLst/>
            </a:prstGeom>
            <a:solidFill>
              <a:srgbClr val="FF3300"/>
            </a:solidFill>
            <a:ln w="9525">
              <a:solidFill>
                <a:schemeClr val="tx1"/>
              </a:solidFill>
              <a:miter lim="800000"/>
              <a:headEnd/>
              <a:tailEnd/>
            </a:ln>
          </p:spPr>
          <p:txBody>
            <a:bodyPr wrap="none" anchor="ctr"/>
            <a:lstStyle/>
            <a:p>
              <a:pPr eaLnBrk="1" hangingPunct="1"/>
              <a:endParaRPr lang="it-IT" sz="1800">
                <a:solidFill>
                  <a:srgbClr val="000000"/>
                </a:solidFill>
                <a:latin typeface="Arial" pitchFamily="34" charset="0"/>
              </a:endParaRPr>
            </a:p>
          </p:txBody>
        </p:sp>
        <p:sp>
          <p:nvSpPr>
            <p:cNvPr id="399377" name="Line 12"/>
            <p:cNvSpPr>
              <a:spLocks noChangeShapeType="1"/>
            </p:cNvSpPr>
            <p:nvPr/>
          </p:nvSpPr>
          <p:spPr bwMode="auto">
            <a:xfrm>
              <a:off x="5886450" y="3733800"/>
              <a:ext cx="990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78" name="Rectangle 13"/>
            <p:cNvSpPr>
              <a:spLocks noChangeArrowheads="1"/>
            </p:cNvSpPr>
            <p:nvPr/>
          </p:nvSpPr>
          <p:spPr bwMode="auto">
            <a:xfrm>
              <a:off x="6343650" y="3657600"/>
              <a:ext cx="152400" cy="152400"/>
            </a:xfrm>
            <a:prstGeom prst="rect">
              <a:avLst/>
            </a:prstGeom>
            <a:solidFill>
              <a:srgbClr val="FF3300"/>
            </a:solidFill>
            <a:ln w="9525">
              <a:solidFill>
                <a:schemeClr val="tx1"/>
              </a:solidFill>
              <a:miter lim="800000"/>
              <a:headEnd/>
              <a:tailEnd/>
            </a:ln>
          </p:spPr>
          <p:txBody>
            <a:bodyPr wrap="none" anchor="ctr"/>
            <a:lstStyle/>
            <a:p>
              <a:pPr eaLnBrk="1" hangingPunct="1"/>
              <a:endParaRPr lang="it-IT" sz="1800">
                <a:solidFill>
                  <a:srgbClr val="000000"/>
                </a:solidFill>
                <a:latin typeface="Arial" pitchFamily="34" charset="0"/>
              </a:endParaRPr>
            </a:p>
          </p:txBody>
        </p:sp>
        <p:sp>
          <p:nvSpPr>
            <p:cNvPr id="399379" name="Line 14"/>
            <p:cNvSpPr>
              <a:spLocks noChangeShapeType="1"/>
            </p:cNvSpPr>
            <p:nvPr/>
          </p:nvSpPr>
          <p:spPr bwMode="auto">
            <a:xfrm>
              <a:off x="5029200" y="4191000"/>
              <a:ext cx="838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80" name="Rectangle 15"/>
            <p:cNvSpPr>
              <a:spLocks noChangeArrowheads="1"/>
            </p:cNvSpPr>
            <p:nvPr/>
          </p:nvSpPr>
          <p:spPr bwMode="auto">
            <a:xfrm>
              <a:off x="5334000" y="4114800"/>
              <a:ext cx="152400" cy="152400"/>
            </a:xfrm>
            <a:prstGeom prst="rect">
              <a:avLst/>
            </a:prstGeom>
            <a:solidFill>
              <a:srgbClr val="FF3300"/>
            </a:solidFill>
            <a:ln w="9525">
              <a:solidFill>
                <a:schemeClr val="tx1"/>
              </a:solidFill>
              <a:miter lim="800000"/>
              <a:headEnd/>
              <a:tailEnd/>
            </a:ln>
          </p:spPr>
          <p:txBody>
            <a:bodyPr wrap="none" anchor="ctr"/>
            <a:lstStyle/>
            <a:p>
              <a:pPr eaLnBrk="1" hangingPunct="1"/>
              <a:endParaRPr lang="it-IT" sz="1800">
                <a:solidFill>
                  <a:srgbClr val="000000"/>
                </a:solidFill>
                <a:latin typeface="Arial" pitchFamily="34" charset="0"/>
              </a:endParaRPr>
            </a:p>
          </p:txBody>
        </p:sp>
        <p:sp>
          <p:nvSpPr>
            <p:cNvPr id="399381" name="Line 16"/>
            <p:cNvSpPr>
              <a:spLocks noChangeShapeType="1"/>
            </p:cNvSpPr>
            <p:nvPr/>
          </p:nvSpPr>
          <p:spPr bwMode="auto">
            <a:xfrm>
              <a:off x="6169025" y="4724400"/>
              <a:ext cx="1066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82" name="Rectangle 17"/>
            <p:cNvSpPr>
              <a:spLocks noChangeArrowheads="1"/>
            </p:cNvSpPr>
            <p:nvPr/>
          </p:nvSpPr>
          <p:spPr bwMode="auto">
            <a:xfrm>
              <a:off x="6626225" y="4648200"/>
              <a:ext cx="152400" cy="152400"/>
            </a:xfrm>
            <a:prstGeom prst="rect">
              <a:avLst/>
            </a:prstGeom>
            <a:solidFill>
              <a:srgbClr val="FF3300"/>
            </a:solidFill>
            <a:ln w="9525">
              <a:solidFill>
                <a:schemeClr val="tx1"/>
              </a:solidFill>
              <a:miter lim="800000"/>
              <a:headEnd/>
              <a:tailEnd/>
            </a:ln>
          </p:spPr>
          <p:txBody>
            <a:bodyPr wrap="none" anchor="ctr"/>
            <a:lstStyle/>
            <a:p>
              <a:pPr eaLnBrk="1" hangingPunct="1"/>
              <a:endParaRPr lang="it-IT" sz="1800">
                <a:solidFill>
                  <a:srgbClr val="000000"/>
                </a:solidFill>
                <a:latin typeface="Arial" pitchFamily="34" charset="0"/>
              </a:endParaRPr>
            </a:p>
          </p:txBody>
        </p:sp>
        <p:sp>
          <p:nvSpPr>
            <p:cNvPr id="399383" name="Rectangle 18"/>
            <p:cNvSpPr>
              <a:spLocks noChangeArrowheads="1"/>
            </p:cNvSpPr>
            <p:nvPr/>
          </p:nvSpPr>
          <p:spPr bwMode="auto">
            <a:xfrm>
              <a:off x="3810000" y="5105400"/>
              <a:ext cx="152400" cy="152400"/>
            </a:xfrm>
            <a:prstGeom prst="rect">
              <a:avLst/>
            </a:prstGeom>
            <a:solidFill>
              <a:srgbClr val="FF3300"/>
            </a:solidFill>
            <a:ln w="9525">
              <a:solidFill>
                <a:schemeClr val="tx1"/>
              </a:solidFill>
              <a:miter lim="800000"/>
              <a:headEnd/>
              <a:tailEnd/>
            </a:ln>
          </p:spPr>
          <p:txBody>
            <a:bodyPr wrap="none" anchor="ctr"/>
            <a:lstStyle/>
            <a:p>
              <a:pPr eaLnBrk="1" hangingPunct="1"/>
              <a:endParaRPr lang="it-IT" sz="1800">
                <a:solidFill>
                  <a:srgbClr val="000000"/>
                </a:solidFill>
                <a:latin typeface="Arial" pitchFamily="34" charset="0"/>
              </a:endParaRPr>
            </a:p>
          </p:txBody>
        </p:sp>
        <p:sp>
          <p:nvSpPr>
            <p:cNvPr id="399384" name="Line 19"/>
            <p:cNvSpPr>
              <a:spLocks noChangeShapeType="1"/>
            </p:cNvSpPr>
            <p:nvPr/>
          </p:nvSpPr>
          <p:spPr bwMode="auto">
            <a:xfrm>
              <a:off x="5334000" y="5715000"/>
              <a:ext cx="45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99385" name="Rectangle 20"/>
            <p:cNvSpPr>
              <a:spLocks noChangeArrowheads="1"/>
            </p:cNvSpPr>
            <p:nvPr/>
          </p:nvSpPr>
          <p:spPr bwMode="auto">
            <a:xfrm>
              <a:off x="5486400" y="5638800"/>
              <a:ext cx="152400" cy="152400"/>
            </a:xfrm>
            <a:prstGeom prst="rect">
              <a:avLst/>
            </a:prstGeom>
            <a:solidFill>
              <a:srgbClr val="FF3300"/>
            </a:solidFill>
            <a:ln w="9525">
              <a:solidFill>
                <a:schemeClr val="tx1"/>
              </a:solidFill>
              <a:miter lim="800000"/>
              <a:headEnd/>
              <a:tailEnd/>
            </a:ln>
          </p:spPr>
          <p:txBody>
            <a:bodyPr wrap="none" anchor="ctr"/>
            <a:lstStyle/>
            <a:p>
              <a:pPr eaLnBrk="1" hangingPunct="1"/>
              <a:endParaRPr lang="it-IT" sz="1800">
                <a:solidFill>
                  <a:srgbClr val="000000"/>
                </a:solidFill>
                <a:latin typeface="Arial" pitchFamily="34" charset="0"/>
              </a:endParaRPr>
            </a:p>
          </p:txBody>
        </p:sp>
        <p:sp>
          <p:nvSpPr>
            <p:cNvPr id="399386" name="Text Box 22"/>
            <p:cNvSpPr txBox="1">
              <a:spLocks noChangeArrowheads="1"/>
            </p:cNvSpPr>
            <p:nvPr/>
          </p:nvSpPr>
          <p:spPr bwMode="auto">
            <a:xfrm>
              <a:off x="34925" y="2108200"/>
              <a:ext cx="2266591" cy="383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ts val="1550"/>
                </a:lnSpc>
              </a:pPr>
              <a:r>
                <a:rPr lang="it-IT" sz="1400" b="1">
                  <a:solidFill>
                    <a:srgbClr val="FFFFFF"/>
                  </a:solidFill>
                  <a:ea typeface="Geneva"/>
                  <a:cs typeface="Geneva"/>
                </a:rPr>
                <a:t>Pelvis</a:t>
              </a:r>
            </a:p>
            <a:p>
              <a:pPr eaLnBrk="1" hangingPunct="1">
                <a:lnSpc>
                  <a:spcPts val="1550"/>
                </a:lnSpc>
              </a:pPr>
              <a:endParaRPr lang="it-IT" sz="1400" b="1">
                <a:solidFill>
                  <a:srgbClr val="FFFFFF"/>
                </a:solidFill>
                <a:ea typeface="Geneva"/>
                <a:cs typeface="Geneva"/>
              </a:endParaRPr>
            </a:p>
            <a:p>
              <a:pPr eaLnBrk="1" hangingPunct="1">
                <a:lnSpc>
                  <a:spcPts val="1550"/>
                </a:lnSpc>
              </a:pPr>
              <a:r>
                <a:rPr lang="it-IT" sz="1400" b="1">
                  <a:solidFill>
                    <a:srgbClr val="FFFFFF"/>
                  </a:solidFill>
                  <a:ea typeface="Geneva"/>
                  <a:cs typeface="Geneva"/>
                </a:rPr>
                <a:t>Clinical Vertebral</a:t>
              </a:r>
            </a:p>
            <a:p>
              <a:pPr eaLnBrk="1" hangingPunct="1">
                <a:lnSpc>
                  <a:spcPts val="1550"/>
                </a:lnSpc>
              </a:pPr>
              <a:endParaRPr lang="it-IT" sz="1400" b="1">
                <a:solidFill>
                  <a:srgbClr val="FFFFFF"/>
                </a:solidFill>
                <a:ea typeface="Geneva"/>
                <a:cs typeface="Geneva"/>
              </a:endParaRPr>
            </a:p>
            <a:p>
              <a:pPr eaLnBrk="1" hangingPunct="1">
                <a:lnSpc>
                  <a:spcPts val="1550"/>
                </a:lnSpc>
              </a:pPr>
              <a:r>
                <a:rPr lang="it-IT" sz="1400" b="1">
                  <a:solidFill>
                    <a:srgbClr val="FFFFFF"/>
                  </a:solidFill>
                  <a:ea typeface="Geneva"/>
                  <a:cs typeface="Geneva"/>
                </a:rPr>
                <a:t>Rib</a:t>
              </a:r>
            </a:p>
            <a:p>
              <a:pPr eaLnBrk="1" hangingPunct="1">
                <a:lnSpc>
                  <a:spcPts val="1550"/>
                </a:lnSpc>
              </a:pPr>
              <a:endParaRPr lang="it-IT" sz="1400" b="1">
                <a:solidFill>
                  <a:srgbClr val="FFFFFF"/>
                </a:solidFill>
                <a:ea typeface="Geneva"/>
                <a:cs typeface="Geneva"/>
              </a:endParaRPr>
            </a:p>
            <a:p>
              <a:pPr eaLnBrk="1" hangingPunct="1">
                <a:lnSpc>
                  <a:spcPts val="1550"/>
                </a:lnSpc>
              </a:pPr>
              <a:r>
                <a:rPr lang="it-IT" sz="1400" b="1">
                  <a:solidFill>
                    <a:srgbClr val="FFFFFF"/>
                  </a:solidFill>
                  <a:ea typeface="Geneva"/>
                  <a:cs typeface="Geneva"/>
                </a:rPr>
                <a:t>Humerus</a:t>
              </a:r>
            </a:p>
            <a:p>
              <a:pPr eaLnBrk="1" hangingPunct="1">
                <a:lnSpc>
                  <a:spcPts val="1550"/>
                </a:lnSpc>
              </a:pPr>
              <a:endParaRPr lang="it-IT" sz="1400" b="1">
                <a:solidFill>
                  <a:srgbClr val="FFFFFF"/>
                </a:solidFill>
                <a:ea typeface="Geneva"/>
                <a:cs typeface="Geneva"/>
              </a:endParaRPr>
            </a:p>
            <a:p>
              <a:pPr eaLnBrk="1" hangingPunct="1">
                <a:lnSpc>
                  <a:spcPts val="1550"/>
                </a:lnSpc>
              </a:pPr>
              <a:r>
                <a:rPr lang="it-IT" sz="1400" b="1">
                  <a:solidFill>
                    <a:srgbClr val="FFFFFF"/>
                  </a:solidFill>
                  <a:ea typeface="Geneva"/>
                  <a:cs typeface="Geneva"/>
                </a:rPr>
                <a:t>Tibia/Fibula</a:t>
              </a:r>
            </a:p>
            <a:p>
              <a:pPr eaLnBrk="1" hangingPunct="1">
                <a:lnSpc>
                  <a:spcPts val="1550"/>
                </a:lnSpc>
              </a:pPr>
              <a:endParaRPr lang="it-IT" sz="1400" b="1">
                <a:solidFill>
                  <a:srgbClr val="FFFFFF"/>
                </a:solidFill>
                <a:ea typeface="Geneva"/>
                <a:cs typeface="Geneva"/>
              </a:endParaRPr>
            </a:p>
            <a:p>
              <a:pPr eaLnBrk="1" hangingPunct="1">
                <a:lnSpc>
                  <a:spcPts val="1550"/>
                </a:lnSpc>
              </a:pPr>
              <a:r>
                <a:rPr lang="it-IT" sz="1400" b="1">
                  <a:solidFill>
                    <a:srgbClr val="FFFFFF"/>
                  </a:solidFill>
                  <a:ea typeface="Geneva"/>
                  <a:cs typeface="Geneva"/>
                </a:rPr>
                <a:t>Femur/hip</a:t>
              </a:r>
            </a:p>
            <a:p>
              <a:pPr eaLnBrk="1" hangingPunct="1">
                <a:lnSpc>
                  <a:spcPts val="1550"/>
                </a:lnSpc>
              </a:pPr>
              <a:endParaRPr lang="it-IT" sz="1400" b="1">
                <a:solidFill>
                  <a:srgbClr val="FFFFFF"/>
                </a:solidFill>
                <a:ea typeface="Geneva"/>
                <a:cs typeface="Geneva"/>
              </a:endParaRPr>
            </a:p>
            <a:p>
              <a:pPr eaLnBrk="1" hangingPunct="1">
                <a:lnSpc>
                  <a:spcPts val="1550"/>
                </a:lnSpc>
              </a:pPr>
              <a:r>
                <a:rPr lang="it-IT" sz="1400" b="1">
                  <a:solidFill>
                    <a:srgbClr val="FFFFFF"/>
                  </a:solidFill>
                  <a:ea typeface="Geneva"/>
                  <a:cs typeface="Geneva"/>
                </a:rPr>
                <a:t>Radius/Ulna</a:t>
              </a:r>
            </a:p>
            <a:p>
              <a:pPr eaLnBrk="1" hangingPunct="1">
                <a:lnSpc>
                  <a:spcPts val="1550"/>
                </a:lnSpc>
              </a:pPr>
              <a:endParaRPr lang="it-IT" sz="1400" b="1">
                <a:solidFill>
                  <a:srgbClr val="FFFFFF"/>
                </a:solidFill>
                <a:ea typeface="Geneva"/>
                <a:cs typeface="Geneva"/>
              </a:endParaRPr>
            </a:p>
            <a:p>
              <a:pPr eaLnBrk="1" hangingPunct="1">
                <a:lnSpc>
                  <a:spcPts val="1550"/>
                </a:lnSpc>
              </a:pPr>
              <a:r>
                <a:rPr lang="it-IT" sz="1400" b="1">
                  <a:solidFill>
                    <a:srgbClr val="FFFFFF"/>
                  </a:solidFill>
                  <a:ea typeface="Geneva"/>
                  <a:cs typeface="Geneva"/>
                </a:rPr>
                <a:t>Clinical/Osteoporotic</a:t>
              </a:r>
            </a:p>
          </p:txBody>
        </p:sp>
        <p:sp>
          <p:nvSpPr>
            <p:cNvPr id="399387" name="Rectangle 25"/>
            <p:cNvSpPr>
              <a:spLocks noChangeArrowheads="1"/>
            </p:cNvSpPr>
            <p:nvPr/>
          </p:nvSpPr>
          <p:spPr bwMode="auto">
            <a:xfrm>
              <a:off x="2339975" y="6057900"/>
              <a:ext cx="111981" cy="2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0</a:t>
              </a:r>
              <a:endParaRPr lang="it-IT" sz="1400">
                <a:solidFill>
                  <a:srgbClr val="FFFFFF"/>
                </a:solidFill>
                <a:latin typeface="Arial" pitchFamily="34" charset="0"/>
              </a:endParaRPr>
            </a:p>
          </p:txBody>
        </p:sp>
        <p:sp>
          <p:nvSpPr>
            <p:cNvPr id="399388" name="Rectangle 26"/>
            <p:cNvSpPr>
              <a:spLocks noChangeArrowheads="1"/>
            </p:cNvSpPr>
            <p:nvPr/>
          </p:nvSpPr>
          <p:spPr bwMode="auto">
            <a:xfrm>
              <a:off x="4325938" y="6057900"/>
              <a:ext cx="111981" cy="2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1</a:t>
              </a:r>
              <a:endParaRPr lang="it-IT" sz="1400">
                <a:solidFill>
                  <a:srgbClr val="FFFFFF"/>
                </a:solidFill>
                <a:latin typeface="Arial" pitchFamily="34" charset="0"/>
              </a:endParaRPr>
            </a:p>
          </p:txBody>
        </p:sp>
        <p:sp>
          <p:nvSpPr>
            <p:cNvPr id="399389" name="Rectangle 27"/>
            <p:cNvSpPr>
              <a:spLocks noChangeArrowheads="1"/>
            </p:cNvSpPr>
            <p:nvPr/>
          </p:nvSpPr>
          <p:spPr bwMode="auto">
            <a:xfrm>
              <a:off x="6557963" y="6057900"/>
              <a:ext cx="111981" cy="2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2</a:t>
              </a:r>
              <a:endParaRPr lang="it-IT" sz="1400">
                <a:solidFill>
                  <a:srgbClr val="FFFFFF"/>
                </a:solidFill>
                <a:latin typeface="Arial" pitchFamily="34" charset="0"/>
              </a:endParaRPr>
            </a:p>
          </p:txBody>
        </p:sp>
        <p:sp>
          <p:nvSpPr>
            <p:cNvPr id="399390" name="Rectangle 28"/>
            <p:cNvSpPr>
              <a:spLocks noChangeArrowheads="1"/>
            </p:cNvSpPr>
            <p:nvPr/>
          </p:nvSpPr>
          <p:spPr bwMode="auto">
            <a:xfrm>
              <a:off x="8647113" y="6057900"/>
              <a:ext cx="111981" cy="2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400">
                  <a:solidFill>
                    <a:srgbClr val="FFFFFF"/>
                  </a:solidFill>
                </a:rPr>
                <a:t>3</a:t>
              </a:r>
              <a:endParaRPr lang="it-IT" sz="1400">
                <a:solidFill>
                  <a:srgbClr val="FFFFFF"/>
                </a:solidFill>
                <a:latin typeface="Arial" pitchFamily="34" charset="0"/>
              </a:endParaRPr>
            </a:p>
          </p:txBody>
        </p:sp>
        <p:sp>
          <p:nvSpPr>
            <p:cNvPr id="399391" name="Line 29"/>
            <p:cNvSpPr>
              <a:spLocks noChangeShapeType="1"/>
            </p:cNvSpPr>
            <p:nvPr/>
          </p:nvSpPr>
          <p:spPr bwMode="auto">
            <a:xfrm>
              <a:off x="2411413" y="5949950"/>
              <a:ext cx="67325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30"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1"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dissolve">
                                      <p:cBhvr>
                                        <p:cTn id="7" dur="500"/>
                                        <p:tgtEl>
                                          <p:spTgt spid="16281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62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40" grpId="0"/>
      <p:bldP spid="30" grpId="0" animBg="1"/>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a:xfrm>
            <a:off x="0" y="0"/>
            <a:ext cx="9144000" cy="1371600"/>
          </a:xfrm>
          <a:effectLst>
            <a:outerShdw blurRad="76200" dist="12700" dir="2700000">
              <a:srgbClr val="0A0A46">
                <a:alpha val="50000"/>
              </a:srgbClr>
            </a:outerShdw>
          </a:effectLst>
        </p:spPr>
        <p:txBody>
          <a:bodyPr/>
          <a:lstStyle/>
          <a:p>
            <a:pPr eaLnBrk="1" hangingPunct="1">
              <a:lnSpc>
                <a:spcPts val="4100"/>
              </a:lnSpc>
              <a:defRPr/>
            </a:pPr>
            <a:r>
              <a:rPr lang="it-IT" sz="3600" b="1" dirty="0" err="1">
                <a:solidFill>
                  <a:srgbClr val="0A0A46"/>
                </a:solidFill>
                <a:latin typeface="Times New Roman" charset="0"/>
                <a:ea typeface="Geneva" charset="0"/>
                <a:cs typeface="Geneva" charset="0"/>
              </a:rPr>
              <a:t>Serum</a:t>
            </a:r>
            <a:r>
              <a:rPr lang="it-IT" sz="3600" b="1" dirty="0">
                <a:solidFill>
                  <a:srgbClr val="0A0A46"/>
                </a:solidFill>
                <a:latin typeface="Times New Roman" charset="0"/>
                <a:ea typeface="Geneva" charset="0"/>
                <a:cs typeface="Geneva" charset="0"/>
              </a:rPr>
              <a:t> CTX </a:t>
            </a:r>
            <a:r>
              <a:rPr lang="it-IT" sz="3600" b="1" dirty="0" err="1">
                <a:solidFill>
                  <a:srgbClr val="0A0A46"/>
                </a:solidFill>
                <a:latin typeface="Times New Roman" charset="0"/>
                <a:ea typeface="Geneva" charset="0"/>
                <a:cs typeface="Geneva" charset="0"/>
              </a:rPr>
              <a:t>above</a:t>
            </a:r>
            <a:r>
              <a:rPr lang="it-IT" sz="3600" b="1" dirty="0">
                <a:solidFill>
                  <a:srgbClr val="0A0A46"/>
                </a:solidFill>
                <a:latin typeface="Times New Roman" charset="0"/>
                <a:ea typeface="Geneva" charset="0"/>
                <a:cs typeface="Geneva" charset="0"/>
              </a:rPr>
              <a:t> the </a:t>
            </a:r>
            <a:r>
              <a:rPr lang="it-IT" sz="3600" b="1" dirty="0" err="1">
                <a:solidFill>
                  <a:srgbClr val="0A0A46"/>
                </a:solidFill>
                <a:latin typeface="Times New Roman" charset="0"/>
                <a:ea typeface="Geneva" charset="0"/>
                <a:cs typeface="Geneva" charset="0"/>
              </a:rPr>
              <a:t>premenopausal</a:t>
            </a:r>
            <a:r>
              <a:rPr lang="it-IT" sz="3600" b="1" dirty="0">
                <a:solidFill>
                  <a:srgbClr val="0A0A46"/>
                </a:solidFill>
                <a:latin typeface="Times New Roman" charset="0"/>
                <a:ea typeface="Geneva" charset="0"/>
                <a:cs typeface="Geneva" charset="0"/>
              </a:rPr>
              <a:t> </a:t>
            </a:r>
            <a:r>
              <a:rPr lang="it-IT" sz="3600" b="1" dirty="0" err="1">
                <a:solidFill>
                  <a:srgbClr val="0A0A46"/>
                </a:solidFill>
                <a:latin typeface="Times New Roman" charset="0"/>
                <a:ea typeface="Geneva" charset="0"/>
                <a:cs typeface="Geneva" charset="0"/>
              </a:rPr>
              <a:t>range</a:t>
            </a:r>
            <a:r>
              <a:rPr lang="it-IT" sz="3600" b="1" dirty="0">
                <a:solidFill>
                  <a:srgbClr val="0A0A46"/>
                </a:solidFill>
                <a:latin typeface="Times New Roman" charset="0"/>
                <a:ea typeface="Geneva" charset="0"/>
                <a:cs typeface="Geneva" charset="0"/>
              </a:rPr>
              <a:t> </a:t>
            </a:r>
            <a:r>
              <a:rPr lang="it-IT" sz="3600" b="1" dirty="0" err="1">
                <a:solidFill>
                  <a:srgbClr val="0A0A46"/>
                </a:solidFill>
                <a:latin typeface="Times New Roman" charset="0"/>
                <a:ea typeface="Geneva" charset="0"/>
                <a:cs typeface="Geneva" charset="0"/>
              </a:rPr>
              <a:t>predicts</a:t>
            </a:r>
            <a:r>
              <a:rPr lang="it-IT" sz="3600" b="1" dirty="0">
                <a:solidFill>
                  <a:srgbClr val="0A0A46"/>
                </a:solidFill>
                <a:latin typeface="Times New Roman" charset="0"/>
                <a:ea typeface="Geneva" charset="0"/>
                <a:cs typeface="Geneva" charset="0"/>
              </a:rPr>
              <a:t> hip </a:t>
            </a:r>
            <a:r>
              <a:rPr lang="it-IT" sz="3600" b="1" dirty="0" err="1">
                <a:solidFill>
                  <a:srgbClr val="0A0A46"/>
                </a:solidFill>
                <a:latin typeface="Times New Roman" charset="0"/>
                <a:ea typeface="Geneva" charset="0"/>
                <a:cs typeface="Geneva" charset="0"/>
              </a:rPr>
              <a:t>fracture</a:t>
            </a:r>
            <a:r>
              <a:rPr lang="it-IT" sz="3600" b="1" dirty="0">
                <a:solidFill>
                  <a:srgbClr val="0A0A46"/>
                </a:solidFill>
                <a:latin typeface="Times New Roman" charset="0"/>
                <a:ea typeface="Geneva" charset="0"/>
                <a:cs typeface="Geneva" charset="0"/>
              </a:rPr>
              <a:t> </a:t>
            </a:r>
            <a:r>
              <a:rPr lang="it-IT" sz="3600" b="1" dirty="0" err="1">
                <a:solidFill>
                  <a:srgbClr val="0A0A46"/>
                </a:solidFill>
                <a:latin typeface="Times New Roman" charset="0"/>
                <a:ea typeface="Geneva" charset="0"/>
                <a:cs typeface="Geneva" charset="0"/>
              </a:rPr>
              <a:t>risk</a:t>
            </a:r>
            <a:r>
              <a:rPr lang="it-IT" sz="3600" b="1" dirty="0">
                <a:solidFill>
                  <a:srgbClr val="0A0A46"/>
                </a:solidFill>
                <a:latin typeface="Times New Roman" charset="0"/>
                <a:ea typeface="Geneva" charset="0"/>
                <a:cs typeface="Geneva" charset="0"/>
              </a:rPr>
              <a:t> in </a:t>
            </a:r>
            <a:r>
              <a:rPr lang="it-IT" sz="3600" b="1" dirty="0" err="1">
                <a:solidFill>
                  <a:srgbClr val="0A0A46"/>
                </a:solidFill>
                <a:latin typeface="Times New Roman" charset="0"/>
                <a:ea typeface="Geneva" charset="0"/>
                <a:cs typeface="Geneva" charset="0"/>
              </a:rPr>
              <a:t>elderly</a:t>
            </a:r>
            <a:r>
              <a:rPr lang="it-IT" sz="3600" b="1" dirty="0">
                <a:solidFill>
                  <a:srgbClr val="0A0A46"/>
                </a:solidFill>
                <a:latin typeface="Times New Roman" charset="0"/>
                <a:ea typeface="Geneva" charset="0"/>
                <a:cs typeface="Geneva" charset="0"/>
              </a:rPr>
              <a:t> </a:t>
            </a:r>
            <a:r>
              <a:rPr lang="it-IT" sz="3600" b="1" dirty="0" err="1">
                <a:solidFill>
                  <a:srgbClr val="0A0A46"/>
                </a:solidFill>
                <a:latin typeface="Times New Roman" charset="0"/>
                <a:ea typeface="Geneva" charset="0"/>
                <a:cs typeface="Geneva" charset="0"/>
              </a:rPr>
              <a:t>women</a:t>
            </a:r>
            <a:endParaRPr lang="it-IT" sz="3600" b="1" dirty="0">
              <a:solidFill>
                <a:srgbClr val="0A0A46"/>
              </a:solidFill>
              <a:latin typeface="Times New Roman" charset="0"/>
              <a:ea typeface="Geneva" charset="0"/>
              <a:cs typeface="Geneva" charset="0"/>
            </a:endParaRPr>
          </a:p>
        </p:txBody>
      </p:sp>
      <p:grpSp>
        <p:nvGrpSpPr>
          <p:cNvPr id="3" name="Gruppo 2"/>
          <p:cNvGrpSpPr>
            <a:grpSpLocks/>
          </p:cNvGrpSpPr>
          <p:nvPr/>
        </p:nvGrpSpPr>
        <p:grpSpPr bwMode="auto">
          <a:xfrm>
            <a:off x="838200" y="2071688"/>
            <a:ext cx="7200900" cy="3819525"/>
            <a:chOff x="838200" y="2071688"/>
            <a:chExt cx="7200900" cy="3819525"/>
          </a:xfrm>
        </p:grpSpPr>
        <p:grpSp>
          <p:nvGrpSpPr>
            <p:cNvPr id="392199" name="Group 3"/>
            <p:cNvGrpSpPr>
              <a:grpSpLocks/>
            </p:cNvGrpSpPr>
            <p:nvPr/>
          </p:nvGrpSpPr>
          <p:grpSpPr bwMode="auto">
            <a:xfrm>
              <a:off x="1104900" y="2071688"/>
              <a:ext cx="6934200" cy="3819525"/>
              <a:chOff x="700" y="981"/>
              <a:chExt cx="4368" cy="2406"/>
            </a:xfrm>
          </p:grpSpPr>
          <p:graphicFrame>
            <p:nvGraphicFramePr>
              <p:cNvPr id="392201" name="Object 4"/>
              <p:cNvGraphicFramePr>
                <a:graphicFrameLocks noChangeAspect="1"/>
              </p:cNvGraphicFramePr>
              <p:nvPr/>
            </p:nvGraphicFramePr>
            <p:xfrm>
              <a:off x="700" y="981"/>
              <a:ext cx="4368" cy="2406"/>
            </p:xfrm>
            <a:graphic>
              <a:graphicData uri="http://schemas.openxmlformats.org/presentationml/2006/ole">
                <mc:AlternateContent xmlns:mc="http://schemas.openxmlformats.org/markup-compatibility/2006">
                  <mc:Choice xmlns:v="urn:schemas-microsoft-com:vml" Requires="v">
                    <p:oleObj spid="_x0000_s392237" r:id="rId3" imgW="6936675" imgH="3815781" progId="Excel.Chart.8">
                      <p:embed/>
                    </p:oleObj>
                  </mc:Choice>
                  <mc:Fallback>
                    <p:oleObj r:id="rId3" imgW="6936675" imgH="3815781"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 y="981"/>
                            <a:ext cx="4368"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2202" name="Text Box 5"/>
              <p:cNvSpPr txBox="1">
                <a:spLocks noChangeArrowheads="1"/>
              </p:cNvSpPr>
              <p:nvPr/>
            </p:nvSpPr>
            <p:spPr bwMode="auto">
              <a:xfrm>
                <a:off x="1273" y="1192"/>
                <a:ext cx="7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spcBef>
                    <a:spcPct val="20000"/>
                  </a:spcBef>
                </a:pPr>
                <a:r>
                  <a:rPr lang="it-IT" sz="1400" b="1">
                    <a:solidFill>
                      <a:srgbClr val="FFFF00"/>
                    </a:solidFill>
                    <a:ea typeface="Geneva"/>
                    <a:cs typeface="Geneva"/>
                  </a:rPr>
                  <a:t>2.07 (1.49-2.9)</a:t>
                </a:r>
              </a:p>
            </p:txBody>
          </p:sp>
          <p:sp>
            <p:nvSpPr>
              <p:cNvPr id="392203" name="Text Box 6"/>
              <p:cNvSpPr txBox="1">
                <a:spLocks noChangeArrowheads="1"/>
              </p:cNvSpPr>
              <p:nvPr/>
            </p:nvSpPr>
            <p:spPr bwMode="auto">
              <a:xfrm>
                <a:off x="2644" y="1498"/>
                <a:ext cx="85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20000"/>
                  </a:spcBef>
                </a:pPr>
                <a:r>
                  <a:rPr lang="it-IT" sz="1400" b="1">
                    <a:solidFill>
                      <a:srgbClr val="FFFF00"/>
                    </a:solidFill>
                    <a:ea typeface="Geneva"/>
                    <a:cs typeface="Geneva"/>
                  </a:rPr>
                  <a:t>1.67 (1.19-1.32)</a:t>
                </a:r>
              </a:p>
            </p:txBody>
          </p:sp>
          <p:sp>
            <p:nvSpPr>
              <p:cNvPr id="392204" name="Text Box 7"/>
              <p:cNvSpPr txBox="1">
                <a:spLocks noChangeArrowheads="1"/>
              </p:cNvSpPr>
              <p:nvPr/>
            </p:nvSpPr>
            <p:spPr bwMode="auto">
              <a:xfrm>
                <a:off x="3988" y="1356"/>
                <a:ext cx="85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20000"/>
                  </a:spcBef>
                </a:pPr>
                <a:r>
                  <a:rPr lang="it-IT" sz="1400" b="1">
                    <a:solidFill>
                      <a:srgbClr val="FFFF00"/>
                    </a:solidFill>
                    <a:ea typeface="Geneva"/>
                    <a:cs typeface="Geneva"/>
                  </a:rPr>
                  <a:t>1.86 (1.01-3.76)</a:t>
                </a:r>
              </a:p>
            </p:txBody>
          </p:sp>
        </p:grpSp>
        <p:sp>
          <p:nvSpPr>
            <p:cNvPr id="392200" name="Text Box 8"/>
            <p:cNvSpPr txBox="1">
              <a:spLocks noChangeArrowheads="1"/>
            </p:cNvSpPr>
            <p:nvPr/>
          </p:nvSpPr>
          <p:spPr bwMode="auto">
            <a:xfrm rot="-5400000">
              <a:off x="-661988" y="3709988"/>
              <a:ext cx="3324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lnSpc>
                  <a:spcPct val="80000"/>
                </a:lnSpc>
                <a:spcBef>
                  <a:spcPct val="20000"/>
                </a:spcBef>
              </a:pPr>
              <a:r>
                <a:rPr lang="it-IT" sz="1800">
                  <a:solidFill>
                    <a:srgbClr val="FFFFFF"/>
                  </a:solidFill>
                  <a:ea typeface="Geneva"/>
                  <a:cs typeface="Geneva"/>
                </a:rPr>
                <a:t>Relative hazard for hip fracture</a:t>
              </a:r>
            </a:p>
          </p:txBody>
        </p:sp>
      </p:grpSp>
      <p:sp>
        <p:nvSpPr>
          <p:cNvPr id="139269" name="Text Box 9"/>
          <p:cNvSpPr txBox="1">
            <a:spLocks noChangeArrowheads="1"/>
          </p:cNvSpPr>
          <p:nvPr/>
        </p:nvSpPr>
        <p:spPr bwMode="auto">
          <a:xfrm>
            <a:off x="0" y="6477000"/>
            <a:ext cx="9144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it-IT" sz="1200">
                <a:solidFill>
                  <a:srgbClr val="0A0A46"/>
                </a:solidFill>
                <a:ea typeface="Geneva"/>
                <a:cs typeface="Geneva"/>
              </a:rPr>
              <a:t>Chapurlat RD et al. Bone, 2000</a:t>
            </a:r>
          </a:p>
        </p:txBody>
      </p:sp>
      <p:sp>
        <p:nvSpPr>
          <p:cNvPr id="139270" name="Line 42"/>
          <p:cNvSpPr>
            <a:spLocks noChangeShapeType="1"/>
          </p:cNvSpPr>
          <p:nvPr/>
        </p:nvSpPr>
        <p:spPr bwMode="auto">
          <a:xfrm>
            <a:off x="858838" y="1979613"/>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9271" name="Line 44"/>
          <p:cNvSpPr>
            <a:spLocks noChangeShapeType="1"/>
          </p:cNvSpPr>
          <p:nvPr/>
        </p:nvSpPr>
        <p:spPr bwMode="auto">
          <a:xfrm>
            <a:off x="858838" y="6019800"/>
            <a:ext cx="7426325" cy="0"/>
          </a:xfrm>
          <a:prstGeom prst="line">
            <a:avLst/>
          </a:prstGeom>
          <a:noFill/>
          <a:ln w="25400">
            <a:solidFill>
              <a:srgbClr val="FF64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dissolve">
                                      <p:cBhvr>
                                        <p:cTn id="7" dur="500"/>
                                        <p:tgtEl>
                                          <p:spTgt spid="13926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927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39271"/>
                                        </p:tgtEl>
                                        <p:attrNameLst>
                                          <p:attrName>style.visibility</p:attrName>
                                        </p:attrNameLst>
                                      </p:cBhvr>
                                      <p:to>
                                        <p:strVal val="visible"/>
                                      </p:to>
                                    </p:se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39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39269" grpId="0"/>
      <p:bldP spid="139270" grpId="0" animBg="1"/>
      <p:bldP spid="13927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itolo 1"/>
          <p:cNvSpPr>
            <a:spLocks noGrp="1"/>
          </p:cNvSpPr>
          <p:nvPr>
            <p:ph type="ctrTitle"/>
          </p:nvPr>
        </p:nvSpPr>
        <p:spPr>
          <a:xfrm>
            <a:off x="685800" y="0"/>
            <a:ext cx="7772400" cy="908050"/>
          </a:xfrm>
        </p:spPr>
        <p:txBody>
          <a:bodyPr/>
          <a:lstStyle/>
          <a:p>
            <a:r>
              <a:rPr lang="it-IT" dirty="0" smtClean="0">
                <a:solidFill>
                  <a:srgbClr val="FF0000"/>
                </a:solidFill>
              </a:rPr>
              <a:t>FRAX</a:t>
            </a:r>
          </a:p>
        </p:txBody>
      </p:sp>
      <p:sp>
        <p:nvSpPr>
          <p:cNvPr id="3" name="Sottotitolo 2"/>
          <p:cNvSpPr>
            <a:spLocks noGrp="1"/>
          </p:cNvSpPr>
          <p:nvPr>
            <p:ph type="subTitle" idx="1"/>
          </p:nvPr>
        </p:nvSpPr>
        <p:spPr>
          <a:xfrm>
            <a:off x="179388" y="1125538"/>
            <a:ext cx="8785225" cy="4513262"/>
          </a:xfrm>
        </p:spPr>
        <p:txBody>
          <a:bodyPr/>
          <a:lstStyle/>
          <a:p>
            <a:pPr>
              <a:defRPr/>
            </a:pPr>
            <a:r>
              <a:rPr lang="it-IT" sz="4000" dirty="0" smtClean="0"/>
              <a:t>Negli ultimi anni sono stati sviluppati vari strumenti per </a:t>
            </a:r>
            <a:r>
              <a:rPr lang="it-IT" sz="4000" dirty="0" smtClean="0">
                <a:solidFill>
                  <a:srgbClr val="FFFF00"/>
                </a:solidFill>
              </a:rPr>
              <a:t>predire il rischio di frattura </a:t>
            </a:r>
            <a:r>
              <a:rPr lang="it-IT" sz="4000" dirty="0" smtClean="0"/>
              <a:t>nelle donne in post menopausa . Lo strumento più usato è il FRAX che </a:t>
            </a:r>
            <a:r>
              <a:rPr lang="it-IT" sz="4000" dirty="0" smtClean="0">
                <a:solidFill>
                  <a:srgbClr val="FFC000"/>
                </a:solidFill>
              </a:rPr>
              <a:t>consente di calcolare la probabilità per un paziente di andare incontro a frattura nei successivi 10 anni</a:t>
            </a:r>
            <a:endParaRPr lang="it-IT" sz="4000" dirty="0">
              <a:solidFill>
                <a:srgbClr val="FFC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0" y="381000"/>
            <a:ext cx="9144000" cy="1031875"/>
          </a:xfrm>
        </p:spPr>
        <p:txBody>
          <a:bodyPr/>
          <a:lstStyle/>
          <a:p>
            <a:pPr eaLnBrk="1" hangingPunct="1"/>
            <a:r>
              <a:rPr lang="en-US" sz="3200" b="1" smtClean="0"/>
              <a:t>Prevalenza dell’osteoporosi</a:t>
            </a:r>
            <a:br>
              <a:rPr lang="en-US" sz="3200" b="1" smtClean="0"/>
            </a:br>
            <a:r>
              <a:rPr lang="en-US" sz="3200" b="1" smtClean="0"/>
              <a:t> Popolazione maschile-Italia</a:t>
            </a:r>
          </a:p>
        </p:txBody>
      </p:sp>
      <p:sp>
        <p:nvSpPr>
          <p:cNvPr id="349187" name="Freeform 3"/>
          <p:cNvSpPr>
            <a:spLocks/>
          </p:cNvSpPr>
          <p:nvPr/>
        </p:nvSpPr>
        <p:spPr bwMode="auto">
          <a:xfrm>
            <a:off x="1495425" y="2128838"/>
            <a:ext cx="223838" cy="3846512"/>
          </a:xfrm>
          <a:custGeom>
            <a:avLst/>
            <a:gdLst>
              <a:gd name="T0" fmla="*/ 0 w 141"/>
              <a:gd name="T1" fmla="*/ 2147483647 h 2423"/>
              <a:gd name="T2" fmla="*/ 2147483647 w 141"/>
              <a:gd name="T3" fmla="*/ 2147483647 h 2423"/>
              <a:gd name="T4" fmla="*/ 2147483647 w 141"/>
              <a:gd name="T5" fmla="*/ 0 h 2423"/>
              <a:gd name="T6" fmla="*/ 0 w 141"/>
              <a:gd name="T7" fmla="*/ 2147483647 h 2423"/>
              <a:gd name="T8" fmla="*/ 0 w 141"/>
              <a:gd name="T9" fmla="*/ 2147483647 h 2423"/>
              <a:gd name="T10" fmla="*/ 0 60000 65536"/>
              <a:gd name="T11" fmla="*/ 0 60000 65536"/>
              <a:gd name="T12" fmla="*/ 0 60000 65536"/>
              <a:gd name="T13" fmla="*/ 0 60000 65536"/>
              <a:gd name="T14" fmla="*/ 0 60000 65536"/>
              <a:gd name="T15" fmla="*/ 0 w 141"/>
              <a:gd name="T16" fmla="*/ 0 h 2423"/>
              <a:gd name="T17" fmla="*/ 141 w 141"/>
              <a:gd name="T18" fmla="*/ 2423 h 2423"/>
            </a:gdLst>
            <a:ahLst/>
            <a:cxnLst>
              <a:cxn ang="T10">
                <a:pos x="T0" y="T1"/>
              </a:cxn>
              <a:cxn ang="T11">
                <a:pos x="T2" y="T3"/>
              </a:cxn>
              <a:cxn ang="T12">
                <a:pos x="T4" y="T5"/>
              </a:cxn>
              <a:cxn ang="T13">
                <a:pos x="T6" y="T7"/>
              </a:cxn>
              <a:cxn ang="T14">
                <a:pos x="T8" y="T9"/>
              </a:cxn>
            </a:cxnLst>
            <a:rect l="T15" t="T16" r="T17" b="T18"/>
            <a:pathLst>
              <a:path w="141" h="2423">
                <a:moveTo>
                  <a:pt x="0" y="2423"/>
                </a:moveTo>
                <a:lnTo>
                  <a:pt x="141" y="2307"/>
                </a:lnTo>
                <a:lnTo>
                  <a:pt x="141" y="0"/>
                </a:lnTo>
                <a:lnTo>
                  <a:pt x="0" y="116"/>
                </a:lnTo>
                <a:lnTo>
                  <a:pt x="0" y="242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49188" name="Freeform 4"/>
          <p:cNvSpPr>
            <a:spLocks/>
          </p:cNvSpPr>
          <p:nvPr/>
        </p:nvSpPr>
        <p:spPr bwMode="auto">
          <a:xfrm>
            <a:off x="1495425" y="5791200"/>
            <a:ext cx="5029200" cy="184150"/>
          </a:xfrm>
          <a:custGeom>
            <a:avLst/>
            <a:gdLst>
              <a:gd name="T0" fmla="*/ 0 w 3168"/>
              <a:gd name="T1" fmla="*/ 2147483647 h 116"/>
              <a:gd name="T2" fmla="*/ 2147483647 w 3168"/>
              <a:gd name="T3" fmla="*/ 2147483647 h 116"/>
              <a:gd name="T4" fmla="*/ 2147483647 w 3168"/>
              <a:gd name="T5" fmla="*/ 0 h 116"/>
              <a:gd name="T6" fmla="*/ 2147483647 w 3168"/>
              <a:gd name="T7" fmla="*/ 0 h 116"/>
              <a:gd name="T8" fmla="*/ 0 w 3168"/>
              <a:gd name="T9" fmla="*/ 2147483647 h 116"/>
              <a:gd name="T10" fmla="*/ 0 60000 65536"/>
              <a:gd name="T11" fmla="*/ 0 60000 65536"/>
              <a:gd name="T12" fmla="*/ 0 60000 65536"/>
              <a:gd name="T13" fmla="*/ 0 60000 65536"/>
              <a:gd name="T14" fmla="*/ 0 60000 65536"/>
              <a:gd name="T15" fmla="*/ 0 w 3168"/>
              <a:gd name="T16" fmla="*/ 0 h 116"/>
              <a:gd name="T17" fmla="*/ 3168 w 3168"/>
              <a:gd name="T18" fmla="*/ 116 h 116"/>
            </a:gdLst>
            <a:ahLst/>
            <a:cxnLst>
              <a:cxn ang="T10">
                <a:pos x="T0" y="T1"/>
              </a:cxn>
              <a:cxn ang="T11">
                <a:pos x="T2" y="T3"/>
              </a:cxn>
              <a:cxn ang="T12">
                <a:pos x="T4" y="T5"/>
              </a:cxn>
              <a:cxn ang="T13">
                <a:pos x="T6" y="T7"/>
              </a:cxn>
              <a:cxn ang="T14">
                <a:pos x="T8" y="T9"/>
              </a:cxn>
            </a:cxnLst>
            <a:rect l="T15" t="T16" r="T17" b="T18"/>
            <a:pathLst>
              <a:path w="3168" h="116">
                <a:moveTo>
                  <a:pt x="0" y="116"/>
                </a:moveTo>
                <a:lnTo>
                  <a:pt x="3027" y="116"/>
                </a:lnTo>
                <a:lnTo>
                  <a:pt x="3168" y="0"/>
                </a:lnTo>
                <a:lnTo>
                  <a:pt x="141" y="0"/>
                </a:lnTo>
                <a:lnTo>
                  <a:pt x="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49189" name="Freeform 5"/>
          <p:cNvSpPr>
            <a:spLocks/>
          </p:cNvSpPr>
          <p:nvPr/>
        </p:nvSpPr>
        <p:spPr bwMode="auto">
          <a:xfrm>
            <a:off x="1495425" y="2128838"/>
            <a:ext cx="223838" cy="3846512"/>
          </a:xfrm>
          <a:custGeom>
            <a:avLst/>
            <a:gdLst>
              <a:gd name="T0" fmla="*/ 0 w 14"/>
              <a:gd name="T1" fmla="*/ 2147483647 h 230"/>
              <a:gd name="T2" fmla="*/ 2147483647 w 14"/>
              <a:gd name="T3" fmla="*/ 2147483647 h 230"/>
              <a:gd name="T4" fmla="*/ 2147483647 w 14"/>
              <a:gd name="T5" fmla="*/ 0 h 230"/>
              <a:gd name="T6" fmla="*/ 0 60000 65536"/>
              <a:gd name="T7" fmla="*/ 0 60000 65536"/>
              <a:gd name="T8" fmla="*/ 0 60000 65536"/>
              <a:gd name="T9" fmla="*/ 0 w 14"/>
              <a:gd name="T10" fmla="*/ 0 h 230"/>
              <a:gd name="T11" fmla="*/ 14 w 14"/>
              <a:gd name="T12" fmla="*/ 230 h 230"/>
            </a:gdLst>
            <a:ahLst/>
            <a:cxnLst>
              <a:cxn ang="T6">
                <a:pos x="T0" y="T1"/>
              </a:cxn>
              <a:cxn ang="T7">
                <a:pos x="T2" y="T3"/>
              </a:cxn>
              <a:cxn ang="T8">
                <a:pos x="T4" y="T5"/>
              </a:cxn>
            </a:cxnLst>
            <a:rect l="T9" t="T10" r="T11" b="T12"/>
            <a:pathLst>
              <a:path w="14" h="230">
                <a:moveTo>
                  <a:pt x="0" y="230"/>
                </a:moveTo>
                <a:lnTo>
                  <a:pt x="14" y="21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0" name="Freeform 6"/>
          <p:cNvSpPr>
            <a:spLocks/>
          </p:cNvSpPr>
          <p:nvPr/>
        </p:nvSpPr>
        <p:spPr bwMode="auto">
          <a:xfrm>
            <a:off x="2455863" y="2128838"/>
            <a:ext cx="223837" cy="3846512"/>
          </a:xfrm>
          <a:custGeom>
            <a:avLst/>
            <a:gdLst>
              <a:gd name="T0" fmla="*/ 0 w 14"/>
              <a:gd name="T1" fmla="*/ 2147483647 h 230"/>
              <a:gd name="T2" fmla="*/ 2147483647 w 14"/>
              <a:gd name="T3" fmla="*/ 2147483647 h 230"/>
              <a:gd name="T4" fmla="*/ 2147483647 w 14"/>
              <a:gd name="T5" fmla="*/ 0 h 230"/>
              <a:gd name="T6" fmla="*/ 0 60000 65536"/>
              <a:gd name="T7" fmla="*/ 0 60000 65536"/>
              <a:gd name="T8" fmla="*/ 0 60000 65536"/>
              <a:gd name="T9" fmla="*/ 0 w 14"/>
              <a:gd name="T10" fmla="*/ 0 h 230"/>
              <a:gd name="T11" fmla="*/ 14 w 14"/>
              <a:gd name="T12" fmla="*/ 230 h 230"/>
            </a:gdLst>
            <a:ahLst/>
            <a:cxnLst>
              <a:cxn ang="T6">
                <a:pos x="T0" y="T1"/>
              </a:cxn>
              <a:cxn ang="T7">
                <a:pos x="T2" y="T3"/>
              </a:cxn>
              <a:cxn ang="T8">
                <a:pos x="T4" y="T5"/>
              </a:cxn>
            </a:cxnLst>
            <a:rect l="T9" t="T10" r="T11" b="T12"/>
            <a:pathLst>
              <a:path w="14" h="230">
                <a:moveTo>
                  <a:pt x="0" y="230"/>
                </a:moveTo>
                <a:lnTo>
                  <a:pt x="14" y="21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1" name="Freeform 7"/>
          <p:cNvSpPr>
            <a:spLocks/>
          </p:cNvSpPr>
          <p:nvPr/>
        </p:nvSpPr>
        <p:spPr bwMode="auto">
          <a:xfrm>
            <a:off x="3417888" y="2128838"/>
            <a:ext cx="223837" cy="3846512"/>
          </a:xfrm>
          <a:custGeom>
            <a:avLst/>
            <a:gdLst>
              <a:gd name="T0" fmla="*/ 0 w 14"/>
              <a:gd name="T1" fmla="*/ 2147483647 h 230"/>
              <a:gd name="T2" fmla="*/ 2147483647 w 14"/>
              <a:gd name="T3" fmla="*/ 2147483647 h 230"/>
              <a:gd name="T4" fmla="*/ 2147483647 w 14"/>
              <a:gd name="T5" fmla="*/ 0 h 230"/>
              <a:gd name="T6" fmla="*/ 0 60000 65536"/>
              <a:gd name="T7" fmla="*/ 0 60000 65536"/>
              <a:gd name="T8" fmla="*/ 0 60000 65536"/>
              <a:gd name="T9" fmla="*/ 0 w 14"/>
              <a:gd name="T10" fmla="*/ 0 h 230"/>
              <a:gd name="T11" fmla="*/ 14 w 14"/>
              <a:gd name="T12" fmla="*/ 230 h 230"/>
            </a:gdLst>
            <a:ahLst/>
            <a:cxnLst>
              <a:cxn ang="T6">
                <a:pos x="T0" y="T1"/>
              </a:cxn>
              <a:cxn ang="T7">
                <a:pos x="T2" y="T3"/>
              </a:cxn>
              <a:cxn ang="T8">
                <a:pos x="T4" y="T5"/>
              </a:cxn>
            </a:cxnLst>
            <a:rect l="T9" t="T10" r="T11" b="T12"/>
            <a:pathLst>
              <a:path w="14" h="230">
                <a:moveTo>
                  <a:pt x="0" y="230"/>
                </a:moveTo>
                <a:lnTo>
                  <a:pt x="14" y="21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2" name="Freeform 8"/>
          <p:cNvSpPr>
            <a:spLocks/>
          </p:cNvSpPr>
          <p:nvPr/>
        </p:nvSpPr>
        <p:spPr bwMode="auto">
          <a:xfrm>
            <a:off x="4378325" y="2128838"/>
            <a:ext cx="223838" cy="3846512"/>
          </a:xfrm>
          <a:custGeom>
            <a:avLst/>
            <a:gdLst>
              <a:gd name="T0" fmla="*/ 0 w 14"/>
              <a:gd name="T1" fmla="*/ 2147483647 h 230"/>
              <a:gd name="T2" fmla="*/ 2147483647 w 14"/>
              <a:gd name="T3" fmla="*/ 2147483647 h 230"/>
              <a:gd name="T4" fmla="*/ 2147483647 w 14"/>
              <a:gd name="T5" fmla="*/ 0 h 230"/>
              <a:gd name="T6" fmla="*/ 0 60000 65536"/>
              <a:gd name="T7" fmla="*/ 0 60000 65536"/>
              <a:gd name="T8" fmla="*/ 0 60000 65536"/>
              <a:gd name="T9" fmla="*/ 0 w 14"/>
              <a:gd name="T10" fmla="*/ 0 h 230"/>
              <a:gd name="T11" fmla="*/ 14 w 14"/>
              <a:gd name="T12" fmla="*/ 230 h 230"/>
            </a:gdLst>
            <a:ahLst/>
            <a:cxnLst>
              <a:cxn ang="T6">
                <a:pos x="T0" y="T1"/>
              </a:cxn>
              <a:cxn ang="T7">
                <a:pos x="T2" y="T3"/>
              </a:cxn>
              <a:cxn ang="T8">
                <a:pos x="T4" y="T5"/>
              </a:cxn>
            </a:cxnLst>
            <a:rect l="T9" t="T10" r="T11" b="T12"/>
            <a:pathLst>
              <a:path w="14" h="230">
                <a:moveTo>
                  <a:pt x="0" y="230"/>
                </a:moveTo>
                <a:lnTo>
                  <a:pt x="14" y="21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3" name="Freeform 9"/>
          <p:cNvSpPr>
            <a:spLocks/>
          </p:cNvSpPr>
          <p:nvPr/>
        </p:nvSpPr>
        <p:spPr bwMode="auto">
          <a:xfrm>
            <a:off x="5340350" y="2128838"/>
            <a:ext cx="223838" cy="3846512"/>
          </a:xfrm>
          <a:custGeom>
            <a:avLst/>
            <a:gdLst>
              <a:gd name="T0" fmla="*/ 0 w 14"/>
              <a:gd name="T1" fmla="*/ 2147483647 h 230"/>
              <a:gd name="T2" fmla="*/ 2147483647 w 14"/>
              <a:gd name="T3" fmla="*/ 2147483647 h 230"/>
              <a:gd name="T4" fmla="*/ 2147483647 w 14"/>
              <a:gd name="T5" fmla="*/ 0 h 230"/>
              <a:gd name="T6" fmla="*/ 0 60000 65536"/>
              <a:gd name="T7" fmla="*/ 0 60000 65536"/>
              <a:gd name="T8" fmla="*/ 0 60000 65536"/>
              <a:gd name="T9" fmla="*/ 0 w 14"/>
              <a:gd name="T10" fmla="*/ 0 h 230"/>
              <a:gd name="T11" fmla="*/ 14 w 14"/>
              <a:gd name="T12" fmla="*/ 230 h 230"/>
            </a:gdLst>
            <a:ahLst/>
            <a:cxnLst>
              <a:cxn ang="T6">
                <a:pos x="T0" y="T1"/>
              </a:cxn>
              <a:cxn ang="T7">
                <a:pos x="T2" y="T3"/>
              </a:cxn>
              <a:cxn ang="T8">
                <a:pos x="T4" y="T5"/>
              </a:cxn>
            </a:cxnLst>
            <a:rect l="T9" t="T10" r="T11" b="T12"/>
            <a:pathLst>
              <a:path w="14" h="230">
                <a:moveTo>
                  <a:pt x="0" y="230"/>
                </a:moveTo>
                <a:lnTo>
                  <a:pt x="14" y="21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4" name="Freeform 10"/>
          <p:cNvSpPr>
            <a:spLocks/>
          </p:cNvSpPr>
          <p:nvPr/>
        </p:nvSpPr>
        <p:spPr bwMode="auto">
          <a:xfrm>
            <a:off x="6300788" y="2128838"/>
            <a:ext cx="223837" cy="3846512"/>
          </a:xfrm>
          <a:custGeom>
            <a:avLst/>
            <a:gdLst>
              <a:gd name="T0" fmla="*/ 0 w 14"/>
              <a:gd name="T1" fmla="*/ 2147483647 h 230"/>
              <a:gd name="T2" fmla="*/ 2147483647 w 14"/>
              <a:gd name="T3" fmla="*/ 2147483647 h 230"/>
              <a:gd name="T4" fmla="*/ 2147483647 w 14"/>
              <a:gd name="T5" fmla="*/ 0 h 230"/>
              <a:gd name="T6" fmla="*/ 0 60000 65536"/>
              <a:gd name="T7" fmla="*/ 0 60000 65536"/>
              <a:gd name="T8" fmla="*/ 0 60000 65536"/>
              <a:gd name="T9" fmla="*/ 0 w 14"/>
              <a:gd name="T10" fmla="*/ 0 h 230"/>
              <a:gd name="T11" fmla="*/ 14 w 14"/>
              <a:gd name="T12" fmla="*/ 230 h 230"/>
            </a:gdLst>
            <a:ahLst/>
            <a:cxnLst>
              <a:cxn ang="T6">
                <a:pos x="T0" y="T1"/>
              </a:cxn>
              <a:cxn ang="T7">
                <a:pos x="T2" y="T3"/>
              </a:cxn>
              <a:cxn ang="T8">
                <a:pos x="T4" y="T5"/>
              </a:cxn>
            </a:cxnLst>
            <a:rect l="T9" t="T10" r="T11" b="T12"/>
            <a:pathLst>
              <a:path w="14" h="230">
                <a:moveTo>
                  <a:pt x="0" y="230"/>
                </a:moveTo>
                <a:lnTo>
                  <a:pt x="14" y="219"/>
                </a:lnTo>
                <a:lnTo>
                  <a:pt x="14"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5" name="Freeform 11"/>
          <p:cNvSpPr>
            <a:spLocks/>
          </p:cNvSpPr>
          <p:nvPr/>
        </p:nvSpPr>
        <p:spPr bwMode="auto">
          <a:xfrm>
            <a:off x="1495425" y="2128838"/>
            <a:ext cx="223838" cy="3846512"/>
          </a:xfrm>
          <a:custGeom>
            <a:avLst/>
            <a:gdLst>
              <a:gd name="T0" fmla="*/ 2147483647 w 141"/>
              <a:gd name="T1" fmla="*/ 0 h 2423"/>
              <a:gd name="T2" fmla="*/ 0 w 141"/>
              <a:gd name="T3" fmla="*/ 2147483647 h 2423"/>
              <a:gd name="T4" fmla="*/ 0 w 141"/>
              <a:gd name="T5" fmla="*/ 2147483647 h 2423"/>
              <a:gd name="T6" fmla="*/ 2147483647 w 141"/>
              <a:gd name="T7" fmla="*/ 2147483647 h 2423"/>
              <a:gd name="T8" fmla="*/ 2147483647 w 141"/>
              <a:gd name="T9" fmla="*/ 0 h 2423"/>
              <a:gd name="T10" fmla="*/ 0 60000 65536"/>
              <a:gd name="T11" fmla="*/ 0 60000 65536"/>
              <a:gd name="T12" fmla="*/ 0 60000 65536"/>
              <a:gd name="T13" fmla="*/ 0 60000 65536"/>
              <a:gd name="T14" fmla="*/ 0 60000 65536"/>
              <a:gd name="T15" fmla="*/ 0 w 141"/>
              <a:gd name="T16" fmla="*/ 0 h 2423"/>
              <a:gd name="T17" fmla="*/ 141 w 141"/>
              <a:gd name="T18" fmla="*/ 2423 h 2423"/>
            </a:gdLst>
            <a:ahLst/>
            <a:cxnLst>
              <a:cxn ang="T10">
                <a:pos x="T0" y="T1"/>
              </a:cxn>
              <a:cxn ang="T11">
                <a:pos x="T2" y="T3"/>
              </a:cxn>
              <a:cxn ang="T12">
                <a:pos x="T4" y="T5"/>
              </a:cxn>
              <a:cxn ang="T13">
                <a:pos x="T6" y="T7"/>
              </a:cxn>
              <a:cxn ang="T14">
                <a:pos x="T8" y="T9"/>
              </a:cxn>
            </a:cxnLst>
            <a:rect l="T15" t="T16" r="T17" b="T18"/>
            <a:pathLst>
              <a:path w="141" h="2423">
                <a:moveTo>
                  <a:pt x="141" y="0"/>
                </a:moveTo>
                <a:lnTo>
                  <a:pt x="0" y="116"/>
                </a:lnTo>
                <a:lnTo>
                  <a:pt x="0" y="2423"/>
                </a:lnTo>
                <a:lnTo>
                  <a:pt x="141" y="2307"/>
                </a:lnTo>
                <a:lnTo>
                  <a:pt x="141"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6" name="Freeform 12"/>
          <p:cNvSpPr>
            <a:spLocks/>
          </p:cNvSpPr>
          <p:nvPr/>
        </p:nvSpPr>
        <p:spPr bwMode="auto">
          <a:xfrm>
            <a:off x="1495425" y="5791200"/>
            <a:ext cx="5029200" cy="184150"/>
          </a:xfrm>
          <a:custGeom>
            <a:avLst/>
            <a:gdLst>
              <a:gd name="T0" fmla="*/ 0 w 3168"/>
              <a:gd name="T1" fmla="*/ 2147483647 h 116"/>
              <a:gd name="T2" fmla="*/ 2147483647 w 3168"/>
              <a:gd name="T3" fmla="*/ 2147483647 h 116"/>
              <a:gd name="T4" fmla="*/ 2147483647 w 3168"/>
              <a:gd name="T5" fmla="*/ 0 h 116"/>
              <a:gd name="T6" fmla="*/ 2147483647 w 3168"/>
              <a:gd name="T7" fmla="*/ 0 h 116"/>
              <a:gd name="T8" fmla="*/ 0 w 3168"/>
              <a:gd name="T9" fmla="*/ 2147483647 h 116"/>
              <a:gd name="T10" fmla="*/ 0 60000 65536"/>
              <a:gd name="T11" fmla="*/ 0 60000 65536"/>
              <a:gd name="T12" fmla="*/ 0 60000 65536"/>
              <a:gd name="T13" fmla="*/ 0 60000 65536"/>
              <a:gd name="T14" fmla="*/ 0 60000 65536"/>
              <a:gd name="T15" fmla="*/ 0 w 3168"/>
              <a:gd name="T16" fmla="*/ 0 h 116"/>
              <a:gd name="T17" fmla="*/ 3168 w 3168"/>
              <a:gd name="T18" fmla="*/ 116 h 116"/>
            </a:gdLst>
            <a:ahLst/>
            <a:cxnLst>
              <a:cxn ang="T10">
                <a:pos x="T0" y="T1"/>
              </a:cxn>
              <a:cxn ang="T11">
                <a:pos x="T2" y="T3"/>
              </a:cxn>
              <a:cxn ang="T12">
                <a:pos x="T4" y="T5"/>
              </a:cxn>
              <a:cxn ang="T13">
                <a:pos x="T6" y="T7"/>
              </a:cxn>
              <a:cxn ang="T14">
                <a:pos x="T8" y="T9"/>
              </a:cxn>
            </a:cxnLst>
            <a:rect l="T15" t="T16" r="T17" b="T18"/>
            <a:pathLst>
              <a:path w="3168" h="116">
                <a:moveTo>
                  <a:pt x="0" y="116"/>
                </a:moveTo>
                <a:lnTo>
                  <a:pt x="3027" y="116"/>
                </a:lnTo>
                <a:lnTo>
                  <a:pt x="3168" y="0"/>
                </a:lnTo>
                <a:lnTo>
                  <a:pt x="141" y="0"/>
                </a:lnTo>
                <a:lnTo>
                  <a:pt x="0" y="116"/>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7" name="Rectangle 13"/>
          <p:cNvSpPr>
            <a:spLocks noChangeArrowheads="1"/>
          </p:cNvSpPr>
          <p:nvPr/>
        </p:nvSpPr>
        <p:spPr bwMode="auto">
          <a:xfrm>
            <a:off x="1719263" y="2128838"/>
            <a:ext cx="4805362" cy="3662362"/>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49198" name="Freeform 14"/>
          <p:cNvSpPr>
            <a:spLocks/>
          </p:cNvSpPr>
          <p:nvPr/>
        </p:nvSpPr>
        <p:spPr bwMode="auto">
          <a:xfrm>
            <a:off x="1558925" y="5340350"/>
            <a:ext cx="2338388" cy="66675"/>
          </a:xfrm>
          <a:custGeom>
            <a:avLst/>
            <a:gdLst>
              <a:gd name="T0" fmla="*/ 0 w 1473"/>
              <a:gd name="T1" fmla="*/ 2147483647 h 42"/>
              <a:gd name="T2" fmla="*/ 2147483647 w 1473"/>
              <a:gd name="T3" fmla="*/ 2147483647 h 42"/>
              <a:gd name="T4" fmla="*/ 2147483647 w 1473"/>
              <a:gd name="T5" fmla="*/ 0 h 42"/>
              <a:gd name="T6" fmla="*/ 2147483647 w 1473"/>
              <a:gd name="T7" fmla="*/ 0 h 42"/>
              <a:gd name="T8" fmla="*/ 0 w 1473"/>
              <a:gd name="T9" fmla="*/ 2147483647 h 42"/>
              <a:gd name="T10" fmla="*/ 0 60000 65536"/>
              <a:gd name="T11" fmla="*/ 0 60000 65536"/>
              <a:gd name="T12" fmla="*/ 0 60000 65536"/>
              <a:gd name="T13" fmla="*/ 0 60000 65536"/>
              <a:gd name="T14" fmla="*/ 0 60000 65536"/>
              <a:gd name="T15" fmla="*/ 0 w 1473"/>
              <a:gd name="T16" fmla="*/ 0 h 42"/>
              <a:gd name="T17" fmla="*/ 1473 w 1473"/>
              <a:gd name="T18" fmla="*/ 42 h 42"/>
            </a:gdLst>
            <a:ahLst/>
            <a:cxnLst>
              <a:cxn ang="T10">
                <a:pos x="T0" y="T1"/>
              </a:cxn>
              <a:cxn ang="T11">
                <a:pos x="T2" y="T3"/>
              </a:cxn>
              <a:cxn ang="T12">
                <a:pos x="T4" y="T5"/>
              </a:cxn>
              <a:cxn ang="T13">
                <a:pos x="T6" y="T7"/>
              </a:cxn>
              <a:cxn ang="T14">
                <a:pos x="T8" y="T9"/>
              </a:cxn>
            </a:cxnLst>
            <a:rect l="T15" t="T16" r="T17" b="T18"/>
            <a:pathLst>
              <a:path w="1473" h="42">
                <a:moveTo>
                  <a:pt x="0" y="42"/>
                </a:moveTo>
                <a:lnTo>
                  <a:pt x="1413" y="42"/>
                </a:lnTo>
                <a:lnTo>
                  <a:pt x="1473" y="0"/>
                </a:lnTo>
                <a:lnTo>
                  <a:pt x="60" y="0"/>
                </a:lnTo>
                <a:lnTo>
                  <a:pt x="0" y="42"/>
                </a:lnTo>
                <a:close/>
              </a:path>
            </a:pathLst>
          </a:custGeom>
          <a:solidFill>
            <a:srgbClr val="00BF00"/>
          </a:solidFill>
          <a:ln w="15875">
            <a:solidFill>
              <a:srgbClr val="008000"/>
            </a:solidFill>
            <a:round/>
            <a:headEnd/>
            <a:tailEnd/>
          </a:ln>
        </p:spPr>
        <p:txBody>
          <a:bodyPr/>
          <a:lstStyle/>
          <a:p>
            <a:endParaRPr lang="it-IT"/>
          </a:p>
        </p:txBody>
      </p:sp>
      <p:sp>
        <p:nvSpPr>
          <p:cNvPr id="349199" name="Rectangle 15"/>
          <p:cNvSpPr>
            <a:spLocks noChangeArrowheads="1"/>
          </p:cNvSpPr>
          <p:nvPr/>
        </p:nvSpPr>
        <p:spPr bwMode="auto">
          <a:xfrm>
            <a:off x="1558925" y="5407025"/>
            <a:ext cx="2243138" cy="301625"/>
          </a:xfrm>
          <a:prstGeom prst="rect">
            <a:avLst/>
          </a:prstGeom>
          <a:solidFill>
            <a:srgbClr val="00FF00"/>
          </a:solidFill>
          <a:ln w="15875">
            <a:solidFill>
              <a:srgbClr val="008000"/>
            </a:solidFill>
            <a:miter lim="800000"/>
            <a:headEnd/>
            <a:tailEnd/>
          </a:ln>
        </p:spPr>
        <p:txBody>
          <a:bodyPr/>
          <a:lstStyle/>
          <a:p>
            <a:endParaRPr lang="it-IT"/>
          </a:p>
        </p:txBody>
      </p:sp>
      <p:sp>
        <p:nvSpPr>
          <p:cNvPr id="349200" name="Freeform 16"/>
          <p:cNvSpPr>
            <a:spLocks/>
          </p:cNvSpPr>
          <p:nvPr/>
        </p:nvSpPr>
        <p:spPr bwMode="auto">
          <a:xfrm>
            <a:off x="3802063" y="5340350"/>
            <a:ext cx="95250" cy="368300"/>
          </a:xfrm>
          <a:custGeom>
            <a:avLst/>
            <a:gdLst>
              <a:gd name="T0" fmla="*/ 2147483647 w 60"/>
              <a:gd name="T1" fmla="*/ 2147483647 h 232"/>
              <a:gd name="T2" fmla="*/ 0 w 60"/>
              <a:gd name="T3" fmla="*/ 2147483647 h 232"/>
              <a:gd name="T4" fmla="*/ 0 w 60"/>
              <a:gd name="T5" fmla="*/ 2147483647 h 232"/>
              <a:gd name="T6" fmla="*/ 2147483647 w 60"/>
              <a:gd name="T7" fmla="*/ 0 h 232"/>
              <a:gd name="T8" fmla="*/ 2147483647 w 60"/>
              <a:gd name="T9" fmla="*/ 2147483647 h 232"/>
              <a:gd name="T10" fmla="*/ 0 60000 65536"/>
              <a:gd name="T11" fmla="*/ 0 60000 65536"/>
              <a:gd name="T12" fmla="*/ 0 60000 65536"/>
              <a:gd name="T13" fmla="*/ 0 60000 65536"/>
              <a:gd name="T14" fmla="*/ 0 60000 65536"/>
              <a:gd name="T15" fmla="*/ 0 w 60"/>
              <a:gd name="T16" fmla="*/ 0 h 232"/>
              <a:gd name="T17" fmla="*/ 60 w 60"/>
              <a:gd name="T18" fmla="*/ 232 h 232"/>
            </a:gdLst>
            <a:ahLst/>
            <a:cxnLst>
              <a:cxn ang="T10">
                <a:pos x="T0" y="T1"/>
              </a:cxn>
              <a:cxn ang="T11">
                <a:pos x="T2" y="T3"/>
              </a:cxn>
              <a:cxn ang="T12">
                <a:pos x="T4" y="T5"/>
              </a:cxn>
              <a:cxn ang="T13">
                <a:pos x="T6" y="T7"/>
              </a:cxn>
              <a:cxn ang="T14">
                <a:pos x="T8" y="T9"/>
              </a:cxn>
            </a:cxnLst>
            <a:rect l="T15" t="T16" r="T17" b="T18"/>
            <a:pathLst>
              <a:path w="60" h="232">
                <a:moveTo>
                  <a:pt x="60" y="179"/>
                </a:moveTo>
                <a:lnTo>
                  <a:pt x="0" y="232"/>
                </a:lnTo>
                <a:lnTo>
                  <a:pt x="0" y="42"/>
                </a:lnTo>
                <a:lnTo>
                  <a:pt x="60" y="0"/>
                </a:lnTo>
                <a:lnTo>
                  <a:pt x="60" y="179"/>
                </a:lnTo>
                <a:close/>
              </a:path>
            </a:pathLst>
          </a:custGeom>
          <a:solidFill>
            <a:srgbClr val="008000"/>
          </a:solidFill>
          <a:ln w="15875">
            <a:solidFill>
              <a:srgbClr val="008000"/>
            </a:solidFill>
            <a:round/>
            <a:headEnd/>
            <a:tailEnd/>
          </a:ln>
        </p:spPr>
        <p:txBody>
          <a:bodyPr/>
          <a:lstStyle/>
          <a:p>
            <a:endParaRPr lang="it-IT"/>
          </a:p>
        </p:txBody>
      </p:sp>
      <p:sp>
        <p:nvSpPr>
          <p:cNvPr id="349201" name="Freeform 17"/>
          <p:cNvSpPr>
            <a:spLocks/>
          </p:cNvSpPr>
          <p:nvPr/>
        </p:nvSpPr>
        <p:spPr bwMode="auto">
          <a:xfrm>
            <a:off x="3802063" y="5340350"/>
            <a:ext cx="2114550" cy="66675"/>
          </a:xfrm>
          <a:custGeom>
            <a:avLst/>
            <a:gdLst>
              <a:gd name="T0" fmla="*/ 0 w 1332"/>
              <a:gd name="T1" fmla="*/ 2147483647 h 42"/>
              <a:gd name="T2" fmla="*/ 2147483647 w 1332"/>
              <a:gd name="T3" fmla="*/ 2147483647 h 42"/>
              <a:gd name="T4" fmla="*/ 2147483647 w 1332"/>
              <a:gd name="T5" fmla="*/ 0 h 42"/>
              <a:gd name="T6" fmla="*/ 2147483647 w 1332"/>
              <a:gd name="T7" fmla="*/ 0 h 42"/>
              <a:gd name="T8" fmla="*/ 0 w 1332"/>
              <a:gd name="T9" fmla="*/ 2147483647 h 42"/>
              <a:gd name="T10" fmla="*/ 0 60000 65536"/>
              <a:gd name="T11" fmla="*/ 0 60000 65536"/>
              <a:gd name="T12" fmla="*/ 0 60000 65536"/>
              <a:gd name="T13" fmla="*/ 0 60000 65536"/>
              <a:gd name="T14" fmla="*/ 0 60000 65536"/>
              <a:gd name="T15" fmla="*/ 0 w 1332"/>
              <a:gd name="T16" fmla="*/ 0 h 42"/>
              <a:gd name="T17" fmla="*/ 1332 w 1332"/>
              <a:gd name="T18" fmla="*/ 42 h 42"/>
            </a:gdLst>
            <a:ahLst/>
            <a:cxnLst>
              <a:cxn ang="T10">
                <a:pos x="T0" y="T1"/>
              </a:cxn>
              <a:cxn ang="T11">
                <a:pos x="T2" y="T3"/>
              </a:cxn>
              <a:cxn ang="T12">
                <a:pos x="T4" y="T5"/>
              </a:cxn>
              <a:cxn ang="T13">
                <a:pos x="T6" y="T7"/>
              </a:cxn>
              <a:cxn ang="T14">
                <a:pos x="T8" y="T9"/>
              </a:cxn>
            </a:cxnLst>
            <a:rect l="T15" t="T16" r="T17" b="T18"/>
            <a:pathLst>
              <a:path w="1332" h="42">
                <a:moveTo>
                  <a:pt x="0" y="42"/>
                </a:moveTo>
                <a:lnTo>
                  <a:pt x="1271" y="42"/>
                </a:lnTo>
                <a:lnTo>
                  <a:pt x="1332" y="0"/>
                </a:lnTo>
                <a:lnTo>
                  <a:pt x="60" y="0"/>
                </a:lnTo>
                <a:lnTo>
                  <a:pt x="0" y="42"/>
                </a:lnTo>
                <a:close/>
              </a:path>
            </a:pathLst>
          </a:custGeom>
          <a:solidFill>
            <a:srgbClr val="BFBF00"/>
          </a:solidFill>
          <a:ln w="15875">
            <a:solidFill>
              <a:srgbClr val="FFCC00"/>
            </a:solidFill>
            <a:round/>
            <a:headEnd/>
            <a:tailEnd/>
          </a:ln>
        </p:spPr>
        <p:txBody>
          <a:bodyPr/>
          <a:lstStyle/>
          <a:p>
            <a:endParaRPr lang="it-IT"/>
          </a:p>
        </p:txBody>
      </p:sp>
      <p:sp>
        <p:nvSpPr>
          <p:cNvPr id="349202" name="Rectangle 18"/>
          <p:cNvSpPr>
            <a:spLocks noChangeArrowheads="1"/>
          </p:cNvSpPr>
          <p:nvPr/>
        </p:nvSpPr>
        <p:spPr bwMode="auto">
          <a:xfrm>
            <a:off x="3802063" y="5407025"/>
            <a:ext cx="2017712" cy="301625"/>
          </a:xfrm>
          <a:prstGeom prst="rect">
            <a:avLst/>
          </a:prstGeom>
          <a:solidFill>
            <a:srgbClr val="FFFF00"/>
          </a:solidFill>
          <a:ln w="15875">
            <a:solidFill>
              <a:srgbClr val="FFCC00"/>
            </a:solidFill>
            <a:miter lim="800000"/>
            <a:headEnd/>
            <a:tailEnd/>
          </a:ln>
        </p:spPr>
        <p:txBody>
          <a:bodyPr/>
          <a:lstStyle/>
          <a:p>
            <a:endParaRPr lang="it-IT"/>
          </a:p>
        </p:txBody>
      </p:sp>
      <p:sp>
        <p:nvSpPr>
          <p:cNvPr id="349203" name="Freeform 19"/>
          <p:cNvSpPr>
            <a:spLocks/>
          </p:cNvSpPr>
          <p:nvPr/>
        </p:nvSpPr>
        <p:spPr bwMode="auto">
          <a:xfrm>
            <a:off x="5819775" y="5340350"/>
            <a:ext cx="96838" cy="368300"/>
          </a:xfrm>
          <a:custGeom>
            <a:avLst/>
            <a:gdLst>
              <a:gd name="T0" fmla="*/ 2147483647 w 61"/>
              <a:gd name="T1" fmla="*/ 2147483647 h 232"/>
              <a:gd name="T2" fmla="*/ 0 w 61"/>
              <a:gd name="T3" fmla="*/ 2147483647 h 232"/>
              <a:gd name="T4" fmla="*/ 0 w 61"/>
              <a:gd name="T5" fmla="*/ 2147483647 h 232"/>
              <a:gd name="T6" fmla="*/ 2147483647 w 61"/>
              <a:gd name="T7" fmla="*/ 0 h 232"/>
              <a:gd name="T8" fmla="*/ 2147483647 w 61"/>
              <a:gd name="T9" fmla="*/ 2147483647 h 232"/>
              <a:gd name="T10" fmla="*/ 0 60000 65536"/>
              <a:gd name="T11" fmla="*/ 0 60000 65536"/>
              <a:gd name="T12" fmla="*/ 0 60000 65536"/>
              <a:gd name="T13" fmla="*/ 0 60000 65536"/>
              <a:gd name="T14" fmla="*/ 0 60000 65536"/>
              <a:gd name="T15" fmla="*/ 0 w 61"/>
              <a:gd name="T16" fmla="*/ 0 h 232"/>
              <a:gd name="T17" fmla="*/ 61 w 61"/>
              <a:gd name="T18" fmla="*/ 232 h 232"/>
            </a:gdLst>
            <a:ahLst/>
            <a:cxnLst>
              <a:cxn ang="T10">
                <a:pos x="T0" y="T1"/>
              </a:cxn>
              <a:cxn ang="T11">
                <a:pos x="T2" y="T3"/>
              </a:cxn>
              <a:cxn ang="T12">
                <a:pos x="T4" y="T5"/>
              </a:cxn>
              <a:cxn ang="T13">
                <a:pos x="T6" y="T7"/>
              </a:cxn>
              <a:cxn ang="T14">
                <a:pos x="T8" y="T9"/>
              </a:cxn>
            </a:cxnLst>
            <a:rect l="T15" t="T16" r="T17" b="T18"/>
            <a:pathLst>
              <a:path w="61" h="232">
                <a:moveTo>
                  <a:pt x="61" y="179"/>
                </a:moveTo>
                <a:lnTo>
                  <a:pt x="0" y="232"/>
                </a:lnTo>
                <a:lnTo>
                  <a:pt x="0" y="42"/>
                </a:lnTo>
                <a:lnTo>
                  <a:pt x="61" y="0"/>
                </a:lnTo>
                <a:lnTo>
                  <a:pt x="61" y="179"/>
                </a:lnTo>
                <a:close/>
              </a:path>
            </a:pathLst>
          </a:custGeom>
          <a:solidFill>
            <a:srgbClr val="808000"/>
          </a:solidFill>
          <a:ln w="15875">
            <a:solidFill>
              <a:srgbClr val="FFCC00"/>
            </a:solidFill>
            <a:round/>
            <a:headEnd/>
            <a:tailEnd/>
          </a:ln>
        </p:spPr>
        <p:txBody>
          <a:bodyPr/>
          <a:lstStyle/>
          <a:p>
            <a:endParaRPr lang="it-IT"/>
          </a:p>
        </p:txBody>
      </p:sp>
      <p:sp>
        <p:nvSpPr>
          <p:cNvPr id="349204" name="Freeform 20"/>
          <p:cNvSpPr>
            <a:spLocks/>
          </p:cNvSpPr>
          <p:nvPr/>
        </p:nvSpPr>
        <p:spPr bwMode="auto">
          <a:xfrm>
            <a:off x="5819775" y="5340350"/>
            <a:ext cx="641350" cy="66675"/>
          </a:xfrm>
          <a:custGeom>
            <a:avLst/>
            <a:gdLst>
              <a:gd name="T0" fmla="*/ 0 w 404"/>
              <a:gd name="T1" fmla="*/ 2147483647 h 42"/>
              <a:gd name="T2" fmla="*/ 2147483647 w 404"/>
              <a:gd name="T3" fmla="*/ 2147483647 h 42"/>
              <a:gd name="T4" fmla="*/ 2147483647 w 404"/>
              <a:gd name="T5" fmla="*/ 0 h 42"/>
              <a:gd name="T6" fmla="*/ 2147483647 w 404"/>
              <a:gd name="T7" fmla="*/ 0 h 42"/>
              <a:gd name="T8" fmla="*/ 0 w 404"/>
              <a:gd name="T9" fmla="*/ 2147483647 h 42"/>
              <a:gd name="T10" fmla="*/ 0 60000 65536"/>
              <a:gd name="T11" fmla="*/ 0 60000 65536"/>
              <a:gd name="T12" fmla="*/ 0 60000 65536"/>
              <a:gd name="T13" fmla="*/ 0 60000 65536"/>
              <a:gd name="T14" fmla="*/ 0 60000 65536"/>
              <a:gd name="T15" fmla="*/ 0 w 404"/>
              <a:gd name="T16" fmla="*/ 0 h 42"/>
              <a:gd name="T17" fmla="*/ 404 w 404"/>
              <a:gd name="T18" fmla="*/ 42 h 42"/>
            </a:gdLst>
            <a:ahLst/>
            <a:cxnLst>
              <a:cxn ang="T10">
                <a:pos x="T0" y="T1"/>
              </a:cxn>
              <a:cxn ang="T11">
                <a:pos x="T2" y="T3"/>
              </a:cxn>
              <a:cxn ang="T12">
                <a:pos x="T4" y="T5"/>
              </a:cxn>
              <a:cxn ang="T13">
                <a:pos x="T6" y="T7"/>
              </a:cxn>
              <a:cxn ang="T14">
                <a:pos x="T8" y="T9"/>
              </a:cxn>
            </a:cxnLst>
            <a:rect l="T15" t="T16" r="T17" b="T18"/>
            <a:pathLst>
              <a:path w="404" h="42">
                <a:moveTo>
                  <a:pt x="0" y="42"/>
                </a:moveTo>
                <a:lnTo>
                  <a:pt x="343" y="42"/>
                </a:lnTo>
                <a:lnTo>
                  <a:pt x="404" y="0"/>
                </a:lnTo>
                <a:lnTo>
                  <a:pt x="61" y="0"/>
                </a:lnTo>
                <a:lnTo>
                  <a:pt x="0" y="42"/>
                </a:lnTo>
                <a:close/>
              </a:path>
            </a:pathLst>
          </a:custGeom>
          <a:solidFill>
            <a:srgbClr val="BF0000"/>
          </a:solidFill>
          <a:ln w="15875">
            <a:solidFill>
              <a:srgbClr val="800000"/>
            </a:solidFill>
            <a:round/>
            <a:headEnd/>
            <a:tailEnd/>
          </a:ln>
        </p:spPr>
        <p:txBody>
          <a:bodyPr/>
          <a:lstStyle/>
          <a:p>
            <a:endParaRPr lang="it-IT"/>
          </a:p>
        </p:txBody>
      </p:sp>
      <p:sp>
        <p:nvSpPr>
          <p:cNvPr id="349205" name="Rectangle 21"/>
          <p:cNvSpPr>
            <a:spLocks noChangeArrowheads="1"/>
          </p:cNvSpPr>
          <p:nvPr/>
        </p:nvSpPr>
        <p:spPr bwMode="auto">
          <a:xfrm>
            <a:off x="5819775" y="5407025"/>
            <a:ext cx="544513" cy="301625"/>
          </a:xfrm>
          <a:prstGeom prst="rect">
            <a:avLst/>
          </a:prstGeom>
          <a:solidFill>
            <a:srgbClr val="FF0000"/>
          </a:solidFill>
          <a:ln w="15875">
            <a:solidFill>
              <a:srgbClr val="800000"/>
            </a:solidFill>
            <a:miter lim="800000"/>
            <a:headEnd/>
            <a:tailEnd/>
          </a:ln>
        </p:spPr>
        <p:txBody>
          <a:bodyPr/>
          <a:lstStyle/>
          <a:p>
            <a:endParaRPr lang="it-IT"/>
          </a:p>
        </p:txBody>
      </p:sp>
      <p:sp>
        <p:nvSpPr>
          <p:cNvPr id="349206" name="Freeform 22"/>
          <p:cNvSpPr>
            <a:spLocks/>
          </p:cNvSpPr>
          <p:nvPr/>
        </p:nvSpPr>
        <p:spPr bwMode="auto">
          <a:xfrm>
            <a:off x="6364288" y="5340350"/>
            <a:ext cx="96837" cy="368300"/>
          </a:xfrm>
          <a:custGeom>
            <a:avLst/>
            <a:gdLst>
              <a:gd name="T0" fmla="*/ 2147483647 w 61"/>
              <a:gd name="T1" fmla="*/ 2147483647 h 232"/>
              <a:gd name="T2" fmla="*/ 0 w 61"/>
              <a:gd name="T3" fmla="*/ 2147483647 h 232"/>
              <a:gd name="T4" fmla="*/ 0 w 61"/>
              <a:gd name="T5" fmla="*/ 2147483647 h 232"/>
              <a:gd name="T6" fmla="*/ 2147483647 w 61"/>
              <a:gd name="T7" fmla="*/ 0 h 232"/>
              <a:gd name="T8" fmla="*/ 2147483647 w 61"/>
              <a:gd name="T9" fmla="*/ 2147483647 h 232"/>
              <a:gd name="T10" fmla="*/ 0 60000 65536"/>
              <a:gd name="T11" fmla="*/ 0 60000 65536"/>
              <a:gd name="T12" fmla="*/ 0 60000 65536"/>
              <a:gd name="T13" fmla="*/ 0 60000 65536"/>
              <a:gd name="T14" fmla="*/ 0 60000 65536"/>
              <a:gd name="T15" fmla="*/ 0 w 61"/>
              <a:gd name="T16" fmla="*/ 0 h 232"/>
              <a:gd name="T17" fmla="*/ 61 w 61"/>
              <a:gd name="T18" fmla="*/ 232 h 232"/>
            </a:gdLst>
            <a:ahLst/>
            <a:cxnLst>
              <a:cxn ang="T10">
                <a:pos x="T0" y="T1"/>
              </a:cxn>
              <a:cxn ang="T11">
                <a:pos x="T2" y="T3"/>
              </a:cxn>
              <a:cxn ang="T12">
                <a:pos x="T4" y="T5"/>
              </a:cxn>
              <a:cxn ang="T13">
                <a:pos x="T6" y="T7"/>
              </a:cxn>
              <a:cxn ang="T14">
                <a:pos x="T8" y="T9"/>
              </a:cxn>
            </a:cxnLst>
            <a:rect l="T15" t="T16" r="T17" b="T18"/>
            <a:pathLst>
              <a:path w="61" h="232">
                <a:moveTo>
                  <a:pt x="61" y="179"/>
                </a:moveTo>
                <a:lnTo>
                  <a:pt x="0" y="232"/>
                </a:lnTo>
                <a:lnTo>
                  <a:pt x="0" y="42"/>
                </a:lnTo>
                <a:lnTo>
                  <a:pt x="61" y="0"/>
                </a:lnTo>
                <a:lnTo>
                  <a:pt x="61" y="179"/>
                </a:lnTo>
                <a:close/>
              </a:path>
            </a:pathLst>
          </a:custGeom>
          <a:solidFill>
            <a:srgbClr val="800000"/>
          </a:solidFill>
          <a:ln w="15875">
            <a:solidFill>
              <a:srgbClr val="800000"/>
            </a:solidFill>
            <a:round/>
            <a:headEnd/>
            <a:tailEnd/>
          </a:ln>
        </p:spPr>
        <p:txBody>
          <a:bodyPr/>
          <a:lstStyle/>
          <a:p>
            <a:endParaRPr lang="it-IT"/>
          </a:p>
        </p:txBody>
      </p:sp>
      <p:sp>
        <p:nvSpPr>
          <p:cNvPr id="349207" name="Rectangle 23"/>
          <p:cNvSpPr>
            <a:spLocks noChangeArrowheads="1"/>
          </p:cNvSpPr>
          <p:nvPr/>
        </p:nvSpPr>
        <p:spPr bwMode="auto">
          <a:xfrm>
            <a:off x="2519363" y="54244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46.7</a:t>
            </a:r>
            <a:endParaRPr lang="en-US" sz="2400">
              <a:latin typeface="Franklin Gothic Book" pitchFamily="34" charset="0"/>
            </a:endParaRPr>
          </a:p>
        </p:txBody>
      </p:sp>
      <p:sp>
        <p:nvSpPr>
          <p:cNvPr id="349208" name="Rectangle 24"/>
          <p:cNvSpPr>
            <a:spLocks noChangeArrowheads="1"/>
          </p:cNvSpPr>
          <p:nvPr/>
        </p:nvSpPr>
        <p:spPr bwMode="auto">
          <a:xfrm>
            <a:off x="4651375" y="54244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41.8</a:t>
            </a:r>
            <a:endParaRPr lang="en-US" sz="2400">
              <a:latin typeface="Franklin Gothic Book" pitchFamily="34" charset="0"/>
            </a:endParaRPr>
          </a:p>
        </p:txBody>
      </p:sp>
      <p:sp>
        <p:nvSpPr>
          <p:cNvPr id="349209" name="Rectangle 25"/>
          <p:cNvSpPr>
            <a:spLocks noChangeArrowheads="1"/>
          </p:cNvSpPr>
          <p:nvPr/>
        </p:nvSpPr>
        <p:spPr bwMode="auto">
          <a:xfrm>
            <a:off x="5932488" y="54244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11.5</a:t>
            </a:r>
            <a:endParaRPr lang="en-US" sz="2400">
              <a:latin typeface="Franklin Gothic Book" pitchFamily="34" charset="0"/>
            </a:endParaRPr>
          </a:p>
        </p:txBody>
      </p:sp>
      <p:sp>
        <p:nvSpPr>
          <p:cNvPr id="349210" name="Freeform 26"/>
          <p:cNvSpPr>
            <a:spLocks/>
          </p:cNvSpPr>
          <p:nvPr/>
        </p:nvSpPr>
        <p:spPr bwMode="auto">
          <a:xfrm>
            <a:off x="1558925" y="4603750"/>
            <a:ext cx="2193925" cy="68263"/>
          </a:xfrm>
          <a:custGeom>
            <a:avLst/>
            <a:gdLst>
              <a:gd name="T0" fmla="*/ 0 w 1382"/>
              <a:gd name="T1" fmla="*/ 2147483647 h 43"/>
              <a:gd name="T2" fmla="*/ 2147483647 w 1382"/>
              <a:gd name="T3" fmla="*/ 2147483647 h 43"/>
              <a:gd name="T4" fmla="*/ 2147483647 w 1382"/>
              <a:gd name="T5" fmla="*/ 0 h 43"/>
              <a:gd name="T6" fmla="*/ 2147483647 w 1382"/>
              <a:gd name="T7" fmla="*/ 0 h 43"/>
              <a:gd name="T8" fmla="*/ 0 w 1382"/>
              <a:gd name="T9" fmla="*/ 2147483647 h 43"/>
              <a:gd name="T10" fmla="*/ 0 60000 65536"/>
              <a:gd name="T11" fmla="*/ 0 60000 65536"/>
              <a:gd name="T12" fmla="*/ 0 60000 65536"/>
              <a:gd name="T13" fmla="*/ 0 60000 65536"/>
              <a:gd name="T14" fmla="*/ 0 60000 65536"/>
              <a:gd name="T15" fmla="*/ 0 w 1382"/>
              <a:gd name="T16" fmla="*/ 0 h 43"/>
              <a:gd name="T17" fmla="*/ 1382 w 1382"/>
              <a:gd name="T18" fmla="*/ 43 h 43"/>
            </a:gdLst>
            <a:ahLst/>
            <a:cxnLst>
              <a:cxn ang="T10">
                <a:pos x="T0" y="T1"/>
              </a:cxn>
              <a:cxn ang="T11">
                <a:pos x="T2" y="T3"/>
              </a:cxn>
              <a:cxn ang="T12">
                <a:pos x="T4" y="T5"/>
              </a:cxn>
              <a:cxn ang="T13">
                <a:pos x="T6" y="T7"/>
              </a:cxn>
              <a:cxn ang="T14">
                <a:pos x="T8" y="T9"/>
              </a:cxn>
            </a:cxnLst>
            <a:rect l="T15" t="T16" r="T17" b="T18"/>
            <a:pathLst>
              <a:path w="1382" h="43">
                <a:moveTo>
                  <a:pt x="0" y="43"/>
                </a:moveTo>
                <a:lnTo>
                  <a:pt x="1322" y="43"/>
                </a:lnTo>
                <a:lnTo>
                  <a:pt x="1382" y="0"/>
                </a:lnTo>
                <a:lnTo>
                  <a:pt x="60" y="0"/>
                </a:lnTo>
                <a:lnTo>
                  <a:pt x="0" y="43"/>
                </a:lnTo>
                <a:close/>
              </a:path>
            </a:pathLst>
          </a:custGeom>
          <a:solidFill>
            <a:srgbClr val="00BF00"/>
          </a:solidFill>
          <a:ln w="15875">
            <a:solidFill>
              <a:srgbClr val="008000"/>
            </a:solidFill>
            <a:round/>
            <a:headEnd/>
            <a:tailEnd/>
          </a:ln>
        </p:spPr>
        <p:txBody>
          <a:bodyPr/>
          <a:lstStyle/>
          <a:p>
            <a:endParaRPr lang="it-IT"/>
          </a:p>
        </p:txBody>
      </p:sp>
      <p:sp>
        <p:nvSpPr>
          <p:cNvPr id="349211" name="Rectangle 27"/>
          <p:cNvSpPr>
            <a:spLocks noChangeArrowheads="1"/>
          </p:cNvSpPr>
          <p:nvPr/>
        </p:nvSpPr>
        <p:spPr bwMode="auto">
          <a:xfrm>
            <a:off x="1558925" y="4672013"/>
            <a:ext cx="2098675" cy="300037"/>
          </a:xfrm>
          <a:prstGeom prst="rect">
            <a:avLst/>
          </a:prstGeom>
          <a:solidFill>
            <a:srgbClr val="00FF00"/>
          </a:solidFill>
          <a:ln w="15875">
            <a:solidFill>
              <a:srgbClr val="008000"/>
            </a:solidFill>
            <a:miter lim="800000"/>
            <a:headEnd/>
            <a:tailEnd/>
          </a:ln>
        </p:spPr>
        <p:txBody>
          <a:bodyPr/>
          <a:lstStyle/>
          <a:p>
            <a:endParaRPr lang="it-IT"/>
          </a:p>
        </p:txBody>
      </p:sp>
      <p:sp>
        <p:nvSpPr>
          <p:cNvPr id="349212" name="Freeform 28"/>
          <p:cNvSpPr>
            <a:spLocks/>
          </p:cNvSpPr>
          <p:nvPr/>
        </p:nvSpPr>
        <p:spPr bwMode="auto">
          <a:xfrm>
            <a:off x="3657600" y="4603750"/>
            <a:ext cx="95250" cy="368300"/>
          </a:xfrm>
          <a:custGeom>
            <a:avLst/>
            <a:gdLst>
              <a:gd name="T0" fmla="*/ 2147483647 w 60"/>
              <a:gd name="T1" fmla="*/ 2147483647 h 232"/>
              <a:gd name="T2" fmla="*/ 0 w 60"/>
              <a:gd name="T3" fmla="*/ 2147483647 h 232"/>
              <a:gd name="T4" fmla="*/ 0 w 60"/>
              <a:gd name="T5" fmla="*/ 2147483647 h 232"/>
              <a:gd name="T6" fmla="*/ 2147483647 w 60"/>
              <a:gd name="T7" fmla="*/ 0 h 232"/>
              <a:gd name="T8" fmla="*/ 2147483647 w 60"/>
              <a:gd name="T9" fmla="*/ 2147483647 h 232"/>
              <a:gd name="T10" fmla="*/ 0 60000 65536"/>
              <a:gd name="T11" fmla="*/ 0 60000 65536"/>
              <a:gd name="T12" fmla="*/ 0 60000 65536"/>
              <a:gd name="T13" fmla="*/ 0 60000 65536"/>
              <a:gd name="T14" fmla="*/ 0 60000 65536"/>
              <a:gd name="T15" fmla="*/ 0 w 60"/>
              <a:gd name="T16" fmla="*/ 0 h 232"/>
              <a:gd name="T17" fmla="*/ 60 w 60"/>
              <a:gd name="T18" fmla="*/ 232 h 232"/>
            </a:gdLst>
            <a:ahLst/>
            <a:cxnLst>
              <a:cxn ang="T10">
                <a:pos x="T0" y="T1"/>
              </a:cxn>
              <a:cxn ang="T11">
                <a:pos x="T2" y="T3"/>
              </a:cxn>
              <a:cxn ang="T12">
                <a:pos x="T4" y="T5"/>
              </a:cxn>
              <a:cxn ang="T13">
                <a:pos x="T6" y="T7"/>
              </a:cxn>
              <a:cxn ang="T14">
                <a:pos x="T8" y="T9"/>
              </a:cxn>
            </a:cxnLst>
            <a:rect l="T15" t="T16" r="T17" b="T18"/>
            <a:pathLst>
              <a:path w="60" h="232">
                <a:moveTo>
                  <a:pt x="60" y="179"/>
                </a:moveTo>
                <a:lnTo>
                  <a:pt x="0" y="232"/>
                </a:lnTo>
                <a:lnTo>
                  <a:pt x="0" y="43"/>
                </a:lnTo>
                <a:lnTo>
                  <a:pt x="60" y="0"/>
                </a:lnTo>
                <a:lnTo>
                  <a:pt x="60" y="179"/>
                </a:lnTo>
                <a:close/>
              </a:path>
            </a:pathLst>
          </a:custGeom>
          <a:solidFill>
            <a:srgbClr val="008000"/>
          </a:solidFill>
          <a:ln w="15875">
            <a:solidFill>
              <a:srgbClr val="008000"/>
            </a:solidFill>
            <a:round/>
            <a:headEnd/>
            <a:tailEnd/>
          </a:ln>
        </p:spPr>
        <p:txBody>
          <a:bodyPr/>
          <a:lstStyle/>
          <a:p>
            <a:endParaRPr lang="it-IT"/>
          </a:p>
        </p:txBody>
      </p:sp>
      <p:sp>
        <p:nvSpPr>
          <p:cNvPr id="349213" name="Freeform 29"/>
          <p:cNvSpPr>
            <a:spLocks/>
          </p:cNvSpPr>
          <p:nvPr/>
        </p:nvSpPr>
        <p:spPr bwMode="auto">
          <a:xfrm>
            <a:off x="3657600" y="4603750"/>
            <a:ext cx="1985963" cy="68263"/>
          </a:xfrm>
          <a:custGeom>
            <a:avLst/>
            <a:gdLst>
              <a:gd name="T0" fmla="*/ 0 w 1251"/>
              <a:gd name="T1" fmla="*/ 2147483647 h 43"/>
              <a:gd name="T2" fmla="*/ 2147483647 w 1251"/>
              <a:gd name="T3" fmla="*/ 2147483647 h 43"/>
              <a:gd name="T4" fmla="*/ 2147483647 w 1251"/>
              <a:gd name="T5" fmla="*/ 0 h 43"/>
              <a:gd name="T6" fmla="*/ 2147483647 w 1251"/>
              <a:gd name="T7" fmla="*/ 0 h 43"/>
              <a:gd name="T8" fmla="*/ 0 w 1251"/>
              <a:gd name="T9" fmla="*/ 2147483647 h 43"/>
              <a:gd name="T10" fmla="*/ 0 60000 65536"/>
              <a:gd name="T11" fmla="*/ 0 60000 65536"/>
              <a:gd name="T12" fmla="*/ 0 60000 65536"/>
              <a:gd name="T13" fmla="*/ 0 60000 65536"/>
              <a:gd name="T14" fmla="*/ 0 60000 65536"/>
              <a:gd name="T15" fmla="*/ 0 w 1251"/>
              <a:gd name="T16" fmla="*/ 0 h 43"/>
              <a:gd name="T17" fmla="*/ 1251 w 1251"/>
              <a:gd name="T18" fmla="*/ 43 h 43"/>
            </a:gdLst>
            <a:ahLst/>
            <a:cxnLst>
              <a:cxn ang="T10">
                <a:pos x="T0" y="T1"/>
              </a:cxn>
              <a:cxn ang="T11">
                <a:pos x="T2" y="T3"/>
              </a:cxn>
              <a:cxn ang="T12">
                <a:pos x="T4" y="T5"/>
              </a:cxn>
              <a:cxn ang="T13">
                <a:pos x="T6" y="T7"/>
              </a:cxn>
              <a:cxn ang="T14">
                <a:pos x="T8" y="T9"/>
              </a:cxn>
            </a:cxnLst>
            <a:rect l="T15" t="T16" r="T17" b="T18"/>
            <a:pathLst>
              <a:path w="1251" h="43">
                <a:moveTo>
                  <a:pt x="0" y="43"/>
                </a:moveTo>
                <a:lnTo>
                  <a:pt x="1191" y="43"/>
                </a:lnTo>
                <a:lnTo>
                  <a:pt x="1251" y="0"/>
                </a:lnTo>
                <a:lnTo>
                  <a:pt x="60" y="0"/>
                </a:lnTo>
                <a:lnTo>
                  <a:pt x="0" y="43"/>
                </a:lnTo>
                <a:close/>
              </a:path>
            </a:pathLst>
          </a:custGeom>
          <a:solidFill>
            <a:srgbClr val="BFBF00"/>
          </a:solidFill>
          <a:ln w="15875">
            <a:solidFill>
              <a:srgbClr val="FFCC00"/>
            </a:solidFill>
            <a:round/>
            <a:headEnd/>
            <a:tailEnd/>
          </a:ln>
        </p:spPr>
        <p:txBody>
          <a:bodyPr/>
          <a:lstStyle/>
          <a:p>
            <a:endParaRPr lang="it-IT"/>
          </a:p>
        </p:txBody>
      </p:sp>
      <p:sp>
        <p:nvSpPr>
          <p:cNvPr id="349214" name="Rectangle 30"/>
          <p:cNvSpPr>
            <a:spLocks noChangeArrowheads="1"/>
          </p:cNvSpPr>
          <p:nvPr/>
        </p:nvSpPr>
        <p:spPr bwMode="auto">
          <a:xfrm>
            <a:off x="3657600" y="4672013"/>
            <a:ext cx="1890713" cy="300037"/>
          </a:xfrm>
          <a:prstGeom prst="rect">
            <a:avLst/>
          </a:prstGeom>
          <a:solidFill>
            <a:srgbClr val="FFFF00"/>
          </a:solidFill>
          <a:ln w="15875">
            <a:solidFill>
              <a:srgbClr val="FFCC00"/>
            </a:solidFill>
            <a:miter lim="800000"/>
            <a:headEnd/>
            <a:tailEnd/>
          </a:ln>
        </p:spPr>
        <p:txBody>
          <a:bodyPr/>
          <a:lstStyle/>
          <a:p>
            <a:endParaRPr lang="it-IT"/>
          </a:p>
        </p:txBody>
      </p:sp>
      <p:sp>
        <p:nvSpPr>
          <p:cNvPr id="349215" name="Freeform 31"/>
          <p:cNvSpPr>
            <a:spLocks/>
          </p:cNvSpPr>
          <p:nvPr/>
        </p:nvSpPr>
        <p:spPr bwMode="auto">
          <a:xfrm>
            <a:off x="5548313" y="4603750"/>
            <a:ext cx="95250" cy="368300"/>
          </a:xfrm>
          <a:custGeom>
            <a:avLst/>
            <a:gdLst>
              <a:gd name="T0" fmla="*/ 2147483647 w 60"/>
              <a:gd name="T1" fmla="*/ 2147483647 h 232"/>
              <a:gd name="T2" fmla="*/ 0 w 60"/>
              <a:gd name="T3" fmla="*/ 2147483647 h 232"/>
              <a:gd name="T4" fmla="*/ 0 w 60"/>
              <a:gd name="T5" fmla="*/ 2147483647 h 232"/>
              <a:gd name="T6" fmla="*/ 2147483647 w 60"/>
              <a:gd name="T7" fmla="*/ 0 h 232"/>
              <a:gd name="T8" fmla="*/ 2147483647 w 60"/>
              <a:gd name="T9" fmla="*/ 2147483647 h 232"/>
              <a:gd name="T10" fmla="*/ 0 60000 65536"/>
              <a:gd name="T11" fmla="*/ 0 60000 65536"/>
              <a:gd name="T12" fmla="*/ 0 60000 65536"/>
              <a:gd name="T13" fmla="*/ 0 60000 65536"/>
              <a:gd name="T14" fmla="*/ 0 60000 65536"/>
              <a:gd name="T15" fmla="*/ 0 w 60"/>
              <a:gd name="T16" fmla="*/ 0 h 232"/>
              <a:gd name="T17" fmla="*/ 60 w 60"/>
              <a:gd name="T18" fmla="*/ 232 h 232"/>
            </a:gdLst>
            <a:ahLst/>
            <a:cxnLst>
              <a:cxn ang="T10">
                <a:pos x="T0" y="T1"/>
              </a:cxn>
              <a:cxn ang="T11">
                <a:pos x="T2" y="T3"/>
              </a:cxn>
              <a:cxn ang="T12">
                <a:pos x="T4" y="T5"/>
              </a:cxn>
              <a:cxn ang="T13">
                <a:pos x="T6" y="T7"/>
              </a:cxn>
              <a:cxn ang="T14">
                <a:pos x="T8" y="T9"/>
              </a:cxn>
            </a:cxnLst>
            <a:rect l="T15" t="T16" r="T17" b="T18"/>
            <a:pathLst>
              <a:path w="60" h="232">
                <a:moveTo>
                  <a:pt x="60" y="179"/>
                </a:moveTo>
                <a:lnTo>
                  <a:pt x="0" y="232"/>
                </a:lnTo>
                <a:lnTo>
                  <a:pt x="0" y="43"/>
                </a:lnTo>
                <a:lnTo>
                  <a:pt x="60" y="0"/>
                </a:lnTo>
                <a:lnTo>
                  <a:pt x="60" y="179"/>
                </a:lnTo>
                <a:close/>
              </a:path>
            </a:pathLst>
          </a:custGeom>
          <a:solidFill>
            <a:srgbClr val="808000"/>
          </a:solidFill>
          <a:ln w="15875">
            <a:solidFill>
              <a:srgbClr val="FFCC00"/>
            </a:solidFill>
            <a:round/>
            <a:headEnd/>
            <a:tailEnd/>
          </a:ln>
        </p:spPr>
        <p:txBody>
          <a:bodyPr/>
          <a:lstStyle/>
          <a:p>
            <a:endParaRPr lang="it-IT"/>
          </a:p>
        </p:txBody>
      </p:sp>
      <p:sp>
        <p:nvSpPr>
          <p:cNvPr id="349216" name="Freeform 32"/>
          <p:cNvSpPr>
            <a:spLocks/>
          </p:cNvSpPr>
          <p:nvPr/>
        </p:nvSpPr>
        <p:spPr bwMode="auto">
          <a:xfrm>
            <a:off x="5548313" y="4603750"/>
            <a:ext cx="912812" cy="68263"/>
          </a:xfrm>
          <a:custGeom>
            <a:avLst/>
            <a:gdLst>
              <a:gd name="T0" fmla="*/ 0 w 575"/>
              <a:gd name="T1" fmla="*/ 2147483647 h 43"/>
              <a:gd name="T2" fmla="*/ 2147483647 w 575"/>
              <a:gd name="T3" fmla="*/ 2147483647 h 43"/>
              <a:gd name="T4" fmla="*/ 2147483647 w 575"/>
              <a:gd name="T5" fmla="*/ 0 h 43"/>
              <a:gd name="T6" fmla="*/ 2147483647 w 575"/>
              <a:gd name="T7" fmla="*/ 0 h 43"/>
              <a:gd name="T8" fmla="*/ 0 w 575"/>
              <a:gd name="T9" fmla="*/ 2147483647 h 43"/>
              <a:gd name="T10" fmla="*/ 0 60000 65536"/>
              <a:gd name="T11" fmla="*/ 0 60000 65536"/>
              <a:gd name="T12" fmla="*/ 0 60000 65536"/>
              <a:gd name="T13" fmla="*/ 0 60000 65536"/>
              <a:gd name="T14" fmla="*/ 0 60000 65536"/>
              <a:gd name="T15" fmla="*/ 0 w 575"/>
              <a:gd name="T16" fmla="*/ 0 h 43"/>
              <a:gd name="T17" fmla="*/ 575 w 575"/>
              <a:gd name="T18" fmla="*/ 43 h 43"/>
            </a:gdLst>
            <a:ahLst/>
            <a:cxnLst>
              <a:cxn ang="T10">
                <a:pos x="T0" y="T1"/>
              </a:cxn>
              <a:cxn ang="T11">
                <a:pos x="T2" y="T3"/>
              </a:cxn>
              <a:cxn ang="T12">
                <a:pos x="T4" y="T5"/>
              </a:cxn>
              <a:cxn ang="T13">
                <a:pos x="T6" y="T7"/>
              </a:cxn>
              <a:cxn ang="T14">
                <a:pos x="T8" y="T9"/>
              </a:cxn>
            </a:cxnLst>
            <a:rect l="T15" t="T16" r="T17" b="T18"/>
            <a:pathLst>
              <a:path w="575" h="43">
                <a:moveTo>
                  <a:pt x="0" y="43"/>
                </a:moveTo>
                <a:lnTo>
                  <a:pt x="514" y="43"/>
                </a:lnTo>
                <a:lnTo>
                  <a:pt x="575" y="0"/>
                </a:lnTo>
                <a:lnTo>
                  <a:pt x="60" y="0"/>
                </a:lnTo>
                <a:lnTo>
                  <a:pt x="0" y="43"/>
                </a:lnTo>
                <a:close/>
              </a:path>
            </a:pathLst>
          </a:custGeom>
          <a:solidFill>
            <a:srgbClr val="BF0000"/>
          </a:solidFill>
          <a:ln w="15875">
            <a:solidFill>
              <a:srgbClr val="800000"/>
            </a:solidFill>
            <a:round/>
            <a:headEnd/>
            <a:tailEnd/>
          </a:ln>
        </p:spPr>
        <p:txBody>
          <a:bodyPr/>
          <a:lstStyle/>
          <a:p>
            <a:endParaRPr lang="it-IT"/>
          </a:p>
        </p:txBody>
      </p:sp>
      <p:sp>
        <p:nvSpPr>
          <p:cNvPr id="349217" name="Rectangle 33"/>
          <p:cNvSpPr>
            <a:spLocks noChangeArrowheads="1"/>
          </p:cNvSpPr>
          <p:nvPr/>
        </p:nvSpPr>
        <p:spPr bwMode="auto">
          <a:xfrm>
            <a:off x="5548313" y="4672013"/>
            <a:ext cx="815975" cy="300037"/>
          </a:xfrm>
          <a:prstGeom prst="rect">
            <a:avLst/>
          </a:prstGeom>
          <a:solidFill>
            <a:srgbClr val="FF0000"/>
          </a:solidFill>
          <a:ln w="15875">
            <a:solidFill>
              <a:srgbClr val="800000"/>
            </a:solidFill>
            <a:miter lim="800000"/>
            <a:headEnd/>
            <a:tailEnd/>
          </a:ln>
        </p:spPr>
        <p:txBody>
          <a:bodyPr/>
          <a:lstStyle/>
          <a:p>
            <a:endParaRPr lang="it-IT"/>
          </a:p>
        </p:txBody>
      </p:sp>
      <p:sp>
        <p:nvSpPr>
          <p:cNvPr id="349218" name="Freeform 34"/>
          <p:cNvSpPr>
            <a:spLocks/>
          </p:cNvSpPr>
          <p:nvPr/>
        </p:nvSpPr>
        <p:spPr bwMode="auto">
          <a:xfrm>
            <a:off x="6364288" y="4603750"/>
            <a:ext cx="96837" cy="368300"/>
          </a:xfrm>
          <a:custGeom>
            <a:avLst/>
            <a:gdLst>
              <a:gd name="T0" fmla="*/ 2147483647 w 61"/>
              <a:gd name="T1" fmla="*/ 2147483647 h 232"/>
              <a:gd name="T2" fmla="*/ 0 w 61"/>
              <a:gd name="T3" fmla="*/ 2147483647 h 232"/>
              <a:gd name="T4" fmla="*/ 0 w 61"/>
              <a:gd name="T5" fmla="*/ 2147483647 h 232"/>
              <a:gd name="T6" fmla="*/ 2147483647 w 61"/>
              <a:gd name="T7" fmla="*/ 0 h 232"/>
              <a:gd name="T8" fmla="*/ 2147483647 w 61"/>
              <a:gd name="T9" fmla="*/ 2147483647 h 232"/>
              <a:gd name="T10" fmla="*/ 0 60000 65536"/>
              <a:gd name="T11" fmla="*/ 0 60000 65536"/>
              <a:gd name="T12" fmla="*/ 0 60000 65536"/>
              <a:gd name="T13" fmla="*/ 0 60000 65536"/>
              <a:gd name="T14" fmla="*/ 0 60000 65536"/>
              <a:gd name="T15" fmla="*/ 0 w 61"/>
              <a:gd name="T16" fmla="*/ 0 h 232"/>
              <a:gd name="T17" fmla="*/ 61 w 61"/>
              <a:gd name="T18" fmla="*/ 232 h 232"/>
            </a:gdLst>
            <a:ahLst/>
            <a:cxnLst>
              <a:cxn ang="T10">
                <a:pos x="T0" y="T1"/>
              </a:cxn>
              <a:cxn ang="T11">
                <a:pos x="T2" y="T3"/>
              </a:cxn>
              <a:cxn ang="T12">
                <a:pos x="T4" y="T5"/>
              </a:cxn>
              <a:cxn ang="T13">
                <a:pos x="T6" y="T7"/>
              </a:cxn>
              <a:cxn ang="T14">
                <a:pos x="T8" y="T9"/>
              </a:cxn>
            </a:cxnLst>
            <a:rect l="T15" t="T16" r="T17" b="T18"/>
            <a:pathLst>
              <a:path w="61" h="232">
                <a:moveTo>
                  <a:pt x="61" y="179"/>
                </a:moveTo>
                <a:lnTo>
                  <a:pt x="0" y="232"/>
                </a:lnTo>
                <a:lnTo>
                  <a:pt x="0" y="43"/>
                </a:lnTo>
                <a:lnTo>
                  <a:pt x="61" y="0"/>
                </a:lnTo>
                <a:lnTo>
                  <a:pt x="61" y="179"/>
                </a:lnTo>
                <a:close/>
              </a:path>
            </a:pathLst>
          </a:custGeom>
          <a:solidFill>
            <a:srgbClr val="800000"/>
          </a:solidFill>
          <a:ln w="15875">
            <a:solidFill>
              <a:srgbClr val="800000"/>
            </a:solidFill>
            <a:round/>
            <a:headEnd/>
            <a:tailEnd/>
          </a:ln>
        </p:spPr>
        <p:txBody>
          <a:bodyPr/>
          <a:lstStyle/>
          <a:p>
            <a:endParaRPr lang="it-IT"/>
          </a:p>
        </p:txBody>
      </p:sp>
      <p:sp>
        <p:nvSpPr>
          <p:cNvPr id="349219" name="Rectangle 35"/>
          <p:cNvSpPr>
            <a:spLocks noChangeArrowheads="1"/>
          </p:cNvSpPr>
          <p:nvPr/>
        </p:nvSpPr>
        <p:spPr bwMode="auto">
          <a:xfrm>
            <a:off x="2439988" y="46878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43.8</a:t>
            </a:r>
            <a:endParaRPr lang="en-US" sz="2400">
              <a:latin typeface="Franklin Gothic Book" pitchFamily="34" charset="0"/>
            </a:endParaRPr>
          </a:p>
        </p:txBody>
      </p:sp>
      <p:sp>
        <p:nvSpPr>
          <p:cNvPr id="349220" name="Rectangle 36"/>
          <p:cNvSpPr>
            <a:spLocks noChangeArrowheads="1"/>
          </p:cNvSpPr>
          <p:nvPr/>
        </p:nvSpPr>
        <p:spPr bwMode="auto">
          <a:xfrm>
            <a:off x="4425950" y="46878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39.0</a:t>
            </a:r>
            <a:endParaRPr lang="en-US" sz="2400">
              <a:latin typeface="Franklin Gothic Book" pitchFamily="34" charset="0"/>
            </a:endParaRPr>
          </a:p>
        </p:txBody>
      </p:sp>
      <p:sp>
        <p:nvSpPr>
          <p:cNvPr id="349221" name="Rectangle 37"/>
          <p:cNvSpPr>
            <a:spLocks noChangeArrowheads="1"/>
          </p:cNvSpPr>
          <p:nvPr/>
        </p:nvSpPr>
        <p:spPr bwMode="auto">
          <a:xfrm>
            <a:off x="5788025" y="46878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17.1</a:t>
            </a:r>
            <a:endParaRPr lang="en-US" sz="2400">
              <a:latin typeface="Franklin Gothic Book" pitchFamily="34" charset="0"/>
            </a:endParaRPr>
          </a:p>
        </p:txBody>
      </p:sp>
      <p:sp>
        <p:nvSpPr>
          <p:cNvPr id="349222" name="Freeform 38"/>
          <p:cNvSpPr>
            <a:spLocks/>
          </p:cNvSpPr>
          <p:nvPr/>
        </p:nvSpPr>
        <p:spPr bwMode="auto">
          <a:xfrm>
            <a:off x="1558925" y="3868738"/>
            <a:ext cx="2178050" cy="84137"/>
          </a:xfrm>
          <a:custGeom>
            <a:avLst/>
            <a:gdLst>
              <a:gd name="T0" fmla="*/ 0 w 1372"/>
              <a:gd name="T1" fmla="*/ 2147483647 h 53"/>
              <a:gd name="T2" fmla="*/ 2147483647 w 1372"/>
              <a:gd name="T3" fmla="*/ 2147483647 h 53"/>
              <a:gd name="T4" fmla="*/ 2147483647 w 1372"/>
              <a:gd name="T5" fmla="*/ 0 h 53"/>
              <a:gd name="T6" fmla="*/ 2147483647 w 1372"/>
              <a:gd name="T7" fmla="*/ 0 h 53"/>
              <a:gd name="T8" fmla="*/ 0 w 1372"/>
              <a:gd name="T9" fmla="*/ 2147483647 h 53"/>
              <a:gd name="T10" fmla="*/ 0 60000 65536"/>
              <a:gd name="T11" fmla="*/ 0 60000 65536"/>
              <a:gd name="T12" fmla="*/ 0 60000 65536"/>
              <a:gd name="T13" fmla="*/ 0 60000 65536"/>
              <a:gd name="T14" fmla="*/ 0 60000 65536"/>
              <a:gd name="T15" fmla="*/ 0 w 1372"/>
              <a:gd name="T16" fmla="*/ 0 h 53"/>
              <a:gd name="T17" fmla="*/ 1372 w 1372"/>
              <a:gd name="T18" fmla="*/ 53 h 53"/>
            </a:gdLst>
            <a:ahLst/>
            <a:cxnLst>
              <a:cxn ang="T10">
                <a:pos x="T0" y="T1"/>
              </a:cxn>
              <a:cxn ang="T11">
                <a:pos x="T2" y="T3"/>
              </a:cxn>
              <a:cxn ang="T12">
                <a:pos x="T4" y="T5"/>
              </a:cxn>
              <a:cxn ang="T13">
                <a:pos x="T6" y="T7"/>
              </a:cxn>
              <a:cxn ang="T14">
                <a:pos x="T8" y="T9"/>
              </a:cxn>
            </a:cxnLst>
            <a:rect l="T15" t="T16" r="T17" b="T18"/>
            <a:pathLst>
              <a:path w="1372" h="53">
                <a:moveTo>
                  <a:pt x="0" y="53"/>
                </a:moveTo>
                <a:lnTo>
                  <a:pt x="1312" y="53"/>
                </a:lnTo>
                <a:lnTo>
                  <a:pt x="1372" y="0"/>
                </a:lnTo>
                <a:lnTo>
                  <a:pt x="60" y="0"/>
                </a:lnTo>
                <a:lnTo>
                  <a:pt x="0" y="53"/>
                </a:lnTo>
                <a:close/>
              </a:path>
            </a:pathLst>
          </a:custGeom>
          <a:solidFill>
            <a:srgbClr val="00BF00"/>
          </a:solidFill>
          <a:ln w="15875">
            <a:solidFill>
              <a:srgbClr val="008000"/>
            </a:solidFill>
            <a:round/>
            <a:headEnd/>
            <a:tailEnd/>
          </a:ln>
        </p:spPr>
        <p:txBody>
          <a:bodyPr/>
          <a:lstStyle/>
          <a:p>
            <a:endParaRPr lang="it-IT"/>
          </a:p>
        </p:txBody>
      </p:sp>
      <p:sp>
        <p:nvSpPr>
          <p:cNvPr id="349223" name="Rectangle 39"/>
          <p:cNvSpPr>
            <a:spLocks noChangeArrowheads="1"/>
          </p:cNvSpPr>
          <p:nvPr/>
        </p:nvSpPr>
        <p:spPr bwMode="auto">
          <a:xfrm>
            <a:off x="1558925" y="3952875"/>
            <a:ext cx="2082800" cy="284163"/>
          </a:xfrm>
          <a:prstGeom prst="rect">
            <a:avLst/>
          </a:prstGeom>
          <a:solidFill>
            <a:srgbClr val="00FF00"/>
          </a:solidFill>
          <a:ln w="15875">
            <a:solidFill>
              <a:srgbClr val="008000"/>
            </a:solidFill>
            <a:miter lim="800000"/>
            <a:headEnd/>
            <a:tailEnd/>
          </a:ln>
        </p:spPr>
        <p:txBody>
          <a:bodyPr/>
          <a:lstStyle/>
          <a:p>
            <a:endParaRPr lang="it-IT"/>
          </a:p>
        </p:txBody>
      </p:sp>
      <p:sp>
        <p:nvSpPr>
          <p:cNvPr id="349224" name="Freeform 40"/>
          <p:cNvSpPr>
            <a:spLocks/>
          </p:cNvSpPr>
          <p:nvPr/>
        </p:nvSpPr>
        <p:spPr bwMode="auto">
          <a:xfrm>
            <a:off x="3641725" y="3868738"/>
            <a:ext cx="95250" cy="368300"/>
          </a:xfrm>
          <a:custGeom>
            <a:avLst/>
            <a:gdLst>
              <a:gd name="T0" fmla="*/ 2147483647 w 60"/>
              <a:gd name="T1" fmla="*/ 2147483647 h 232"/>
              <a:gd name="T2" fmla="*/ 0 w 60"/>
              <a:gd name="T3" fmla="*/ 2147483647 h 232"/>
              <a:gd name="T4" fmla="*/ 0 w 60"/>
              <a:gd name="T5" fmla="*/ 2147483647 h 232"/>
              <a:gd name="T6" fmla="*/ 2147483647 w 60"/>
              <a:gd name="T7" fmla="*/ 0 h 232"/>
              <a:gd name="T8" fmla="*/ 2147483647 w 60"/>
              <a:gd name="T9" fmla="*/ 2147483647 h 232"/>
              <a:gd name="T10" fmla="*/ 0 60000 65536"/>
              <a:gd name="T11" fmla="*/ 0 60000 65536"/>
              <a:gd name="T12" fmla="*/ 0 60000 65536"/>
              <a:gd name="T13" fmla="*/ 0 60000 65536"/>
              <a:gd name="T14" fmla="*/ 0 60000 65536"/>
              <a:gd name="T15" fmla="*/ 0 w 60"/>
              <a:gd name="T16" fmla="*/ 0 h 232"/>
              <a:gd name="T17" fmla="*/ 60 w 60"/>
              <a:gd name="T18" fmla="*/ 232 h 232"/>
            </a:gdLst>
            <a:ahLst/>
            <a:cxnLst>
              <a:cxn ang="T10">
                <a:pos x="T0" y="T1"/>
              </a:cxn>
              <a:cxn ang="T11">
                <a:pos x="T2" y="T3"/>
              </a:cxn>
              <a:cxn ang="T12">
                <a:pos x="T4" y="T5"/>
              </a:cxn>
              <a:cxn ang="T13">
                <a:pos x="T6" y="T7"/>
              </a:cxn>
              <a:cxn ang="T14">
                <a:pos x="T8" y="T9"/>
              </a:cxn>
            </a:cxnLst>
            <a:rect l="T15" t="T16" r="T17" b="T18"/>
            <a:pathLst>
              <a:path w="60" h="232">
                <a:moveTo>
                  <a:pt x="60" y="179"/>
                </a:moveTo>
                <a:lnTo>
                  <a:pt x="0" y="232"/>
                </a:lnTo>
                <a:lnTo>
                  <a:pt x="0" y="53"/>
                </a:lnTo>
                <a:lnTo>
                  <a:pt x="60" y="0"/>
                </a:lnTo>
                <a:lnTo>
                  <a:pt x="60" y="179"/>
                </a:lnTo>
                <a:close/>
              </a:path>
            </a:pathLst>
          </a:custGeom>
          <a:solidFill>
            <a:srgbClr val="008000"/>
          </a:solidFill>
          <a:ln w="15875">
            <a:solidFill>
              <a:srgbClr val="008000"/>
            </a:solidFill>
            <a:round/>
            <a:headEnd/>
            <a:tailEnd/>
          </a:ln>
        </p:spPr>
        <p:txBody>
          <a:bodyPr/>
          <a:lstStyle/>
          <a:p>
            <a:endParaRPr lang="it-IT"/>
          </a:p>
        </p:txBody>
      </p:sp>
      <p:sp>
        <p:nvSpPr>
          <p:cNvPr id="349225" name="Freeform 41"/>
          <p:cNvSpPr>
            <a:spLocks/>
          </p:cNvSpPr>
          <p:nvPr/>
        </p:nvSpPr>
        <p:spPr bwMode="auto">
          <a:xfrm>
            <a:off x="3641725" y="3868738"/>
            <a:ext cx="1985963" cy="84137"/>
          </a:xfrm>
          <a:custGeom>
            <a:avLst/>
            <a:gdLst>
              <a:gd name="T0" fmla="*/ 0 w 1251"/>
              <a:gd name="T1" fmla="*/ 2147483647 h 53"/>
              <a:gd name="T2" fmla="*/ 2147483647 w 1251"/>
              <a:gd name="T3" fmla="*/ 2147483647 h 53"/>
              <a:gd name="T4" fmla="*/ 2147483647 w 1251"/>
              <a:gd name="T5" fmla="*/ 0 h 53"/>
              <a:gd name="T6" fmla="*/ 2147483647 w 1251"/>
              <a:gd name="T7" fmla="*/ 0 h 53"/>
              <a:gd name="T8" fmla="*/ 0 w 1251"/>
              <a:gd name="T9" fmla="*/ 2147483647 h 53"/>
              <a:gd name="T10" fmla="*/ 0 60000 65536"/>
              <a:gd name="T11" fmla="*/ 0 60000 65536"/>
              <a:gd name="T12" fmla="*/ 0 60000 65536"/>
              <a:gd name="T13" fmla="*/ 0 60000 65536"/>
              <a:gd name="T14" fmla="*/ 0 60000 65536"/>
              <a:gd name="T15" fmla="*/ 0 w 1251"/>
              <a:gd name="T16" fmla="*/ 0 h 53"/>
              <a:gd name="T17" fmla="*/ 1251 w 1251"/>
              <a:gd name="T18" fmla="*/ 53 h 53"/>
            </a:gdLst>
            <a:ahLst/>
            <a:cxnLst>
              <a:cxn ang="T10">
                <a:pos x="T0" y="T1"/>
              </a:cxn>
              <a:cxn ang="T11">
                <a:pos x="T2" y="T3"/>
              </a:cxn>
              <a:cxn ang="T12">
                <a:pos x="T4" y="T5"/>
              </a:cxn>
              <a:cxn ang="T13">
                <a:pos x="T6" y="T7"/>
              </a:cxn>
              <a:cxn ang="T14">
                <a:pos x="T8" y="T9"/>
              </a:cxn>
            </a:cxnLst>
            <a:rect l="T15" t="T16" r="T17" b="T18"/>
            <a:pathLst>
              <a:path w="1251" h="53">
                <a:moveTo>
                  <a:pt x="0" y="53"/>
                </a:moveTo>
                <a:lnTo>
                  <a:pt x="1191" y="53"/>
                </a:lnTo>
                <a:lnTo>
                  <a:pt x="1251" y="0"/>
                </a:lnTo>
                <a:lnTo>
                  <a:pt x="60" y="0"/>
                </a:lnTo>
                <a:lnTo>
                  <a:pt x="0" y="53"/>
                </a:lnTo>
                <a:close/>
              </a:path>
            </a:pathLst>
          </a:custGeom>
          <a:solidFill>
            <a:srgbClr val="BFBF00"/>
          </a:solidFill>
          <a:ln w="15875">
            <a:solidFill>
              <a:srgbClr val="FFCC00"/>
            </a:solidFill>
            <a:round/>
            <a:headEnd/>
            <a:tailEnd/>
          </a:ln>
        </p:spPr>
        <p:txBody>
          <a:bodyPr/>
          <a:lstStyle/>
          <a:p>
            <a:endParaRPr lang="it-IT"/>
          </a:p>
        </p:txBody>
      </p:sp>
      <p:sp>
        <p:nvSpPr>
          <p:cNvPr id="349226" name="Rectangle 42"/>
          <p:cNvSpPr>
            <a:spLocks noChangeArrowheads="1"/>
          </p:cNvSpPr>
          <p:nvPr/>
        </p:nvSpPr>
        <p:spPr bwMode="auto">
          <a:xfrm>
            <a:off x="3641725" y="3952875"/>
            <a:ext cx="1890713" cy="284163"/>
          </a:xfrm>
          <a:prstGeom prst="rect">
            <a:avLst/>
          </a:prstGeom>
          <a:solidFill>
            <a:srgbClr val="FFFF00"/>
          </a:solidFill>
          <a:ln w="15875">
            <a:solidFill>
              <a:srgbClr val="FFCC00"/>
            </a:solidFill>
            <a:miter lim="800000"/>
            <a:headEnd/>
            <a:tailEnd/>
          </a:ln>
        </p:spPr>
        <p:txBody>
          <a:bodyPr/>
          <a:lstStyle/>
          <a:p>
            <a:endParaRPr lang="it-IT"/>
          </a:p>
        </p:txBody>
      </p:sp>
      <p:sp>
        <p:nvSpPr>
          <p:cNvPr id="349227" name="Freeform 43"/>
          <p:cNvSpPr>
            <a:spLocks/>
          </p:cNvSpPr>
          <p:nvPr/>
        </p:nvSpPr>
        <p:spPr bwMode="auto">
          <a:xfrm>
            <a:off x="5532438" y="3868738"/>
            <a:ext cx="95250" cy="368300"/>
          </a:xfrm>
          <a:custGeom>
            <a:avLst/>
            <a:gdLst>
              <a:gd name="T0" fmla="*/ 2147483647 w 60"/>
              <a:gd name="T1" fmla="*/ 2147483647 h 232"/>
              <a:gd name="T2" fmla="*/ 0 w 60"/>
              <a:gd name="T3" fmla="*/ 2147483647 h 232"/>
              <a:gd name="T4" fmla="*/ 0 w 60"/>
              <a:gd name="T5" fmla="*/ 2147483647 h 232"/>
              <a:gd name="T6" fmla="*/ 2147483647 w 60"/>
              <a:gd name="T7" fmla="*/ 0 h 232"/>
              <a:gd name="T8" fmla="*/ 2147483647 w 60"/>
              <a:gd name="T9" fmla="*/ 2147483647 h 232"/>
              <a:gd name="T10" fmla="*/ 0 60000 65536"/>
              <a:gd name="T11" fmla="*/ 0 60000 65536"/>
              <a:gd name="T12" fmla="*/ 0 60000 65536"/>
              <a:gd name="T13" fmla="*/ 0 60000 65536"/>
              <a:gd name="T14" fmla="*/ 0 60000 65536"/>
              <a:gd name="T15" fmla="*/ 0 w 60"/>
              <a:gd name="T16" fmla="*/ 0 h 232"/>
              <a:gd name="T17" fmla="*/ 60 w 60"/>
              <a:gd name="T18" fmla="*/ 232 h 232"/>
            </a:gdLst>
            <a:ahLst/>
            <a:cxnLst>
              <a:cxn ang="T10">
                <a:pos x="T0" y="T1"/>
              </a:cxn>
              <a:cxn ang="T11">
                <a:pos x="T2" y="T3"/>
              </a:cxn>
              <a:cxn ang="T12">
                <a:pos x="T4" y="T5"/>
              </a:cxn>
              <a:cxn ang="T13">
                <a:pos x="T6" y="T7"/>
              </a:cxn>
              <a:cxn ang="T14">
                <a:pos x="T8" y="T9"/>
              </a:cxn>
            </a:cxnLst>
            <a:rect l="T15" t="T16" r="T17" b="T18"/>
            <a:pathLst>
              <a:path w="60" h="232">
                <a:moveTo>
                  <a:pt x="60" y="179"/>
                </a:moveTo>
                <a:lnTo>
                  <a:pt x="0" y="232"/>
                </a:lnTo>
                <a:lnTo>
                  <a:pt x="0" y="53"/>
                </a:lnTo>
                <a:lnTo>
                  <a:pt x="60" y="0"/>
                </a:lnTo>
                <a:lnTo>
                  <a:pt x="60" y="179"/>
                </a:lnTo>
                <a:close/>
              </a:path>
            </a:pathLst>
          </a:custGeom>
          <a:solidFill>
            <a:srgbClr val="808000"/>
          </a:solidFill>
          <a:ln w="15875">
            <a:solidFill>
              <a:srgbClr val="FFCC00"/>
            </a:solidFill>
            <a:round/>
            <a:headEnd/>
            <a:tailEnd/>
          </a:ln>
        </p:spPr>
        <p:txBody>
          <a:bodyPr/>
          <a:lstStyle/>
          <a:p>
            <a:endParaRPr lang="it-IT"/>
          </a:p>
        </p:txBody>
      </p:sp>
      <p:sp>
        <p:nvSpPr>
          <p:cNvPr id="349228" name="Freeform 44"/>
          <p:cNvSpPr>
            <a:spLocks/>
          </p:cNvSpPr>
          <p:nvPr/>
        </p:nvSpPr>
        <p:spPr bwMode="auto">
          <a:xfrm>
            <a:off x="5532438" y="3868738"/>
            <a:ext cx="928687" cy="84137"/>
          </a:xfrm>
          <a:custGeom>
            <a:avLst/>
            <a:gdLst>
              <a:gd name="T0" fmla="*/ 0 w 585"/>
              <a:gd name="T1" fmla="*/ 2147483647 h 53"/>
              <a:gd name="T2" fmla="*/ 2147483647 w 585"/>
              <a:gd name="T3" fmla="*/ 2147483647 h 53"/>
              <a:gd name="T4" fmla="*/ 2147483647 w 585"/>
              <a:gd name="T5" fmla="*/ 0 h 53"/>
              <a:gd name="T6" fmla="*/ 2147483647 w 585"/>
              <a:gd name="T7" fmla="*/ 0 h 53"/>
              <a:gd name="T8" fmla="*/ 0 w 585"/>
              <a:gd name="T9" fmla="*/ 2147483647 h 53"/>
              <a:gd name="T10" fmla="*/ 0 60000 65536"/>
              <a:gd name="T11" fmla="*/ 0 60000 65536"/>
              <a:gd name="T12" fmla="*/ 0 60000 65536"/>
              <a:gd name="T13" fmla="*/ 0 60000 65536"/>
              <a:gd name="T14" fmla="*/ 0 60000 65536"/>
              <a:gd name="T15" fmla="*/ 0 w 585"/>
              <a:gd name="T16" fmla="*/ 0 h 53"/>
              <a:gd name="T17" fmla="*/ 585 w 585"/>
              <a:gd name="T18" fmla="*/ 53 h 53"/>
            </a:gdLst>
            <a:ahLst/>
            <a:cxnLst>
              <a:cxn ang="T10">
                <a:pos x="T0" y="T1"/>
              </a:cxn>
              <a:cxn ang="T11">
                <a:pos x="T2" y="T3"/>
              </a:cxn>
              <a:cxn ang="T12">
                <a:pos x="T4" y="T5"/>
              </a:cxn>
              <a:cxn ang="T13">
                <a:pos x="T6" y="T7"/>
              </a:cxn>
              <a:cxn ang="T14">
                <a:pos x="T8" y="T9"/>
              </a:cxn>
            </a:cxnLst>
            <a:rect l="T15" t="T16" r="T17" b="T18"/>
            <a:pathLst>
              <a:path w="585" h="53">
                <a:moveTo>
                  <a:pt x="0" y="53"/>
                </a:moveTo>
                <a:lnTo>
                  <a:pt x="524" y="53"/>
                </a:lnTo>
                <a:lnTo>
                  <a:pt x="585" y="0"/>
                </a:lnTo>
                <a:lnTo>
                  <a:pt x="60" y="0"/>
                </a:lnTo>
                <a:lnTo>
                  <a:pt x="0" y="53"/>
                </a:lnTo>
                <a:close/>
              </a:path>
            </a:pathLst>
          </a:custGeom>
          <a:solidFill>
            <a:srgbClr val="BF0000"/>
          </a:solidFill>
          <a:ln w="15875">
            <a:solidFill>
              <a:srgbClr val="800000"/>
            </a:solidFill>
            <a:round/>
            <a:headEnd/>
            <a:tailEnd/>
          </a:ln>
        </p:spPr>
        <p:txBody>
          <a:bodyPr/>
          <a:lstStyle/>
          <a:p>
            <a:endParaRPr lang="it-IT"/>
          </a:p>
        </p:txBody>
      </p:sp>
      <p:sp>
        <p:nvSpPr>
          <p:cNvPr id="349229" name="Rectangle 45"/>
          <p:cNvSpPr>
            <a:spLocks noChangeArrowheads="1"/>
          </p:cNvSpPr>
          <p:nvPr/>
        </p:nvSpPr>
        <p:spPr bwMode="auto">
          <a:xfrm>
            <a:off x="5532438" y="3952875"/>
            <a:ext cx="831850" cy="284163"/>
          </a:xfrm>
          <a:prstGeom prst="rect">
            <a:avLst/>
          </a:prstGeom>
          <a:solidFill>
            <a:srgbClr val="FF0000"/>
          </a:solidFill>
          <a:ln w="15875">
            <a:solidFill>
              <a:srgbClr val="800000"/>
            </a:solidFill>
            <a:miter lim="800000"/>
            <a:headEnd/>
            <a:tailEnd/>
          </a:ln>
        </p:spPr>
        <p:txBody>
          <a:bodyPr/>
          <a:lstStyle/>
          <a:p>
            <a:endParaRPr lang="it-IT"/>
          </a:p>
        </p:txBody>
      </p:sp>
      <p:sp>
        <p:nvSpPr>
          <p:cNvPr id="349230" name="Freeform 46"/>
          <p:cNvSpPr>
            <a:spLocks/>
          </p:cNvSpPr>
          <p:nvPr/>
        </p:nvSpPr>
        <p:spPr bwMode="auto">
          <a:xfrm>
            <a:off x="6364288" y="3868738"/>
            <a:ext cx="96837" cy="368300"/>
          </a:xfrm>
          <a:custGeom>
            <a:avLst/>
            <a:gdLst>
              <a:gd name="T0" fmla="*/ 2147483647 w 61"/>
              <a:gd name="T1" fmla="*/ 2147483647 h 232"/>
              <a:gd name="T2" fmla="*/ 0 w 61"/>
              <a:gd name="T3" fmla="*/ 2147483647 h 232"/>
              <a:gd name="T4" fmla="*/ 0 w 61"/>
              <a:gd name="T5" fmla="*/ 2147483647 h 232"/>
              <a:gd name="T6" fmla="*/ 2147483647 w 61"/>
              <a:gd name="T7" fmla="*/ 0 h 232"/>
              <a:gd name="T8" fmla="*/ 2147483647 w 61"/>
              <a:gd name="T9" fmla="*/ 2147483647 h 232"/>
              <a:gd name="T10" fmla="*/ 0 60000 65536"/>
              <a:gd name="T11" fmla="*/ 0 60000 65536"/>
              <a:gd name="T12" fmla="*/ 0 60000 65536"/>
              <a:gd name="T13" fmla="*/ 0 60000 65536"/>
              <a:gd name="T14" fmla="*/ 0 60000 65536"/>
              <a:gd name="T15" fmla="*/ 0 w 61"/>
              <a:gd name="T16" fmla="*/ 0 h 232"/>
              <a:gd name="T17" fmla="*/ 61 w 61"/>
              <a:gd name="T18" fmla="*/ 232 h 232"/>
            </a:gdLst>
            <a:ahLst/>
            <a:cxnLst>
              <a:cxn ang="T10">
                <a:pos x="T0" y="T1"/>
              </a:cxn>
              <a:cxn ang="T11">
                <a:pos x="T2" y="T3"/>
              </a:cxn>
              <a:cxn ang="T12">
                <a:pos x="T4" y="T5"/>
              </a:cxn>
              <a:cxn ang="T13">
                <a:pos x="T6" y="T7"/>
              </a:cxn>
              <a:cxn ang="T14">
                <a:pos x="T8" y="T9"/>
              </a:cxn>
            </a:cxnLst>
            <a:rect l="T15" t="T16" r="T17" b="T18"/>
            <a:pathLst>
              <a:path w="61" h="232">
                <a:moveTo>
                  <a:pt x="61" y="179"/>
                </a:moveTo>
                <a:lnTo>
                  <a:pt x="0" y="232"/>
                </a:lnTo>
                <a:lnTo>
                  <a:pt x="0" y="53"/>
                </a:lnTo>
                <a:lnTo>
                  <a:pt x="61" y="0"/>
                </a:lnTo>
                <a:lnTo>
                  <a:pt x="61" y="179"/>
                </a:lnTo>
                <a:close/>
              </a:path>
            </a:pathLst>
          </a:custGeom>
          <a:solidFill>
            <a:srgbClr val="800000"/>
          </a:solidFill>
          <a:ln w="15875">
            <a:solidFill>
              <a:srgbClr val="800000"/>
            </a:solidFill>
            <a:round/>
            <a:headEnd/>
            <a:tailEnd/>
          </a:ln>
        </p:spPr>
        <p:txBody>
          <a:bodyPr/>
          <a:lstStyle/>
          <a:p>
            <a:endParaRPr lang="it-IT"/>
          </a:p>
        </p:txBody>
      </p:sp>
      <p:sp>
        <p:nvSpPr>
          <p:cNvPr id="349231" name="Rectangle 47"/>
          <p:cNvSpPr>
            <a:spLocks noChangeArrowheads="1"/>
          </p:cNvSpPr>
          <p:nvPr/>
        </p:nvSpPr>
        <p:spPr bwMode="auto">
          <a:xfrm>
            <a:off x="2439988" y="39528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43.5</a:t>
            </a:r>
            <a:endParaRPr lang="en-US" sz="2400">
              <a:latin typeface="Franklin Gothic Book" pitchFamily="34" charset="0"/>
            </a:endParaRPr>
          </a:p>
        </p:txBody>
      </p:sp>
      <p:sp>
        <p:nvSpPr>
          <p:cNvPr id="349232" name="Rectangle 48"/>
          <p:cNvSpPr>
            <a:spLocks noChangeArrowheads="1"/>
          </p:cNvSpPr>
          <p:nvPr/>
        </p:nvSpPr>
        <p:spPr bwMode="auto">
          <a:xfrm>
            <a:off x="4425950" y="39528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39.1</a:t>
            </a:r>
            <a:endParaRPr lang="en-US" sz="2400">
              <a:latin typeface="Franklin Gothic Book" pitchFamily="34" charset="0"/>
            </a:endParaRPr>
          </a:p>
        </p:txBody>
      </p:sp>
      <p:sp>
        <p:nvSpPr>
          <p:cNvPr id="349233" name="Rectangle 49"/>
          <p:cNvSpPr>
            <a:spLocks noChangeArrowheads="1"/>
          </p:cNvSpPr>
          <p:nvPr/>
        </p:nvSpPr>
        <p:spPr bwMode="auto">
          <a:xfrm>
            <a:off x="5788025" y="39528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17.4</a:t>
            </a:r>
            <a:endParaRPr lang="en-US" sz="2400">
              <a:latin typeface="Franklin Gothic Book" pitchFamily="34" charset="0"/>
            </a:endParaRPr>
          </a:p>
        </p:txBody>
      </p:sp>
      <p:sp>
        <p:nvSpPr>
          <p:cNvPr id="349234" name="Freeform 50"/>
          <p:cNvSpPr>
            <a:spLocks/>
          </p:cNvSpPr>
          <p:nvPr/>
        </p:nvSpPr>
        <p:spPr bwMode="auto">
          <a:xfrm>
            <a:off x="1558925" y="3132138"/>
            <a:ext cx="1954213" cy="84137"/>
          </a:xfrm>
          <a:custGeom>
            <a:avLst/>
            <a:gdLst>
              <a:gd name="T0" fmla="*/ 0 w 1231"/>
              <a:gd name="T1" fmla="*/ 2147483647 h 53"/>
              <a:gd name="T2" fmla="*/ 2147483647 w 1231"/>
              <a:gd name="T3" fmla="*/ 2147483647 h 53"/>
              <a:gd name="T4" fmla="*/ 2147483647 w 1231"/>
              <a:gd name="T5" fmla="*/ 0 h 53"/>
              <a:gd name="T6" fmla="*/ 2147483647 w 1231"/>
              <a:gd name="T7" fmla="*/ 0 h 53"/>
              <a:gd name="T8" fmla="*/ 0 w 1231"/>
              <a:gd name="T9" fmla="*/ 2147483647 h 53"/>
              <a:gd name="T10" fmla="*/ 0 60000 65536"/>
              <a:gd name="T11" fmla="*/ 0 60000 65536"/>
              <a:gd name="T12" fmla="*/ 0 60000 65536"/>
              <a:gd name="T13" fmla="*/ 0 60000 65536"/>
              <a:gd name="T14" fmla="*/ 0 60000 65536"/>
              <a:gd name="T15" fmla="*/ 0 w 1231"/>
              <a:gd name="T16" fmla="*/ 0 h 53"/>
              <a:gd name="T17" fmla="*/ 1231 w 1231"/>
              <a:gd name="T18" fmla="*/ 53 h 53"/>
            </a:gdLst>
            <a:ahLst/>
            <a:cxnLst>
              <a:cxn ang="T10">
                <a:pos x="T0" y="T1"/>
              </a:cxn>
              <a:cxn ang="T11">
                <a:pos x="T2" y="T3"/>
              </a:cxn>
              <a:cxn ang="T12">
                <a:pos x="T4" y="T5"/>
              </a:cxn>
              <a:cxn ang="T13">
                <a:pos x="T6" y="T7"/>
              </a:cxn>
              <a:cxn ang="T14">
                <a:pos x="T8" y="T9"/>
              </a:cxn>
            </a:cxnLst>
            <a:rect l="T15" t="T16" r="T17" b="T18"/>
            <a:pathLst>
              <a:path w="1231" h="53">
                <a:moveTo>
                  <a:pt x="0" y="53"/>
                </a:moveTo>
                <a:lnTo>
                  <a:pt x="1171" y="53"/>
                </a:lnTo>
                <a:lnTo>
                  <a:pt x="1231" y="0"/>
                </a:lnTo>
                <a:lnTo>
                  <a:pt x="60" y="0"/>
                </a:lnTo>
                <a:lnTo>
                  <a:pt x="0" y="53"/>
                </a:lnTo>
                <a:close/>
              </a:path>
            </a:pathLst>
          </a:custGeom>
          <a:solidFill>
            <a:srgbClr val="00BF00"/>
          </a:solidFill>
          <a:ln w="15875">
            <a:solidFill>
              <a:srgbClr val="008000"/>
            </a:solidFill>
            <a:round/>
            <a:headEnd/>
            <a:tailEnd/>
          </a:ln>
        </p:spPr>
        <p:txBody>
          <a:bodyPr/>
          <a:lstStyle/>
          <a:p>
            <a:endParaRPr lang="it-IT"/>
          </a:p>
        </p:txBody>
      </p:sp>
      <p:sp>
        <p:nvSpPr>
          <p:cNvPr id="349235" name="Rectangle 51"/>
          <p:cNvSpPr>
            <a:spLocks noChangeArrowheads="1"/>
          </p:cNvSpPr>
          <p:nvPr/>
        </p:nvSpPr>
        <p:spPr bwMode="auto">
          <a:xfrm>
            <a:off x="1558925" y="3216275"/>
            <a:ext cx="1858963" cy="284163"/>
          </a:xfrm>
          <a:prstGeom prst="rect">
            <a:avLst/>
          </a:prstGeom>
          <a:solidFill>
            <a:srgbClr val="00FF00"/>
          </a:solidFill>
          <a:ln w="15875">
            <a:solidFill>
              <a:srgbClr val="008000"/>
            </a:solidFill>
            <a:miter lim="800000"/>
            <a:headEnd/>
            <a:tailEnd/>
          </a:ln>
        </p:spPr>
        <p:txBody>
          <a:bodyPr/>
          <a:lstStyle/>
          <a:p>
            <a:endParaRPr lang="it-IT"/>
          </a:p>
        </p:txBody>
      </p:sp>
      <p:sp>
        <p:nvSpPr>
          <p:cNvPr id="349236" name="Freeform 52"/>
          <p:cNvSpPr>
            <a:spLocks/>
          </p:cNvSpPr>
          <p:nvPr/>
        </p:nvSpPr>
        <p:spPr bwMode="auto">
          <a:xfrm>
            <a:off x="3417888" y="3132138"/>
            <a:ext cx="95250" cy="368300"/>
          </a:xfrm>
          <a:custGeom>
            <a:avLst/>
            <a:gdLst>
              <a:gd name="T0" fmla="*/ 2147483647 w 60"/>
              <a:gd name="T1" fmla="*/ 2147483647 h 232"/>
              <a:gd name="T2" fmla="*/ 0 w 60"/>
              <a:gd name="T3" fmla="*/ 2147483647 h 232"/>
              <a:gd name="T4" fmla="*/ 0 w 60"/>
              <a:gd name="T5" fmla="*/ 2147483647 h 232"/>
              <a:gd name="T6" fmla="*/ 2147483647 w 60"/>
              <a:gd name="T7" fmla="*/ 0 h 232"/>
              <a:gd name="T8" fmla="*/ 2147483647 w 60"/>
              <a:gd name="T9" fmla="*/ 2147483647 h 232"/>
              <a:gd name="T10" fmla="*/ 0 60000 65536"/>
              <a:gd name="T11" fmla="*/ 0 60000 65536"/>
              <a:gd name="T12" fmla="*/ 0 60000 65536"/>
              <a:gd name="T13" fmla="*/ 0 60000 65536"/>
              <a:gd name="T14" fmla="*/ 0 60000 65536"/>
              <a:gd name="T15" fmla="*/ 0 w 60"/>
              <a:gd name="T16" fmla="*/ 0 h 232"/>
              <a:gd name="T17" fmla="*/ 60 w 60"/>
              <a:gd name="T18" fmla="*/ 232 h 232"/>
            </a:gdLst>
            <a:ahLst/>
            <a:cxnLst>
              <a:cxn ang="T10">
                <a:pos x="T0" y="T1"/>
              </a:cxn>
              <a:cxn ang="T11">
                <a:pos x="T2" y="T3"/>
              </a:cxn>
              <a:cxn ang="T12">
                <a:pos x="T4" y="T5"/>
              </a:cxn>
              <a:cxn ang="T13">
                <a:pos x="T6" y="T7"/>
              </a:cxn>
              <a:cxn ang="T14">
                <a:pos x="T8" y="T9"/>
              </a:cxn>
            </a:cxnLst>
            <a:rect l="T15" t="T16" r="T17" b="T18"/>
            <a:pathLst>
              <a:path w="60" h="232">
                <a:moveTo>
                  <a:pt x="60" y="190"/>
                </a:moveTo>
                <a:lnTo>
                  <a:pt x="0" y="232"/>
                </a:lnTo>
                <a:lnTo>
                  <a:pt x="0" y="53"/>
                </a:lnTo>
                <a:lnTo>
                  <a:pt x="60" y="0"/>
                </a:lnTo>
                <a:lnTo>
                  <a:pt x="60" y="190"/>
                </a:lnTo>
                <a:close/>
              </a:path>
            </a:pathLst>
          </a:custGeom>
          <a:solidFill>
            <a:srgbClr val="008000"/>
          </a:solidFill>
          <a:ln w="15875">
            <a:solidFill>
              <a:srgbClr val="008000"/>
            </a:solidFill>
            <a:round/>
            <a:headEnd/>
            <a:tailEnd/>
          </a:ln>
        </p:spPr>
        <p:txBody>
          <a:bodyPr/>
          <a:lstStyle/>
          <a:p>
            <a:endParaRPr lang="it-IT"/>
          </a:p>
        </p:txBody>
      </p:sp>
      <p:sp>
        <p:nvSpPr>
          <p:cNvPr id="349237" name="Freeform 53"/>
          <p:cNvSpPr>
            <a:spLocks/>
          </p:cNvSpPr>
          <p:nvPr/>
        </p:nvSpPr>
        <p:spPr bwMode="auto">
          <a:xfrm>
            <a:off x="3417888" y="3132138"/>
            <a:ext cx="2065337" cy="84137"/>
          </a:xfrm>
          <a:custGeom>
            <a:avLst/>
            <a:gdLst>
              <a:gd name="T0" fmla="*/ 0 w 1301"/>
              <a:gd name="T1" fmla="*/ 2147483647 h 53"/>
              <a:gd name="T2" fmla="*/ 2147483647 w 1301"/>
              <a:gd name="T3" fmla="*/ 2147483647 h 53"/>
              <a:gd name="T4" fmla="*/ 2147483647 w 1301"/>
              <a:gd name="T5" fmla="*/ 0 h 53"/>
              <a:gd name="T6" fmla="*/ 2147483647 w 1301"/>
              <a:gd name="T7" fmla="*/ 0 h 53"/>
              <a:gd name="T8" fmla="*/ 0 w 1301"/>
              <a:gd name="T9" fmla="*/ 2147483647 h 53"/>
              <a:gd name="T10" fmla="*/ 0 60000 65536"/>
              <a:gd name="T11" fmla="*/ 0 60000 65536"/>
              <a:gd name="T12" fmla="*/ 0 60000 65536"/>
              <a:gd name="T13" fmla="*/ 0 60000 65536"/>
              <a:gd name="T14" fmla="*/ 0 60000 65536"/>
              <a:gd name="T15" fmla="*/ 0 w 1301"/>
              <a:gd name="T16" fmla="*/ 0 h 53"/>
              <a:gd name="T17" fmla="*/ 1301 w 1301"/>
              <a:gd name="T18" fmla="*/ 53 h 53"/>
            </a:gdLst>
            <a:ahLst/>
            <a:cxnLst>
              <a:cxn ang="T10">
                <a:pos x="T0" y="T1"/>
              </a:cxn>
              <a:cxn ang="T11">
                <a:pos x="T2" y="T3"/>
              </a:cxn>
              <a:cxn ang="T12">
                <a:pos x="T4" y="T5"/>
              </a:cxn>
              <a:cxn ang="T13">
                <a:pos x="T6" y="T7"/>
              </a:cxn>
              <a:cxn ang="T14">
                <a:pos x="T8" y="T9"/>
              </a:cxn>
            </a:cxnLst>
            <a:rect l="T15" t="T16" r="T17" b="T18"/>
            <a:pathLst>
              <a:path w="1301" h="53">
                <a:moveTo>
                  <a:pt x="0" y="53"/>
                </a:moveTo>
                <a:lnTo>
                  <a:pt x="1241" y="53"/>
                </a:lnTo>
                <a:lnTo>
                  <a:pt x="1301" y="0"/>
                </a:lnTo>
                <a:lnTo>
                  <a:pt x="60" y="0"/>
                </a:lnTo>
                <a:lnTo>
                  <a:pt x="0" y="53"/>
                </a:lnTo>
                <a:close/>
              </a:path>
            </a:pathLst>
          </a:custGeom>
          <a:solidFill>
            <a:srgbClr val="BFBF00"/>
          </a:solidFill>
          <a:ln w="15875">
            <a:solidFill>
              <a:srgbClr val="FFCC00"/>
            </a:solidFill>
            <a:round/>
            <a:headEnd/>
            <a:tailEnd/>
          </a:ln>
        </p:spPr>
        <p:txBody>
          <a:bodyPr/>
          <a:lstStyle/>
          <a:p>
            <a:endParaRPr lang="it-IT"/>
          </a:p>
        </p:txBody>
      </p:sp>
      <p:sp>
        <p:nvSpPr>
          <p:cNvPr id="349238" name="Rectangle 54"/>
          <p:cNvSpPr>
            <a:spLocks noChangeArrowheads="1"/>
          </p:cNvSpPr>
          <p:nvPr/>
        </p:nvSpPr>
        <p:spPr bwMode="auto">
          <a:xfrm>
            <a:off x="3417888" y="3216275"/>
            <a:ext cx="1970087" cy="284163"/>
          </a:xfrm>
          <a:prstGeom prst="rect">
            <a:avLst/>
          </a:prstGeom>
          <a:solidFill>
            <a:srgbClr val="FFFF00"/>
          </a:solidFill>
          <a:ln w="15875">
            <a:solidFill>
              <a:srgbClr val="FFCC00"/>
            </a:solidFill>
            <a:miter lim="800000"/>
            <a:headEnd/>
            <a:tailEnd/>
          </a:ln>
        </p:spPr>
        <p:txBody>
          <a:bodyPr/>
          <a:lstStyle/>
          <a:p>
            <a:endParaRPr lang="it-IT"/>
          </a:p>
        </p:txBody>
      </p:sp>
      <p:sp>
        <p:nvSpPr>
          <p:cNvPr id="349239" name="Freeform 55"/>
          <p:cNvSpPr>
            <a:spLocks/>
          </p:cNvSpPr>
          <p:nvPr/>
        </p:nvSpPr>
        <p:spPr bwMode="auto">
          <a:xfrm>
            <a:off x="5387975" y="3132138"/>
            <a:ext cx="95250" cy="368300"/>
          </a:xfrm>
          <a:custGeom>
            <a:avLst/>
            <a:gdLst>
              <a:gd name="T0" fmla="*/ 2147483647 w 60"/>
              <a:gd name="T1" fmla="*/ 2147483647 h 232"/>
              <a:gd name="T2" fmla="*/ 0 w 60"/>
              <a:gd name="T3" fmla="*/ 2147483647 h 232"/>
              <a:gd name="T4" fmla="*/ 0 w 60"/>
              <a:gd name="T5" fmla="*/ 2147483647 h 232"/>
              <a:gd name="T6" fmla="*/ 2147483647 w 60"/>
              <a:gd name="T7" fmla="*/ 0 h 232"/>
              <a:gd name="T8" fmla="*/ 2147483647 w 60"/>
              <a:gd name="T9" fmla="*/ 2147483647 h 232"/>
              <a:gd name="T10" fmla="*/ 0 60000 65536"/>
              <a:gd name="T11" fmla="*/ 0 60000 65536"/>
              <a:gd name="T12" fmla="*/ 0 60000 65536"/>
              <a:gd name="T13" fmla="*/ 0 60000 65536"/>
              <a:gd name="T14" fmla="*/ 0 60000 65536"/>
              <a:gd name="T15" fmla="*/ 0 w 60"/>
              <a:gd name="T16" fmla="*/ 0 h 232"/>
              <a:gd name="T17" fmla="*/ 60 w 60"/>
              <a:gd name="T18" fmla="*/ 232 h 232"/>
            </a:gdLst>
            <a:ahLst/>
            <a:cxnLst>
              <a:cxn ang="T10">
                <a:pos x="T0" y="T1"/>
              </a:cxn>
              <a:cxn ang="T11">
                <a:pos x="T2" y="T3"/>
              </a:cxn>
              <a:cxn ang="T12">
                <a:pos x="T4" y="T5"/>
              </a:cxn>
              <a:cxn ang="T13">
                <a:pos x="T6" y="T7"/>
              </a:cxn>
              <a:cxn ang="T14">
                <a:pos x="T8" y="T9"/>
              </a:cxn>
            </a:cxnLst>
            <a:rect l="T15" t="T16" r="T17" b="T18"/>
            <a:pathLst>
              <a:path w="60" h="232">
                <a:moveTo>
                  <a:pt x="60" y="190"/>
                </a:moveTo>
                <a:lnTo>
                  <a:pt x="0" y="232"/>
                </a:lnTo>
                <a:lnTo>
                  <a:pt x="0" y="53"/>
                </a:lnTo>
                <a:lnTo>
                  <a:pt x="60" y="0"/>
                </a:lnTo>
                <a:lnTo>
                  <a:pt x="60" y="190"/>
                </a:lnTo>
                <a:close/>
              </a:path>
            </a:pathLst>
          </a:custGeom>
          <a:solidFill>
            <a:srgbClr val="808000"/>
          </a:solidFill>
          <a:ln w="15875">
            <a:solidFill>
              <a:srgbClr val="FFCC00"/>
            </a:solidFill>
            <a:round/>
            <a:headEnd/>
            <a:tailEnd/>
          </a:ln>
        </p:spPr>
        <p:txBody>
          <a:bodyPr/>
          <a:lstStyle/>
          <a:p>
            <a:endParaRPr lang="it-IT"/>
          </a:p>
        </p:txBody>
      </p:sp>
      <p:sp>
        <p:nvSpPr>
          <p:cNvPr id="349240" name="Freeform 56"/>
          <p:cNvSpPr>
            <a:spLocks/>
          </p:cNvSpPr>
          <p:nvPr/>
        </p:nvSpPr>
        <p:spPr bwMode="auto">
          <a:xfrm>
            <a:off x="5387975" y="3132138"/>
            <a:ext cx="1073150" cy="84137"/>
          </a:xfrm>
          <a:custGeom>
            <a:avLst/>
            <a:gdLst>
              <a:gd name="T0" fmla="*/ 0 w 676"/>
              <a:gd name="T1" fmla="*/ 2147483647 h 53"/>
              <a:gd name="T2" fmla="*/ 2147483647 w 676"/>
              <a:gd name="T3" fmla="*/ 2147483647 h 53"/>
              <a:gd name="T4" fmla="*/ 2147483647 w 676"/>
              <a:gd name="T5" fmla="*/ 0 h 53"/>
              <a:gd name="T6" fmla="*/ 2147483647 w 676"/>
              <a:gd name="T7" fmla="*/ 0 h 53"/>
              <a:gd name="T8" fmla="*/ 0 w 676"/>
              <a:gd name="T9" fmla="*/ 2147483647 h 53"/>
              <a:gd name="T10" fmla="*/ 0 60000 65536"/>
              <a:gd name="T11" fmla="*/ 0 60000 65536"/>
              <a:gd name="T12" fmla="*/ 0 60000 65536"/>
              <a:gd name="T13" fmla="*/ 0 60000 65536"/>
              <a:gd name="T14" fmla="*/ 0 60000 65536"/>
              <a:gd name="T15" fmla="*/ 0 w 676"/>
              <a:gd name="T16" fmla="*/ 0 h 53"/>
              <a:gd name="T17" fmla="*/ 676 w 676"/>
              <a:gd name="T18" fmla="*/ 53 h 53"/>
            </a:gdLst>
            <a:ahLst/>
            <a:cxnLst>
              <a:cxn ang="T10">
                <a:pos x="T0" y="T1"/>
              </a:cxn>
              <a:cxn ang="T11">
                <a:pos x="T2" y="T3"/>
              </a:cxn>
              <a:cxn ang="T12">
                <a:pos x="T4" y="T5"/>
              </a:cxn>
              <a:cxn ang="T13">
                <a:pos x="T6" y="T7"/>
              </a:cxn>
              <a:cxn ang="T14">
                <a:pos x="T8" y="T9"/>
              </a:cxn>
            </a:cxnLst>
            <a:rect l="T15" t="T16" r="T17" b="T18"/>
            <a:pathLst>
              <a:path w="676" h="53">
                <a:moveTo>
                  <a:pt x="0" y="53"/>
                </a:moveTo>
                <a:lnTo>
                  <a:pt x="615" y="53"/>
                </a:lnTo>
                <a:lnTo>
                  <a:pt x="676" y="0"/>
                </a:lnTo>
                <a:lnTo>
                  <a:pt x="60" y="0"/>
                </a:lnTo>
                <a:lnTo>
                  <a:pt x="0" y="53"/>
                </a:lnTo>
                <a:close/>
              </a:path>
            </a:pathLst>
          </a:custGeom>
          <a:solidFill>
            <a:srgbClr val="BF0000"/>
          </a:solidFill>
          <a:ln w="15875">
            <a:solidFill>
              <a:srgbClr val="800000"/>
            </a:solidFill>
            <a:round/>
            <a:headEnd/>
            <a:tailEnd/>
          </a:ln>
        </p:spPr>
        <p:txBody>
          <a:bodyPr/>
          <a:lstStyle/>
          <a:p>
            <a:endParaRPr lang="it-IT"/>
          </a:p>
        </p:txBody>
      </p:sp>
      <p:sp>
        <p:nvSpPr>
          <p:cNvPr id="349241" name="Rectangle 57"/>
          <p:cNvSpPr>
            <a:spLocks noChangeArrowheads="1"/>
          </p:cNvSpPr>
          <p:nvPr/>
        </p:nvSpPr>
        <p:spPr bwMode="auto">
          <a:xfrm>
            <a:off x="5387975" y="3216275"/>
            <a:ext cx="976313" cy="284163"/>
          </a:xfrm>
          <a:prstGeom prst="rect">
            <a:avLst/>
          </a:prstGeom>
          <a:solidFill>
            <a:srgbClr val="FF0000"/>
          </a:solidFill>
          <a:ln w="15875">
            <a:solidFill>
              <a:srgbClr val="800000"/>
            </a:solidFill>
            <a:miter lim="800000"/>
            <a:headEnd/>
            <a:tailEnd/>
          </a:ln>
        </p:spPr>
        <p:txBody>
          <a:bodyPr/>
          <a:lstStyle/>
          <a:p>
            <a:endParaRPr lang="it-IT"/>
          </a:p>
        </p:txBody>
      </p:sp>
      <p:sp>
        <p:nvSpPr>
          <p:cNvPr id="349242" name="Freeform 58"/>
          <p:cNvSpPr>
            <a:spLocks/>
          </p:cNvSpPr>
          <p:nvPr/>
        </p:nvSpPr>
        <p:spPr bwMode="auto">
          <a:xfrm>
            <a:off x="6364288" y="3132138"/>
            <a:ext cx="96837" cy="368300"/>
          </a:xfrm>
          <a:custGeom>
            <a:avLst/>
            <a:gdLst>
              <a:gd name="T0" fmla="*/ 2147483647 w 61"/>
              <a:gd name="T1" fmla="*/ 2147483647 h 232"/>
              <a:gd name="T2" fmla="*/ 0 w 61"/>
              <a:gd name="T3" fmla="*/ 2147483647 h 232"/>
              <a:gd name="T4" fmla="*/ 0 w 61"/>
              <a:gd name="T5" fmla="*/ 2147483647 h 232"/>
              <a:gd name="T6" fmla="*/ 2147483647 w 61"/>
              <a:gd name="T7" fmla="*/ 0 h 232"/>
              <a:gd name="T8" fmla="*/ 2147483647 w 61"/>
              <a:gd name="T9" fmla="*/ 2147483647 h 232"/>
              <a:gd name="T10" fmla="*/ 0 60000 65536"/>
              <a:gd name="T11" fmla="*/ 0 60000 65536"/>
              <a:gd name="T12" fmla="*/ 0 60000 65536"/>
              <a:gd name="T13" fmla="*/ 0 60000 65536"/>
              <a:gd name="T14" fmla="*/ 0 60000 65536"/>
              <a:gd name="T15" fmla="*/ 0 w 61"/>
              <a:gd name="T16" fmla="*/ 0 h 232"/>
              <a:gd name="T17" fmla="*/ 61 w 61"/>
              <a:gd name="T18" fmla="*/ 232 h 232"/>
            </a:gdLst>
            <a:ahLst/>
            <a:cxnLst>
              <a:cxn ang="T10">
                <a:pos x="T0" y="T1"/>
              </a:cxn>
              <a:cxn ang="T11">
                <a:pos x="T2" y="T3"/>
              </a:cxn>
              <a:cxn ang="T12">
                <a:pos x="T4" y="T5"/>
              </a:cxn>
              <a:cxn ang="T13">
                <a:pos x="T6" y="T7"/>
              </a:cxn>
              <a:cxn ang="T14">
                <a:pos x="T8" y="T9"/>
              </a:cxn>
            </a:cxnLst>
            <a:rect l="T15" t="T16" r="T17" b="T18"/>
            <a:pathLst>
              <a:path w="61" h="232">
                <a:moveTo>
                  <a:pt x="61" y="190"/>
                </a:moveTo>
                <a:lnTo>
                  <a:pt x="0" y="232"/>
                </a:lnTo>
                <a:lnTo>
                  <a:pt x="0" y="53"/>
                </a:lnTo>
                <a:lnTo>
                  <a:pt x="61" y="0"/>
                </a:lnTo>
                <a:lnTo>
                  <a:pt x="61" y="190"/>
                </a:lnTo>
                <a:close/>
              </a:path>
            </a:pathLst>
          </a:custGeom>
          <a:solidFill>
            <a:srgbClr val="800000"/>
          </a:solidFill>
          <a:ln w="15875">
            <a:solidFill>
              <a:srgbClr val="800000"/>
            </a:solidFill>
            <a:round/>
            <a:headEnd/>
            <a:tailEnd/>
          </a:ln>
        </p:spPr>
        <p:txBody>
          <a:bodyPr/>
          <a:lstStyle/>
          <a:p>
            <a:endParaRPr lang="it-IT"/>
          </a:p>
        </p:txBody>
      </p:sp>
      <p:sp>
        <p:nvSpPr>
          <p:cNvPr id="349243" name="Rectangle 59"/>
          <p:cNvSpPr>
            <a:spLocks noChangeArrowheads="1"/>
          </p:cNvSpPr>
          <p:nvPr/>
        </p:nvSpPr>
        <p:spPr bwMode="auto">
          <a:xfrm>
            <a:off x="2327275" y="32162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38.6</a:t>
            </a:r>
            <a:endParaRPr lang="en-US" sz="2400">
              <a:latin typeface="Franklin Gothic Book" pitchFamily="34" charset="0"/>
            </a:endParaRPr>
          </a:p>
        </p:txBody>
      </p:sp>
      <p:sp>
        <p:nvSpPr>
          <p:cNvPr id="349244" name="Rectangle 60"/>
          <p:cNvSpPr>
            <a:spLocks noChangeArrowheads="1"/>
          </p:cNvSpPr>
          <p:nvPr/>
        </p:nvSpPr>
        <p:spPr bwMode="auto">
          <a:xfrm>
            <a:off x="4233863" y="32162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40.9</a:t>
            </a:r>
            <a:endParaRPr lang="en-US" sz="2400">
              <a:latin typeface="Franklin Gothic Book" pitchFamily="34" charset="0"/>
            </a:endParaRPr>
          </a:p>
        </p:txBody>
      </p:sp>
      <p:sp>
        <p:nvSpPr>
          <p:cNvPr id="349245" name="Rectangle 61"/>
          <p:cNvSpPr>
            <a:spLocks noChangeArrowheads="1"/>
          </p:cNvSpPr>
          <p:nvPr/>
        </p:nvSpPr>
        <p:spPr bwMode="auto">
          <a:xfrm>
            <a:off x="5708650" y="32162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20.5</a:t>
            </a:r>
            <a:endParaRPr lang="en-US" sz="2400">
              <a:latin typeface="Franklin Gothic Book" pitchFamily="34" charset="0"/>
            </a:endParaRPr>
          </a:p>
        </p:txBody>
      </p:sp>
      <p:sp>
        <p:nvSpPr>
          <p:cNvPr id="349246" name="Freeform 62"/>
          <p:cNvSpPr>
            <a:spLocks/>
          </p:cNvSpPr>
          <p:nvPr/>
        </p:nvSpPr>
        <p:spPr bwMode="auto">
          <a:xfrm>
            <a:off x="1558925" y="2397125"/>
            <a:ext cx="2211388" cy="82550"/>
          </a:xfrm>
          <a:custGeom>
            <a:avLst/>
            <a:gdLst>
              <a:gd name="T0" fmla="*/ 0 w 1393"/>
              <a:gd name="T1" fmla="*/ 2147483647 h 52"/>
              <a:gd name="T2" fmla="*/ 2147483647 w 1393"/>
              <a:gd name="T3" fmla="*/ 2147483647 h 52"/>
              <a:gd name="T4" fmla="*/ 2147483647 w 1393"/>
              <a:gd name="T5" fmla="*/ 0 h 52"/>
              <a:gd name="T6" fmla="*/ 2147483647 w 1393"/>
              <a:gd name="T7" fmla="*/ 0 h 52"/>
              <a:gd name="T8" fmla="*/ 0 w 1393"/>
              <a:gd name="T9" fmla="*/ 2147483647 h 52"/>
              <a:gd name="T10" fmla="*/ 0 60000 65536"/>
              <a:gd name="T11" fmla="*/ 0 60000 65536"/>
              <a:gd name="T12" fmla="*/ 0 60000 65536"/>
              <a:gd name="T13" fmla="*/ 0 60000 65536"/>
              <a:gd name="T14" fmla="*/ 0 60000 65536"/>
              <a:gd name="T15" fmla="*/ 0 w 1393"/>
              <a:gd name="T16" fmla="*/ 0 h 52"/>
              <a:gd name="T17" fmla="*/ 1393 w 1393"/>
              <a:gd name="T18" fmla="*/ 52 h 52"/>
            </a:gdLst>
            <a:ahLst/>
            <a:cxnLst>
              <a:cxn ang="T10">
                <a:pos x="T0" y="T1"/>
              </a:cxn>
              <a:cxn ang="T11">
                <a:pos x="T2" y="T3"/>
              </a:cxn>
              <a:cxn ang="T12">
                <a:pos x="T4" y="T5"/>
              </a:cxn>
              <a:cxn ang="T13">
                <a:pos x="T6" y="T7"/>
              </a:cxn>
              <a:cxn ang="T14">
                <a:pos x="T8" y="T9"/>
              </a:cxn>
            </a:cxnLst>
            <a:rect l="T15" t="T16" r="T17" b="T18"/>
            <a:pathLst>
              <a:path w="1393" h="52">
                <a:moveTo>
                  <a:pt x="0" y="52"/>
                </a:moveTo>
                <a:lnTo>
                  <a:pt x="1332" y="52"/>
                </a:lnTo>
                <a:lnTo>
                  <a:pt x="1393" y="0"/>
                </a:lnTo>
                <a:lnTo>
                  <a:pt x="60" y="0"/>
                </a:lnTo>
                <a:lnTo>
                  <a:pt x="0" y="52"/>
                </a:lnTo>
                <a:close/>
              </a:path>
            </a:pathLst>
          </a:custGeom>
          <a:solidFill>
            <a:srgbClr val="00BF00"/>
          </a:solidFill>
          <a:ln w="15875">
            <a:solidFill>
              <a:srgbClr val="008000"/>
            </a:solidFill>
            <a:round/>
            <a:headEnd/>
            <a:tailEnd/>
          </a:ln>
        </p:spPr>
        <p:txBody>
          <a:bodyPr/>
          <a:lstStyle/>
          <a:p>
            <a:endParaRPr lang="it-IT"/>
          </a:p>
        </p:txBody>
      </p:sp>
      <p:sp>
        <p:nvSpPr>
          <p:cNvPr id="349247" name="Rectangle 63"/>
          <p:cNvSpPr>
            <a:spLocks noChangeArrowheads="1"/>
          </p:cNvSpPr>
          <p:nvPr/>
        </p:nvSpPr>
        <p:spPr bwMode="auto">
          <a:xfrm>
            <a:off x="1558925" y="2479675"/>
            <a:ext cx="2114550" cy="285750"/>
          </a:xfrm>
          <a:prstGeom prst="rect">
            <a:avLst/>
          </a:prstGeom>
          <a:solidFill>
            <a:srgbClr val="00FF00"/>
          </a:solidFill>
          <a:ln w="15875">
            <a:solidFill>
              <a:srgbClr val="008000"/>
            </a:solidFill>
            <a:miter lim="800000"/>
            <a:headEnd/>
            <a:tailEnd/>
          </a:ln>
        </p:spPr>
        <p:txBody>
          <a:bodyPr/>
          <a:lstStyle/>
          <a:p>
            <a:endParaRPr lang="it-IT"/>
          </a:p>
        </p:txBody>
      </p:sp>
      <p:sp>
        <p:nvSpPr>
          <p:cNvPr id="349248" name="Freeform 64"/>
          <p:cNvSpPr>
            <a:spLocks/>
          </p:cNvSpPr>
          <p:nvPr/>
        </p:nvSpPr>
        <p:spPr bwMode="auto">
          <a:xfrm>
            <a:off x="3673475" y="2397125"/>
            <a:ext cx="96838" cy="368300"/>
          </a:xfrm>
          <a:custGeom>
            <a:avLst/>
            <a:gdLst>
              <a:gd name="T0" fmla="*/ 2147483647 w 61"/>
              <a:gd name="T1" fmla="*/ 2147483647 h 232"/>
              <a:gd name="T2" fmla="*/ 0 w 61"/>
              <a:gd name="T3" fmla="*/ 2147483647 h 232"/>
              <a:gd name="T4" fmla="*/ 0 w 61"/>
              <a:gd name="T5" fmla="*/ 2147483647 h 232"/>
              <a:gd name="T6" fmla="*/ 2147483647 w 61"/>
              <a:gd name="T7" fmla="*/ 0 h 232"/>
              <a:gd name="T8" fmla="*/ 2147483647 w 61"/>
              <a:gd name="T9" fmla="*/ 2147483647 h 232"/>
              <a:gd name="T10" fmla="*/ 0 60000 65536"/>
              <a:gd name="T11" fmla="*/ 0 60000 65536"/>
              <a:gd name="T12" fmla="*/ 0 60000 65536"/>
              <a:gd name="T13" fmla="*/ 0 60000 65536"/>
              <a:gd name="T14" fmla="*/ 0 60000 65536"/>
              <a:gd name="T15" fmla="*/ 0 w 61"/>
              <a:gd name="T16" fmla="*/ 0 h 232"/>
              <a:gd name="T17" fmla="*/ 61 w 61"/>
              <a:gd name="T18" fmla="*/ 232 h 232"/>
            </a:gdLst>
            <a:ahLst/>
            <a:cxnLst>
              <a:cxn ang="T10">
                <a:pos x="T0" y="T1"/>
              </a:cxn>
              <a:cxn ang="T11">
                <a:pos x="T2" y="T3"/>
              </a:cxn>
              <a:cxn ang="T12">
                <a:pos x="T4" y="T5"/>
              </a:cxn>
              <a:cxn ang="T13">
                <a:pos x="T6" y="T7"/>
              </a:cxn>
              <a:cxn ang="T14">
                <a:pos x="T8" y="T9"/>
              </a:cxn>
            </a:cxnLst>
            <a:rect l="T15" t="T16" r="T17" b="T18"/>
            <a:pathLst>
              <a:path w="61" h="232">
                <a:moveTo>
                  <a:pt x="61" y="189"/>
                </a:moveTo>
                <a:lnTo>
                  <a:pt x="0" y="232"/>
                </a:lnTo>
                <a:lnTo>
                  <a:pt x="0" y="52"/>
                </a:lnTo>
                <a:lnTo>
                  <a:pt x="61" y="0"/>
                </a:lnTo>
                <a:lnTo>
                  <a:pt x="61" y="189"/>
                </a:lnTo>
                <a:close/>
              </a:path>
            </a:pathLst>
          </a:custGeom>
          <a:solidFill>
            <a:srgbClr val="008000"/>
          </a:solidFill>
          <a:ln w="15875">
            <a:solidFill>
              <a:srgbClr val="008000"/>
            </a:solidFill>
            <a:round/>
            <a:headEnd/>
            <a:tailEnd/>
          </a:ln>
        </p:spPr>
        <p:txBody>
          <a:bodyPr/>
          <a:lstStyle/>
          <a:p>
            <a:endParaRPr lang="it-IT"/>
          </a:p>
        </p:txBody>
      </p:sp>
      <p:sp>
        <p:nvSpPr>
          <p:cNvPr id="349249" name="Freeform 65"/>
          <p:cNvSpPr>
            <a:spLocks/>
          </p:cNvSpPr>
          <p:nvPr/>
        </p:nvSpPr>
        <p:spPr bwMode="auto">
          <a:xfrm>
            <a:off x="3673475" y="2397125"/>
            <a:ext cx="2051050" cy="82550"/>
          </a:xfrm>
          <a:custGeom>
            <a:avLst/>
            <a:gdLst>
              <a:gd name="T0" fmla="*/ 0 w 1292"/>
              <a:gd name="T1" fmla="*/ 2147483647 h 52"/>
              <a:gd name="T2" fmla="*/ 2147483647 w 1292"/>
              <a:gd name="T3" fmla="*/ 2147483647 h 52"/>
              <a:gd name="T4" fmla="*/ 2147483647 w 1292"/>
              <a:gd name="T5" fmla="*/ 0 h 52"/>
              <a:gd name="T6" fmla="*/ 2147483647 w 1292"/>
              <a:gd name="T7" fmla="*/ 0 h 52"/>
              <a:gd name="T8" fmla="*/ 0 w 1292"/>
              <a:gd name="T9" fmla="*/ 2147483647 h 52"/>
              <a:gd name="T10" fmla="*/ 0 60000 65536"/>
              <a:gd name="T11" fmla="*/ 0 60000 65536"/>
              <a:gd name="T12" fmla="*/ 0 60000 65536"/>
              <a:gd name="T13" fmla="*/ 0 60000 65536"/>
              <a:gd name="T14" fmla="*/ 0 60000 65536"/>
              <a:gd name="T15" fmla="*/ 0 w 1292"/>
              <a:gd name="T16" fmla="*/ 0 h 52"/>
              <a:gd name="T17" fmla="*/ 1292 w 1292"/>
              <a:gd name="T18" fmla="*/ 52 h 52"/>
            </a:gdLst>
            <a:ahLst/>
            <a:cxnLst>
              <a:cxn ang="T10">
                <a:pos x="T0" y="T1"/>
              </a:cxn>
              <a:cxn ang="T11">
                <a:pos x="T2" y="T3"/>
              </a:cxn>
              <a:cxn ang="T12">
                <a:pos x="T4" y="T5"/>
              </a:cxn>
              <a:cxn ang="T13">
                <a:pos x="T6" y="T7"/>
              </a:cxn>
              <a:cxn ang="T14">
                <a:pos x="T8" y="T9"/>
              </a:cxn>
            </a:cxnLst>
            <a:rect l="T15" t="T16" r="T17" b="T18"/>
            <a:pathLst>
              <a:path w="1292" h="52">
                <a:moveTo>
                  <a:pt x="0" y="52"/>
                </a:moveTo>
                <a:lnTo>
                  <a:pt x="1231" y="52"/>
                </a:lnTo>
                <a:lnTo>
                  <a:pt x="1292" y="0"/>
                </a:lnTo>
                <a:lnTo>
                  <a:pt x="61" y="0"/>
                </a:lnTo>
                <a:lnTo>
                  <a:pt x="0" y="52"/>
                </a:lnTo>
                <a:close/>
              </a:path>
            </a:pathLst>
          </a:custGeom>
          <a:solidFill>
            <a:srgbClr val="BFBF00"/>
          </a:solidFill>
          <a:ln w="15875">
            <a:solidFill>
              <a:srgbClr val="FFCC00"/>
            </a:solidFill>
            <a:round/>
            <a:headEnd/>
            <a:tailEnd/>
          </a:ln>
        </p:spPr>
        <p:txBody>
          <a:bodyPr/>
          <a:lstStyle/>
          <a:p>
            <a:endParaRPr lang="it-IT"/>
          </a:p>
        </p:txBody>
      </p:sp>
      <p:sp>
        <p:nvSpPr>
          <p:cNvPr id="349250" name="Rectangle 66"/>
          <p:cNvSpPr>
            <a:spLocks noChangeArrowheads="1"/>
          </p:cNvSpPr>
          <p:nvPr/>
        </p:nvSpPr>
        <p:spPr bwMode="auto">
          <a:xfrm>
            <a:off x="3673475" y="2479675"/>
            <a:ext cx="1954213" cy="285750"/>
          </a:xfrm>
          <a:prstGeom prst="rect">
            <a:avLst/>
          </a:prstGeom>
          <a:solidFill>
            <a:srgbClr val="FFFF00"/>
          </a:solidFill>
          <a:ln w="15875">
            <a:solidFill>
              <a:srgbClr val="FFCC00"/>
            </a:solidFill>
            <a:miter lim="800000"/>
            <a:headEnd/>
            <a:tailEnd/>
          </a:ln>
        </p:spPr>
        <p:txBody>
          <a:bodyPr/>
          <a:lstStyle/>
          <a:p>
            <a:endParaRPr lang="it-IT"/>
          </a:p>
        </p:txBody>
      </p:sp>
      <p:sp>
        <p:nvSpPr>
          <p:cNvPr id="349251" name="Freeform 67"/>
          <p:cNvSpPr>
            <a:spLocks/>
          </p:cNvSpPr>
          <p:nvPr/>
        </p:nvSpPr>
        <p:spPr bwMode="auto">
          <a:xfrm>
            <a:off x="5627688" y="2397125"/>
            <a:ext cx="96837" cy="368300"/>
          </a:xfrm>
          <a:custGeom>
            <a:avLst/>
            <a:gdLst>
              <a:gd name="T0" fmla="*/ 2147483647 w 61"/>
              <a:gd name="T1" fmla="*/ 2147483647 h 232"/>
              <a:gd name="T2" fmla="*/ 0 w 61"/>
              <a:gd name="T3" fmla="*/ 2147483647 h 232"/>
              <a:gd name="T4" fmla="*/ 0 w 61"/>
              <a:gd name="T5" fmla="*/ 2147483647 h 232"/>
              <a:gd name="T6" fmla="*/ 2147483647 w 61"/>
              <a:gd name="T7" fmla="*/ 0 h 232"/>
              <a:gd name="T8" fmla="*/ 2147483647 w 61"/>
              <a:gd name="T9" fmla="*/ 2147483647 h 232"/>
              <a:gd name="T10" fmla="*/ 0 60000 65536"/>
              <a:gd name="T11" fmla="*/ 0 60000 65536"/>
              <a:gd name="T12" fmla="*/ 0 60000 65536"/>
              <a:gd name="T13" fmla="*/ 0 60000 65536"/>
              <a:gd name="T14" fmla="*/ 0 60000 65536"/>
              <a:gd name="T15" fmla="*/ 0 w 61"/>
              <a:gd name="T16" fmla="*/ 0 h 232"/>
              <a:gd name="T17" fmla="*/ 61 w 61"/>
              <a:gd name="T18" fmla="*/ 232 h 232"/>
            </a:gdLst>
            <a:ahLst/>
            <a:cxnLst>
              <a:cxn ang="T10">
                <a:pos x="T0" y="T1"/>
              </a:cxn>
              <a:cxn ang="T11">
                <a:pos x="T2" y="T3"/>
              </a:cxn>
              <a:cxn ang="T12">
                <a:pos x="T4" y="T5"/>
              </a:cxn>
              <a:cxn ang="T13">
                <a:pos x="T6" y="T7"/>
              </a:cxn>
              <a:cxn ang="T14">
                <a:pos x="T8" y="T9"/>
              </a:cxn>
            </a:cxnLst>
            <a:rect l="T15" t="T16" r="T17" b="T18"/>
            <a:pathLst>
              <a:path w="61" h="232">
                <a:moveTo>
                  <a:pt x="61" y="189"/>
                </a:moveTo>
                <a:lnTo>
                  <a:pt x="0" y="232"/>
                </a:lnTo>
                <a:lnTo>
                  <a:pt x="0" y="52"/>
                </a:lnTo>
                <a:lnTo>
                  <a:pt x="61" y="0"/>
                </a:lnTo>
                <a:lnTo>
                  <a:pt x="61" y="189"/>
                </a:lnTo>
                <a:close/>
              </a:path>
            </a:pathLst>
          </a:custGeom>
          <a:solidFill>
            <a:srgbClr val="808000"/>
          </a:solidFill>
          <a:ln w="15875">
            <a:solidFill>
              <a:srgbClr val="FFCC00"/>
            </a:solidFill>
            <a:round/>
            <a:headEnd/>
            <a:tailEnd/>
          </a:ln>
        </p:spPr>
        <p:txBody>
          <a:bodyPr/>
          <a:lstStyle/>
          <a:p>
            <a:endParaRPr lang="it-IT"/>
          </a:p>
        </p:txBody>
      </p:sp>
      <p:sp>
        <p:nvSpPr>
          <p:cNvPr id="349252" name="Freeform 68"/>
          <p:cNvSpPr>
            <a:spLocks/>
          </p:cNvSpPr>
          <p:nvPr/>
        </p:nvSpPr>
        <p:spPr bwMode="auto">
          <a:xfrm>
            <a:off x="5627688" y="2397125"/>
            <a:ext cx="833437" cy="82550"/>
          </a:xfrm>
          <a:custGeom>
            <a:avLst/>
            <a:gdLst>
              <a:gd name="T0" fmla="*/ 0 w 525"/>
              <a:gd name="T1" fmla="*/ 2147483647 h 52"/>
              <a:gd name="T2" fmla="*/ 2147483647 w 525"/>
              <a:gd name="T3" fmla="*/ 2147483647 h 52"/>
              <a:gd name="T4" fmla="*/ 2147483647 w 525"/>
              <a:gd name="T5" fmla="*/ 0 h 52"/>
              <a:gd name="T6" fmla="*/ 2147483647 w 525"/>
              <a:gd name="T7" fmla="*/ 0 h 52"/>
              <a:gd name="T8" fmla="*/ 0 w 525"/>
              <a:gd name="T9" fmla="*/ 2147483647 h 52"/>
              <a:gd name="T10" fmla="*/ 0 60000 65536"/>
              <a:gd name="T11" fmla="*/ 0 60000 65536"/>
              <a:gd name="T12" fmla="*/ 0 60000 65536"/>
              <a:gd name="T13" fmla="*/ 0 60000 65536"/>
              <a:gd name="T14" fmla="*/ 0 60000 65536"/>
              <a:gd name="T15" fmla="*/ 0 w 525"/>
              <a:gd name="T16" fmla="*/ 0 h 52"/>
              <a:gd name="T17" fmla="*/ 525 w 525"/>
              <a:gd name="T18" fmla="*/ 52 h 52"/>
            </a:gdLst>
            <a:ahLst/>
            <a:cxnLst>
              <a:cxn ang="T10">
                <a:pos x="T0" y="T1"/>
              </a:cxn>
              <a:cxn ang="T11">
                <a:pos x="T2" y="T3"/>
              </a:cxn>
              <a:cxn ang="T12">
                <a:pos x="T4" y="T5"/>
              </a:cxn>
              <a:cxn ang="T13">
                <a:pos x="T6" y="T7"/>
              </a:cxn>
              <a:cxn ang="T14">
                <a:pos x="T8" y="T9"/>
              </a:cxn>
            </a:cxnLst>
            <a:rect l="T15" t="T16" r="T17" b="T18"/>
            <a:pathLst>
              <a:path w="525" h="52">
                <a:moveTo>
                  <a:pt x="0" y="52"/>
                </a:moveTo>
                <a:lnTo>
                  <a:pt x="464" y="52"/>
                </a:lnTo>
                <a:lnTo>
                  <a:pt x="525" y="0"/>
                </a:lnTo>
                <a:lnTo>
                  <a:pt x="61" y="0"/>
                </a:lnTo>
                <a:lnTo>
                  <a:pt x="0" y="52"/>
                </a:lnTo>
                <a:close/>
              </a:path>
            </a:pathLst>
          </a:custGeom>
          <a:solidFill>
            <a:srgbClr val="BF0000"/>
          </a:solidFill>
          <a:ln w="15875">
            <a:solidFill>
              <a:srgbClr val="800000"/>
            </a:solidFill>
            <a:round/>
            <a:headEnd/>
            <a:tailEnd/>
          </a:ln>
        </p:spPr>
        <p:txBody>
          <a:bodyPr/>
          <a:lstStyle/>
          <a:p>
            <a:endParaRPr lang="it-IT"/>
          </a:p>
        </p:txBody>
      </p:sp>
      <p:sp>
        <p:nvSpPr>
          <p:cNvPr id="349253" name="Rectangle 69"/>
          <p:cNvSpPr>
            <a:spLocks noChangeArrowheads="1"/>
          </p:cNvSpPr>
          <p:nvPr/>
        </p:nvSpPr>
        <p:spPr bwMode="auto">
          <a:xfrm>
            <a:off x="5627688" y="2479675"/>
            <a:ext cx="736600" cy="285750"/>
          </a:xfrm>
          <a:prstGeom prst="rect">
            <a:avLst/>
          </a:prstGeom>
          <a:solidFill>
            <a:srgbClr val="FF0000"/>
          </a:solidFill>
          <a:ln w="15875">
            <a:solidFill>
              <a:srgbClr val="800000"/>
            </a:solidFill>
            <a:miter lim="800000"/>
            <a:headEnd/>
            <a:tailEnd/>
          </a:ln>
        </p:spPr>
        <p:txBody>
          <a:bodyPr/>
          <a:lstStyle/>
          <a:p>
            <a:endParaRPr lang="it-IT"/>
          </a:p>
        </p:txBody>
      </p:sp>
      <p:sp>
        <p:nvSpPr>
          <p:cNvPr id="349254" name="Freeform 70"/>
          <p:cNvSpPr>
            <a:spLocks/>
          </p:cNvSpPr>
          <p:nvPr/>
        </p:nvSpPr>
        <p:spPr bwMode="auto">
          <a:xfrm>
            <a:off x="6364288" y="2397125"/>
            <a:ext cx="96837" cy="368300"/>
          </a:xfrm>
          <a:custGeom>
            <a:avLst/>
            <a:gdLst>
              <a:gd name="T0" fmla="*/ 2147483647 w 61"/>
              <a:gd name="T1" fmla="*/ 2147483647 h 232"/>
              <a:gd name="T2" fmla="*/ 0 w 61"/>
              <a:gd name="T3" fmla="*/ 2147483647 h 232"/>
              <a:gd name="T4" fmla="*/ 0 w 61"/>
              <a:gd name="T5" fmla="*/ 2147483647 h 232"/>
              <a:gd name="T6" fmla="*/ 2147483647 w 61"/>
              <a:gd name="T7" fmla="*/ 0 h 232"/>
              <a:gd name="T8" fmla="*/ 2147483647 w 61"/>
              <a:gd name="T9" fmla="*/ 2147483647 h 232"/>
              <a:gd name="T10" fmla="*/ 0 60000 65536"/>
              <a:gd name="T11" fmla="*/ 0 60000 65536"/>
              <a:gd name="T12" fmla="*/ 0 60000 65536"/>
              <a:gd name="T13" fmla="*/ 0 60000 65536"/>
              <a:gd name="T14" fmla="*/ 0 60000 65536"/>
              <a:gd name="T15" fmla="*/ 0 w 61"/>
              <a:gd name="T16" fmla="*/ 0 h 232"/>
              <a:gd name="T17" fmla="*/ 61 w 61"/>
              <a:gd name="T18" fmla="*/ 232 h 232"/>
            </a:gdLst>
            <a:ahLst/>
            <a:cxnLst>
              <a:cxn ang="T10">
                <a:pos x="T0" y="T1"/>
              </a:cxn>
              <a:cxn ang="T11">
                <a:pos x="T2" y="T3"/>
              </a:cxn>
              <a:cxn ang="T12">
                <a:pos x="T4" y="T5"/>
              </a:cxn>
              <a:cxn ang="T13">
                <a:pos x="T6" y="T7"/>
              </a:cxn>
              <a:cxn ang="T14">
                <a:pos x="T8" y="T9"/>
              </a:cxn>
            </a:cxnLst>
            <a:rect l="T15" t="T16" r="T17" b="T18"/>
            <a:pathLst>
              <a:path w="61" h="232">
                <a:moveTo>
                  <a:pt x="61" y="189"/>
                </a:moveTo>
                <a:lnTo>
                  <a:pt x="0" y="232"/>
                </a:lnTo>
                <a:lnTo>
                  <a:pt x="0" y="52"/>
                </a:lnTo>
                <a:lnTo>
                  <a:pt x="61" y="0"/>
                </a:lnTo>
                <a:lnTo>
                  <a:pt x="61" y="189"/>
                </a:lnTo>
                <a:close/>
              </a:path>
            </a:pathLst>
          </a:custGeom>
          <a:solidFill>
            <a:srgbClr val="800000"/>
          </a:solidFill>
          <a:ln w="15875">
            <a:solidFill>
              <a:srgbClr val="800000"/>
            </a:solidFill>
            <a:round/>
            <a:headEnd/>
            <a:tailEnd/>
          </a:ln>
        </p:spPr>
        <p:txBody>
          <a:bodyPr/>
          <a:lstStyle/>
          <a:p>
            <a:endParaRPr lang="it-IT"/>
          </a:p>
        </p:txBody>
      </p:sp>
      <p:sp>
        <p:nvSpPr>
          <p:cNvPr id="349255" name="Rectangle 71"/>
          <p:cNvSpPr>
            <a:spLocks noChangeArrowheads="1"/>
          </p:cNvSpPr>
          <p:nvPr/>
        </p:nvSpPr>
        <p:spPr bwMode="auto">
          <a:xfrm>
            <a:off x="2455863" y="24796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44.2</a:t>
            </a:r>
            <a:endParaRPr lang="en-US" sz="2400">
              <a:latin typeface="Franklin Gothic Book" pitchFamily="34" charset="0"/>
            </a:endParaRPr>
          </a:p>
        </p:txBody>
      </p:sp>
      <p:sp>
        <p:nvSpPr>
          <p:cNvPr id="349256" name="Rectangle 72"/>
          <p:cNvSpPr>
            <a:spLocks noChangeArrowheads="1"/>
          </p:cNvSpPr>
          <p:nvPr/>
        </p:nvSpPr>
        <p:spPr bwMode="auto">
          <a:xfrm>
            <a:off x="4491038" y="24796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Franklin Gothic Book" pitchFamily="34" charset="0"/>
              </a:rPr>
              <a:t>40.4</a:t>
            </a:r>
            <a:endParaRPr lang="en-US" sz="2400">
              <a:latin typeface="Franklin Gothic Book" pitchFamily="34" charset="0"/>
            </a:endParaRPr>
          </a:p>
        </p:txBody>
      </p:sp>
      <p:sp>
        <p:nvSpPr>
          <p:cNvPr id="349257" name="Rectangle 73"/>
          <p:cNvSpPr>
            <a:spLocks noChangeArrowheads="1"/>
          </p:cNvSpPr>
          <p:nvPr/>
        </p:nvSpPr>
        <p:spPr bwMode="auto">
          <a:xfrm>
            <a:off x="5835650" y="24796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FFFFFF"/>
                </a:solidFill>
                <a:latin typeface="Franklin Gothic Book" pitchFamily="34" charset="0"/>
              </a:rPr>
              <a:t>15.5</a:t>
            </a:r>
            <a:endParaRPr lang="en-US" sz="2400">
              <a:latin typeface="Franklin Gothic Book" pitchFamily="34" charset="0"/>
            </a:endParaRPr>
          </a:p>
        </p:txBody>
      </p:sp>
      <p:sp>
        <p:nvSpPr>
          <p:cNvPr id="349258" name="Line 74"/>
          <p:cNvSpPr>
            <a:spLocks noChangeShapeType="1"/>
          </p:cNvSpPr>
          <p:nvPr/>
        </p:nvSpPr>
        <p:spPr bwMode="auto">
          <a:xfrm>
            <a:off x="1495425" y="5975350"/>
            <a:ext cx="480536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59" name="Line 75"/>
          <p:cNvSpPr>
            <a:spLocks noChangeShapeType="1"/>
          </p:cNvSpPr>
          <p:nvPr/>
        </p:nvSpPr>
        <p:spPr bwMode="auto">
          <a:xfrm>
            <a:off x="1495425" y="5975350"/>
            <a:ext cx="1588" cy="508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60" name="Line 76"/>
          <p:cNvSpPr>
            <a:spLocks noChangeShapeType="1"/>
          </p:cNvSpPr>
          <p:nvPr/>
        </p:nvSpPr>
        <p:spPr bwMode="auto">
          <a:xfrm>
            <a:off x="2455863" y="5975350"/>
            <a:ext cx="1587" cy="508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61" name="Line 77"/>
          <p:cNvSpPr>
            <a:spLocks noChangeShapeType="1"/>
          </p:cNvSpPr>
          <p:nvPr/>
        </p:nvSpPr>
        <p:spPr bwMode="auto">
          <a:xfrm>
            <a:off x="3417888" y="5975350"/>
            <a:ext cx="1587" cy="508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62" name="Line 78"/>
          <p:cNvSpPr>
            <a:spLocks noChangeShapeType="1"/>
          </p:cNvSpPr>
          <p:nvPr/>
        </p:nvSpPr>
        <p:spPr bwMode="auto">
          <a:xfrm>
            <a:off x="4378325" y="5975350"/>
            <a:ext cx="1588" cy="508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63" name="Line 79"/>
          <p:cNvSpPr>
            <a:spLocks noChangeShapeType="1"/>
          </p:cNvSpPr>
          <p:nvPr/>
        </p:nvSpPr>
        <p:spPr bwMode="auto">
          <a:xfrm>
            <a:off x="5340350" y="5975350"/>
            <a:ext cx="1588" cy="508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64" name="Line 80"/>
          <p:cNvSpPr>
            <a:spLocks noChangeShapeType="1"/>
          </p:cNvSpPr>
          <p:nvPr/>
        </p:nvSpPr>
        <p:spPr bwMode="auto">
          <a:xfrm>
            <a:off x="6300788" y="5975350"/>
            <a:ext cx="1587" cy="508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65" name="Rectangle 81"/>
          <p:cNvSpPr>
            <a:spLocks noChangeArrowheads="1"/>
          </p:cNvSpPr>
          <p:nvPr/>
        </p:nvSpPr>
        <p:spPr bwMode="auto">
          <a:xfrm>
            <a:off x="1350963" y="6092825"/>
            <a:ext cx="298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0%</a:t>
            </a:r>
            <a:endParaRPr lang="en-US" sz="2400">
              <a:latin typeface="Franklin Gothic Book" pitchFamily="34" charset="0"/>
            </a:endParaRPr>
          </a:p>
        </p:txBody>
      </p:sp>
      <p:sp>
        <p:nvSpPr>
          <p:cNvPr id="349266" name="Rectangle 82"/>
          <p:cNvSpPr>
            <a:spLocks noChangeArrowheads="1"/>
          </p:cNvSpPr>
          <p:nvPr/>
        </p:nvSpPr>
        <p:spPr bwMode="auto">
          <a:xfrm>
            <a:off x="2247900" y="60928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20%</a:t>
            </a:r>
            <a:endParaRPr lang="en-US" sz="2400">
              <a:latin typeface="Franklin Gothic Book" pitchFamily="34" charset="0"/>
            </a:endParaRPr>
          </a:p>
        </p:txBody>
      </p:sp>
      <p:sp>
        <p:nvSpPr>
          <p:cNvPr id="349267" name="Rectangle 83"/>
          <p:cNvSpPr>
            <a:spLocks noChangeArrowheads="1"/>
          </p:cNvSpPr>
          <p:nvPr/>
        </p:nvSpPr>
        <p:spPr bwMode="auto">
          <a:xfrm>
            <a:off x="3208338" y="60928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40%</a:t>
            </a:r>
            <a:endParaRPr lang="en-US" sz="2400">
              <a:latin typeface="Franklin Gothic Book" pitchFamily="34" charset="0"/>
            </a:endParaRPr>
          </a:p>
        </p:txBody>
      </p:sp>
      <p:sp>
        <p:nvSpPr>
          <p:cNvPr id="349268" name="Rectangle 84"/>
          <p:cNvSpPr>
            <a:spLocks noChangeArrowheads="1"/>
          </p:cNvSpPr>
          <p:nvPr/>
        </p:nvSpPr>
        <p:spPr bwMode="auto">
          <a:xfrm>
            <a:off x="4170363" y="60928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60%</a:t>
            </a:r>
            <a:endParaRPr lang="en-US" sz="2400">
              <a:latin typeface="Franklin Gothic Book" pitchFamily="34" charset="0"/>
            </a:endParaRPr>
          </a:p>
        </p:txBody>
      </p:sp>
      <p:sp>
        <p:nvSpPr>
          <p:cNvPr id="349269" name="Rectangle 85"/>
          <p:cNvSpPr>
            <a:spLocks noChangeArrowheads="1"/>
          </p:cNvSpPr>
          <p:nvPr/>
        </p:nvSpPr>
        <p:spPr bwMode="auto">
          <a:xfrm>
            <a:off x="5130800" y="60928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80%</a:t>
            </a:r>
            <a:endParaRPr lang="en-US" sz="2400">
              <a:latin typeface="Franklin Gothic Book" pitchFamily="34" charset="0"/>
            </a:endParaRPr>
          </a:p>
        </p:txBody>
      </p:sp>
      <p:sp>
        <p:nvSpPr>
          <p:cNvPr id="349270" name="Rectangle 86"/>
          <p:cNvSpPr>
            <a:spLocks noChangeArrowheads="1"/>
          </p:cNvSpPr>
          <p:nvPr/>
        </p:nvSpPr>
        <p:spPr bwMode="auto">
          <a:xfrm>
            <a:off x="6027738" y="6092825"/>
            <a:ext cx="565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Book" pitchFamily="34" charset="0"/>
              </a:rPr>
              <a:t>100%</a:t>
            </a:r>
            <a:endParaRPr lang="en-US" sz="2400">
              <a:latin typeface="Franklin Gothic Book" pitchFamily="34" charset="0"/>
            </a:endParaRPr>
          </a:p>
        </p:txBody>
      </p:sp>
      <p:sp>
        <p:nvSpPr>
          <p:cNvPr id="349271" name="Line 87"/>
          <p:cNvSpPr>
            <a:spLocks noChangeShapeType="1"/>
          </p:cNvSpPr>
          <p:nvPr/>
        </p:nvSpPr>
        <p:spPr bwMode="auto">
          <a:xfrm flipV="1">
            <a:off x="1495425" y="2312988"/>
            <a:ext cx="1588" cy="36623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72" name="Line 88"/>
          <p:cNvSpPr>
            <a:spLocks noChangeShapeType="1"/>
          </p:cNvSpPr>
          <p:nvPr/>
        </p:nvSpPr>
        <p:spPr bwMode="auto">
          <a:xfrm flipH="1">
            <a:off x="1446213" y="5975350"/>
            <a:ext cx="4921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73" name="Line 89"/>
          <p:cNvSpPr>
            <a:spLocks noChangeShapeType="1"/>
          </p:cNvSpPr>
          <p:nvPr/>
        </p:nvSpPr>
        <p:spPr bwMode="auto">
          <a:xfrm flipH="1">
            <a:off x="1446213" y="5240338"/>
            <a:ext cx="49212"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74" name="Line 90"/>
          <p:cNvSpPr>
            <a:spLocks noChangeShapeType="1"/>
          </p:cNvSpPr>
          <p:nvPr/>
        </p:nvSpPr>
        <p:spPr bwMode="auto">
          <a:xfrm flipH="1">
            <a:off x="1446213" y="4521200"/>
            <a:ext cx="4921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75" name="Line 91"/>
          <p:cNvSpPr>
            <a:spLocks noChangeShapeType="1"/>
          </p:cNvSpPr>
          <p:nvPr/>
        </p:nvSpPr>
        <p:spPr bwMode="auto">
          <a:xfrm flipH="1">
            <a:off x="1446213" y="3784600"/>
            <a:ext cx="4921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76" name="Line 92"/>
          <p:cNvSpPr>
            <a:spLocks noChangeShapeType="1"/>
          </p:cNvSpPr>
          <p:nvPr/>
        </p:nvSpPr>
        <p:spPr bwMode="auto">
          <a:xfrm flipH="1">
            <a:off x="1446213" y="3049588"/>
            <a:ext cx="49212"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77" name="Line 93"/>
          <p:cNvSpPr>
            <a:spLocks noChangeShapeType="1"/>
          </p:cNvSpPr>
          <p:nvPr/>
        </p:nvSpPr>
        <p:spPr bwMode="auto">
          <a:xfrm flipH="1">
            <a:off x="1446213" y="2312988"/>
            <a:ext cx="49212"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49278" name="Rectangle 94"/>
          <p:cNvSpPr>
            <a:spLocks noChangeArrowheads="1"/>
          </p:cNvSpPr>
          <p:nvPr/>
        </p:nvSpPr>
        <p:spPr bwMode="auto">
          <a:xfrm>
            <a:off x="838200" y="5457825"/>
            <a:ext cx="592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60-64</a:t>
            </a:r>
            <a:endParaRPr lang="en-US" sz="2400">
              <a:latin typeface="Franklin Gothic Book" pitchFamily="34" charset="0"/>
            </a:endParaRPr>
          </a:p>
        </p:txBody>
      </p:sp>
      <p:sp>
        <p:nvSpPr>
          <p:cNvPr id="349279" name="Rectangle 95"/>
          <p:cNvSpPr>
            <a:spLocks noChangeArrowheads="1"/>
          </p:cNvSpPr>
          <p:nvPr/>
        </p:nvSpPr>
        <p:spPr bwMode="auto">
          <a:xfrm>
            <a:off x="838200" y="4721225"/>
            <a:ext cx="592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65-69</a:t>
            </a:r>
            <a:endParaRPr lang="en-US" sz="2400">
              <a:latin typeface="Franklin Gothic Book" pitchFamily="34" charset="0"/>
            </a:endParaRPr>
          </a:p>
        </p:txBody>
      </p:sp>
      <p:sp>
        <p:nvSpPr>
          <p:cNvPr id="349280" name="Rectangle 96"/>
          <p:cNvSpPr>
            <a:spLocks noChangeArrowheads="1"/>
          </p:cNvSpPr>
          <p:nvPr/>
        </p:nvSpPr>
        <p:spPr bwMode="auto">
          <a:xfrm>
            <a:off x="838200" y="4002088"/>
            <a:ext cx="592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70-74</a:t>
            </a:r>
            <a:endParaRPr lang="en-US" sz="2400">
              <a:latin typeface="Franklin Gothic Book" pitchFamily="34" charset="0"/>
            </a:endParaRPr>
          </a:p>
        </p:txBody>
      </p:sp>
      <p:sp>
        <p:nvSpPr>
          <p:cNvPr id="349281" name="Rectangle 97"/>
          <p:cNvSpPr>
            <a:spLocks noChangeArrowheads="1"/>
          </p:cNvSpPr>
          <p:nvPr/>
        </p:nvSpPr>
        <p:spPr bwMode="auto">
          <a:xfrm>
            <a:off x="838200" y="3267075"/>
            <a:ext cx="592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75-79</a:t>
            </a:r>
            <a:endParaRPr lang="en-US" sz="2400">
              <a:latin typeface="Franklin Gothic Book" pitchFamily="34" charset="0"/>
            </a:endParaRPr>
          </a:p>
        </p:txBody>
      </p:sp>
      <p:sp>
        <p:nvSpPr>
          <p:cNvPr id="349282" name="Rectangle 98"/>
          <p:cNvSpPr>
            <a:spLocks noChangeArrowheads="1"/>
          </p:cNvSpPr>
          <p:nvPr/>
        </p:nvSpPr>
        <p:spPr bwMode="auto">
          <a:xfrm>
            <a:off x="949325" y="2530475"/>
            <a:ext cx="44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FFFFFF"/>
                </a:solidFill>
                <a:latin typeface="Franklin Gothic Demi" pitchFamily="34" charset="0"/>
              </a:rPr>
              <a:t>Tutti</a:t>
            </a:r>
            <a:endParaRPr lang="en-US" sz="2400">
              <a:latin typeface="Franklin Gothic Book" pitchFamily="34" charset="0"/>
            </a:endParaRPr>
          </a:p>
        </p:txBody>
      </p:sp>
      <p:sp>
        <p:nvSpPr>
          <p:cNvPr id="349283" name="Rectangle 100"/>
          <p:cNvSpPr>
            <a:spLocks noChangeArrowheads="1"/>
          </p:cNvSpPr>
          <p:nvPr/>
        </p:nvSpPr>
        <p:spPr bwMode="auto">
          <a:xfrm>
            <a:off x="7105650" y="3490913"/>
            <a:ext cx="127000" cy="134937"/>
          </a:xfrm>
          <a:prstGeom prst="rect">
            <a:avLst/>
          </a:prstGeom>
          <a:solidFill>
            <a:srgbClr val="00FF00"/>
          </a:solidFill>
          <a:ln w="15875">
            <a:solidFill>
              <a:srgbClr val="008000"/>
            </a:solidFill>
            <a:miter lim="800000"/>
            <a:headEnd/>
            <a:tailEnd/>
          </a:ln>
        </p:spPr>
        <p:txBody>
          <a:bodyPr/>
          <a:lstStyle/>
          <a:p>
            <a:endParaRPr lang="it-IT"/>
          </a:p>
        </p:txBody>
      </p:sp>
      <p:sp>
        <p:nvSpPr>
          <p:cNvPr id="349284" name="Rectangle 101"/>
          <p:cNvSpPr>
            <a:spLocks noChangeArrowheads="1"/>
          </p:cNvSpPr>
          <p:nvPr/>
        </p:nvSpPr>
        <p:spPr bwMode="auto">
          <a:xfrm>
            <a:off x="7313613" y="3406775"/>
            <a:ext cx="9159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FFFFFF"/>
                </a:solidFill>
                <a:latin typeface="Franklin Gothic Book" pitchFamily="34" charset="0"/>
              </a:rPr>
              <a:t>Normale</a:t>
            </a:r>
            <a:endParaRPr lang="en-US" sz="2400">
              <a:latin typeface="Franklin Gothic Book" pitchFamily="34" charset="0"/>
            </a:endParaRPr>
          </a:p>
        </p:txBody>
      </p:sp>
      <p:sp>
        <p:nvSpPr>
          <p:cNvPr id="349285" name="Rectangle 102"/>
          <p:cNvSpPr>
            <a:spLocks noChangeArrowheads="1"/>
          </p:cNvSpPr>
          <p:nvPr/>
        </p:nvSpPr>
        <p:spPr bwMode="auto">
          <a:xfrm>
            <a:off x="7105650" y="3859213"/>
            <a:ext cx="127000" cy="134937"/>
          </a:xfrm>
          <a:prstGeom prst="rect">
            <a:avLst/>
          </a:prstGeom>
          <a:solidFill>
            <a:srgbClr val="FFFF00"/>
          </a:solidFill>
          <a:ln w="15875">
            <a:solidFill>
              <a:srgbClr val="FFCC00"/>
            </a:solidFill>
            <a:miter lim="800000"/>
            <a:headEnd/>
            <a:tailEnd/>
          </a:ln>
        </p:spPr>
        <p:txBody>
          <a:bodyPr/>
          <a:lstStyle/>
          <a:p>
            <a:endParaRPr lang="it-IT"/>
          </a:p>
        </p:txBody>
      </p:sp>
      <p:sp>
        <p:nvSpPr>
          <p:cNvPr id="349286" name="Rectangle 103"/>
          <p:cNvSpPr>
            <a:spLocks noChangeArrowheads="1"/>
          </p:cNvSpPr>
          <p:nvPr/>
        </p:nvSpPr>
        <p:spPr bwMode="auto">
          <a:xfrm>
            <a:off x="7313613" y="3776663"/>
            <a:ext cx="1238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FFFFFF"/>
                </a:solidFill>
                <a:latin typeface="Franklin Gothic Book" pitchFamily="34" charset="0"/>
              </a:rPr>
              <a:t>Osteopenia</a:t>
            </a:r>
            <a:endParaRPr lang="en-US" sz="2400">
              <a:latin typeface="Franklin Gothic Book" pitchFamily="34" charset="0"/>
            </a:endParaRPr>
          </a:p>
        </p:txBody>
      </p:sp>
      <p:sp>
        <p:nvSpPr>
          <p:cNvPr id="349287" name="Rectangle 104"/>
          <p:cNvSpPr>
            <a:spLocks noChangeArrowheads="1"/>
          </p:cNvSpPr>
          <p:nvPr/>
        </p:nvSpPr>
        <p:spPr bwMode="auto">
          <a:xfrm>
            <a:off x="7105650" y="4229100"/>
            <a:ext cx="127000" cy="133350"/>
          </a:xfrm>
          <a:prstGeom prst="rect">
            <a:avLst/>
          </a:prstGeom>
          <a:solidFill>
            <a:srgbClr val="FF0000"/>
          </a:solidFill>
          <a:ln w="15875">
            <a:solidFill>
              <a:srgbClr val="800000"/>
            </a:solidFill>
            <a:miter lim="800000"/>
            <a:headEnd/>
            <a:tailEnd/>
          </a:ln>
        </p:spPr>
        <p:txBody>
          <a:bodyPr/>
          <a:lstStyle/>
          <a:p>
            <a:endParaRPr lang="it-IT"/>
          </a:p>
        </p:txBody>
      </p:sp>
      <p:sp>
        <p:nvSpPr>
          <p:cNvPr id="349288" name="Rectangle 105"/>
          <p:cNvSpPr>
            <a:spLocks noChangeArrowheads="1"/>
          </p:cNvSpPr>
          <p:nvPr/>
        </p:nvSpPr>
        <p:spPr bwMode="auto">
          <a:xfrm>
            <a:off x="7313613" y="4144963"/>
            <a:ext cx="1304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FFFFFF"/>
                </a:solidFill>
                <a:latin typeface="Franklin Gothic Book" pitchFamily="34" charset="0"/>
              </a:rPr>
              <a:t>Osteoporosi</a:t>
            </a:r>
            <a:endParaRPr lang="en-US" sz="2400">
              <a:latin typeface="Franklin Gothic Book"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5714" name="Picture 2" descr="FRAX-Slid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487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randombar(horizontal)">
                                      <p:cBhvr>
                                        <p:cTn id="7"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itolo 1"/>
          <p:cNvSpPr>
            <a:spLocks noGrp="1"/>
          </p:cNvSpPr>
          <p:nvPr>
            <p:ph type="title"/>
          </p:nvPr>
        </p:nvSpPr>
        <p:spPr/>
        <p:txBody>
          <a:bodyPr/>
          <a:lstStyle/>
          <a:p>
            <a:r>
              <a:rPr lang="it-IT" dirty="0" smtClean="0">
                <a:solidFill>
                  <a:srgbClr val="FF0000"/>
                </a:solidFill>
                <a:ea typeface="Geneva"/>
                <a:cs typeface="Geneva"/>
              </a:rPr>
              <a:t>FRAX</a:t>
            </a:r>
          </a:p>
        </p:txBody>
      </p:sp>
      <p:sp>
        <p:nvSpPr>
          <p:cNvPr id="402435" name="Segnaposto contenuto 2"/>
          <p:cNvSpPr>
            <a:spLocks noGrp="1"/>
          </p:cNvSpPr>
          <p:nvPr>
            <p:ph idx="1"/>
          </p:nvPr>
        </p:nvSpPr>
        <p:spPr/>
        <p:txBody>
          <a:bodyPr/>
          <a:lstStyle/>
          <a:p>
            <a:r>
              <a:rPr lang="it-IT" dirty="0" smtClean="0">
                <a:solidFill>
                  <a:schemeClr val="bg1"/>
                </a:solidFill>
                <a:ea typeface="Geneva"/>
                <a:cs typeface="Geneva"/>
              </a:rPr>
              <a:t>il FRAX presenta alcuni problemi applicativi soprattutto di accesso </a:t>
            </a:r>
            <a:r>
              <a:rPr lang="it-IT" dirty="0" err="1" smtClean="0">
                <a:solidFill>
                  <a:schemeClr val="bg1"/>
                </a:solidFill>
                <a:ea typeface="Geneva"/>
                <a:cs typeface="Geneva"/>
              </a:rPr>
              <a:t>regolatorio</a:t>
            </a:r>
            <a:r>
              <a:rPr lang="it-IT" dirty="0" smtClean="0">
                <a:solidFill>
                  <a:schemeClr val="bg1"/>
                </a:solidFill>
                <a:ea typeface="Geneva"/>
                <a:cs typeface="Geneva"/>
              </a:rPr>
              <a:t> per questo sono state sviluppate versioni nazionali ed in Italia la </a:t>
            </a:r>
            <a:r>
              <a:rPr lang="it-IT" dirty="0" smtClean="0">
                <a:solidFill>
                  <a:srgbClr val="FFC000"/>
                </a:solidFill>
                <a:ea typeface="Geneva"/>
                <a:cs typeface="Geneva"/>
              </a:rPr>
              <a:t>SIOMMS ha elaborato alcuni adattamenti dell’algoritmo FRAX con lo sviluppo del </a:t>
            </a:r>
            <a:r>
              <a:rPr lang="it-IT" dirty="0" err="1" smtClean="0">
                <a:solidFill>
                  <a:srgbClr val="FFC000"/>
                </a:solidFill>
                <a:ea typeface="Geneva"/>
                <a:cs typeface="Geneva"/>
              </a:rPr>
              <a:t>DeFRA</a:t>
            </a:r>
            <a:endParaRPr lang="it-IT" dirty="0" smtClean="0">
              <a:solidFill>
                <a:srgbClr val="FFC000"/>
              </a:solidFill>
              <a:ea typeface="Geneva"/>
              <a:cs typeface="Geneva"/>
            </a:endParaRPr>
          </a:p>
        </p:txBody>
      </p:sp>
    </p:spTree>
  </p:cSld>
  <p:clrMapOvr>
    <a:masterClrMapping/>
  </p:clrMapOvr>
  <p:transition spd="slow">
    <p:strips dir="l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LG SIOMMMS.png"/>
          <p:cNvPicPr>
            <a:picLocks noChangeAspect="1"/>
          </p:cNvPicPr>
          <p:nvPr/>
        </p:nvPicPr>
        <p:blipFill>
          <a:blip r:embed="rId2"/>
          <a:stretch>
            <a:fillRect/>
          </a:stretch>
        </p:blipFill>
        <p:spPr>
          <a:xfrm>
            <a:off x="762000" y="568325"/>
            <a:ext cx="3124200" cy="1031875"/>
          </a:xfrm>
          <a:prstGeom prst="rect">
            <a:avLst/>
          </a:prstGeom>
          <a:effectLst>
            <a:outerShdw blurRad="76200" dist="12700" dir="2700000">
              <a:srgbClr val="0A0A46">
                <a:alpha val="50000"/>
              </a:srgbClr>
            </a:outerShdw>
          </a:effectLst>
        </p:spPr>
      </p:pic>
      <p:pic>
        <p:nvPicPr>
          <p:cNvPr id="128004" name="Immagine 7" descr="LG DeFRA gran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3200400"/>
            <a:ext cx="66167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o 3"/>
          <p:cNvGrpSpPr>
            <a:grpSpLocks/>
          </p:cNvGrpSpPr>
          <p:nvPr/>
        </p:nvGrpSpPr>
        <p:grpSpPr bwMode="auto">
          <a:xfrm>
            <a:off x="5508625" y="836613"/>
            <a:ext cx="2232025" cy="1079500"/>
            <a:chOff x="5508130" y="836640"/>
            <a:chExt cx="2232310" cy="1080150"/>
          </a:xfrm>
        </p:grpSpPr>
        <p:sp>
          <p:nvSpPr>
            <p:cNvPr id="3" name="Rettangolo 2"/>
            <p:cNvSpPr/>
            <p:nvPr/>
          </p:nvSpPr>
          <p:spPr>
            <a:xfrm>
              <a:off x="5508130" y="836640"/>
              <a:ext cx="2232310" cy="108015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1800">
                <a:solidFill>
                  <a:srgbClr val="FFFFFF"/>
                </a:solidFill>
              </a:endParaRPr>
            </a:p>
          </p:txBody>
        </p:sp>
        <p:pic>
          <p:nvPicPr>
            <p:cNvPr id="404486" name="Immagine 1" descr="Logo SIR-Reumatologia CMY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2610" y="904980"/>
              <a:ext cx="1701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8004"/>
                                        </p:tgtEl>
                                        <p:attrNameLst>
                                          <p:attrName>style.visibility</p:attrName>
                                        </p:attrNameLst>
                                      </p:cBhvr>
                                      <p:to>
                                        <p:strVal val="visible"/>
                                      </p:to>
                                    </p:set>
                                    <p:animEffect transition="in" filter="blinds(horizontal)">
                                      <p:cBhvr>
                                        <p:cTn id="15"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t="3906" r="21208" b="3906"/>
          <a:stretch>
            <a:fillRect/>
          </a:stretch>
        </p:blipFill>
        <p:spPr bwMode="auto">
          <a:xfrm>
            <a:off x="0" y="188913"/>
            <a:ext cx="889317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blinds(horizontal)">
                                      <p:cBhvr>
                                        <p:cTn id="7"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3">
            <a:extLst>
              <a:ext uri="{28A0092B-C50C-407E-A947-70E740481C1C}">
                <a14:useLocalDpi xmlns:a14="http://schemas.microsoft.com/office/drawing/2010/main" val="0"/>
              </a:ext>
            </a:extLst>
          </a:blip>
          <a:srcRect t="4031" b="11504"/>
          <a:stretch>
            <a:fillRect/>
          </a:stretch>
        </p:blipFill>
        <p:spPr bwMode="auto">
          <a:xfrm>
            <a:off x="611188" y="404813"/>
            <a:ext cx="804862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p:cNvSpPr>
            <a:spLocks noChangeArrowheads="1"/>
          </p:cNvSpPr>
          <p:nvPr/>
        </p:nvSpPr>
        <p:spPr bwMode="auto">
          <a:xfrm>
            <a:off x="2051050" y="1844675"/>
            <a:ext cx="6337300" cy="39608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it-IT" sz="1800">
              <a:solidFill>
                <a:srgbClr val="000000"/>
              </a:solidFill>
              <a:latin typeface="Arial" pitchFamily="34"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blinds(horizontal)">
                                      <p:cBhvr>
                                        <p:cTn id="7" dur="500"/>
                                        <p:tgtEl>
                                          <p:spTgt spid="169986"/>
                                        </p:tgtEl>
                                      </p:cBhvr>
                                    </p:animEffect>
                                  </p:childTnLst>
                                </p:cTn>
                              </p:par>
                            </p:childTnLst>
                          </p:cTn>
                        </p:par>
                        <p:par>
                          <p:cTn id="8" fill="hold" nodeType="afterGroup">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165891"/>
                                        </p:tgtEl>
                                        <p:attrNameLst>
                                          <p:attrName>style.visibility</p:attrName>
                                        </p:attrNameLst>
                                      </p:cBhvr>
                                      <p:to>
                                        <p:strVal val="visible"/>
                                      </p:to>
                                    </p:set>
                                    <p:anim calcmode="lin" valueType="num">
                                      <p:cBhvr additive="base">
                                        <p:cTn id="11" dur="500" fill="hold"/>
                                        <p:tgtEl>
                                          <p:spTgt spid="165891"/>
                                        </p:tgtEl>
                                        <p:attrNameLst>
                                          <p:attrName>ppt_x</p:attrName>
                                        </p:attrNameLst>
                                      </p:cBhvr>
                                      <p:tavLst>
                                        <p:tav tm="0">
                                          <p:val>
                                            <p:strVal val="0-#ppt_w/2"/>
                                          </p:val>
                                        </p:tav>
                                        <p:tav tm="100000">
                                          <p:val>
                                            <p:strVal val="#ppt_x"/>
                                          </p:val>
                                        </p:tav>
                                      </p:tavLst>
                                    </p:anim>
                                    <p:anim calcmode="lin" valueType="num">
                                      <p:cBhvr additive="base">
                                        <p:cTn id="12" dur="500" fill="hold"/>
                                        <p:tgtEl>
                                          <p:spTgt spid="16589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6" presetClass="emph" presetSubtype="0" repeatCount="2000" fill="hold" grpId="1" nodeType="afterEffect">
                                  <p:stCondLst>
                                    <p:cond delay="0"/>
                                  </p:stCondLst>
                                  <p:childTnLst>
                                    <p:animEffect transition="out" filter="fade">
                                      <p:cBhvr>
                                        <p:cTn id="15" dur="1000" tmFilter="0, 0; .2, .5; .8, .5; 1, 0"/>
                                        <p:tgtEl>
                                          <p:spTgt spid="165891"/>
                                        </p:tgtEl>
                                      </p:cBhvr>
                                    </p:animEffect>
                                    <p:animScale>
                                      <p:cBhvr>
                                        <p:cTn id="16" dur="500" autoRev="1" fill="hold"/>
                                        <p:tgtEl>
                                          <p:spTgt spid="16589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1"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a:extLst>
              <a:ext uri="{28A0092B-C50C-407E-A947-70E740481C1C}">
                <a14:useLocalDpi xmlns:a14="http://schemas.microsoft.com/office/drawing/2010/main" val="0"/>
              </a:ext>
            </a:extLst>
          </a:blip>
          <a:srcRect l="12874" t="24390" r="15511" b="5962"/>
          <a:stretch>
            <a:fillRect/>
          </a:stretch>
        </p:blipFill>
        <p:spPr bwMode="auto">
          <a:xfrm>
            <a:off x="360363" y="333375"/>
            <a:ext cx="842327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55" name="Rectangle 3"/>
          <p:cNvSpPr>
            <a:spLocks noChangeArrowheads="1"/>
          </p:cNvSpPr>
          <p:nvPr/>
        </p:nvSpPr>
        <p:spPr bwMode="auto">
          <a:xfrm>
            <a:off x="0" y="6453188"/>
            <a:ext cx="91440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it-IT" sz="1200">
                <a:solidFill>
                  <a:srgbClr val="0A0A46"/>
                </a:solidFill>
              </a:rPr>
              <a:t>DeFRA, 2010</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blinds(horizontal)">
                                      <p:cBhvr>
                                        <p:cTn id="7" dur="500"/>
                                        <p:tgtEl>
                                          <p:spTgt spid="168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itolo 1"/>
          <p:cNvSpPr>
            <a:spLocks noGrp="1"/>
          </p:cNvSpPr>
          <p:nvPr>
            <p:ph type="ctrTitle"/>
          </p:nvPr>
        </p:nvSpPr>
        <p:spPr/>
        <p:txBody>
          <a:bodyPr/>
          <a:lstStyle/>
          <a:p>
            <a:r>
              <a:rPr lang="it-IT" smtClean="0">
                <a:solidFill>
                  <a:srgbClr val="FFC000"/>
                </a:solidFill>
                <a:ea typeface="Geneva"/>
                <a:cs typeface="Geneva"/>
              </a:rPr>
              <a:t>DeFRA</a:t>
            </a:r>
          </a:p>
        </p:txBody>
      </p:sp>
      <p:sp>
        <p:nvSpPr>
          <p:cNvPr id="408579" name="Sottotitolo 2"/>
          <p:cNvSpPr>
            <a:spLocks noGrp="1"/>
          </p:cNvSpPr>
          <p:nvPr>
            <p:ph type="subTitle" idx="1"/>
          </p:nvPr>
        </p:nvSpPr>
        <p:spPr/>
        <p:txBody>
          <a:bodyPr/>
          <a:lstStyle/>
          <a:p>
            <a:r>
              <a:rPr lang="it-IT" smtClean="0">
                <a:solidFill>
                  <a:schemeClr val="bg1"/>
                </a:solidFill>
                <a:ea typeface="Geneva"/>
                <a:cs typeface="Geneva"/>
              </a:rPr>
              <a:t>Strumento utile per selezionare i pazienti e indirizzarli poi a successive indagini </a:t>
            </a:r>
          </a:p>
        </p:txBody>
      </p:sp>
    </p:spTree>
  </p:cSld>
  <p:clrMapOvr>
    <a:masterClrMapping/>
  </p:clrMapOvr>
  <p:transition spd="slow">
    <p:strips dir="l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idx="1"/>
          </p:nvPr>
        </p:nvSpPr>
        <p:spPr>
          <a:xfrm>
            <a:off x="539750" y="476250"/>
            <a:ext cx="7772400" cy="5761038"/>
          </a:xfrm>
        </p:spPr>
        <p:txBody>
          <a:bodyPr/>
          <a:lstStyle/>
          <a:p>
            <a:pPr algn="ctr" eaLnBrk="1" hangingPunct="1">
              <a:lnSpc>
                <a:spcPct val="90000"/>
              </a:lnSpc>
              <a:buFont typeface="Wingdings" pitchFamily="2" charset="2"/>
              <a:buNone/>
            </a:pPr>
            <a:r>
              <a:rPr lang="it-IT" sz="2800" b="1" smtClean="0">
                <a:solidFill>
                  <a:srgbClr val="FFFF00"/>
                </a:solidFill>
              </a:rPr>
              <a:t> </a:t>
            </a:r>
            <a:r>
              <a:rPr lang="it-IT" sz="2800" b="1" smtClean="0">
                <a:solidFill>
                  <a:srgbClr val="FFFF00"/>
                </a:solidFill>
                <a:latin typeface="Arial" pitchFamily="34" charset="0"/>
              </a:rPr>
              <a:t>Esami di I° livello</a:t>
            </a:r>
          </a:p>
          <a:p>
            <a:pPr algn="ctr" eaLnBrk="1" hangingPunct="1">
              <a:lnSpc>
                <a:spcPct val="90000"/>
              </a:lnSpc>
              <a:buFont typeface="Wingdings" pitchFamily="2" charset="2"/>
              <a:buNone/>
            </a:pPr>
            <a:endParaRPr lang="it-IT" sz="2800" b="1" smtClean="0">
              <a:solidFill>
                <a:schemeClr val="folHlink"/>
              </a:solidFill>
              <a:latin typeface="Arial" pitchFamily="34" charset="0"/>
            </a:endParaRPr>
          </a:p>
          <a:p>
            <a:pPr eaLnBrk="1" hangingPunct="1">
              <a:lnSpc>
                <a:spcPct val="90000"/>
              </a:lnSpc>
            </a:pPr>
            <a:r>
              <a:rPr lang="it-IT" smtClean="0">
                <a:latin typeface="Arial" pitchFamily="34" charset="0"/>
              </a:rPr>
              <a:t> VES  </a:t>
            </a:r>
          </a:p>
          <a:p>
            <a:pPr eaLnBrk="1" hangingPunct="1">
              <a:lnSpc>
                <a:spcPct val="90000"/>
              </a:lnSpc>
            </a:pPr>
            <a:r>
              <a:rPr lang="it-IT" smtClean="0">
                <a:latin typeface="Arial" pitchFamily="34" charset="0"/>
              </a:rPr>
              <a:t> Emocromo completo </a:t>
            </a:r>
          </a:p>
          <a:p>
            <a:pPr eaLnBrk="1" hangingPunct="1">
              <a:lnSpc>
                <a:spcPct val="90000"/>
              </a:lnSpc>
            </a:pPr>
            <a:r>
              <a:rPr lang="it-IT" smtClean="0">
                <a:latin typeface="Arial" pitchFamily="34" charset="0"/>
              </a:rPr>
              <a:t> Protidemia frazionata </a:t>
            </a:r>
          </a:p>
          <a:p>
            <a:pPr eaLnBrk="1" hangingPunct="1">
              <a:lnSpc>
                <a:spcPct val="90000"/>
              </a:lnSpc>
            </a:pPr>
            <a:r>
              <a:rPr lang="it-IT" smtClean="0">
                <a:latin typeface="Arial" pitchFamily="34" charset="0"/>
              </a:rPr>
              <a:t> Calcemia </a:t>
            </a:r>
          </a:p>
          <a:p>
            <a:pPr eaLnBrk="1" hangingPunct="1">
              <a:lnSpc>
                <a:spcPct val="90000"/>
              </a:lnSpc>
            </a:pPr>
            <a:r>
              <a:rPr lang="it-IT" smtClean="0">
                <a:latin typeface="Arial" pitchFamily="34" charset="0"/>
              </a:rPr>
              <a:t> Fosforemia </a:t>
            </a:r>
          </a:p>
          <a:p>
            <a:pPr eaLnBrk="1" hangingPunct="1">
              <a:lnSpc>
                <a:spcPct val="90000"/>
              </a:lnSpc>
            </a:pPr>
            <a:r>
              <a:rPr lang="it-IT" smtClean="0">
                <a:latin typeface="Arial" pitchFamily="34" charset="0"/>
              </a:rPr>
              <a:t> Fosfatasi alcalina totale </a:t>
            </a:r>
          </a:p>
          <a:p>
            <a:pPr eaLnBrk="1" hangingPunct="1">
              <a:lnSpc>
                <a:spcPct val="90000"/>
              </a:lnSpc>
            </a:pPr>
            <a:r>
              <a:rPr lang="it-IT" smtClean="0">
                <a:latin typeface="Arial" pitchFamily="34" charset="0"/>
              </a:rPr>
              <a:t> Creatininemia </a:t>
            </a:r>
          </a:p>
          <a:p>
            <a:pPr eaLnBrk="1" hangingPunct="1">
              <a:lnSpc>
                <a:spcPct val="90000"/>
              </a:lnSpc>
            </a:pPr>
            <a:r>
              <a:rPr lang="it-IT" smtClean="0">
                <a:latin typeface="Arial" pitchFamily="34" charset="0"/>
              </a:rPr>
              <a:t> Calciuria 24h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idx="1"/>
          </p:nvPr>
        </p:nvSpPr>
        <p:spPr>
          <a:xfrm>
            <a:off x="468313" y="404813"/>
            <a:ext cx="8229600" cy="5543550"/>
          </a:xfrm>
        </p:spPr>
        <p:txBody>
          <a:bodyPr/>
          <a:lstStyle/>
          <a:p>
            <a:pPr eaLnBrk="1" hangingPunct="1">
              <a:lnSpc>
                <a:spcPct val="80000"/>
              </a:lnSpc>
              <a:buFont typeface="Wingdings" pitchFamily="2" charset="2"/>
              <a:buNone/>
            </a:pPr>
            <a:r>
              <a:rPr lang="it-IT" sz="2000" b="1" smtClean="0"/>
              <a:t>                                      </a:t>
            </a:r>
            <a:r>
              <a:rPr lang="it-IT" sz="2800" b="1" smtClean="0">
                <a:solidFill>
                  <a:srgbClr val="FFFF00"/>
                </a:solidFill>
              </a:rPr>
              <a:t>Esami di II° livello</a:t>
            </a:r>
          </a:p>
          <a:p>
            <a:pPr eaLnBrk="1" hangingPunct="1">
              <a:lnSpc>
                <a:spcPct val="80000"/>
              </a:lnSpc>
              <a:buFont typeface="Wingdings" pitchFamily="2" charset="2"/>
              <a:buNone/>
            </a:pPr>
            <a:r>
              <a:rPr lang="it-IT" sz="2800" smtClean="0">
                <a:solidFill>
                  <a:srgbClr val="FFFF00"/>
                </a:solidFill>
              </a:rPr>
              <a:t> </a:t>
            </a:r>
          </a:p>
          <a:p>
            <a:pPr eaLnBrk="1" hangingPunct="1">
              <a:lnSpc>
                <a:spcPct val="80000"/>
              </a:lnSpc>
            </a:pPr>
            <a:r>
              <a:rPr lang="it-IT" sz="2400" smtClean="0"/>
              <a:t> </a:t>
            </a:r>
            <a:r>
              <a:rPr lang="it-IT" sz="2800" smtClean="0">
                <a:latin typeface="Arial" pitchFamily="34" charset="0"/>
              </a:rPr>
              <a:t>Transaminasi </a:t>
            </a:r>
          </a:p>
          <a:p>
            <a:pPr eaLnBrk="1" hangingPunct="1">
              <a:lnSpc>
                <a:spcPct val="80000"/>
              </a:lnSpc>
            </a:pPr>
            <a:r>
              <a:rPr lang="it-IT" sz="2800" smtClean="0">
                <a:latin typeface="Arial" pitchFamily="34" charset="0"/>
              </a:rPr>
              <a:t> TSH, FT4, FT3 </a:t>
            </a:r>
          </a:p>
          <a:p>
            <a:pPr eaLnBrk="1" hangingPunct="1">
              <a:lnSpc>
                <a:spcPct val="80000"/>
              </a:lnSpc>
            </a:pPr>
            <a:r>
              <a:rPr lang="it-IT" sz="2800" smtClean="0">
                <a:latin typeface="Arial" pitchFamily="34" charset="0"/>
              </a:rPr>
              <a:t> Paratormone sierico </a:t>
            </a:r>
          </a:p>
          <a:p>
            <a:pPr eaLnBrk="1" hangingPunct="1">
              <a:lnSpc>
                <a:spcPct val="80000"/>
              </a:lnSpc>
            </a:pPr>
            <a:r>
              <a:rPr lang="it-IT" sz="2800" smtClean="0">
                <a:latin typeface="Arial" pitchFamily="34" charset="0"/>
              </a:rPr>
              <a:t> 25-OH-vitamina D sierica  </a:t>
            </a:r>
          </a:p>
          <a:p>
            <a:pPr eaLnBrk="1" hangingPunct="1">
              <a:lnSpc>
                <a:spcPct val="80000"/>
              </a:lnSpc>
            </a:pPr>
            <a:r>
              <a:rPr lang="it-IT" sz="2800" smtClean="0">
                <a:latin typeface="Arial" pitchFamily="34" charset="0"/>
              </a:rPr>
              <a:t> Cortisoluria/24 ore </a:t>
            </a:r>
          </a:p>
          <a:p>
            <a:pPr eaLnBrk="1" hangingPunct="1">
              <a:lnSpc>
                <a:spcPct val="80000"/>
              </a:lnSpc>
            </a:pPr>
            <a:r>
              <a:rPr lang="it-IT" sz="2800" smtClean="0">
                <a:latin typeface="Arial" pitchFamily="34" charset="0"/>
              </a:rPr>
              <a:t> Testosterone libero nei maschi  </a:t>
            </a:r>
          </a:p>
          <a:p>
            <a:pPr eaLnBrk="1" hangingPunct="1">
              <a:lnSpc>
                <a:spcPct val="80000"/>
              </a:lnSpc>
            </a:pPr>
            <a:r>
              <a:rPr lang="it-IT" sz="2800" smtClean="0">
                <a:latin typeface="Arial" pitchFamily="34" charset="0"/>
              </a:rPr>
              <a:t> Elettroforesi proteine urinarie </a:t>
            </a:r>
          </a:p>
          <a:p>
            <a:pPr eaLnBrk="1" hangingPunct="1">
              <a:lnSpc>
                <a:spcPct val="80000"/>
              </a:lnSpc>
            </a:pPr>
            <a:r>
              <a:rPr lang="it-IT" sz="2800" smtClean="0">
                <a:latin typeface="Arial" pitchFamily="34" charset="0"/>
              </a:rPr>
              <a:t> Anticorpi anti-gliadina o anti-endomisio o anti- transglutaminasi  </a:t>
            </a:r>
          </a:p>
          <a:p>
            <a:pPr eaLnBrk="1" hangingPunct="1">
              <a:lnSpc>
                <a:spcPct val="80000"/>
              </a:lnSpc>
            </a:pPr>
            <a:r>
              <a:rPr lang="it-IT" sz="2800" smtClean="0">
                <a:latin typeface="Arial" pitchFamily="34" charset="0"/>
              </a:rPr>
              <a:t> Esami specifici per patologie associate </a:t>
            </a:r>
          </a:p>
          <a:p>
            <a:pPr eaLnBrk="1" hangingPunct="1">
              <a:lnSpc>
                <a:spcPct val="80000"/>
              </a:lnSpc>
            </a:pPr>
            <a:r>
              <a:rPr lang="it-IT" sz="2800" smtClean="0">
                <a:latin typeface="Arial" pitchFamily="34" charset="0"/>
              </a:rPr>
              <a:t> Marker specifico di turnover osseo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419100" y="1739900"/>
            <a:ext cx="8572500" cy="26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400" b="1" i="1" dirty="0">
                <a:solidFill>
                  <a:srgbClr val="FF3300"/>
                </a:solidFill>
                <a:latin typeface="Comic Sans MS" pitchFamily="66" charset="0"/>
              </a:rPr>
              <a:t>OSTEOSINTESI  </a:t>
            </a:r>
            <a:r>
              <a:rPr lang="it-IT" sz="2400" b="1" i="1" dirty="0">
                <a:solidFill>
                  <a:srgbClr val="FF3300"/>
                </a:solidFill>
              </a:rPr>
              <a:t>  </a:t>
            </a:r>
            <a:r>
              <a:rPr lang="it-IT" b="1" i="1" dirty="0">
                <a:solidFill>
                  <a:schemeClr val="accent2"/>
                </a:solidFill>
              </a:rPr>
              <a:t>     		</a:t>
            </a:r>
            <a:r>
              <a:rPr lang="it-IT" sz="2400" b="1" i="1" dirty="0">
                <a:solidFill>
                  <a:srgbClr val="FF3300"/>
                </a:solidFill>
                <a:latin typeface="Comic Sans MS" pitchFamily="66" charset="0"/>
              </a:rPr>
              <a:t>OSTEOLISI</a:t>
            </a:r>
          </a:p>
          <a:p>
            <a:endParaRPr lang="it-IT" sz="2400" b="1" i="1" dirty="0">
              <a:solidFill>
                <a:srgbClr val="FF3300"/>
              </a:solidFill>
              <a:latin typeface="Comic Sans MS" pitchFamily="66" charset="0"/>
            </a:endParaRPr>
          </a:p>
          <a:p>
            <a:r>
              <a:rPr lang="it-IT" sz="2400" dirty="0" err="1">
                <a:latin typeface="Comic Sans MS" pitchFamily="66" charset="0"/>
              </a:rPr>
              <a:t>Osteocalcina</a:t>
            </a:r>
            <a:r>
              <a:rPr lang="it-IT" sz="2400" dirty="0">
                <a:latin typeface="Comic Sans MS" pitchFamily="66" charset="0"/>
              </a:rPr>
              <a:t> (S) 			Fosfatasi acida tartrato 					          resistente (S)</a:t>
            </a:r>
          </a:p>
          <a:p>
            <a:r>
              <a:rPr lang="it-IT" sz="2400" dirty="0">
                <a:solidFill>
                  <a:srgbClr val="FFFF00"/>
                </a:solidFill>
                <a:latin typeface="Comic Sans MS" pitchFamily="66" charset="0"/>
              </a:rPr>
              <a:t>Fosfatasi alcalina ossea (S) </a:t>
            </a:r>
            <a:r>
              <a:rPr lang="it-IT" sz="2400" dirty="0">
                <a:latin typeface="Comic Sans MS" pitchFamily="66" charset="0"/>
              </a:rPr>
              <a:t>	</a:t>
            </a:r>
            <a:r>
              <a:rPr lang="it-IT" sz="2400" dirty="0" err="1">
                <a:solidFill>
                  <a:srgbClr val="FFFF00"/>
                </a:solidFill>
                <a:latin typeface="Comic Sans MS" pitchFamily="66" charset="0"/>
              </a:rPr>
              <a:t>Piridinolina</a:t>
            </a:r>
            <a:r>
              <a:rPr lang="it-IT" sz="2400" dirty="0">
                <a:solidFill>
                  <a:srgbClr val="FFFF00"/>
                </a:solidFill>
                <a:latin typeface="Comic Sans MS" pitchFamily="66" charset="0"/>
              </a:rPr>
              <a:t>/</a:t>
            </a:r>
            <a:r>
              <a:rPr lang="it-IT" sz="2400" dirty="0" err="1">
                <a:solidFill>
                  <a:srgbClr val="FFFF00"/>
                </a:solidFill>
                <a:latin typeface="Comic Sans MS" pitchFamily="66" charset="0"/>
              </a:rPr>
              <a:t>desossip</a:t>
            </a:r>
            <a:r>
              <a:rPr lang="it-IT" sz="2400" dirty="0">
                <a:solidFill>
                  <a:srgbClr val="FFFF00"/>
                </a:solidFill>
                <a:latin typeface="Comic Sans MS" pitchFamily="66" charset="0"/>
              </a:rPr>
              <a:t> (U)</a:t>
            </a:r>
          </a:p>
          <a:p>
            <a:r>
              <a:rPr lang="it-IT" sz="2400" dirty="0">
                <a:latin typeface="Comic Sans MS" pitchFamily="66" charset="0"/>
              </a:rPr>
              <a:t>Frammenti terminali 		</a:t>
            </a:r>
            <a:r>
              <a:rPr lang="it-IT" sz="2400" dirty="0" err="1">
                <a:latin typeface="Comic Sans MS" pitchFamily="66" charset="0"/>
              </a:rPr>
              <a:t>Idrossiprolina</a:t>
            </a:r>
            <a:r>
              <a:rPr lang="it-IT" sz="2400" dirty="0">
                <a:latin typeface="Comic Sans MS" pitchFamily="66" charset="0"/>
              </a:rPr>
              <a:t> (U)</a:t>
            </a:r>
          </a:p>
          <a:p>
            <a:pPr>
              <a:lnSpc>
                <a:spcPct val="50000"/>
              </a:lnSpc>
            </a:pPr>
            <a:r>
              <a:rPr lang="it-IT" sz="2400" dirty="0" err="1">
                <a:latin typeface="Comic Sans MS" pitchFamily="66" charset="0"/>
              </a:rPr>
              <a:t>procollagene</a:t>
            </a:r>
            <a:r>
              <a:rPr lang="it-IT" sz="2400" dirty="0">
                <a:latin typeface="Comic Sans MS" pitchFamily="66" charset="0"/>
              </a:rPr>
              <a:t> tipo 1 (S)  			</a:t>
            </a:r>
          </a:p>
        </p:txBody>
      </p:sp>
      <p:sp>
        <p:nvSpPr>
          <p:cNvPr id="413699" name="Rectangle 3"/>
          <p:cNvSpPr>
            <a:spLocks noChangeArrowheads="1"/>
          </p:cNvSpPr>
          <p:nvPr/>
        </p:nvSpPr>
        <p:spPr bwMode="auto">
          <a:xfrm>
            <a:off x="1371600" y="533400"/>
            <a:ext cx="6827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800" b="1">
                <a:solidFill>
                  <a:srgbClr val="FFFF00"/>
                </a:solidFill>
                <a:latin typeface="Comic Sans MS" pitchFamily="66" charset="0"/>
              </a:rPr>
              <a:t>Principali marcatori del turnover osseo</a:t>
            </a:r>
            <a:endParaRPr lang="it-IT">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itolo 1"/>
          <p:cNvSpPr>
            <a:spLocks noGrp="1"/>
          </p:cNvSpPr>
          <p:nvPr>
            <p:ph type="title"/>
          </p:nvPr>
        </p:nvSpPr>
        <p:spPr>
          <a:xfrm>
            <a:off x="357188" y="0"/>
            <a:ext cx="8786812" cy="1143000"/>
          </a:xfrm>
        </p:spPr>
        <p:txBody>
          <a:bodyPr/>
          <a:lstStyle/>
          <a:p>
            <a:pPr eaLnBrk="1" hangingPunct="1"/>
            <a:r>
              <a:rPr lang="it-IT" sz="3800" smtClean="0">
                <a:solidFill>
                  <a:srgbClr val="FFFF00"/>
                </a:solidFill>
              </a:rPr>
              <a:t>Le fratture femorali degli anziani</a:t>
            </a:r>
          </a:p>
        </p:txBody>
      </p:sp>
      <p:graphicFrame>
        <p:nvGraphicFramePr>
          <p:cNvPr id="4" name="Tabella 3"/>
          <p:cNvGraphicFramePr>
            <a:graphicFrameLocks noGrp="1"/>
          </p:cNvGraphicFramePr>
          <p:nvPr/>
        </p:nvGraphicFramePr>
        <p:xfrm>
          <a:off x="357188" y="1071563"/>
          <a:ext cx="8786813" cy="5126039"/>
        </p:xfrm>
        <a:graphic>
          <a:graphicData uri="http://schemas.openxmlformats.org/drawingml/2006/table">
            <a:tbl>
              <a:tblPr/>
              <a:tblGrid>
                <a:gridCol w="1643063"/>
                <a:gridCol w="797727"/>
                <a:gridCol w="976316"/>
                <a:gridCol w="906579"/>
                <a:gridCol w="976316"/>
                <a:gridCol w="976316"/>
                <a:gridCol w="976316"/>
                <a:gridCol w="1534180"/>
              </a:tblGrid>
              <a:tr h="927896">
                <a:tc>
                  <a:txBody>
                    <a:bodyPr/>
                    <a:lstStyle/>
                    <a:p>
                      <a:pPr>
                        <a:spcAft>
                          <a:spcPts val="0"/>
                        </a:spcAft>
                      </a:pPr>
                      <a:r>
                        <a:rPr lang="it-IT" sz="2000" dirty="0">
                          <a:latin typeface="Times New Roman"/>
                          <a:ea typeface="Times New Roman"/>
                          <a:cs typeface="Times New Roman"/>
                        </a:rPr>
                        <a:t> </a:t>
                      </a:r>
                      <a:endParaRPr lang="it-IT" sz="2000" dirty="0" smtClean="0">
                        <a:latin typeface="Times New Roman"/>
                        <a:ea typeface="Times New Roman"/>
                        <a:cs typeface="Times New Roman"/>
                      </a:endParaRPr>
                    </a:p>
                    <a:p>
                      <a:pPr algn="ctr">
                        <a:spcAft>
                          <a:spcPts val="0"/>
                        </a:spcAft>
                      </a:pPr>
                      <a:r>
                        <a:rPr lang="it-IT" sz="2000" dirty="0" smtClean="0">
                          <a:latin typeface="Times New Roman"/>
                          <a:ea typeface="Times New Roman"/>
                          <a:cs typeface="Times New Roman"/>
                        </a:rPr>
                        <a:t>ITALIA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a:latin typeface="Times New Roman"/>
                          <a:ea typeface="Times New Roman"/>
                          <a:cs typeface="Times New Roman"/>
                        </a:rPr>
                        <a:t>       </a:t>
                      </a:r>
                      <a:endParaRPr lang="it-IT" sz="2000" dirty="0">
                        <a:latin typeface="Times New Roman"/>
                        <a:ea typeface="Times New Roman"/>
                        <a:cs typeface="Times New Roman"/>
                      </a:endParaRPr>
                    </a:p>
                    <a:p>
                      <a:pPr algn="ctr">
                        <a:spcAft>
                          <a:spcPts val="0"/>
                        </a:spcAft>
                      </a:pPr>
                      <a:r>
                        <a:rPr lang="it-IT" sz="2000" b="1" dirty="0">
                          <a:latin typeface="Times New Roman"/>
                          <a:ea typeface="Times New Roman"/>
                          <a:cs typeface="Times New Roman"/>
                        </a:rPr>
                        <a:t>Anno </a:t>
                      </a:r>
                      <a:endParaRPr lang="it-IT" sz="2000" dirty="0">
                        <a:latin typeface="Times New Roman"/>
                        <a:ea typeface="Times New Roman"/>
                        <a:cs typeface="Times New Roman"/>
                      </a:endParaRPr>
                    </a:p>
                    <a:p>
                      <a:pPr algn="ctr">
                        <a:spcAft>
                          <a:spcPts val="0"/>
                        </a:spcAft>
                      </a:pPr>
                      <a:r>
                        <a:rPr lang="it-IT" sz="2000" b="1" dirty="0">
                          <a:latin typeface="Times New Roman"/>
                          <a:ea typeface="Times New Roman"/>
                          <a:cs typeface="Times New Roman"/>
                        </a:rPr>
                        <a:t>2000</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a:latin typeface="Times New Roman"/>
                          <a:ea typeface="Times New Roman"/>
                          <a:cs typeface="Times New Roman"/>
                        </a:rPr>
                        <a:t> </a:t>
                      </a:r>
                      <a:endParaRPr lang="it-IT" sz="2000" dirty="0">
                        <a:latin typeface="Times New Roman"/>
                        <a:ea typeface="Times New Roman"/>
                        <a:cs typeface="Times New Roman"/>
                      </a:endParaRPr>
                    </a:p>
                    <a:p>
                      <a:pPr algn="ctr">
                        <a:spcAft>
                          <a:spcPts val="0"/>
                        </a:spcAft>
                      </a:pPr>
                      <a:r>
                        <a:rPr lang="it-IT" sz="2000" b="1" dirty="0">
                          <a:latin typeface="Times New Roman"/>
                          <a:ea typeface="Times New Roman"/>
                          <a:cs typeface="Times New Roman"/>
                        </a:rPr>
                        <a:t>Anno 2001</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a:latin typeface="Times New Roman"/>
                          <a:ea typeface="Times New Roman"/>
                          <a:cs typeface="Times New Roman"/>
                        </a:rPr>
                        <a:t>         Anno </a:t>
                      </a:r>
                      <a:endParaRPr lang="it-IT" sz="2000" dirty="0">
                        <a:latin typeface="Times New Roman"/>
                        <a:ea typeface="Times New Roman"/>
                        <a:cs typeface="Times New Roman"/>
                      </a:endParaRPr>
                    </a:p>
                    <a:p>
                      <a:pPr algn="ctr">
                        <a:spcAft>
                          <a:spcPts val="0"/>
                        </a:spcAft>
                      </a:pPr>
                      <a:r>
                        <a:rPr lang="it-IT" sz="2000" b="1" dirty="0">
                          <a:latin typeface="Times New Roman"/>
                          <a:ea typeface="Times New Roman"/>
                          <a:cs typeface="Times New Roman"/>
                        </a:rPr>
                        <a:t>2002</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2000" dirty="0">
                        <a:latin typeface="Times New Roman"/>
                        <a:ea typeface="Times New Roman"/>
                        <a:cs typeface="Times New Roman"/>
                      </a:endParaRPr>
                    </a:p>
                    <a:p>
                      <a:pPr algn="ctr">
                        <a:spcAft>
                          <a:spcPts val="0"/>
                        </a:spcAft>
                      </a:pPr>
                      <a:r>
                        <a:rPr lang="it-IT" sz="2000" b="1" dirty="0">
                          <a:latin typeface="Times New Roman"/>
                          <a:ea typeface="Times New Roman"/>
                          <a:cs typeface="Times New Roman"/>
                        </a:rPr>
                        <a:t>Anno 2003</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2000">
                        <a:latin typeface="Times New Roman"/>
                        <a:ea typeface="Times New Roman"/>
                        <a:cs typeface="Times New Roman"/>
                      </a:endParaRPr>
                    </a:p>
                    <a:p>
                      <a:pPr algn="ctr">
                        <a:spcAft>
                          <a:spcPts val="0"/>
                        </a:spcAft>
                      </a:pPr>
                      <a:r>
                        <a:rPr lang="it-IT" sz="2000" b="1">
                          <a:latin typeface="Times New Roman"/>
                          <a:ea typeface="Times New Roman"/>
                          <a:cs typeface="Times New Roman"/>
                        </a:rPr>
                        <a:t>Anno 2004</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 </a:t>
                      </a:r>
                      <a:endParaRPr lang="it-IT" sz="2000">
                        <a:latin typeface="Times New Roman"/>
                        <a:ea typeface="Times New Roman"/>
                        <a:cs typeface="Times New Roman"/>
                      </a:endParaRPr>
                    </a:p>
                    <a:p>
                      <a:pPr algn="ctr">
                        <a:spcAft>
                          <a:spcPts val="0"/>
                        </a:spcAft>
                      </a:pPr>
                      <a:r>
                        <a:rPr lang="it-IT" sz="2000" b="1">
                          <a:latin typeface="Times New Roman"/>
                          <a:ea typeface="Times New Roman"/>
                          <a:cs typeface="Times New Roman"/>
                        </a:rPr>
                        <a:t>Anno 2005</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2000" dirty="0">
                        <a:latin typeface="Times New Roman"/>
                        <a:ea typeface="Times New Roman"/>
                        <a:cs typeface="Times New Roman"/>
                      </a:endParaRPr>
                    </a:p>
                    <a:p>
                      <a:pPr algn="ctr">
                        <a:spcAft>
                          <a:spcPts val="0"/>
                        </a:spcAft>
                      </a:pPr>
                      <a:r>
                        <a:rPr lang="it-IT" sz="2000" b="1" dirty="0">
                          <a:latin typeface="Times New Roman"/>
                          <a:ea typeface="Times New Roman"/>
                          <a:cs typeface="Times New Roman"/>
                        </a:rPr>
                        <a:t>Subtotali</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999">
                <a:tc>
                  <a:txBody>
                    <a:bodyPr/>
                    <a:lstStyle/>
                    <a:p>
                      <a:pPr algn="ctr">
                        <a:spcAft>
                          <a:spcPts val="0"/>
                        </a:spcAft>
                      </a:pPr>
                      <a:r>
                        <a:rPr lang="it-IT" sz="2000" i="1" dirty="0" smtClean="0">
                          <a:latin typeface="Times New Roman"/>
                          <a:ea typeface="Times New Roman"/>
                          <a:cs typeface="Times New Roman"/>
                        </a:rPr>
                        <a:t>Ricoveri &gt;65 x Frattura</a:t>
                      </a:r>
                      <a:r>
                        <a:rPr lang="it-IT" sz="2000" i="1" baseline="0" dirty="0" smtClean="0">
                          <a:latin typeface="Times New Roman"/>
                          <a:ea typeface="Times New Roman"/>
                          <a:cs typeface="Times New Roman"/>
                        </a:rPr>
                        <a:t> femore</a:t>
                      </a:r>
                    </a:p>
                    <a:p>
                      <a:pPr algn="ctr">
                        <a:spcAft>
                          <a:spcPts val="0"/>
                        </a:spcAft>
                      </a:pPr>
                      <a:endParaRPr lang="it-IT" sz="2000" i="1" baseline="0" dirty="0" smtClean="0">
                        <a:latin typeface="Times New Roman"/>
                        <a:ea typeface="Times New Roman"/>
                        <a:cs typeface="Times New Roman"/>
                      </a:endParaRPr>
                    </a:p>
                    <a:p>
                      <a:pPr algn="ctr">
                        <a:spcAft>
                          <a:spcPts val="0"/>
                        </a:spcAft>
                      </a:pPr>
                      <a:r>
                        <a:rPr lang="it-IT" sz="2000" i="1" baseline="0" dirty="0" smtClean="0">
                          <a:latin typeface="Times New Roman"/>
                          <a:ea typeface="Times New Roman"/>
                          <a:cs typeface="Times New Roman"/>
                        </a:rPr>
                        <a:t> N. Pazienti fratturati</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i="1" dirty="0" smtClean="0">
                          <a:latin typeface="Times New Roman"/>
                          <a:ea typeface="Times New Roman"/>
                          <a:cs typeface="Times New Roman"/>
                        </a:rPr>
                        <a:t>73.493</a:t>
                      </a:r>
                    </a:p>
                    <a:p>
                      <a:pPr algn="ctr">
                        <a:spcAft>
                          <a:spcPts val="0"/>
                        </a:spcAft>
                      </a:pPr>
                      <a:endParaRPr lang="it-IT" sz="2000" b="1" i="1" dirty="0" smtClean="0">
                        <a:latin typeface="Times New Roman"/>
                        <a:ea typeface="Times New Roman"/>
                        <a:cs typeface="Times New Roman"/>
                      </a:endParaRPr>
                    </a:p>
                    <a:p>
                      <a:pPr algn="ctr">
                        <a:spcAft>
                          <a:spcPts val="0"/>
                        </a:spcAft>
                      </a:pPr>
                      <a:endParaRPr lang="it-IT" sz="2000" b="1" i="1" dirty="0" smtClean="0">
                        <a:latin typeface="Times New Roman"/>
                        <a:ea typeface="Times New Roman"/>
                        <a:cs typeface="Times New Roman"/>
                      </a:endParaRPr>
                    </a:p>
                    <a:p>
                      <a:pPr algn="ctr">
                        <a:spcAft>
                          <a:spcPts val="0"/>
                        </a:spcAft>
                      </a:pPr>
                      <a:r>
                        <a:rPr lang="it-IT" sz="2000" b="1" i="1" dirty="0" smtClean="0">
                          <a:latin typeface="Times New Roman"/>
                          <a:ea typeface="Times New Roman"/>
                          <a:cs typeface="Times New Roman"/>
                        </a:rPr>
                        <a:t>60.095</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i="1" dirty="0" smtClean="0">
                          <a:latin typeface="Times New Roman"/>
                          <a:ea typeface="Times New Roman"/>
                          <a:cs typeface="Times New Roman"/>
                        </a:rPr>
                        <a:t>78.534</a:t>
                      </a:r>
                    </a:p>
                    <a:p>
                      <a:pPr algn="ctr">
                        <a:spcAft>
                          <a:spcPts val="0"/>
                        </a:spcAft>
                      </a:pPr>
                      <a:endParaRPr lang="it-IT" sz="2000" b="1" i="1" dirty="0" smtClean="0">
                        <a:latin typeface="Times New Roman"/>
                        <a:ea typeface="Times New Roman"/>
                        <a:cs typeface="Times New Roman"/>
                      </a:endParaRPr>
                    </a:p>
                    <a:p>
                      <a:pPr algn="ctr">
                        <a:spcAft>
                          <a:spcPts val="0"/>
                        </a:spcAft>
                      </a:pPr>
                      <a:endParaRPr lang="it-IT" sz="2000" b="1" i="1" dirty="0" smtClean="0">
                        <a:latin typeface="Times New Roman"/>
                        <a:ea typeface="Times New Roman"/>
                        <a:cs typeface="Times New Roman"/>
                      </a:endParaRPr>
                    </a:p>
                    <a:p>
                      <a:pPr algn="ctr">
                        <a:spcAft>
                          <a:spcPts val="0"/>
                        </a:spcAft>
                      </a:pPr>
                      <a:r>
                        <a:rPr lang="it-IT" sz="2000" b="1" i="1" dirty="0" smtClean="0">
                          <a:latin typeface="Times New Roman"/>
                          <a:ea typeface="Times New Roman"/>
                          <a:cs typeface="Times New Roman"/>
                        </a:rPr>
                        <a:t>68.189</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i="1" dirty="0" smtClean="0">
                          <a:latin typeface="Times New Roman"/>
                          <a:ea typeface="Times New Roman"/>
                          <a:cs typeface="Times New Roman"/>
                        </a:rPr>
                        <a:t>80.804</a:t>
                      </a:r>
                    </a:p>
                    <a:p>
                      <a:pPr algn="ctr">
                        <a:spcAft>
                          <a:spcPts val="0"/>
                        </a:spcAft>
                      </a:pPr>
                      <a:endParaRPr lang="it-IT" sz="2000" b="1" i="1" dirty="0" smtClean="0">
                        <a:latin typeface="Times New Roman"/>
                        <a:ea typeface="Times New Roman"/>
                        <a:cs typeface="Times New Roman"/>
                      </a:endParaRPr>
                    </a:p>
                    <a:p>
                      <a:pPr algn="ctr">
                        <a:spcAft>
                          <a:spcPts val="0"/>
                        </a:spcAft>
                      </a:pPr>
                      <a:endParaRPr lang="it-IT" sz="2000" b="1" i="1" dirty="0" smtClean="0">
                        <a:latin typeface="Times New Roman"/>
                        <a:ea typeface="Times New Roman"/>
                        <a:cs typeface="Times New Roman"/>
                      </a:endParaRPr>
                    </a:p>
                    <a:p>
                      <a:pPr algn="ctr">
                        <a:spcAft>
                          <a:spcPts val="0"/>
                        </a:spcAft>
                      </a:pPr>
                      <a:r>
                        <a:rPr lang="it-IT" sz="2000" b="1" i="1" dirty="0" smtClean="0">
                          <a:latin typeface="Times New Roman"/>
                          <a:ea typeface="Times New Roman"/>
                          <a:cs typeface="Times New Roman"/>
                        </a:rPr>
                        <a:t>70.814</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i="1" dirty="0" smtClean="0">
                          <a:latin typeface="Times New Roman"/>
                          <a:ea typeface="Times New Roman"/>
                          <a:cs typeface="Times New Roman"/>
                        </a:rPr>
                        <a:t>89.796</a:t>
                      </a:r>
                    </a:p>
                    <a:p>
                      <a:pPr algn="ctr">
                        <a:spcAft>
                          <a:spcPts val="0"/>
                        </a:spcAft>
                      </a:pPr>
                      <a:endParaRPr lang="it-IT" sz="2000" b="1" i="1" dirty="0" smtClean="0">
                        <a:latin typeface="Times New Roman"/>
                        <a:ea typeface="Times New Roman"/>
                        <a:cs typeface="Times New Roman"/>
                      </a:endParaRPr>
                    </a:p>
                    <a:p>
                      <a:pPr algn="ctr">
                        <a:spcAft>
                          <a:spcPts val="0"/>
                        </a:spcAft>
                      </a:pPr>
                      <a:endParaRPr lang="it-IT" sz="2000" b="1" i="1" dirty="0" smtClean="0">
                        <a:latin typeface="Times New Roman"/>
                        <a:ea typeface="Times New Roman"/>
                        <a:cs typeface="Times New Roman"/>
                      </a:endParaRPr>
                    </a:p>
                    <a:p>
                      <a:pPr algn="ctr">
                        <a:spcAft>
                          <a:spcPts val="0"/>
                        </a:spcAft>
                      </a:pPr>
                      <a:r>
                        <a:rPr lang="it-IT" sz="2000" b="1" i="1" dirty="0" smtClean="0">
                          <a:latin typeface="Times New Roman"/>
                          <a:ea typeface="Times New Roman"/>
                          <a:cs typeface="Times New Roman"/>
                        </a:rPr>
                        <a:t>74.484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i="1" dirty="0" smtClean="0">
                          <a:latin typeface="Times New Roman"/>
                          <a:ea typeface="Times New Roman"/>
                          <a:cs typeface="Times New Roman"/>
                        </a:rPr>
                        <a:t>90.753</a:t>
                      </a:r>
                    </a:p>
                    <a:p>
                      <a:pPr algn="ctr">
                        <a:spcAft>
                          <a:spcPts val="0"/>
                        </a:spcAft>
                      </a:pPr>
                      <a:endParaRPr lang="it-IT" sz="2000" b="1" i="1" dirty="0" smtClean="0">
                        <a:latin typeface="Times New Roman"/>
                        <a:ea typeface="Times New Roman"/>
                        <a:cs typeface="Times New Roman"/>
                      </a:endParaRPr>
                    </a:p>
                    <a:p>
                      <a:pPr algn="ctr">
                        <a:spcAft>
                          <a:spcPts val="0"/>
                        </a:spcAft>
                      </a:pPr>
                      <a:endParaRPr lang="it-IT" sz="2000" b="1" i="1" dirty="0" smtClean="0">
                        <a:latin typeface="Times New Roman"/>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2000" b="1" i="1" dirty="0" smtClean="0">
                          <a:latin typeface="Times New Roman"/>
                          <a:ea typeface="Times New Roman"/>
                          <a:cs typeface="Times New Roman"/>
                        </a:rPr>
                        <a:t>75.790</a:t>
                      </a:r>
                      <a:endParaRPr lang="it-IT" sz="2000" dirty="0" smtClean="0">
                        <a:latin typeface="Times New Roman"/>
                        <a:ea typeface="Times New Roman"/>
                        <a:cs typeface="Times New Roman"/>
                      </a:endParaRPr>
                    </a:p>
                    <a:p>
                      <a:pPr algn="ctr">
                        <a:spcAft>
                          <a:spcPts val="0"/>
                        </a:spcAft>
                      </a:pP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i="1" dirty="0" smtClean="0">
                          <a:latin typeface="Times New Roman"/>
                          <a:ea typeface="Times New Roman"/>
                          <a:cs typeface="Times New Roman"/>
                        </a:rPr>
                        <a:t>94.471</a:t>
                      </a:r>
                    </a:p>
                    <a:p>
                      <a:pPr algn="ctr">
                        <a:spcAft>
                          <a:spcPts val="0"/>
                        </a:spcAft>
                      </a:pPr>
                      <a:endParaRPr lang="it-IT" sz="2000" b="1" i="1" dirty="0" smtClean="0">
                        <a:latin typeface="Times New Roman"/>
                        <a:ea typeface="Times New Roman"/>
                        <a:cs typeface="Times New Roman"/>
                      </a:endParaRPr>
                    </a:p>
                    <a:p>
                      <a:pPr algn="ctr">
                        <a:spcAft>
                          <a:spcPts val="0"/>
                        </a:spcAft>
                      </a:pPr>
                      <a:endParaRPr lang="it-IT" sz="2000" b="1" i="1" dirty="0" smtClean="0">
                        <a:latin typeface="Times New Roman"/>
                        <a:ea typeface="Times New Roman"/>
                        <a:cs typeface="Times New Roman"/>
                      </a:endParaRPr>
                    </a:p>
                    <a:p>
                      <a:pPr algn="ctr">
                        <a:spcAft>
                          <a:spcPts val="0"/>
                        </a:spcAft>
                      </a:pPr>
                      <a:r>
                        <a:rPr lang="it-IT" sz="2000" b="1" i="1" dirty="0" smtClean="0">
                          <a:latin typeface="Times New Roman"/>
                          <a:ea typeface="Times New Roman"/>
                          <a:cs typeface="Times New Roman"/>
                        </a:rPr>
                        <a:t>79.000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i="1" u="sng" dirty="0" smtClean="0">
                          <a:latin typeface="Times New Roman"/>
                          <a:ea typeface="Times New Roman"/>
                          <a:cs typeface="Times New Roman"/>
                        </a:rPr>
                        <a:t>507.671</a:t>
                      </a:r>
                    </a:p>
                    <a:p>
                      <a:pPr algn="ctr">
                        <a:spcAft>
                          <a:spcPts val="0"/>
                        </a:spcAft>
                      </a:pPr>
                      <a:endParaRPr lang="it-IT" sz="2000" b="1" i="1" u="sng" dirty="0" smtClean="0">
                        <a:latin typeface="Times New Roman"/>
                        <a:ea typeface="Times New Roman"/>
                        <a:cs typeface="Times New Roman"/>
                      </a:endParaRPr>
                    </a:p>
                    <a:p>
                      <a:pPr algn="ctr">
                        <a:spcAft>
                          <a:spcPts val="0"/>
                        </a:spcAft>
                      </a:pPr>
                      <a:endParaRPr lang="it-IT" sz="2000" b="1" i="1" u="sng" dirty="0" smtClean="0">
                        <a:latin typeface="Times New Roman"/>
                        <a:ea typeface="Times New Roman"/>
                        <a:cs typeface="Times New Roman"/>
                      </a:endParaRPr>
                    </a:p>
                    <a:p>
                      <a:pPr algn="ctr">
                        <a:spcAft>
                          <a:spcPts val="0"/>
                        </a:spcAft>
                      </a:pPr>
                      <a:r>
                        <a:rPr lang="it-IT" sz="2000" b="1" i="1" u="sng" dirty="0" smtClean="0">
                          <a:latin typeface="Times New Roman"/>
                          <a:ea typeface="Times New Roman"/>
                          <a:cs typeface="Times New Roman"/>
                        </a:rPr>
                        <a:t>428.172 (n)</a:t>
                      </a:r>
                      <a:endParaRPr lang="it-IT" sz="2000" b="1" u="sng"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604">
                <a:tc>
                  <a:txBody>
                    <a:bodyPr/>
                    <a:lstStyle/>
                    <a:p>
                      <a:pPr algn="ctr">
                        <a:spcAft>
                          <a:spcPts val="0"/>
                        </a:spcAft>
                      </a:pPr>
                      <a:r>
                        <a:rPr lang="it-IT" sz="2000" dirty="0">
                          <a:latin typeface="Times New Roman"/>
                          <a:ea typeface="Times New Roman"/>
                          <a:cs typeface="Times New Roman"/>
                        </a:rPr>
                        <a:t>Costi </a:t>
                      </a:r>
                      <a:r>
                        <a:rPr lang="it-IT" sz="2000" dirty="0" smtClean="0">
                          <a:latin typeface="Times New Roman"/>
                          <a:ea typeface="Times New Roman"/>
                          <a:cs typeface="Times New Roman"/>
                        </a:rPr>
                        <a:t>diretti</a:t>
                      </a:r>
                      <a:endParaRPr lang="it-IT" sz="2000" dirty="0">
                        <a:latin typeface="Times New Roman"/>
                        <a:ea typeface="Times New Roman"/>
                        <a:cs typeface="Times New Roman"/>
                      </a:endParaRPr>
                    </a:p>
                    <a:p>
                      <a:pPr algn="ctr">
                        <a:spcAft>
                          <a:spcPts val="0"/>
                        </a:spcAft>
                      </a:pPr>
                      <a:r>
                        <a:rPr lang="it-IT" sz="2000" dirty="0">
                          <a:latin typeface="Times New Roman"/>
                          <a:ea typeface="Times New Roman"/>
                          <a:cs typeface="Times New Roman"/>
                        </a:rPr>
                        <a:t>(</a:t>
                      </a:r>
                      <a:r>
                        <a:rPr lang="it-IT" sz="2000" dirty="0" smtClean="0">
                          <a:latin typeface="Times New Roman"/>
                          <a:ea typeface="Times New Roman"/>
                          <a:cs typeface="Times New Roman"/>
                        </a:rPr>
                        <a:t>milioni </a:t>
                      </a:r>
                      <a:r>
                        <a:rPr lang="it-IT" sz="2000" dirty="0">
                          <a:latin typeface="Times New Roman"/>
                          <a:ea typeface="Times New Roman"/>
                          <a:cs typeface="Times New Roman"/>
                        </a:rPr>
                        <a:t>euro)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343</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a:latin typeface="Times New Roman"/>
                          <a:ea typeface="Times New Roman"/>
                          <a:cs typeface="Times New Roman"/>
                        </a:rPr>
                        <a:t>374</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394</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433</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448</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a:latin typeface="Times New Roman"/>
                          <a:ea typeface="Times New Roman"/>
                          <a:cs typeface="Times New Roman"/>
                        </a:rPr>
                        <a:t>467</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u="sng" dirty="0" smtClean="0">
                          <a:latin typeface="Times New Roman"/>
                          <a:ea typeface="Times New Roman"/>
                          <a:cs typeface="Times New Roman"/>
                        </a:rPr>
                        <a:t>2.459.000.000</a:t>
                      </a:r>
                      <a:endParaRPr lang="it-IT" sz="2000" b="1" u="sng"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0811">
                <a:tc>
                  <a:txBody>
                    <a:bodyPr/>
                    <a:lstStyle/>
                    <a:p>
                      <a:pPr algn="ctr">
                        <a:spcAft>
                          <a:spcPts val="0"/>
                        </a:spcAft>
                      </a:pPr>
                      <a:r>
                        <a:rPr lang="it-IT" sz="2000" dirty="0">
                          <a:latin typeface="Times New Roman"/>
                          <a:ea typeface="Times New Roman"/>
                          <a:cs typeface="Times New Roman"/>
                        </a:rPr>
                        <a:t>Costi  </a:t>
                      </a:r>
                      <a:r>
                        <a:rPr lang="it-IT" sz="2000" dirty="0" smtClean="0">
                          <a:latin typeface="Times New Roman"/>
                          <a:ea typeface="Times New Roman"/>
                          <a:cs typeface="Times New Roman"/>
                        </a:rPr>
                        <a:t>di</a:t>
                      </a:r>
                      <a:r>
                        <a:rPr lang="it-IT" sz="2000" baseline="0" dirty="0" smtClean="0">
                          <a:latin typeface="Times New Roman"/>
                          <a:ea typeface="Times New Roman"/>
                          <a:cs typeface="Times New Roman"/>
                        </a:rPr>
                        <a:t> </a:t>
                      </a:r>
                      <a:r>
                        <a:rPr lang="it-IT" sz="2000" dirty="0" smtClean="0">
                          <a:latin typeface="Times New Roman"/>
                          <a:ea typeface="Times New Roman"/>
                          <a:cs typeface="Times New Roman"/>
                        </a:rPr>
                        <a:t>riabilitazione  </a:t>
                      </a:r>
                      <a:endParaRPr lang="it-IT" sz="2000" dirty="0">
                        <a:latin typeface="Times New Roman"/>
                        <a:ea typeface="Times New Roman"/>
                        <a:cs typeface="Times New Roman"/>
                      </a:endParaRPr>
                    </a:p>
                    <a:p>
                      <a:pPr algn="ctr">
                        <a:spcAft>
                          <a:spcPts val="0"/>
                        </a:spcAft>
                      </a:pPr>
                      <a:r>
                        <a:rPr lang="it-IT" sz="2000" dirty="0">
                          <a:latin typeface="Times New Roman"/>
                          <a:ea typeface="Times New Roman"/>
                          <a:cs typeface="Times New Roman"/>
                        </a:rPr>
                        <a:t>(milioni </a:t>
                      </a:r>
                      <a:r>
                        <a:rPr lang="it-IT" sz="2000" dirty="0" smtClean="0">
                          <a:latin typeface="Times New Roman"/>
                          <a:ea typeface="Times New Roman"/>
                          <a:cs typeface="Times New Roman"/>
                        </a:rPr>
                        <a:t> </a:t>
                      </a:r>
                      <a:r>
                        <a:rPr lang="it-IT" sz="2000" dirty="0">
                          <a:latin typeface="Times New Roman"/>
                          <a:ea typeface="Times New Roman"/>
                          <a:cs typeface="Times New Roman"/>
                        </a:rPr>
                        <a:t>euro)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464</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470</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475</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500</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a:latin typeface="Times New Roman"/>
                          <a:ea typeface="Times New Roman"/>
                          <a:cs typeface="Times New Roman"/>
                        </a:rPr>
                        <a:t>515</a:t>
                      </a:r>
                      <a:endParaRPr lang="it-IT"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a:latin typeface="Times New Roman"/>
                          <a:ea typeface="Times New Roman"/>
                          <a:cs typeface="Times New Roman"/>
                        </a:rPr>
                        <a:t>532</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u="sng" dirty="0" smtClean="0">
                          <a:latin typeface="Times New Roman"/>
                          <a:ea typeface="Times New Roman"/>
                          <a:cs typeface="Times New Roman"/>
                        </a:rPr>
                        <a:t>2.956.000.000</a:t>
                      </a:r>
                      <a:endParaRPr lang="it-IT" sz="2000" b="1" u="sng"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728">
                <a:tc>
                  <a:txBody>
                    <a:bodyPr/>
                    <a:lstStyle/>
                    <a:p>
                      <a:pPr algn="ctr">
                        <a:spcAft>
                          <a:spcPts val="0"/>
                        </a:spcAft>
                      </a:pPr>
                      <a:r>
                        <a:rPr lang="it-IT" sz="2000" b="1" dirty="0">
                          <a:latin typeface="Times New Roman"/>
                          <a:ea typeface="Times New Roman"/>
                          <a:cs typeface="Times New Roman"/>
                        </a:rPr>
                        <a:t>Totale costi</a:t>
                      </a:r>
                      <a:endParaRPr lang="it-IT" sz="2000" dirty="0">
                        <a:latin typeface="Times New Roman"/>
                        <a:ea typeface="Times New Roman"/>
                        <a:cs typeface="Times New Roman"/>
                      </a:endParaRPr>
                    </a:p>
                    <a:p>
                      <a:pPr algn="ctr">
                        <a:spcAft>
                          <a:spcPts val="0"/>
                        </a:spcAft>
                      </a:pPr>
                      <a:r>
                        <a:rPr lang="it-IT" sz="2000" b="0" dirty="0">
                          <a:latin typeface="Times New Roman"/>
                          <a:ea typeface="Times New Roman"/>
                          <a:cs typeface="Times New Roman"/>
                        </a:rPr>
                        <a:t>(</a:t>
                      </a:r>
                      <a:r>
                        <a:rPr lang="it-IT" sz="2000" b="0" dirty="0" smtClean="0">
                          <a:latin typeface="Times New Roman"/>
                          <a:ea typeface="Times New Roman"/>
                          <a:cs typeface="Times New Roman"/>
                        </a:rPr>
                        <a:t>milioni</a:t>
                      </a:r>
                      <a:r>
                        <a:rPr lang="it-IT" sz="2000" b="0" baseline="0" dirty="0" smtClean="0">
                          <a:latin typeface="Times New Roman"/>
                          <a:ea typeface="Times New Roman"/>
                          <a:cs typeface="Times New Roman"/>
                        </a:rPr>
                        <a:t> </a:t>
                      </a:r>
                      <a:r>
                        <a:rPr lang="it-IT" sz="2000" b="0" dirty="0" smtClean="0">
                          <a:latin typeface="Times New Roman"/>
                          <a:ea typeface="Times New Roman"/>
                          <a:cs typeface="Times New Roman"/>
                        </a:rPr>
                        <a:t>Euro</a:t>
                      </a:r>
                      <a:r>
                        <a:rPr lang="it-IT" sz="2000" b="0" dirty="0">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smtClean="0">
                          <a:latin typeface="Times New Roman"/>
                          <a:ea typeface="Times New Roman"/>
                          <a:cs typeface="Times New Roman"/>
                        </a:rPr>
                        <a:t>807</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smtClean="0">
                          <a:latin typeface="Times New Roman"/>
                          <a:ea typeface="Times New Roman"/>
                          <a:cs typeface="Times New Roman"/>
                        </a:rPr>
                        <a:t>844</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smtClean="0">
                          <a:latin typeface="Times New Roman"/>
                          <a:ea typeface="Times New Roman"/>
                          <a:cs typeface="Times New Roman"/>
                        </a:rPr>
                        <a:t>869</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smtClean="0">
                          <a:latin typeface="Times New Roman"/>
                          <a:ea typeface="Times New Roman"/>
                          <a:cs typeface="Times New Roman"/>
                        </a:rPr>
                        <a:t>933</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smtClean="0">
                          <a:latin typeface="Times New Roman"/>
                          <a:ea typeface="Times New Roman"/>
                          <a:cs typeface="Times New Roman"/>
                        </a:rPr>
                        <a:t>963</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dirty="0" smtClean="0">
                          <a:latin typeface="Times New Roman"/>
                          <a:ea typeface="Times New Roman"/>
                          <a:cs typeface="Times New Roman"/>
                        </a:rPr>
                        <a:t>999</a:t>
                      </a:r>
                      <a:endParaRPr lang="it-IT"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2000" b="1" u="sng" dirty="0" smtClean="0">
                          <a:latin typeface="Times New Roman"/>
                          <a:ea typeface="Times New Roman"/>
                          <a:cs typeface="Times New Roman"/>
                        </a:rPr>
                        <a:t>5.415.000.000</a:t>
                      </a:r>
                      <a:endParaRPr lang="it-IT" sz="2000" b="1" u="sng"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74638"/>
            <a:ext cx="8219256" cy="3946450"/>
          </a:xfrm>
        </p:spPr>
        <p:txBody>
          <a:bodyPr/>
          <a:lstStyle/>
          <a:p>
            <a:r>
              <a:rPr lang="it-IT" dirty="0" smtClean="0">
                <a:solidFill>
                  <a:srgbClr val="FFFF00"/>
                </a:solidFill>
              </a:rPr>
              <a:t>Cosa fare per prevenire la osteoporosi ?</a:t>
            </a:r>
            <a:endParaRPr lang="it-IT" dirty="0">
              <a:solidFill>
                <a:srgbClr val="FFFF00"/>
              </a:solidFill>
            </a:endParaRPr>
          </a:p>
        </p:txBody>
      </p:sp>
    </p:spTree>
    <p:extLst>
      <p:ext uri="{BB962C8B-B14F-4D97-AF65-F5344CB8AC3E}">
        <p14:creationId xmlns:p14="http://schemas.microsoft.com/office/powerpoint/2010/main" val="1963612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olo 1"/>
          <p:cNvSpPr>
            <a:spLocks noGrp="1"/>
          </p:cNvSpPr>
          <p:nvPr>
            <p:ph type="ctrTitle"/>
          </p:nvPr>
        </p:nvSpPr>
        <p:spPr/>
        <p:txBody>
          <a:bodyPr/>
          <a:lstStyle/>
          <a:p>
            <a:pPr eaLnBrk="1" hangingPunct="1"/>
            <a:r>
              <a:rPr lang="it-IT" smtClean="0"/>
              <a:t>Linee guida per la diagnosi, la prevenzione, e l'approccio terapeutico all'osteoporosi</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idx="1"/>
          </p:nvPr>
        </p:nvSpPr>
        <p:spPr>
          <a:xfrm>
            <a:off x="323850" y="404813"/>
            <a:ext cx="8515350" cy="6264275"/>
          </a:xfrm>
        </p:spPr>
        <p:txBody>
          <a:bodyPr/>
          <a:lstStyle/>
          <a:p>
            <a:pPr eaLnBrk="1" hangingPunct="1">
              <a:buFont typeface="Wingdings" pitchFamily="2" charset="2"/>
              <a:buNone/>
            </a:pPr>
            <a:r>
              <a:rPr lang="it-IT" b="1" dirty="0" smtClean="0"/>
              <a:t>                   </a:t>
            </a:r>
            <a:r>
              <a:rPr lang="it-IT" b="1" dirty="0" smtClean="0">
                <a:solidFill>
                  <a:srgbClr val="FFFF00"/>
                </a:solidFill>
              </a:rPr>
              <a:t>Prevenzione dell’osteoporosi </a:t>
            </a:r>
          </a:p>
          <a:p>
            <a:pPr eaLnBrk="1" hangingPunct="1">
              <a:buFont typeface="Wingdings" pitchFamily="2" charset="2"/>
              <a:buNone/>
            </a:pPr>
            <a:endParaRPr lang="it-IT" b="1" dirty="0" smtClean="0"/>
          </a:p>
          <a:p>
            <a:pPr algn="just" eaLnBrk="1" hangingPunct="1">
              <a:buFont typeface="Wingdings" pitchFamily="2" charset="2"/>
              <a:buNone/>
            </a:pPr>
            <a:r>
              <a:rPr lang="it-IT" i="1" dirty="0" smtClean="0"/>
              <a:t>    </a:t>
            </a:r>
            <a:r>
              <a:rPr lang="it-IT" sz="2800" dirty="0" smtClean="0">
                <a:latin typeface="Arial" pitchFamily="34" charset="0"/>
              </a:rPr>
              <a:t>La prevenzione dell’osteoporosi consiste nelle misure tese ad impedire o rallentare la comparsa dell’osteoporosi, e si attua mediante la correzione dei fattori di rischio. Interventi non farmacologici (dieta, attività fisica) o la eliminazione di fattori di rischio modificabili (fumo, igiene di vita) possono essere consigliati a tutti. Una dieta adeguata con giusto apporto di vitamina D, ma anche equilibrata con corretto apporto di proteine, carboidrati e lipidi possono essere utile per ottimizzare il picco di massa ossea anche in età giovanile.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ext Box 2"/>
          <p:cNvSpPr txBox="1">
            <a:spLocks noChangeArrowheads="1"/>
          </p:cNvSpPr>
          <p:nvPr/>
        </p:nvSpPr>
        <p:spPr bwMode="auto">
          <a:xfrm>
            <a:off x="1524000" y="228600"/>
            <a:ext cx="670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2800" b="1">
                <a:solidFill>
                  <a:srgbClr val="FFFF00"/>
                </a:solidFill>
                <a:latin typeface="Comic Sans MS" pitchFamily="66" charset="0"/>
              </a:rPr>
              <a:t>PREVENZIONE DELL’OSTEOPOROSI</a:t>
            </a:r>
          </a:p>
        </p:txBody>
      </p:sp>
      <p:sp>
        <p:nvSpPr>
          <p:cNvPr id="418819" name="Text Box 3"/>
          <p:cNvSpPr txBox="1">
            <a:spLocks noChangeArrowheads="1"/>
          </p:cNvSpPr>
          <p:nvPr/>
        </p:nvSpPr>
        <p:spPr bwMode="auto">
          <a:xfrm>
            <a:off x="1295400" y="990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2400">
                <a:solidFill>
                  <a:srgbClr val="FF0000"/>
                </a:solidFill>
                <a:latin typeface="Comic Sans MS" pitchFamily="66" charset="0"/>
              </a:rPr>
              <a:t>La prevenzione deve essere attuata a tutte le età</a:t>
            </a:r>
          </a:p>
        </p:txBody>
      </p:sp>
      <p:grpSp>
        <p:nvGrpSpPr>
          <p:cNvPr id="418820" name="Group 4"/>
          <p:cNvGrpSpPr>
            <a:grpSpLocks/>
          </p:cNvGrpSpPr>
          <p:nvPr/>
        </p:nvGrpSpPr>
        <p:grpSpPr bwMode="auto">
          <a:xfrm>
            <a:off x="457200" y="1905000"/>
            <a:ext cx="3962400" cy="1703388"/>
            <a:chOff x="288" y="1200"/>
            <a:chExt cx="2496" cy="1073"/>
          </a:xfrm>
        </p:grpSpPr>
        <p:pic>
          <p:nvPicPr>
            <p:cNvPr id="418837" name="Picture 5" descr="lat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1200"/>
              <a:ext cx="885" cy="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38" name="Text Box 6"/>
            <p:cNvSpPr txBox="1">
              <a:spLocks noChangeArrowheads="1"/>
            </p:cNvSpPr>
            <p:nvPr/>
          </p:nvSpPr>
          <p:spPr bwMode="auto">
            <a:xfrm>
              <a:off x="1248" y="1440"/>
              <a:ext cx="15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a:latin typeface="Comic Sans MS" pitchFamily="66" charset="0"/>
                </a:rPr>
                <a:t>Adeguato apporto di Ca e vit D</a:t>
              </a:r>
            </a:p>
          </p:txBody>
        </p:sp>
      </p:grpSp>
      <p:grpSp>
        <p:nvGrpSpPr>
          <p:cNvPr id="418821" name="Group 7"/>
          <p:cNvGrpSpPr>
            <a:grpSpLocks/>
          </p:cNvGrpSpPr>
          <p:nvPr/>
        </p:nvGrpSpPr>
        <p:grpSpPr bwMode="auto">
          <a:xfrm>
            <a:off x="258763" y="4114800"/>
            <a:ext cx="4999037" cy="1604963"/>
            <a:chOff x="115" y="2688"/>
            <a:chExt cx="3149" cy="1011"/>
          </a:xfrm>
        </p:grpSpPr>
        <p:pic>
          <p:nvPicPr>
            <p:cNvPr id="418835" name="Picture 8" descr="0446_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 y="2688"/>
              <a:ext cx="1517"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36" name="Text Box 9"/>
            <p:cNvSpPr txBox="1">
              <a:spLocks noChangeArrowheads="1"/>
            </p:cNvSpPr>
            <p:nvPr/>
          </p:nvSpPr>
          <p:spPr bwMode="auto">
            <a:xfrm>
              <a:off x="1680" y="2928"/>
              <a:ext cx="15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a:latin typeface="Comic Sans MS" pitchFamily="66" charset="0"/>
                </a:rPr>
                <a:t>Attività fisica</a:t>
              </a:r>
            </a:p>
          </p:txBody>
        </p:sp>
      </p:grpSp>
      <p:grpSp>
        <p:nvGrpSpPr>
          <p:cNvPr id="418822" name="Group 10"/>
          <p:cNvGrpSpPr>
            <a:grpSpLocks/>
          </p:cNvGrpSpPr>
          <p:nvPr/>
        </p:nvGrpSpPr>
        <p:grpSpPr bwMode="auto">
          <a:xfrm>
            <a:off x="4953000" y="2057400"/>
            <a:ext cx="3352800" cy="1419225"/>
            <a:chOff x="3120" y="1296"/>
            <a:chExt cx="2112" cy="894"/>
          </a:xfrm>
        </p:grpSpPr>
        <p:grpSp>
          <p:nvGrpSpPr>
            <p:cNvPr id="418831" name="Group 11"/>
            <p:cNvGrpSpPr>
              <a:grpSpLocks/>
            </p:cNvGrpSpPr>
            <p:nvPr/>
          </p:nvGrpSpPr>
          <p:grpSpPr bwMode="auto">
            <a:xfrm>
              <a:off x="3120" y="1296"/>
              <a:ext cx="894" cy="894"/>
              <a:chOff x="2802" y="1296"/>
              <a:chExt cx="894" cy="894"/>
            </a:xfrm>
          </p:grpSpPr>
          <p:pic>
            <p:nvPicPr>
              <p:cNvPr id="418833" name="Picture 12" descr="Go to full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2" y="1296"/>
                <a:ext cx="894"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834" name="Picture 13" descr="Go to fullsize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 y="1728"/>
                <a:ext cx="462"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8832" name="Text Box 14"/>
            <p:cNvSpPr txBox="1">
              <a:spLocks noChangeArrowheads="1"/>
            </p:cNvSpPr>
            <p:nvPr/>
          </p:nvSpPr>
          <p:spPr bwMode="auto">
            <a:xfrm>
              <a:off x="4080" y="1488"/>
              <a:ext cx="115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a:latin typeface="Comic Sans MS" pitchFamily="66" charset="0"/>
                </a:rPr>
                <a:t>Astensione dal fumo</a:t>
              </a:r>
            </a:p>
          </p:txBody>
        </p:sp>
      </p:grpSp>
      <p:grpSp>
        <p:nvGrpSpPr>
          <p:cNvPr id="418823" name="Group 15"/>
          <p:cNvGrpSpPr>
            <a:grpSpLocks/>
          </p:cNvGrpSpPr>
          <p:nvPr/>
        </p:nvGrpSpPr>
        <p:grpSpPr bwMode="auto">
          <a:xfrm>
            <a:off x="5029200" y="3962400"/>
            <a:ext cx="3429000" cy="1314450"/>
            <a:chOff x="3072" y="2532"/>
            <a:chExt cx="2160" cy="828"/>
          </a:xfrm>
        </p:grpSpPr>
        <p:pic>
          <p:nvPicPr>
            <p:cNvPr id="418829" name="Picture 16" descr="Go to full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2" y="2532"/>
              <a:ext cx="828"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30" name="Text Box 17"/>
            <p:cNvSpPr txBox="1">
              <a:spLocks noChangeArrowheads="1"/>
            </p:cNvSpPr>
            <p:nvPr/>
          </p:nvSpPr>
          <p:spPr bwMode="auto">
            <a:xfrm>
              <a:off x="3936" y="2688"/>
              <a:ext cx="129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a:latin typeface="Comic Sans MS" pitchFamily="66" charset="0"/>
                </a:rPr>
                <a:t>Evitare abuso alcool</a:t>
              </a:r>
            </a:p>
          </p:txBody>
        </p:sp>
      </p:grpSp>
      <p:grpSp>
        <p:nvGrpSpPr>
          <p:cNvPr id="418824" name="Group 18"/>
          <p:cNvGrpSpPr>
            <a:grpSpLocks/>
          </p:cNvGrpSpPr>
          <p:nvPr/>
        </p:nvGrpSpPr>
        <p:grpSpPr bwMode="auto">
          <a:xfrm>
            <a:off x="3505200" y="5454650"/>
            <a:ext cx="4419600" cy="1631950"/>
            <a:chOff x="2640" y="3436"/>
            <a:chExt cx="2784" cy="1028"/>
          </a:xfrm>
        </p:grpSpPr>
        <p:grpSp>
          <p:nvGrpSpPr>
            <p:cNvPr id="418825" name="Group 19"/>
            <p:cNvGrpSpPr>
              <a:grpSpLocks/>
            </p:cNvGrpSpPr>
            <p:nvPr/>
          </p:nvGrpSpPr>
          <p:grpSpPr bwMode="auto">
            <a:xfrm>
              <a:off x="2640" y="3436"/>
              <a:ext cx="912" cy="1028"/>
              <a:chOff x="1248" y="816"/>
              <a:chExt cx="864" cy="1028"/>
            </a:xfrm>
          </p:grpSpPr>
          <p:pic>
            <p:nvPicPr>
              <p:cNvPr id="418827" name="Picture 20" descr="pillo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3" y="816"/>
                <a:ext cx="811"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28" name="Text Box 21"/>
              <p:cNvSpPr txBox="1">
                <a:spLocks noChangeArrowheads="1"/>
              </p:cNvSpPr>
              <p:nvPr/>
            </p:nvSpPr>
            <p:spPr bwMode="auto">
              <a:xfrm>
                <a:off x="1248" y="1632"/>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endParaRPr lang="it-IT" sz="1600" b="1">
                  <a:solidFill>
                    <a:srgbClr val="FF9900"/>
                  </a:solidFill>
                  <a:latin typeface="Comic Sans MS" pitchFamily="66" charset="0"/>
                </a:endParaRPr>
              </a:p>
            </p:txBody>
          </p:sp>
        </p:grpSp>
        <p:sp>
          <p:nvSpPr>
            <p:cNvPr id="418826" name="Text Box 22"/>
            <p:cNvSpPr txBox="1">
              <a:spLocks noChangeArrowheads="1"/>
            </p:cNvSpPr>
            <p:nvPr/>
          </p:nvSpPr>
          <p:spPr bwMode="auto">
            <a:xfrm>
              <a:off x="3648" y="3456"/>
              <a:ext cx="1776"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a:r>
                <a:rPr lang="it-IT">
                  <a:solidFill>
                    <a:schemeClr val="accent2"/>
                  </a:solidFill>
                  <a:latin typeface="Comic Sans MS" pitchFamily="66" charset="0"/>
                </a:rPr>
                <a:t>…</a:t>
              </a:r>
              <a:r>
                <a:rPr lang="it-IT">
                  <a:latin typeface="Comic Sans MS" pitchFamily="66" charset="0"/>
                </a:rPr>
                <a:t>nella donna in menopausa eventuale terapia ormonale (HRT)</a:t>
              </a:r>
            </a:p>
          </p:txBody>
        </p:sp>
      </p:gr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idx="1"/>
          </p:nvPr>
        </p:nvSpPr>
        <p:spPr>
          <a:xfrm>
            <a:off x="152400" y="304800"/>
            <a:ext cx="8839200" cy="6248400"/>
          </a:xfrm>
        </p:spPr>
        <p:txBody>
          <a:bodyPr/>
          <a:lstStyle/>
          <a:p>
            <a:pPr eaLnBrk="1" hangingPunct="1">
              <a:lnSpc>
                <a:spcPct val="80000"/>
              </a:lnSpc>
              <a:buFont typeface="Wingdings" pitchFamily="2" charset="2"/>
              <a:buNone/>
            </a:pPr>
            <a:r>
              <a:rPr lang="it-IT" sz="2000" b="1" dirty="0" smtClean="0"/>
              <a:t>             </a:t>
            </a:r>
            <a:r>
              <a:rPr lang="it-IT" sz="2400" b="1" dirty="0" smtClean="0">
                <a:solidFill>
                  <a:srgbClr val="FFFF00"/>
                </a:solidFill>
                <a:latin typeface="Arial" pitchFamily="34" charset="0"/>
              </a:rPr>
              <a:t>Il ruolo di un corretto apporto di calcio e vitamina D</a:t>
            </a:r>
          </a:p>
          <a:p>
            <a:pPr eaLnBrk="1" hangingPunct="1">
              <a:lnSpc>
                <a:spcPct val="80000"/>
              </a:lnSpc>
              <a:buFont typeface="Wingdings" pitchFamily="2" charset="2"/>
              <a:buNone/>
            </a:pPr>
            <a:endParaRPr lang="it-IT" sz="2400" b="1" dirty="0" smtClean="0">
              <a:solidFill>
                <a:schemeClr val="folHlink"/>
              </a:solidFill>
              <a:latin typeface="Arial" pitchFamily="34" charset="0"/>
            </a:endParaRPr>
          </a:p>
          <a:p>
            <a:pPr eaLnBrk="1" hangingPunct="1">
              <a:lnSpc>
                <a:spcPct val="80000"/>
              </a:lnSpc>
              <a:buFont typeface="Wingdings" pitchFamily="2" charset="2"/>
              <a:buNone/>
            </a:pPr>
            <a:endParaRPr lang="it-IT" sz="2400" b="1" dirty="0" smtClean="0">
              <a:solidFill>
                <a:schemeClr val="folHlink"/>
              </a:solidFill>
              <a:latin typeface="Arial" pitchFamily="34" charset="0"/>
            </a:endParaRPr>
          </a:p>
          <a:p>
            <a:pPr eaLnBrk="1" hangingPunct="1">
              <a:lnSpc>
                <a:spcPct val="80000"/>
              </a:lnSpc>
            </a:pPr>
            <a:r>
              <a:rPr lang="it-IT" sz="1200" b="1" dirty="0" smtClean="0"/>
              <a:t> </a:t>
            </a:r>
            <a:r>
              <a:rPr lang="it-IT" sz="2400" dirty="0" smtClean="0">
                <a:latin typeface="Arial" pitchFamily="34" charset="0"/>
              </a:rPr>
              <a:t>L’introito medio giornaliero di </a:t>
            </a:r>
            <a:r>
              <a:rPr lang="it-IT" sz="2400" dirty="0" smtClean="0">
                <a:solidFill>
                  <a:srgbClr val="FFFF99"/>
                </a:solidFill>
                <a:latin typeface="Arial" pitchFamily="34" charset="0"/>
              </a:rPr>
              <a:t>calcio </a:t>
            </a:r>
            <a:r>
              <a:rPr lang="it-IT" sz="2400" dirty="0" smtClean="0">
                <a:latin typeface="Arial" pitchFamily="34" charset="0"/>
              </a:rPr>
              <a:t>nella popolazione è insufficiente, specie in età senile. A queste carenze alimentari è ascritto un largo eccesso di osteoporosi, fratture osteoporotiche e morbilità generale.. Le dosi consigliabili di supplementi di calcio vanno commisurate al grado di carenza alimentare (in generale tra </a:t>
            </a:r>
            <a:r>
              <a:rPr lang="it-IT" sz="2400" u="sng" dirty="0" smtClean="0">
                <a:solidFill>
                  <a:srgbClr val="FFFF99"/>
                </a:solidFill>
                <a:latin typeface="Arial" pitchFamily="34" charset="0"/>
              </a:rPr>
              <a:t>500 e 1.000 mg/die</a:t>
            </a:r>
            <a:r>
              <a:rPr lang="it-IT" sz="2400" dirty="0" smtClean="0">
                <a:latin typeface="Arial" pitchFamily="34" charset="0"/>
              </a:rPr>
              <a:t>).</a:t>
            </a:r>
          </a:p>
          <a:p>
            <a:pPr eaLnBrk="1" hangingPunct="1">
              <a:lnSpc>
                <a:spcPct val="80000"/>
              </a:lnSpc>
              <a:buFontTx/>
              <a:buNone/>
            </a:pPr>
            <a:endParaRPr lang="it-IT" sz="2400" dirty="0" smtClean="0">
              <a:latin typeface="Arial" pitchFamily="34" charset="0"/>
            </a:endParaRPr>
          </a:p>
          <a:p>
            <a:pPr eaLnBrk="1" hangingPunct="1">
              <a:lnSpc>
                <a:spcPct val="80000"/>
              </a:lnSpc>
            </a:pPr>
            <a:r>
              <a:rPr lang="it-IT" sz="2400" dirty="0" smtClean="0">
                <a:latin typeface="Arial" pitchFamily="34" charset="0"/>
              </a:rPr>
              <a:t> </a:t>
            </a:r>
            <a:r>
              <a:rPr lang="it-IT" sz="2400" dirty="0" smtClean="0">
                <a:solidFill>
                  <a:srgbClr val="FFFF99"/>
                </a:solidFill>
                <a:latin typeface="Arial" pitchFamily="34" charset="0"/>
              </a:rPr>
              <a:t>La vitamina D</a:t>
            </a:r>
            <a:r>
              <a:rPr lang="it-IT" sz="2400" dirty="0" smtClean="0">
                <a:latin typeface="Arial" pitchFamily="34" charset="0"/>
              </a:rPr>
              <a:t> può essere somministrata a dosi giornaliere di 400-800 U/die o a dosi settimanali di 2.800-6.000 U o a dosi di 100.000-300.000 U ogni 4-6 mesi oppure a dosi uniche di 400.000-600.000 U/anno</a:t>
            </a:r>
          </a:p>
          <a:p>
            <a:pPr eaLnBrk="1" hangingPunct="1">
              <a:lnSpc>
                <a:spcPct val="80000"/>
              </a:lnSpc>
            </a:pPr>
            <a:endParaRPr lang="it-IT" sz="2400" dirty="0">
              <a:latin typeface="Arial" pitchFamily="34" charset="0"/>
            </a:endParaRPr>
          </a:p>
          <a:p>
            <a:pPr eaLnBrk="1" hangingPunct="1">
              <a:lnSpc>
                <a:spcPct val="80000"/>
              </a:lnSpc>
            </a:pPr>
            <a:r>
              <a:rPr lang="it-IT" sz="2400" dirty="0" smtClean="0">
                <a:latin typeface="Arial" pitchFamily="34" charset="0"/>
              </a:rPr>
              <a:t>Soglia ottimale di </a:t>
            </a:r>
            <a:r>
              <a:rPr lang="it-IT" sz="2400" dirty="0" err="1" smtClean="0">
                <a:latin typeface="Arial" pitchFamily="34" charset="0"/>
              </a:rPr>
              <a:t>vitD</a:t>
            </a:r>
            <a:r>
              <a:rPr lang="it-IT" sz="2400" dirty="0" smtClean="0">
                <a:latin typeface="Arial" pitchFamily="34" charset="0"/>
              </a:rPr>
              <a:t> per riduzione fattori di rischio per cadute e fratture: 30 </a:t>
            </a:r>
            <a:r>
              <a:rPr lang="it-IT" sz="2400" dirty="0" err="1" smtClean="0">
                <a:latin typeface="Arial" pitchFamily="34" charset="0"/>
              </a:rPr>
              <a:t>ng</a:t>
            </a:r>
            <a:r>
              <a:rPr lang="it-IT" sz="2400" dirty="0" smtClean="0">
                <a:latin typeface="Arial" pitchFamily="34" charset="0"/>
              </a:rPr>
              <a:t>/ml</a:t>
            </a:r>
          </a:p>
          <a:p>
            <a:pPr eaLnBrk="1" hangingPunct="1">
              <a:lnSpc>
                <a:spcPct val="80000"/>
              </a:lnSpc>
            </a:pPr>
            <a:endParaRPr lang="it-IT" sz="24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395288" y="333375"/>
            <a:ext cx="8280400" cy="6191250"/>
          </a:xfrm>
          <a:ln w="12700">
            <a:solidFill>
              <a:srgbClr val="FFFFCC"/>
            </a:solidFill>
            <a:miter lim="800000"/>
            <a:headEnd/>
            <a:tailEnd/>
          </a:ln>
        </p:spPr>
        <p:txBody>
          <a:bodyPr/>
          <a:lstStyle/>
          <a:p>
            <a:pPr algn="l" eaLnBrk="1" hangingPunct="1"/>
            <a:r>
              <a:rPr lang="it-IT" sz="2000" b="1" smtClean="0">
                <a:solidFill>
                  <a:srgbClr val="FF0000"/>
                </a:solidFill>
                <a:cs typeface="Arial" pitchFamily="34" charset="0"/>
              </a:rPr>
              <a:t>Kanis JA, Burlet N, Cooper C, Delmas PD, Reginster, JY, Borgstrm F, Rizzoli R.</a:t>
            </a:r>
            <a:br>
              <a:rPr lang="it-IT" sz="2000" b="1" smtClean="0">
                <a:solidFill>
                  <a:srgbClr val="FF0000"/>
                </a:solidFill>
                <a:cs typeface="Arial" pitchFamily="34" charset="0"/>
              </a:rPr>
            </a:br>
            <a:r>
              <a:rPr lang="it-IT" sz="2000" b="1" smtClean="0">
                <a:solidFill>
                  <a:srgbClr val="FF0000"/>
                </a:solidFill>
                <a:cs typeface="Arial" pitchFamily="34" charset="0"/>
              </a:rPr>
              <a:t/>
            </a:r>
            <a:br>
              <a:rPr lang="it-IT" sz="2000" b="1" smtClean="0">
                <a:solidFill>
                  <a:srgbClr val="FF0000"/>
                </a:solidFill>
                <a:cs typeface="Arial" pitchFamily="34" charset="0"/>
              </a:rPr>
            </a:br>
            <a:r>
              <a:rPr lang="it-IT" sz="2000" smtClean="0">
                <a:solidFill>
                  <a:srgbClr val="FF0000"/>
                </a:solidFill>
                <a:cs typeface="Arial" pitchFamily="34" charset="0"/>
              </a:rPr>
              <a:t>On behalf of the European Society for Clinical and Economic Aspects of Osteoporosis and Osteoarthritis   </a:t>
            </a:r>
            <a:r>
              <a:rPr lang="it-IT" sz="2000" b="1" u="sng" smtClean="0">
                <a:solidFill>
                  <a:srgbClr val="FF0000"/>
                </a:solidFill>
                <a:cs typeface="Arial" pitchFamily="34" charset="0"/>
              </a:rPr>
              <a:t>(ESCEO).</a:t>
            </a:r>
            <a:r>
              <a:rPr lang="it-IT" sz="2000" smtClean="0">
                <a:solidFill>
                  <a:srgbClr val="FF0000"/>
                </a:solidFill>
                <a:cs typeface="Arial" pitchFamily="34" charset="0"/>
              </a:rPr>
              <a:t/>
            </a:r>
            <a:br>
              <a:rPr lang="it-IT" sz="2000" smtClean="0">
                <a:solidFill>
                  <a:srgbClr val="FF0000"/>
                </a:solidFill>
                <a:cs typeface="Arial" pitchFamily="34" charset="0"/>
              </a:rPr>
            </a:br>
            <a:r>
              <a:rPr lang="it-IT" sz="2000" smtClean="0">
                <a:solidFill>
                  <a:srgbClr val="FF0000"/>
                </a:solidFill>
                <a:cs typeface="Arial" pitchFamily="34" charset="0"/>
              </a:rPr>
              <a:t/>
            </a:r>
            <a:br>
              <a:rPr lang="it-IT" sz="2000" smtClean="0">
                <a:solidFill>
                  <a:srgbClr val="FF0000"/>
                </a:solidFill>
                <a:cs typeface="Arial" pitchFamily="34" charset="0"/>
              </a:rPr>
            </a:br>
            <a:r>
              <a:rPr lang="it-IT" sz="2000" smtClean="0">
                <a:cs typeface="Arial" pitchFamily="34" charset="0"/>
              </a:rPr>
              <a:t/>
            </a:r>
            <a:br>
              <a:rPr lang="it-IT" sz="2000" smtClean="0">
                <a:cs typeface="Arial" pitchFamily="34" charset="0"/>
              </a:rPr>
            </a:br>
            <a:r>
              <a:rPr lang="it-IT" sz="2000" smtClean="0">
                <a:cs typeface="Arial" pitchFamily="34" charset="0"/>
              </a:rPr>
              <a:t> </a:t>
            </a:r>
            <a:r>
              <a:rPr lang="it-IT" sz="2800" b="1" smtClean="0">
                <a:cs typeface="Arial" pitchFamily="34" charset="0"/>
              </a:rPr>
              <a:t>European guidance for the diagnosis and management of osteoporosis in postmenopausal women.</a:t>
            </a:r>
            <a:br>
              <a:rPr lang="it-IT" sz="2800" b="1" smtClean="0">
                <a:cs typeface="Arial" pitchFamily="34" charset="0"/>
              </a:rPr>
            </a:br>
            <a:r>
              <a:rPr lang="it-IT" sz="2400" b="1" smtClean="0">
                <a:cs typeface="Arial" pitchFamily="34" charset="0"/>
              </a:rPr>
              <a:t/>
            </a:r>
            <a:br>
              <a:rPr lang="it-IT" sz="2400" b="1" smtClean="0">
                <a:cs typeface="Arial" pitchFamily="34" charset="0"/>
              </a:rPr>
            </a:br>
            <a:r>
              <a:rPr lang="it-IT" sz="2400" b="1" smtClean="0">
                <a:cs typeface="Arial" pitchFamily="34" charset="0"/>
              </a:rPr>
              <a:t/>
            </a:r>
            <a:br>
              <a:rPr lang="it-IT" sz="2400" b="1" smtClean="0">
                <a:cs typeface="Arial" pitchFamily="34" charset="0"/>
              </a:rPr>
            </a:br>
            <a:r>
              <a:rPr lang="it-IT" sz="2000" smtClean="0">
                <a:cs typeface="Arial" pitchFamily="34" charset="0"/>
              </a:rPr>
              <a:t> </a:t>
            </a:r>
            <a:br>
              <a:rPr lang="it-IT" sz="2000" smtClean="0">
                <a:cs typeface="Arial" pitchFamily="34" charset="0"/>
              </a:rPr>
            </a:br>
            <a:r>
              <a:rPr lang="it-IT" sz="2000" smtClean="0">
                <a:cs typeface="Arial" pitchFamily="34" charset="0"/>
              </a:rPr>
              <a:t/>
            </a:r>
            <a:br>
              <a:rPr lang="it-IT" sz="2000" smtClean="0">
                <a:cs typeface="Arial" pitchFamily="34" charset="0"/>
              </a:rPr>
            </a:br>
            <a:r>
              <a:rPr lang="it-IT" sz="2000" smtClean="0">
                <a:cs typeface="Arial" pitchFamily="34" charset="0"/>
              </a:rPr>
              <a:t/>
            </a:r>
            <a:br>
              <a:rPr lang="it-IT" sz="2000" smtClean="0">
                <a:cs typeface="Arial" pitchFamily="34" charset="0"/>
              </a:rPr>
            </a:br>
            <a:r>
              <a:rPr lang="it-IT" sz="2000" smtClean="0">
                <a:cs typeface="Arial" pitchFamily="34" charset="0"/>
              </a:rPr>
              <a:t>                                                                       </a:t>
            </a:r>
            <a:r>
              <a:rPr lang="it-IT" sz="1800" i="1" smtClean="0">
                <a:cs typeface="Arial" pitchFamily="34" charset="0"/>
              </a:rPr>
              <a:t>Osteoporos Int.</a:t>
            </a:r>
            <a:r>
              <a:rPr lang="it-IT" sz="1800" smtClean="0">
                <a:cs typeface="Arial" pitchFamily="34" charset="0"/>
              </a:rPr>
              <a:t> 2008 Feb 12</a:t>
            </a:r>
            <a:r>
              <a:rPr lang="it-IT" sz="2000" smtClean="0">
                <a:cs typeface="Arial" pitchFamily="34" charset="0"/>
              </a:rPr>
              <a:t>;</a:t>
            </a:r>
            <a:br>
              <a:rPr lang="it-IT" sz="2000" smtClean="0">
                <a:cs typeface="Arial" pitchFamily="34" charset="0"/>
              </a:rPr>
            </a:br>
            <a:endParaRPr lang="it-IT" sz="2000" smtClean="0">
              <a:cs typeface="Arial" pitchFamily="3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ctrTitle"/>
          </p:nvPr>
        </p:nvSpPr>
        <p:spPr>
          <a:xfrm>
            <a:off x="342900" y="152400"/>
            <a:ext cx="8456613" cy="762000"/>
          </a:xfrm>
        </p:spPr>
        <p:txBody>
          <a:bodyPr/>
          <a:lstStyle/>
          <a:p>
            <a:pPr eaLnBrk="1" hangingPunct="1"/>
            <a:r>
              <a:rPr lang="it-IT" sz="3600" dirty="0" smtClean="0">
                <a:solidFill>
                  <a:srgbClr val="FFFF00"/>
                </a:solidFill>
              </a:rPr>
              <a:t>Farmaci per la terapia dell’osteoporosi</a:t>
            </a:r>
          </a:p>
        </p:txBody>
      </p:sp>
      <p:sp>
        <p:nvSpPr>
          <p:cNvPr id="54275" name="Rectangle 3"/>
          <p:cNvSpPr>
            <a:spLocks noGrp="1" noChangeArrowheads="1"/>
          </p:cNvSpPr>
          <p:nvPr>
            <p:ph type="subTitle" idx="1"/>
          </p:nvPr>
        </p:nvSpPr>
        <p:spPr>
          <a:xfrm>
            <a:off x="107504" y="1268760"/>
            <a:ext cx="9036496" cy="5360640"/>
          </a:xfrm>
        </p:spPr>
        <p:txBody>
          <a:bodyPr rtlCol="0">
            <a:normAutofit/>
          </a:bodyPr>
          <a:lstStyle/>
          <a:p>
            <a:pPr algn="l" eaLnBrk="1" fontAlgn="auto" hangingPunct="1">
              <a:spcAft>
                <a:spcPts val="0"/>
              </a:spcAft>
              <a:buFontTx/>
              <a:buChar char="-"/>
              <a:defRPr/>
            </a:pPr>
            <a:r>
              <a:rPr lang="it-IT" sz="2800" b="1" i="1" dirty="0" smtClean="0">
                <a:solidFill>
                  <a:srgbClr val="FF0000"/>
                </a:solidFill>
              </a:rPr>
              <a:t>Farmaci per la correzione di deficit</a:t>
            </a:r>
            <a:endParaRPr lang="it-IT" sz="2800" b="1" i="1" dirty="0" smtClean="0">
              <a:solidFill>
                <a:srgbClr val="FF9933"/>
              </a:solidFill>
            </a:endParaRPr>
          </a:p>
          <a:p>
            <a:pPr algn="l" eaLnBrk="1" fontAlgn="auto" hangingPunct="1">
              <a:spcAft>
                <a:spcPts val="0"/>
              </a:spcAft>
              <a:defRPr/>
            </a:pPr>
            <a:r>
              <a:rPr lang="it-IT" sz="2400" dirty="0" smtClean="0"/>
              <a:t>                                      Calcio</a:t>
            </a:r>
          </a:p>
          <a:p>
            <a:pPr algn="l" eaLnBrk="1" fontAlgn="auto" hangingPunct="1">
              <a:spcAft>
                <a:spcPts val="0"/>
              </a:spcAft>
              <a:defRPr/>
            </a:pPr>
            <a:r>
              <a:rPr lang="it-IT" sz="2400" dirty="0" smtClean="0"/>
              <a:t>                                      Vitamina D</a:t>
            </a:r>
          </a:p>
          <a:p>
            <a:pPr algn="l" eaLnBrk="1" fontAlgn="auto" hangingPunct="1">
              <a:spcAft>
                <a:spcPts val="0"/>
              </a:spcAft>
              <a:defRPr/>
            </a:pPr>
            <a:r>
              <a:rPr lang="it-IT" sz="2400" dirty="0" smtClean="0"/>
              <a:t>                                      Estrogeni ed analoghi</a:t>
            </a:r>
          </a:p>
          <a:p>
            <a:pPr algn="l" eaLnBrk="1" fontAlgn="auto" hangingPunct="1">
              <a:spcAft>
                <a:spcPts val="0"/>
              </a:spcAft>
              <a:defRPr/>
            </a:pPr>
            <a:r>
              <a:rPr lang="it-IT" sz="2400" dirty="0" smtClean="0"/>
              <a:t>                                      Modulatori del recettore estrogenico</a:t>
            </a:r>
          </a:p>
          <a:p>
            <a:pPr algn="l" eaLnBrk="1" fontAlgn="auto" hangingPunct="1">
              <a:spcAft>
                <a:spcPts val="0"/>
              </a:spcAft>
              <a:buFontTx/>
              <a:buChar char="-"/>
              <a:defRPr/>
            </a:pPr>
            <a:r>
              <a:rPr lang="it-IT" sz="2800" b="1" i="1" dirty="0" smtClean="0">
                <a:solidFill>
                  <a:srgbClr val="FF0000"/>
                </a:solidFill>
              </a:rPr>
              <a:t>Inibitori del riassorbimento osseo:</a:t>
            </a:r>
          </a:p>
          <a:p>
            <a:pPr algn="l" eaLnBrk="1" fontAlgn="auto" hangingPunct="1">
              <a:spcAft>
                <a:spcPts val="0"/>
              </a:spcAft>
              <a:defRPr/>
            </a:pPr>
            <a:r>
              <a:rPr lang="it-IT" sz="2400" dirty="0" smtClean="0"/>
              <a:t>                                      </a:t>
            </a:r>
            <a:r>
              <a:rPr lang="it-IT" sz="2400" dirty="0" err="1" smtClean="0"/>
              <a:t>Bisfosfonati</a:t>
            </a:r>
            <a:r>
              <a:rPr lang="it-IT" sz="2400" dirty="0" smtClean="0"/>
              <a:t> - </a:t>
            </a:r>
            <a:r>
              <a:rPr lang="it-IT" sz="2400" dirty="0" err="1" smtClean="0"/>
              <a:t>Denosumab</a:t>
            </a:r>
            <a:endParaRPr lang="it-IT" sz="2400" dirty="0" smtClean="0"/>
          </a:p>
          <a:p>
            <a:pPr algn="l" eaLnBrk="1" fontAlgn="auto" hangingPunct="1">
              <a:spcAft>
                <a:spcPts val="0"/>
              </a:spcAft>
              <a:buFontTx/>
              <a:buChar char="-"/>
              <a:defRPr/>
            </a:pPr>
            <a:r>
              <a:rPr lang="it-IT" sz="2800" b="1" i="1" dirty="0" smtClean="0">
                <a:solidFill>
                  <a:srgbClr val="FF0000"/>
                </a:solidFill>
              </a:rPr>
              <a:t>Stimolazione della neoformazione</a:t>
            </a:r>
            <a:endParaRPr lang="it-IT" sz="2800" b="1" i="1" dirty="0" smtClean="0">
              <a:solidFill>
                <a:srgbClr val="FF9933"/>
              </a:solidFill>
            </a:endParaRPr>
          </a:p>
          <a:p>
            <a:pPr algn="l" eaLnBrk="1" fontAlgn="auto" hangingPunct="1">
              <a:spcAft>
                <a:spcPts val="0"/>
              </a:spcAft>
              <a:defRPr/>
            </a:pPr>
            <a:r>
              <a:rPr lang="it-IT" sz="2400" dirty="0" smtClean="0"/>
              <a:t>                                      Paratormone- </a:t>
            </a:r>
            <a:r>
              <a:rPr lang="it-IT" sz="2400" dirty="0" err="1" smtClean="0"/>
              <a:t>teriparatide</a:t>
            </a:r>
            <a:endParaRPr lang="it-IT" sz="2400" dirty="0" smtClean="0"/>
          </a:p>
          <a:p>
            <a:pPr algn="l" eaLnBrk="1" fontAlgn="auto" hangingPunct="1">
              <a:spcAft>
                <a:spcPts val="0"/>
              </a:spcAft>
              <a:buFontTx/>
              <a:buChar char="-"/>
              <a:defRPr/>
            </a:pPr>
            <a:r>
              <a:rPr lang="it-IT" sz="2800" b="1" i="1" dirty="0" smtClean="0">
                <a:solidFill>
                  <a:srgbClr val="FF0000"/>
                </a:solidFill>
              </a:rPr>
              <a:t>Meccanismi misti:</a:t>
            </a:r>
          </a:p>
          <a:p>
            <a:pPr algn="l" eaLnBrk="1" fontAlgn="auto" hangingPunct="1">
              <a:spcAft>
                <a:spcPts val="0"/>
              </a:spcAft>
              <a:defRPr/>
            </a:pPr>
            <a:r>
              <a:rPr lang="it-IT" sz="2400" dirty="0" smtClean="0"/>
              <a:t>                                      </a:t>
            </a:r>
            <a:r>
              <a:rPr lang="it-IT" sz="2400" dirty="0" err="1" smtClean="0"/>
              <a:t>Ranelato</a:t>
            </a:r>
            <a:r>
              <a:rPr lang="it-IT" sz="2400" dirty="0" smtClean="0"/>
              <a:t> di stronzio</a:t>
            </a:r>
          </a:p>
          <a:p>
            <a:pPr eaLnBrk="1" fontAlgn="auto" hangingPunct="1">
              <a:spcAft>
                <a:spcPts val="0"/>
              </a:spcAft>
              <a:buFontTx/>
              <a:buChar char="-"/>
              <a:defRPr/>
            </a:pPr>
            <a:endParaRPr lang="it-IT" sz="2400" dirty="0"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381000" y="609600"/>
            <a:ext cx="8534400" cy="5943600"/>
          </a:xfrm>
        </p:spPr>
        <p:txBody>
          <a:bodyPr/>
          <a:lstStyle/>
          <a:p>
            <a:pPr algn="just" eaLnBrk="1" hangingPunct="1"/>
            <a:r>
              <a:rPr lang="it-IT" sz="2400" b="1" dirty="0" smtClean="0">
                <a:solidFill>
                  <a:srgbClr val="FF0000"/>
                </a:solidFill>
                <a:latin typeface="HelveticaNeue Condensed" charset="0"/>
              </a:rPr>
              <a:t>          Il ruolo della Terapia Ormonale Sostitutiva (TOS) </a:t>
            </a:r>
            <a:br>
              <a:rPr lang="it-IT" sz="2400" b="1" dirty="0" smtClean="0">
                <a:solidFill>
                  <a:srgbClr val="FF0000"/>
                </a:solidFill>
                <a:latin typeface="HelveticaNeue Condensed" charset="0"/>
              </a:rPr>
            </a:br>
            <a:r>
              <a:rPr lang="it-IT" sz="2400" b="1" dirty="0" smtClean="0">
                <a:solidFill>
                  <a:schemeClr val="folHlink"/>
                </a:solidFill>
                <a:latin typeface="HelveticaNeue Condensed" charset="0"/>
              </a:rPr>
              <a:t/>
            </a:r>
            <a:br>
              <a:rPr lang="it-IT" sz="2400" b="1" dirty="0" smtClean="0">
                <a:solidFill>
                  <a:schemeClr val="folHlink"/>
                </a:solidFill>
                <a:latin typeface="HelveticaNeue Condensed" charset="0"/>
              </a:rPr>
            </a:br>
            <a:r>
              <a:rPr lang="it-IT" sz="2000" i="1" dirty="0" smtClean="0"/>
              <a:t>La somministrazione di estrogeni, soli o in combinazione con progestinici (Terapia Ormonale Sostitutiva o TOS), è in grado di ridurre il rischio di ogni tipo di frattura osteoporotica. L’effetto positivo sulle fratture, a cui si aggiunge la riduzione del rischio di carcinoma colon-rettale è controbilanciato dall’aumentato rischio di carcinoma della mammella, ictus, cardiopatia ischemica, ed eventi trombo-embolici, con un rapporto rischio/beneficio sfavorevole specie per trattamenti di lunga durata e dove sussista la necessità della terapia combinata con progestinico (donne non-isterectomizzate). </a:t>
            </a:r>
            <a:br>
              <a:rPr lang="it-IT" sz="2000" i="1" dirty="0" smtClean="0"/>
            </a:br>
            <a:r>
              <a:rPr lang="it-IT" sz="2000" i="1" dirty="0" smtClean="0"/>
              <a:t/>
            </a:r>
            <a:br>
              <a:rPr lang="it-IT" sz="2000" i="1" dirty="0" smtClean="0"/>
            </a:br>
            <a:r>
              <a:rPr lang="it-IT" sz="2000" i="1" dirty="0" smtClean="0"/>
              <a:t>Per questi dati </a:t>
            </a:r>
            <a:r>
              <a:rPr lang="it-IT" sz="2000" i="1" dirty="0" smtClean="0">
                <a:solidFill>
                  <a:srgbClr val="FFFF00"/>
                </a:solidFill>
              </a:rPr>
              <a:t>la terapia estrogenica o estro-progestinica non è più indicata per la terapia o la prevenzione della osteoporosi</a:t>
            </a:r>
            <a:r>
              <a:rPr lang="it-IT" sz="2000" i="1" dirty="0" smtClean="0"/>
              <a:t>. </a:t>
            </a:r>
            <a:r>
              <a:rPr lang="it-IT" sz="2000" i="1" u="sng" dirty="0" smtClean="0">
                <a:solidFill>
                  <a:srgbClr val="FFFF00"/>
                </a:solidFill>
              </a:rPr>
              <a:t>Per donne sofferenti di sindrome </a:t>
            </a:r>
            <a:r>
              <a:rPr lang="it-IT" sz="2000" i="1" dirty="0" smtClean="0">
                <a:solidFill>
                  <a:srgbClr val="FFFF00"/>
                </a:solidFill>
              </a:rPr>
              <a:t>climaterica</a:t>
            </a:r>
            <a:r>
              <a:rPr lang="it-IT" sz="2000" i="1" dirty="0" smtClean="0"/>
              <a:t>, soprattutto se ancora entro i 50-55 anni di età, la somministrazione temporanea (uno-tre anni) di estrogeni o di estro-progestinici (a seconda che siano isterectomizzate o meno), può essere considerata in qualche modo </a:t>
            </a:r>
            <a:r>
              <a:rPr lang="it-IT" sz="2000" i="1" u="sng" dirty="0" smtClean="0">
                <a:solidFill>
                  <a:srgbClr val="FFFF99"/>
                </a:solidFill>
              </a:rPr>
              <a:t>fisiologica e quindi ancora proponibile</a:t>
            </a:r>
            <a:r>
              <a:rPr lang="it-IT" sz="2000" i="1" dirty="0" smtClean="0"/>
              <a:t>, anche per la prevenzione dell’osteoporosi.</a:t>
            </a:r>
            <a:r>
              <a:rPr lang="it-IT" sz="2000" i="1" dirty="0" smtClean="0">
                <a:solidFill>
                  <a:srgbClr val="000000"/>
                </a:solidFill>
                <a:latin typeface="Helvetica 45 Light" charset="0"/>
              </a:rPr>
              <a:t>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p:nvPr>
        </p:nvSpPr>
        <p:spPr>
          <a:xfrm>
            <a:off x="687387" y="260648"/>
            <a:ext cx="8456613" cy="1066800"/>
          </a:xfrm>
        </p:spPr>
        <p:txBody>
          <a:bodyPr/>
          <a:lstStyle/>
          <a:p>
            <a:pPr eaLnBrk="1" hangingPunct="1"/>
            <a:r>
              <a:rPr lang="it-IT" sz="3200" dirty="0" smtClean="0">
                <a:solidFill>
                  <a:srgbClr val="FF0000"/>
                </a:solidFill>
              </a:rPr>
              <a:t>Modulatori selettivi del recettore estrogenico (SERM)</a:t>
            </a:r>
          </a:p>
        </p:txBody>
      </p:sp>
      <p:sp>
        <p:nvSpPr>
          <p:cNvPr id="56323" name="Rectangle 3"/>
          <p:cNvSpPr>
            <a:spLocks noGrp="1" noChangeArrowheads="1"/>
          </p:cNvSpPr>
          <p:nvPr>
            <p:ph type="subTitle" idx="1"/>
          </p:nvPr>
        </p:nvSpPr>
        <p:spPr>
          <a:xfrm>
            <a:off x="304800" y="1752600"/>
            <a:ext cx="8686800" cy="4648200"/>
          </a:xfrm>
        </p:spPr>
        <p:txBody>
          <a:bodyPr rtlCol="0">
            <a:normAutofit lnSpcReduction="10000"/>
          </a:bodyPr>
          <a:lstStyle/>
          <a:p>
            <a:pPr algn="l" eaLnBrk="1" fontAlgn="auto" hangingPunct="1">
              <a:spcAft>
                <a:spcPts val="0"/>
              </a:spcAft>
              <a:defRPr/>
            </a:pPr>
            <a:r>
              <a:rPr lang="it-IT" dirty="0" smtClean="0"/>
              <a:t>-</a:t>
            </a:r>
            <a:r>
              <a:rPr lang="it-IT" dirty="0" err="1" smtClean="0"/>
              <a:t>Tamoxifene</a:t>
            </a:r>
            <a:endParaRPr lang="it-IT" dirty="0" smtClean="0"/>
          </a:p>
          <a:p>
            <a:pPr algn="l" eaLnBrk="1" fontAlgn="auto" hangingPunct="1">
              <a:spcAft>
                <a:spcPts val="0"/>
              </a:spcAft>
              <a:defRPr/>
            </a:pPr>
            <a:r>
              <a:rPr lang="it-IT" dirty="0" smtClean="0"/>
              <a:t>-</a:t>
            </a:r>
            <a:r>
              <a:rPr lang="it-IT" dirty="0" err="1" smtClean="0"/>
              <a:t>Raloxifene</a:t>
            </a:r>
            <a:endParaRPr lang="it-IT" dirty="0" smtClean="0"/>
          </a:p>
          <a:p>
            <a:pPr algn="l" eaLnBrk="1" fontAlgn="auto" hangingPunct="1">
              <a:spcAft>
                <a:spcPts val="0"/>
              </a:spcAft>
              <a:defRPr/>
            </a:pPr>
            <a:r>
              <a:rPr lang="it-IT" dirty="0" smtClean="0"/>
              <a:t>- </a:t>
            </a:r>
            <a:r>
              <a:rPr lang="it-IT" dirty="0" err="1" smtClean="0"/>
              <a:t>Basedoxifene</a:t>
            </a:r>
            <a:endParaRPr lang="it-IT" dirty="0" smtClean="0"/>
          </a:p>
          <a:p>
            <a:pPr algn="l" eaLnBrk="1" fontAlgn="auto" hangingPunct="1">
              <a:spcAft>
                <a:spcPts val="0"/>
              </a:spcAft>
              <a:defRPr/>
            </a:pPr>
            <a:endParaRPr lang="it-IT" dirty="0" smtClean="0"/>
          </a:p>
          <a:p>
            <a:pPr algn="l" eaLnBrk="1" fontAlgn="auto" hangingPunct="1">
              <a:spcAft>
                <a:spcPts val="0"/>
              </a:spcAft>
              <a:defRPr/>
            </a:pPr>
            <a:r>
              <a:rPr lang="it-IT" sz="2800" dirty="0" smtClean="0"/>
              <a:t>Il </a:t>
            </a:r>
            <a:r>
              <a:rPr lang="it-IT" sz="2800" dirty="0" err="1" smtClean="0">
                <a:solidFill>
                  <a:srgbClr val="FFFF00"/>
                </a:solidFill>
              </a:rPr>
              <a:t>Raloxifene</a:t>
            </a:r>
            <a:r>
              <a:rPr lang="it-IT" sz="2800" dirty="0" smtClean="0">
                <a:solidFill>
                  <a:srgbClr val="FFFF00"/>
                </a:solidFill>
              </a:rPr>
              <a:t> e il </a:t>
            </a:r>
            <a:r>
              <a:rPr lang="it-IT" sz="2800" dirty="0" err="1" smtClean="0">
                <a:solidFill>
                  <a:srgbClr val="FFFF00"/>
                </a:solidFill>
              </a:rPr>
              <a:t>Basedoxifene</a:t>
            </a:r>
            <a:r>
              <a:rPr lang="it-IT" sz="2800" dirty="0" smtClean="0">
                <a:solidFill>
                  <a:srgbClr val="FFFF00"/>
                </a:solidFill>
              </a:rPr>
              <a:t> sono stati approvati per il trattamento della osteoporosi.</a:t>
            </a:r>
          </a:p>
          <a:p>
            <a:pPr algn="l" eaLnBrk="1" fontAlgn="auto" hangingPunct="1">
              <a:spcAft>
                <a:spcPts val="0"/>
              </a:spcAft>
              <a:defRPr/>
            </a:pPr>
            <a:r>
              <a:rPr lang="it-IT" sz="2800" dirty="0" smtClean="0"/>
              <a:t>Determinano un incremento del 2-3 % della densità ossea.</a:t>
            </a:r>
          </a:p>
          <a:p>
            <a:pPr algn="l" eaLnBrk="1" fontAlgn="auto" hangingPunct="1">
              <a:spcAft>
                <a:spcPts val="0"/>
              </a:spcAft>
              <a:defRPr/>
            </a:pPr>
            <a:r>
              <a:rPr lang="it-IT" sz="2800" dirty="0" smtClean="0"/>
              <a:t>L’efficacia è stata documentata solo per le fratture vertebrali</a:t>
            </a:r>
          </a:p>
          <a:p>
            <a:pPr algn="l" eaLnBrk="1" fontAlgn="auto" hangingPunct="1">
              <a:spcAft>
                <a:spcPts val="0"/>
              </a:spcAft>
              <a:defRPr/>
            </a:pPr>
            <a:endParaRPr lang="it-IT" sz="2400" dirty="0"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395288" y="301625"/>
            <a:ext cx="7772400" cy="1146175"/>
          </a:xfrm>
          <a:noFill/>
        </p:spPr>
        <p:txBody>
          <a:bodyPr/>
          <a:lstStyle/>
          <a:p>
            <a:pPr eaLnBrk="1" hangingPunct="1"/>
            <a:r>
              <a:rPr lang="it-IT" dirty="0" smtClean="0">
                <a:solidFill>
                  <a:srgbClr val="FF0000"/>
                </a:solidFill>
              </a:rPr>
              <a:t>       </a:t>
            </a:r>
            <a:r>
              <a:rPr lang="it-IT" dirty="0" err="1" smtClean="0">
                <a:solidFill>
                  <a:srgbClr val="FF0000"/>
                </a:solidFill>
              </a:rPr>
              <a:t>Bisfosfonati</a:t>
            </a:r>
            <a:endParaRPr lang="it-IT" dirty="0" smtClean="0">
              <a:solidFill>
                <a:srgbClr val="FF0000"/>
              </a:solidFill>
            </a:endParaRPr>
          </a:p>
        </p:txBody>
      </p:sp>
      <p:sp>
        <p:nvSpPr>
          <p:cNvPr id="423939" name="Rectangle 3"/>
          <p:cNvSpPr>
            <a:spLocks noGrp="1" noChangeArrowheads="1"/>
          </p:cNvSpPr>
          <p:nvPr>
            <p:ph idx="1"/>
          </p:nvPr>
        </p:nvSpPr>
        <p:spPr>
          <a:xfrm>
            <a:off x="381000" y="1905000"/>
            <a:ext cx="8458200" cy="4191000"/>
          </a:xfrm>
        </p:spPr>
        <p:txBody>
          <a:bodyPr/>
          <a:lstStyle/>
          <a:p>
            <a:pPr algn="just" eaLnBrk="1" hangingPunct="1"/>
            <a:r>
              <a:rPr lang="it-IT" sz="3600" dirty="0" smtClean="0">
                <a:latin typeface="Arial" pitchFamily="34" charset="0"/>
              </a:rPr>
              <a:t>Sono composti  sintetici in grado di fissarsi elettivamente sulle superfici </a:t>
            </a:r>
            <a:r>
              <a:rPr lang="it-IT" sz="3600" dirty="0" err="1" smtClean="0">
                <a:latin typeface="Arial" pitchFamily="34" charset="0"/>
              </a:rPr>
              <a:t>osse</a:t>
            </a:r>
            <a:r>
              <a:rPr lang="it-IT" sz="3600" dirty="0" smtClean="0">
                <a:latin typeface="Arial" pitchFamily="34" charset="0"/>
              </a:rPr>
              <a:t>, strutturalmente analoghi al </a:t>
            </a:r>
            <a:r>
              <a:rPr lang="it-IT" sz="3600" dirty="0" err="1" smtClean="0">
                <a:latin typeface="Arial" pitchFamily="34" charset="0"/>
              </a:rPr>
              <a:t>pirofosfato</a:t>
            </a:r>
            <a:r>
              <a:rPr lang="it-IT" sz="3600" dirty="0" smtClean="0">
                <a:latin typeface="Arial" pitchFamily="34" charset="0"/>
              </a:rPr>
              <a:t> inorganico, </a:t>
            </a:r>
            <a:r>
              <a:rPr lang="it-IT" sz="3600" dirty="0" smtClean="0">
                <a:solidFill>
                  <a:srgbClr val="FFFF00"/>
                </a:solidFill>
                <a:latin typeface="Arial" pitchFamily="34" charset="0"/>
              </a:rPr>
              <a:t>inibiscono</a:t>
            </a:r>
            <a:r>
              <a:rPr lang="it-IT" sz="3600" dirty="0" smtClean="0">
                <a:latin typeface="Arial" pitchFamily="34" charset="0"/>
              </a:rPr>
              <a:t> l’attività osteoclastica con meccanismi differenti e dipendenti dalla loro catena laterale.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500063" y="285750"/>
            <a:ext cx="8464550" cy="857250"/>
          </a:xfrm>
        </p:spPr>
        <p:txBody>
          <a:bodyPr/>
          <a:lstStyle/>
          <a:p>
            <a:pPr eaLnBrk="1" hangingPunct="1"/>
            <a:r>
              <a:rPr lang="it-IT" sz="3600" smtClean="0">
                <a:solidFill>
                  <a:srgbClr val="FFFF00"/>
                </a:solidFill>
              </a:rPr>
              <a:t>Le fratture femorali degli anziani</a:t>
            </a:r>
            <a:endParaRPr lang="it-IT" smtClean="0">
              <a:solidFill>
                <a:srgbClr val="FFFF00"/>
              </a:solidFill>
            </a:endParaRPr>
          </a:p>
        </p:txBody>
      </p:sp>
      <p:sp>
        <p:nvSpPr>
          <p:cNvPr id="4" name="Segnaposto contenuto 3"/>
          <p:cNvSpPr>
            <a:spLocks noGrp="1"/>
          </p:cNvSpPr>
          <p:nvPr>
            <p:ph idx="1"/>
          </p:nvPr>
        </p:nvSpPr>
        <p:spPr>
          <a:xfrm>
            <a:off x="428625" y="1428750"/>
            <a:ext cx="8501063" cy="4927600"/>
          </a:xfrm>
        </p:spPr>
        <p:txBody>
          <a:bodyPr rtlCol="0">
            <a:normAutofit fontScale="92500" lnSpcReduction="20000"/>
          </a:bodyPr>
          <a:lstStyle/>
          <a:p>
            <a:pPr eaLnBrk="1" fontAlgn="auto" hangingPunct="1">
              <a:spcAft>
                <a:spcPts val="0"/>
              </a:spcAft>
              <a:defRPr/>
            </a:pPr>
            <a:r>
              <a:rPr lang="it-IT" dirty="0" smtClean="0"/>
              <a:t>Secondo i dati SDO per il successivo triennio 2006 -2008 gli </a:t>
            </a:r>
            <a:r>
              <a:rPr lang="it-IT" b="1" dirty="0" smtClean="0"/>
              <a:t>anziani</a:t>
            </a:r>
            <a:r>
              <a:rPr lang="it-IT" dirty="0" smtClean="0"/>
              <a:t> (n) con frattura femorale erano: </a:t>
            </a:r>
          </a:p>
          <a:p>
            <a:pPr eaLnBrk="1" fontAlgn="auto" hangingPunct="1">
              <a:spcAft>
                <a:spcPts val="0"/>
              </a:spcAft>
              <a:buFontTx/>
              <a:buNone/>
              <a:defRPr/>
            </a:pPr>
            <a:endParaRPr lang="it-IT" sz="800" dirty="0" smtClean="0"/>
          </a:p>
          <a:p>
            <a:pPr eaLnBrk="1" fontAlgn="auto" hangingPunct="1">
              <a:spcAft>
                <a:spcPts val="0"/>
              </a:spcAft>
              <a:buFontTx/>
              <a:buChar char="-"/>
              <a:defRPr/>
            </a:pPr>
            <a:r>
              <a:rPr lang="it-IT" b="1" dirty="0" smtClean="0">
                <a:cs typeface="Times New Roman" pitchFamily="18" charset="0"/>
              </a:rPr>
              <a:t>80.939</a:t>
            </a:r>
            <a:r>
              <a:rPr lang="it-IT" dirty="0" smtClean="0">
                <a:cs typeface="Times New Roman" pitchFamily="18" charset="0"/>
              </a:rPr>
              <a:t> nel 2006;</a:t>
            </a:r>
          </a:p>
          <a:p>
            <a:pPr eaLnBrk="1" fontAlgn="auto" hangingPunct="1">
              <a:spcAft>
                <a:spcPts val="0"/>
              </a:spcAft>
              <a:buFontTx/>
              <a:buChar char="-"/>
              <a:defRPr/>
            </a:pPr>
            <a:r>
              <a:rPr lang="it-IT" b="1" dirty="0" smtClean="0">
                <a:cs typeface="Times New Roman" pitchFamily="18" charset="0"/>
              </a:rPr>
              <a:t>81.018</a:t>
            </a:r>
            <a:r>
              <a:rPr lang="it-IT" dirty="0" smtClean="0">
                <a:cs typeface="Times New Roman" pitchFamily="18" charset="0"/>
              </a:rPr>
              <a:t> nel 2007;</a:t>
            </a:r>
          </a:p>
          <a:p>
            <a:pPr eaLnBrk="1" fontAlgn="auto" hangingPunct="1">
              <a:spcAft>
                <a:spcPts val="0"/>
              </a:spcAft>
              <a:buFontTx/>
              <a:buChar char="-"/>
              <a:defRPr/>
            </a:pPr>
            <a:r>
              <a:rPr lang="it-IT" b="1" dirty="0" smtClean="0">
                <a:cs typeface="Times New Roman" pitchFamily="18" charset="0"/>
              </a:rPr>
              <a:t>83.941</a:t>
            </a:r>
            <a:r>
              <a:rPr lang="it-IT" dirty="0" smtClean="0">
                <a:cs typeface="Times New Roman" pitchFamily="18" charset="0"/>
              </a:rPr>
              <a:t> nel 2008;</a:t>
            </a:r>
          </a:p>
          <a:p>
            <a:pPr eaLnBrk="1" fontAlgn="auto" hangingPunct="1">
              <a:spcAft>
                <a:spcPts val="0"/>
              </a:spcAft>
              <a:buFontTx/>
              <a:buChar char="-"/>
              <a:defRPr/>
            </a:pPr>
            <a:r>
              <a:rPr lang="it-IT" dirty="0" smtClean="0">
                <a:cs typeface="Times New Roman" pitchFamily="18" charset="0"/>
              </a:rPr>
              <a:t>raggiunti circa i100.000 ricoveri all’anno !</a:t>
            </a:r>
          </a:p>
          <a:p>
            <a:pPr eaLnBrk="1" fontAlgn="auto" hangingPunct="1">
              <a:spcAft>
                <a:spcPts val="0"/>
              </a:spcAft>
              <a:buFontTx/>
              <a:buChar char="-"/>
              <a:defRPr/>
            </a:pPr>
            <a:r>
              <a:rPr lang="it-IT" dirty="0" smtClean="0">
                <a:cs typeface="Times New Roman" pitchFamily="18" charset="0"/>
              </a:rPr>
              <a:t>con costi diretti di </a:t>
            </a:r>
            <a:r>
              <a:rPr lang="it-IT" b="1" dirty="0" smtClean="0">
                <a:cs typeface="Times New Roman" pitchFamily="18" charset="0"/>
              </a:rPr>
              <a:t>1 miliardo di euro per anno</a:t>
            </a:r>
            <a:r>
              <a:rPr lang="it-IT" dirty="0" smtClean="0">
                <a:cs typeface="Times New Roman" pitchFamily="18" charset="0"/>
              </a:rPr>
              <a:t> !</a:t>
            </a:r>
          </a:p>
          <a:p>
            <a:pPr eaLnBrk="1" fontAlgn="auto" hangingPunct="1">
              <a:spcAft>
                <a:spcPts val="0"/>
              </a:spcAft>
              <a:buFontTx/>
              <a:buNone/>
              <a:defRPr/>
            </a:pPr>
            <a:endParaRPr lang="it-IT" sz="800" dirty="0" smtClean="0">
              <a:cs typeface="Times New Roman" pitchFamily="18" charset="0"/>
            </a:endParaRPr>
          </a:p>
          <a:p>
            <a:pPr eaLnBrk="1" fontAlgn="auto" hangingPunct="1">
              <a:spcAft>
                <a:spcPts val="0"/>
              </a:spcAft>
              <a:defRPr/>
            </a:pPr>
            <a:r>
              <a:rPr lang="it-IT" dirty="0" smtClean="0">
                <a:cs typeface="Times New Roman" pitchFamily="18" charset="0"/>
              </a:rPr>
              <a:t>I dati di incidenza presentati NON comprendono quella quota del 7.0% di pazienti che non si ricoverano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itolo 1"/>
          <p:cNvSpPr>
            <a:spLocks noGrp="1"/>
          </p:cNvSpPr>
          <p:nvPr>
            <p:ph type="title"/>
          </p:nvPr>
        </p:nvSpPr>
        <p:spPr/>
        <p:txBody>
          <a:bodyPr/>
          <a:lstStyle/>
          <a:p>
            <a:pPr eaLnBrk="1" hangingPunct="1"/>
            <a:r>
              <a:rPr lang="it-IT" dirty="0" err="1" smtClean="0">
                <a:solidFill>
                  <a:srgbClr val="FF0000"/>
                </a:solidFill>
              </a:rPr>
              <a:t>Denosumab</a:t>
            </a:r>
            <a:endParaRPr lang="it-IT" dirty="0" smtClean="0">
              <a:solidFill>
                <a:srgbClr val="FF0000"/>
              </a:solidFill>
            </a:endParaRPr>
          </a:p>
        </p:txBody>
      </p:sp>
      <p:sp>
        <p:nvSpPr>
          <p:cNvPr id="427011" name="Segnaposto contenuto 2"/>
          <p:cNvSpPr>
            <a:spLocks noGrp="1"/>
          </p:cNvSpPr>
          <p:nvPr>
            <p:ph idx="1"/>
          </p:nvPr>
        </p:nvSpPr>
        <p:spPr/>
        <p:txBody>
          <a:bodyPr/>
          <a:lstStyle/>
          <a:p>
            <a:pPr eaLnBrk="1" hangingPunct="1"/>
            <a:r>
              <a:rPr lang="it-IT" dirty="0" smtClean="0">
                <a:solidFill>
                  <a:srgbClr val="FFFF00"/>
                </a:solidFill>
              </a:rPr>
              <a:t>Anticorpo monoclonale diretto contro il RANK </a:t>
            </a:r>
            <a:r>
              <a:rPr lang="it-IT" dirty="0" err="1" smtClean="0">
                <a:solidFill>
                  <a:srgbClr val="FFFF00"/>
                </a:solidFill>
              </a:rPr>
              <a:t>ligando</a:t>
            </a:r>
            <a:r>
              <a:rPr lang="it-IT" dirty="0" smtClean="0">
                <a:solidFill>
                  <a:srgbClr val="FFFF00"/>
                </a:solidFill>
              </a:rPr>
              <a:t>; </a:t>
            </a:r>
          </a:p>
          <a:p>
            <a:pPr eaLnBrk="1" hangingPunct="1"/>
            <a:endParaRPr lang="it-IT" dirty="0" smtClean="0"/>
          </a:p>
          <a:p>
            <a:pPr eaLnBrk="1" hangingPunct="1"/>
            <a:r>
              <a:rPr lang="it-IT" dirty="0" err="1" smtClean="0"/>
              <a:t>Denosumab</a:t>
            </a:r>
            <a:r>
              <a:rPr lang="it-IT" dirty="0" smtClean="0"/>
              <a:t>, somministrato al dosaggio di 60mg s.c., ha prodotto un incremento della densità minerale ossea del 7.4% nelle donne alle quali è stata somministrata la terapia due volte l’anno sotto cute.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214313" y="1500188"/>
            <a:ext cx="8763000" cy="4829175"/>
          </a:xfrm>
        </p:spPr>
        <p:txBody>
          <a:bodyPr/>
          <a:lstStyle/>
          <a:p>
            <a:pPr algn="just" eaLnBrk="1" hangingPunct="1"/>
            <a:r>
              <a:rPr lang="it-IT" sz="2400" b="1" dirty="0" smtClean="0">
                <a:solidFill>
                  <a:schemeClr val="folHlink"/>
                </a:solidFill>
                <a:latin typeface="HelveticaNeue Condensed" charset="0"/>
              </a:rPr>
              <a:t/>
            </a:r>
            <a:br>
              <a:rPr lang="it-IT" sz="2400" b="1" dirty="0" smtClean="0">
                <a:solidFill>
                  <a:schemeClr val="folHlink"/>
                </a:solidFill>
                <a:latin typeface="HelveticaNeue Condensed" charset="0"/>
              </a:rPr>
            </a:br>
            <a:r>
              <a:rPr lang="it-IT" sz="1800" b="1" dirty="0" smtClean="0">
                <a:solidFill>
                  <a:schemeClr val="folHlink"/>
                </a:solidFill>
                <a:latin typeface="HelveticaNeue Condensed" charset="0"/>
              </a:rPr>
              <a:t/>
            </a:r>
            <a:br>
              <a:rPr lang="it-IT" sz="1800" b="1" dirty="0" smtClean="0">
                <a:solidFill>
                  <a:schemeClr val="folHlink"/>
                </a:solidFill>
                <a:latin typeface="HelveticaNeue Condensed" charset="0"/>
              </a:rPr>
            </a:br>
            <a:r>
              <a:rPr lang="it-IT" sz="1800" b="1" dirty="0" smtClean="0">
                <a:solidFill>
                  <a:schemeClr val="folHlink"/>
                </a:solidFill>
                <a:latin typeface="HelveticaNeue Condensed" charset="0"/>
              </a:rPr>
              <a:t>- </a:t>
            </a:r>
            <a:r>
              <a:rPr lang="it-IT" sz="1800" b="1" dirty="0" smtClean="0">
                <a:solidFill>
                  <a:srgbClr val="FF0000"/>
                </a:solidFill>
                <a:latin typeface="HelveticaNeue Condensed" charset="0"/>
              </a:rPr>
              <a:t>Come il Paratormone, </a:t>
            </a:r>
            <a:r>
              <a:rPr lang="it-IT" sz="1800" i="1" dirty="0" smtClean="0">
                <a:solidFill>
                  <a:srgbClr val="FF0000"/>
                </a:solidFill>
                <a:latin typeface="HelveticaNeue Condensed" charset="0"/>
              </a:rPr>
              <a:t>il </a:t>
            </a:r>
            <a:r>
              <a:rPr lang="it-IT" sz="2000" i="1" dirty="0" smtClean="0">
                <a:solidFill>
                  <a:srgbClr val="FF0000"/>
                </a:solidFill>
              </a:rPr>
              <a:t>frammento 1-34 del paratormone (</a:t>
            </a:r>
            <a:r>
              <a:rPr lang="it-IT" sz="2000" b="1" i="1" dirty="0" err="1" smtClean="0">
                <a:solidFill>
                  <a:srgbClr val="FF0000"/>
                </a:solidFill>
              </a:rPr>
              <a:t>teriparatide</a:t>
            </a:r>
            <a:r>
              <a:rPr lang="it-IT" sz="2000" i="1" dirty="0" smtClean="0">
                <a:solidFill>
                  <a:srgbClr val="FF0000"/>
                </a:solidFill>
              </a:rPr>
              <a:t>) </a:t>
            </a:r>
            <a:r>
              <a:rPr lang="it-IT" sz="2000" i="1" dirty="0" smtClean="0"/>
              <a:t>è registrato per la terapia dell’osteoporosi </a:t>
            </a:r>
            <a:r>
              <a:rPr lang="it-IT" sz="2000" i="1" dirty="0" err="1" smtClean="0"/>
              <a:t>postmenopausale</a:t>
            </a:r>
            <a:r>
              <a:rPr lang="it-IT" sz="2000" i="1" dirty="0" smtClean="0"/>
              <a:t> grave. La terapia con </a:t>
            </a:r>
            <a:r>
              <a:rPr lang="it-IT" sz="2000" i="1" dirty="0" err="1" smtClean="0"/>
              <a:t>teriparatide</a:t>
            </a:r>
            <a:r>
              <a:rPr lang="it-IT" sz="2000" i="1" dirty="0" smtClean="0"/>
              <a:t> </a:t>
            </a:r>
            <a:r>
              <a:rPr lang="it-IT" sz="2000" i="1" dirty="0" smtClean="0">
                <a:solidFill>
                  <a:srgbClr val="FFFF00"/>
                </a:solidFill>
              </a:rPr>
              <a:t>determina i maggiori incrementi della massa ossea trabecolare</a:t>
            </a:r>
            <a:r>
              <a:rPr lang="it-IT" sz="2000" i="1" dirty="0" smtClean="0"/>
              <a:t>, mentre l’effetto sull’osso corticale è lievemente inferiore a quello dei </a:t>
            </a:r>
            <a:r>
              <a:rPr lang="it-IT" sz="2000" i="1" dirty="0" err="1" smtClean="0"/>
              <a:t>bisfosfonati</a:t>
            </a:r>
            <a:r>
              <a:rPr lang="it-IT" sz="2000" i="1" dirty="0" smtClean="0"/>
              <a:t>. È in grado di ridurre drasticamente il rischio di fratture vertebrali e non vertebrali. Al momento </a:t>
            </a:r>
            <a:r>
              <a:rPr lang="it-IT" sz="2000" i="1" dirty="0" err="1" smtClean="0"/>
              <a:t>teriparatide</a:t>
            </a:r>
            <a:r>
              <a:rPr lang="it-IT" sz="2000" i="1" dirty="0" smtClean="0"/>
              <a:t> è indicato solo nelle forme più severe di osteoporosi, non responsive alla terapia con anti-riassorbitivi (ormoni, </a:t>
            </a:r>
            <a:r>
              <a:rPr lang="it-IT" sz="2000" i="1" dirty="0" err="1" smtClean="0"/>
              <a:t>raloxifene</a:t>
            </a:r>
            <a:r>
              <a:rPr lang="it-IT" sz="2000" i="1" dirty="0" smtClean="0"/>
              <a:t>, </a:t>
            </a:r>
            <a:r>
              <a:rPr lang="it-IT" sz="2000" i="1" dirty="0" err="1" smtClean="0"/>
              <a:t>bisfosfonati</a:t>
            </a:r>
            <a:r>
              <a:rPr lang="it-IT" sz="2000" i="1" dirty="0" smtClean="0"/>
              <a:t>) e solo per un massimo di 24 mesi</a:t>
            </a:r>
            <a:br>
              <a:rPr lang="it-IT" sz="2000" i="1" dirty="0" smtClean="0"/>
            </a:br>
            <a:r>
              <a:rPr lang="it-IT" sz="2000" i="1" dirty="0" smtClean="0"/>
              <a:t/>
            </a:r>
            <a:br>
              <a:rPr lang="it-IT" sz="2000" i="1" dirty="0" smtClean="0"/>
            </a:br>
            <a:r>
              <a:rPr lang="it-IT" sz="2000" i="1" dirty="0" smtClean="0"/>
              <a:t>- Proposto anche in terapia sequenziale con altri farmaci </a:t>
            </a:r>
            <a:r>
              <a:rPr lang="it-IT" sz="2000" i="1" dirty="0" err="1" smtClean="0"/>
              <a:t>antifratturativi</a:t>
            </a:r>
            <a:r>
              <a:rPr lang="it-IT" sz="2000" i="1" dirty="0" smtClean="0"/>
              <a:t>.</a:t>
            </a:r>
            <a:br>
              <a:rPr lang="it-IT" sz="2000" i="1" dirty="0" smtClean="0"/>
            </a:br>
            <a:r>
              <a:rPr lang="it-IT" sz="2000" i="1" dirty="0" smtClean="0"/>
              <a:t/>
            </a:r>
            <a:br>
              <a:rPr lang="it-IT" sz="2000" i="1" dirty="0" smtClean="0"/>
            </a:br>
            <a:r>
              <a:rPr lang="it-IT" sz="2000" i="1" dirty="0" smtClean="0"/>
              <a:t/>
            </a:r>
            <a:br>
              <a:rPr lang="it-IT" sz="2000" i="1" dirty="0" smtClean="0"/>
            </a:br>
            <a:r>
              <a:rPr lang="it-IT" sz="2000" i="1" dirty="0" smtClean="0"/>
              <a:t/>
            </a:r>
            <a:br>
              <a:rPr lang="it-IT" sz="2000" i="1" dirty="0" smtClean="0"/>
            </a:br>
            <a:r>
              <a:rPr lang="it-IT" sz="2000" i="1" dirty="0" smtClean="0"/>
              <a:t/>
            </a:r>
            <a:br>
              <a:rPr lang="it-IT" sz="2000" i="1" dirty="0" smtClean="0"/>
            </a:br>
            <a:r>
              <a:rPr lang="it-IT" sz="2000" i="1" dirty="0" smtClean="0"/>
              <a:t/>
            </a:r>
            <a:br>
              <a:rPr lang="it-IT" sz="2000" i="1" dirty="0" smtClean="0"/>
            </a:br>
            <a:endParaRPr lang="it-IT" sz="1800" i="1" dirty="0" smtClean="0">
              <a:solidFill>
                <a:srgbClr val="000000"/>
              </a:solidFill>
              <a:latin typeface="Helvetica 45 Light" charset="0"/>
            </a:endParaRPr>
          </a:p>
        </p:txBody>
      </p:sp>
      <p:sp>
        <p:nvSpPr>
          <p:cNvPr id="3" name="Rectangle 2"/>
          <p:cNvSpPr txBox="1">
            <a:spLocks noChangeArrowheads="1"/>
          </p:cNvSpPr>
          <p:nvPr/>
        </p:nvSpPr>
        <p:spPr bwMode="auto">
          <a:xfrm>
            <a:off x="685800" y="301625"/>
            <a:ext cx="7772400" cy="1462088"/>
          </a:xfrm>
          <a:prstGeom prst="rect">
            <a:avLst/>
          </a:prstGeom>
          <a:noFill/>
          <a:ln w="12700">
            <a:noFill/>
            <a:miter lim="800000"/>
            <a:headEnd/>
            <a:tailEnd/>
          </a:ln>
        </p:spPr>
        <p:txBody>
          <a:bodyPr lIns="90488" tIns="44450" rIns="90488" bIns="44450" anchor="ctr"/>
          <a:lstStyle/>
          <a:p>
            <a:pPr algn="ctr" defTabSz="762000">
              <a:defRPr/>
            </a:pPr>
            <a:r>
              <a:rPr lang="it-IT" sz="3600" kern="0" dirty="0">
                <a:solidFill>
                  <a:srgbClr val="FFFF00"/>
                </a:solidFill>
                <a:latin typeface="+mj-lt"/>
                <a:ea typeface="+mj-ea"/>
                <a:cs typeface="+mj-cs"/>
              </a:rPr>
              <a:t>Farmaci che promuovono la neoformazione ossea</a:t>
            </a:r>
          </a:p>
        </p:txBody>
      </p:sp>
      <p:sp>
        <p:nvSpPr>
          <p:cNvPr id="4" name="Rectangle 2"/>
          <p:cNvSpPr txBox="1">
            <a:spLocks noChangeArrowheads="1"/>
          </p:cNvSpPr>
          <p:nvPr/>
        </p:nvSpPr>
        <p:spPr bwMode="auto">
          <a:xfrm>
            <a:off x="838200" y="454025"/>
            <a:ext cx="7772400" cy="1462088"/>
          </a:xfrm>
          <a:prstGeom prst="rect">
            <a:avLst/>
          </a:prstGeom>
          <a:noFill/>
          <a:ln w="12700">
            <a:noFill/>
            <a:miter lim="800000"/>
            <a:headEnd/>
            <a:tailEnd/>
          </a:ln>
        </p:spPr>
        <p:txBody>
          <a:bodyPr lIns="90488" tIns="44450" rIns="90488" bIns="44450" anchor="ctr"/>
          <a:lstStyle/>
          <a:p>
            <a:pPr algn="ctr" defTabSz="762000">
              <a:defRPr/>
            </a:pPr>
            <a:endParaRPr lang="it-IT" sz="3600" kern="0" dirty="0">
              <a:solidFill>
                <a:srgbClr val="FFFF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685800" y="301625"/>
            <a:ext cx="7772400" cy="1462088"/>
          </a:xfrm>
          <a:noFill/>
        </p:spPr>
        <p:txBody>
          <a:bodyPr/>
          <a:lstStyle/>
          <a:p>
            <a:pPr eaLnBrk="1" hangingPunct="1"/>
            <a:r>
              <a:rPr lang="it-IT" sz="3600" dirty="0" smtClean="0">
                <a:solidFill>
                  <a:srgbClr val="FF0000"/>
                </a:solidFill>
              </a:rPr>
              <a:t>RANELATO DI STRONZIO</a:t>
            </a:r>
          </a:p>
        </p:txBody>
      </p:sp>
      <p:sp>
        <p:nvSpPr>
          <p:cNvPr id="425987" name="Rectangle 3"/>
          <p:cNvSpPr>
            <a:spLocks noGrp="1" noChangeArrowheads="1"/>
          </p:cNvSpPr>
          <p:nvPr>
            <p:ph idx="1"/>
          </p:nvPr>
        </p:nvSpPr>
        <p:spPr>
          <a:xfrm>
            <a:off x="901700" y="2327275"/>
            <a:ext cx="7340600" cy="3741738"/>
          </a:xfrm>
        </p:spPr>
        <p:txBody>
          <a:bodyPr/>
          <a:lstStyle/>
          <a:p>
            <a:pPr eaLnBrk="1" hangingPunct="1">
              <a:buFont typeface="Wingdings" pitchFamily="2" charset="2"/>
              <a:buNone/>
            </a:pPr>
            <a:r>
              <a:rPr lang="it-IT" sz="2800" b="1" smtClean="0">
                <a:latin typeface="Arial" pitchFamily="34" charset="0"/>
              </a:rPr>
              <a:t>DUPLICE MECCANISMO D’AZIONE:</a:t>
            </a:r>
          </a:p>
          <a:p>
            <a:pPr eaLnBrk="1" hangingPunct="1">
              <a:buFont typeface="Wingdings" pitchFamily="2" charset="2"/>
              <a:buNone/>
            </a:pPr>
            <a:endParaRPr lang="it-IT" sz="2800" b="1" smtClean="0">
              <a:latin typeface="Arial" pitchFamily="34" charset="0"/>
            </a:endParaRPr>
          </a:p>
          <a:p>
            <a:pPr eaLnBrk="1" hangingPunct="1"/>
            <a:r>
              <a:rPr lang="it-IT" sz="2800" b="1" smtClean="0">
                <a:latin typeface="Arial" pitchFamily="34" charset="0"/>
              </a:rPr>
              <a:t>STIMOLO DELLA NEOFORMAZIONE OSSEA</a:t>
            </a:r>
          </a:p>
          <a:p>
            <a:pPr eaLnBrk="1" hangingPunct="1"/>
            <a:r>
              <a:rPr lang="it-IT" sz="2800" b="1" smtClean="0">
                <a:latin typeface="Arial" pitchFamily="34" charset="0"/>
              </a:rPr>
              <a:t>INIBIZIONE  DEL RIASSORBIMENTO OSSEO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395288" y="115888"/>
            <a:ext cx="8280400" cy="5911850"/>
          </a:xfrm>
        </p:spPr>
        <p:txBody>
          <a:bodyPr/>
          <a:lstStyle/>
          <a:p>
            <a:pPr algn="just" eaLnBrk="1" hangingPunct="1"/>
            <a:r>
              <a:rPr lang="it-IT" sz="2400" b="1" dirty="0" smtClean="0">
                <a:solidFill>
                  <a:schemeClr val="folHlink"/>
                </a:solidFill>
              </a:rPr>
              <a:t>          </a:t>
            </a:r>
            <a:r>
              <a:rPr lang="it-IT" sz="2400" b="1" dirty="0" err="1" smtClean="0">
                <a:solidFill>
                  <a:srgbClr val="FF0000"/>
                </a:solidFill>
              </a:rPr>
              <a:t>Vertebroplastica</a:t>
            </a:r>
            <a:r>
              <a:rPr lang="it-IT" sz="2400" b="1" dirty="0" smtClean="0">
                <a:solidFill>
                  <a:srgbClr val="FF0000"/>
                </a:solidFill>
              </a:rPr>
              <a:t> in caso di frattura vertebrale</a:t>
            </a:r>
            <a:br>
              <a:rPr lang="it-IT" sz="2400" b="1" dirty="0" smtClean="0">
                <a:solidFill>
                  <a:srgbClr val="FF0000"/>
                </a:solidFill>
              </a:rPr>
            </a:br>
            <a:r>
              <a:rPr lang="it-IT" sz="2400" b="1" dirty="0" smtClean="0">
                <a:solidFill>
                  <a:srgbClr val="FF0000"/>
                </a:solidFill>
                <a:latin typeface="HelveticaNeue Condensed" charset="0"/>
              </a:rPr>
              <a:t> </a:t>
            </a:r>
            <a:br>
              <a:rPr lang="it-IT" sz="2400" b="1" dirty="0" smtClean="0">
                <a:solidFill>
                  <a:srgbClr val="FF0000"/>
                </a:solidFill>
                <a:latin typeface="HelveticaNeue Condensed" charset="0"/>
              </a:rPr>
            </a:br>
            <a:r>
              <a:rPr lang="it-IT" sz="2400" b="1" dirty="0" smtClean="0">
                <a:solidFill>
                  <a:schemeClr val="folHlink"/>
                </a:solidFill>
                <a:latin typeface="HelveticaNeue Condensed" charset="0"/>
              </a:rPr>
              <a:t/>
            </a:r>
            <a:br>
              <a:rPr lang="it-IT" sz="2400" b="1" dirty="0" smtClean="0">
                <a:solidFill>
                  <a:schemeClr val="folHlink"/>
                </a:solidFill>
                <a:latin typeface="HelveticaNeue Condensed" charset="0"/>
              </a:rPr>
            </a:br>
            <a:r>
              <a:rPr lang="it-IT" sz="2400" dirty="0" smtClean="0"/>
              <a:t>Per le fratture vertebrali accompagnate da dolore intollerabile è stato proposta la iniezione di cemento (</a:t>
            </a:r>
            <a:r>
              <a:rPr lang="it-IT" sz="2400" dirty="0" err="1" smtClean="0"/>
              <a:t>metilmetacrilato</a:t>
            </a:r>
            <a:r>
              <a:rPr lang="it-IT" sz="2400" dirty="0" smtClean="0"/>
              <a:t>) all’interno del corpo collassato (</a:t>
            </a:r>
            <a:r>
              <a:rPr lang="it-IT" sz="2400" dirty="0" err="1" smtClean="0"/>
              <a:t>vertebroplastica</a:t>
            </a:r>
            <a:r>
              <a:rPr lang="it-IT" sz="2400" dirty="0" smtClean="0"/>
              <a:t>). Più recentemente è stata sviluppata una nuova tecnica di espansione del corpo vertebrale, promossa come più sicura ed efficace (</a:t>
            </a:r>
            <a:r>
              <a:rPr lang="it-IT" sz="2400" dirty="0" err="1" smtClean="0"/>
              <a:t>Kyphoplastyrm</a:t>
            </a:r>
            <a:r>
              <a:rPr lang="it-IT" sz="2400" dirty="0" smtClean="0"/>
              <a:t>®). </a:t>
            </a:r>
            <a:r>
              <a:rPr lang="it-IT" sz="2400" dirty="0" smtClean="0">
                <a:solidFill>
                  <a:srgbClr val="FFFF00"/>
                </a:solidFill>
              </a:rPr>
              <a:t>La </a:t>
            </a:r>
            <a:r>
              <a:rPr lang="it-IT" sz="2400" dirty="0" err="1" smtClean="0">
                <a:solidFill>
                  <a:srgbClr val="FFFF00"/>
                </a:solidFill>
              </a:rPr>
              <a:t>vertebroplastica</a:t>
            </a:r>
            <a:r>
              <a:rPr lang="it-IT" sz="2400" dirty="0" smtClean="0">
                <a:solidFill>
                  <a:srgbClr val="FFFF00"/>
                </a:solidFill>
              </a:rPr>
              <a:t> o la </a:t>
            </a:r>
            <a:r>
              <a:rPr lang="it-IT" sz="2400" dirty="0" err="1" smtClean="0">
                <a:solidFill>
                  <a:srgbClr val="FFFF00"/>
                </a:solidFill>
              </a:rPr>
              <a:t>cifoplastica</a:t>
            </a:r>
            <a:r>
              <a:rPr lang="it-IT" sz="2400" dirty="0" smtClean="0">
                <a:solidFill>
                  <a:srgbClr val="FFFF00"/>
                </a:solidFill>
              </a:rPr>
              <a:t> possono essere raccomandati solo per pazienti con un dolore intrattabile da settimane, visti i rischi connessi alle procedure ed agli incerti benefici nel lungo termine</a:t>
            </a:r>
            <a:r>
              <a:rPr lang="it-IT" sz="2400" b="1" dirty="0" smtClean="0">
                <a:solidFill>
                  <a:srgbClr val="FFFF00"/>
                </a:solidFill>
              </a:rPr>
              <a:t>.</a:t>
            </a:r>
            <a:r>
              <a:rPr lang="it-IT" sz="2400" i="1" dirty="0" smtClean="0">
                <a:solidFill>
                  <a:srgbClr val="FFFF00"/>
                </a:solidFill>
                <a:latin typeface="Helvetica 45 Light" charset="0"/>
              </a:rPr>
              <a:t> </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itolo 1"/>
          <p:cNvSpPr>
            <a:spLocks noGrp="1"/>
          </p:cNvSpPr>
          <p:nvPr>
            <p:ph type="title"/>
          </p:nvPr>
        </p:nvSpPr>
        <p:spPr>
          <a:xfrm>
            <a:off x="457200" y="274638"/>
            <a:ext cx="8229600" cy="5530626"/>
          </a:xfrm>
        </p:spPr>
        <p:txBody>
          <a:bodyPr/>
          <a:lstStyle/>
          <a:p>
            <a:r>
              <a:rPr lang="it-IT" dirty="0" smtClean="0"/>
              <a:t>Selezionare il trattamento in base alla  clinica del paziente alle </a:t>
            </a:r>
            <a:r>
              <a:rPr lang="it-IT" dirty="0" err="1" smtClean="0"/>
              <a:t>comorbilità</a:t>
            </a:r>
            <a:r>
              <a:rPr lang="it-IT" dirty="0" smtClean="0"/>
              <a:t> considerando anche i possibili effetti collaterali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itolo 1"/>
          <p:cNvSpPr>
            <a:spLocks noGrp="1"/>
          </p:cNvSpPr>
          <p:nvPr>
            <p:ph type="title"/>
          </p:nvPr>
        </p:nvSpPr>
        <p:spPr>
          <a:xfrm>
            <a:off x="457200" y="274638"/>
            <a:ext cx="8229600" cy="3442394"/>
          </a:xfrm>
        </p:spPr>
        <p:txBody>
          <a:bodyPr/>
          <a:lstStyle/>
          <a:p>
            <a:r>
              <a:rPr lang="it-IT" dirty="0" smtClean="0">
                <a:solidFill>
                  <a:srgbClr val="FFFF00"/>
                </a:solidFill>
              </a:rPr>
              <a:t>Come dobbiamo usare questi farmaci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3"/>
          <p:cNvSpPr>
            <a:spLocks noChangeArrowheads="1"/>
          </p:cNvSpPr>
          <p:nvPr/>
        </p:nvSpPr>
        <p:spPr bwMode="auto">
          <a:xfrm>
            <a:off x="228600" y="152400"/>
            <a:ext cx="873601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800" b="1" i="1">
                <a:solidFill>
                  <a:srgbClr val="FFFF00"/>
                </a:solidFill>
                <a:latin typeface="Times-Italic" charset="0"/>
              </a:rPr>
              <a:t>La prescrizione a carico del SSN è limitata alle seguenti condizioni di rischio: </a:t>
            </a:r>
            <a:r>
              <a:rPr lang="it-IT" sz="1800" b="1" i="1">
                <a:solidFill>
                  <a:srgbClr val="FFFF00"/>
                </a:solidFill>
                <a:latin typeface="Times-Italic" charset="0"/>
                <a:sym typeface="Wingdings" pitchFamily="2" charset="2"/>
              </a:rPr>
              <a:t>(nota 79)</a:t>
            </a:r>
            <a:endParaRPr lang="it-IT" sz="1800" b="1" i="1">
              <a:solidFill>
                <a:srgbClr val="FFFF00"/>
              </a:solidFill>
              <a:latin typeface="Times-Italic" charset="0"/>
            </a:endParaRPr>
          </a:p>
          <a:p>
            <a:endParaRPr lang="it-IT" sz="1800" b="1" i="1">
              <a:solidFill>
                <a:schemeClr val="folHlink"/>
              </a:solidFill>
              <a:latin typeface="Times-Italic" charset="0"/>
            </a:endParaRPr>
          </a:p>
          <a:p>
            <a:r>
              <a:rPr lang="it-IT" sz="1800" b="1">
                <a:solidFill>
                  <a:schemeClr val="hlink"/>
                </a:solidFill>
                <a:latin typeface="Times-Roman" charset="0"/>
              </a:rPr>
              <a:t>A)-</a:t>
            </a:r>
            <a:r>
              <a:rPr lang="it-IT" sz="1800" b="1">
                <a:latin typeface="Times-Roman" charset="0"/>
              </a:rPr>
              <a:t> </a:t>
            </a:r>
            <a:r>
              <a:rPr lang="it-IT" sz="1800" b="1">
                <a:solidFill>
                  <a:srgbClr val="FFFF99"/>
                </a:solidFill>
              </a:rPr>
              <a:t>soggetti di età superiore a 50 anni in cui sia previsto un trattamento &gt; 3 mesi con dosi &gt; 5 mg/die di prednisone o dosi equivalenti di altri corticosteroidi;</a:t>
            </a:r>
          </a:p>
          <a:p>
            <a:r>
              <a:rPr lang="it-IT" sz="1800" b="1">
                <a:solidFill>
                  <a:schemeClr val="hlink"/>
                </a:solidFill>
              </a:rPr>
              <a:t>B)</a:t>
            </a:r>
            <a:r>
              <a:rPr lang="it-IT" sz="1800" b="1">
                <a:solidFill>
                  <a:srgbClr val="FFFF99"/>
                </a:solidFill>
              </a:rPr>
              <a:t>soggetti con pregresse fratture osteoporotiche vertebrali o di femore;</a:t>
            </a:r>
          </a:p>
          <a:p>
            <a:r>
              <a:rPr lang="it-IT" sz="1800" b="1">
                <a:solidFill>
                  <a:schemeClr val="hlink"/>
                </a:solidFill>
              </a:rPr>
              <a:t>C</a:t>
            </a:r>
            <a:r>
              <a:rPr lang="it-IT" sz="1800" b="1">
                <a:solidFill>
                  <a:srgbClr val="FFFF99"/>
                </a:solidFill>
              </a:rPr>
              <a:t>)</a:t>
            </a:r>
            <a:r>
              <a:rPr lang="it-IT" sz="1800" b="1"/>
              <a:t> </a:t>
            </a:r>
            <a:r>
              <a:rPr lang="it-IT" sz="1800" b="1">
                <a:solidFill>
                  <a:srgbClr val="FFFF99"/>
                </a:solidFill>
              </a:rPr>
              <a:t>soggetti di età superiore a 50 anni con valori di T-score della BMD femorale o ultrasonografica del calcagno &lt; - 4 (o &lt; -5 per ultrasuoni falangi);</a:t>
            </a:r>
          </a:p>
          <a:p>
            <a:r>
              <a:rPr lang="it-IT" sz="1800" b="1">
                <a:solidFill>
                  <a:schemeClr val="hlink"/>
                </a:solidFill>
              </a:rPr>
              <a:t>D)</a:t>
            </a:r>
            <a:r>
              <a:rPr lang="it-IT" sz="1800" b="1">
                <a:solidFill>
                  <a:srgbClr val="FFFF99"/>
                </a:solidFill>
              </a:rPr>
              <a:t>soggetti di età superiore a 50 anni con valori di T-score della BMD femorale o ultrasonografica del calcagno &lt; -3 (o &lt; - 4 per ultrasuoni falangi) e con almeno uno dei seguenti fattori di rischio aggiuntivi</a:t>
            </a:r>
          </a:p>
          <a:p>
            <a:r>
              <a:rPr lang="it-IT" sz="1800" b="1"/>
              <a:t>- storia familiare di fratture vertebrali</a:t>
            </a:r>
          </a:p>
          <a:p>
            <a:r>
              <a:rPr lang="it-IT" sz="1800" b="1"/>
              <a:t>- artrite reumatoide e altre connettiviti</a:t>
            </a:r>
          </a:p>
          <a:p>
            <a:r>
              <a:rPr lang="it-IT" sz="1800" b="1"/>
              <a:t>- pregressa frattura osteoporotica al polso</a:t>
            </a:r>
          </a:p>
          <a:p>
            <a:r>
              <a:rPr lang="it-IT" sz="1800" b="1"/>
              <a:t>- menopausa prima 45 anni di età</a:t>
            </a:r>
          </a:p>
          <a:p>
            <a:pPr>
              <a:buFontTx/>
              <a:buChar char="-"/>
            </a:pPr>
            <a:r>
              <a:rPr lang="it-IT" sz="1800" b="1"/>
              <a:t>terapia cortisonica cronica</a:t>
            </a:r>
          </a:p>
          <a:p>
            <a:r>
              <a:rPr lang="it-IT" sz="1800" b="1">
                <a:solidFill>
                  <a:schemeClr val="hlink"/>
                </a:solidFill>
              </a:rPr>
              <a:t>E)</a:t>
            </a:r>
            <a:r>
              <a:rPr lang="it-IT" sz="1800" b="1">
                <a:solidFill>
                  <a:srgbClr val="FFFF99"/>
                </a:solidFill>
              </a:rPr>
              <a:t>soggetti che incorrono in una nuova frattura vertebrale nonostante la terapia;</a:t>
            </a:r>
          </a:p>
          <a:p>
            <a:endParaRPr lang="it-IT" sz="1800" b="1"/>
          </a:p>
          <a:p>
            <a:r>
              <a:rPr lang="it-IT" sz="1800" b="1"/>
              <a:t>ULTERIORI LIMITAZIONI PER DENOSUMAB, PTH E TERIPARATIDE</a:t>
            </a:r>
          </a:p>
          <a:p>
            <a:endParaRPr lang="it-IT" sz="1400" b="1" i="1">
              <a:solidFill>
                <a:srgbClr val="FF9933"/>
              </a:solidFill>
            </a:endParaRPr>
          </a:p>
          <a:p>
            <a:endParaRPr lang="it-IT" sz="1400" b="1" i="1">
              <a:solidFill>
                <a:srgbClr val="FF9933"/>
              </a:solidFill>
            </a:endParaRPr>
          </a:p>
          <a:p>
            <a:endParaRPr lang="it-IT" sz="1400" b="1" i="1">
              <a:solidFill>
                <a:srgbClr val="FF9933"/>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itolo 1"/>
          <p:cNvSpPr>
            <a:spLocks noGrp="1"/>
          </p:cNvSpPr>
          <p:nvPr>
            <p:ph type="title"/>
          </p:nvPr>
        </p:nvSpPr>
        <p:spPr>
          <a:xfrm>
            <a:off x="457200" y="274638"/>
            <a:ext cx="8229600" cy="4810546"/>
          </a:xfrm>
        </p:spPr>
        <p:txBody>
          <a:bodyPr/>
          <a:lstStyle/>
          <a:p>
            <a:r>
              <a:rPr lang="it-IT" dirty="0" smtClean="0">
                <a:solidFill>
                  <a:srgbClr val="FFFF00"/>
                </a:solidFill>
              </a:rPr>
              <a:t>Per quanto tempo posso usare il farmaco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itolo 1"/>
          <p:cNvSpPr>
            <a:spLocks noGrp="1"/>
          </p:cNvSpPr>
          <p:nvPr>
            <p:ph type="ctrTitle"/>
          </p:nvPr>
        </p:nvSpPr>
        <p:spPr/>
        <p:txBody>
          <a:bodyPr/>
          <a:lstStyle/>
          <a:p>
            <a:pPr eaLnBrk="1" hangingPunct="1"/>
            <a:r>
              <a:rPr lang="it-IT" smtClean="0"/>
              <a:t>Terapia dell'osteoporosi, un aspetto critico: importanza dell'aderenza alla terapia ed il suo impatto sull'efficacia clinica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itolo 1"/>
          <p:cNvSpPr>
            <a:spLocks noGrp="1"/>
          </p:cNvSpPr>
          <p:nvPr>
            <p:ph type="title"/>
          </p:nvPr>
        </p:nvSpPr>
        <p:spPr>
          <a:xfrm>
            <a:off x="714375" y="357188"/>
            <a:ext cx="7772400" cy="1143000"/>
          </a:xfrm>
        </p:spPr>
        <p:txBody>
          <a:bodyPr/>
          <a:lstStyle/>
          <a:p>
            <a:pPr eaLnBrk="1" hangingPunct="1"/>
            <a:r>
              <a:rPr lang="it-IT" dirty="0" smtClean="0">
                <a:solidFill>
                  <a:srgbClr val="FFFF00"/>
                </a:solidFill>
              </a:rPr>
              <a:t>Dati di Efficacia</a:t>
            </a:r>
          </a:p>
        </p:txBody>
      </p:sp>
      <p:sp>
        <p:nvSpPr>
          <p:cNvPr id="443395" name="Segnaposto contenuto 2"/>
          <p:cNvSpPr>
            <a:spLocks noGrp="1"/>
          </p:cNvSpPr>
          <p:nvPr>
            <p:ph idx="1"/>
          </p:nvPr>
        </p:nvSpPr>
        <p:spPr>
          <a:xfrm>
            <a:off x="685800" y="1714500"/>
            <a:ext cx="7772400" cy="4381500"/>
          </a:xfrm>
        </p:spPr>
        <p:txBody>
          <a:bodyPr/>
          <a:lstStyle/>
          <a:p>
            <a:pPr algn="just" eaLnBrk="1" hangingPunct="1"/>
            <a:r>
              <a:rPr lang="it-IT" dirty="0" smtClean="0"/>
              <a:t>Le evidenze  letteratura sui dati di efficacia in termini di riduzione del rischio relativo di fratture vertebrali, non vertebrali e femorali sono a carico di tutti i farmaci esaminati.</a:t>
            </a:r>
          </a:p>
          <a:p>
            <a:pPr algn="just" eaLnBrk="1" hangingPunct="1"/>
            <a:endParaRPr lang="it-IT" sz="1800" dirty="0" smtClean="0"/>
          </a:p>
          <a:p>
            <a:pPr algn="just" eaLnBrk="1" hangingPunct="1"/>
            <a:r>
              <a:rPr lang="it-IT" dirty="0" smtClean="0"/>
              <a:t>L’efficacia è tuttavia condizionata alla </a:t>
            </a:r>
            <a:r>
              <a:rPr lang="it-IT" dirty="0" err="1" smtClean="0">
                <a:solidFill>
                  <a:srgbClr val="FFFF00"/>
                </a:solidFill>
              </a:rPr>
              <a:t>compliance</a:t>
            </a:r>
            <a:r>
              <a:rPr lang="it-IT" dirty="0" smtClean="0">
                <a:solidFill>
                  <a:srgbClr val="FFFF00"/>
                </a:solidFill>
              </a:rPr>
              <a:t> e a un adeguato apporto di calcio e vitamina 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928688" y="214313"/>
            <a:ext cx="7772400" cy="914400"/>
          </a:xfrm>
        </p:spPr>
        <p:txBody>
          <a:bodyPr/>
          <a:lstStyle/>
          <a:p>
            <a:pPr eaLnBrk="1" hangingPunct="1"/>
            <a:r>
              <a:rPr lang="it-IT" dirty="0" smtClean="0">
                <a:solidFill>
                  <a:srgbClr val="FFFF00"/>
                </a:solidFill>
              </a:rPr>
              <a:t>Fratture femorali in Italia</a:t>
            </a:r>
            <a:br>
              <a:rPr lang="it-IT" dirty="0" smtClean="0">
                <a:solidFill>
                  <a:srgbClr val="FFFF00"/>
                </a:solidFill>
              </a:rPr>
            </a:br>
            <a:r>
              <a:rPr lang="it-IT" dirty="0" smtClean="0">
                <a:solidFill>
                  <a:srgbClr val="FFFF00"/>
                </a:solidFill>
              </a:rPr>
              <a:t>Riepilogo </a:t>
            </a:r>
            <a:r>
              <a:rPr lang="it-IT" i="1" dirty="0" smtClean="0">
                <a:solidFill>
                  <a:srgbClr val="FFFF00"/>
                </a:solidFill>
              </a:rPr>
              <a:t>2000-2008</a:t>
            </a:r>
          </a:p>
        </p:txBody>
      </p:sp>
      <p:sp>
        <p:nvSpPr>
          <p:cNvPr id="69635" name="Rectangle 3"/>
          <p:cNvSpPr>
            <a:spLocks noGrp="1" noChangeArrowheads="1"/>
          </p:cNvSpPr>
          <p:nvPr>
            <p:ph idx="1"/>
          </p:nvPr>
        </p:nvSpPr>
        <p:spPr>
          <a:xfrm>
            <a:off x="428625" y="1785938"/>
            <a:ext cx="8464550" cy="4883150"/>
          </a:xfrm>
        </p:spPr>
        <p:txBody>
          <a:bodyPr rtlCol="0">
            <a:normAutofit lnSpcReduction="10000"/>
          </a:bodyPr>
          <a:lstStyle/>
          <a:p>
            <a:pPr algn="just" eaLnBrk="1" fontAlgn="auto" hangingPunct="1">
              <a:spcAft>
                <a:spcPts val="0"/>
              </a:spcAft>
              <a:defRPr/>
            </a:pPr>
            <a:r>
              <a:rPr lang="it-IT" dirty="0" smtClean="0"/>
              <a:t>In </a:t>
            </a:r>
            <a:r>
              <a:rPr lang="it-IT" dirty="0"/>
              <a:t>Italia si sono verificate oltre </a:t>
            </a:r>
            <a:r>
              <a:rPr lang="it-IT" b="1" dirty="0"/>
              <a:t>mezzo milione di fratture femorali </a:t>
            </a:r>
            <a:r>
              <a:rPr lang="it-IT" b="1" dirty="0" smtClean="0"/>
              <a:t>(674.070) in meno di 10 </a:t>
            </a:r>
            <a:r>
              <a:rPr lang="it-IT" b="1" dirty="0"/>
              <a:t>anni</a:t>
            </a:r>
            <a:r>
              <a:rPr lang="it-IT" dirty="0"/>
              <a:t>, responsabili di circa </a:t>
            </a:r>
            <a:r>
              <a:rPr lang="it-IT" dirty="0" smtClean="0"/>
              <a:t>800.000 ricoveri; </a:t>
            </a:r>
          </a:p>
          <a:p>
            <a:pPr algn="just" eaLnBrk="1" fontAlgn="auto" hangingPunct="1">
              <a:spcAft>
                <a:spcPts val="0"/>
              </a:spcAft>
              <a:defRPr/>
            </a:pPr>
            <a:endParaRPr lang="it-IT" sz="800" dirty="0" smtClean="0"/>
          </a:p>
          <a:p>
            <a:pPr algn="just" eaLnBrk="1" fontAlgn="auto" hangingPunct="1">
              <a:spcAft>
                <a:spcPts val="0"/>
              </a:spcAft>
              <a:defRPr/>
            </a:pPr>
            <a:r>
              <a:rPr lang="it-IT" dirty="0" smtClean="0"/>
              <a:t> I decessi si stimano in circa 120.000 e oltre 150.000 sono i casi d’invalidità permanente; </a:t>
            </a:r>
          </a:p>
          <a:p>
            <a:pPr algn="just" eaLnBrk="1" fontAlgn="auto" hangingPunct="1">
              <a:spcAft>
                <a:spcPts val="0"/>
              </a:spcAft>
              <a:defRPr/>
            </a:pPr>
            <a:endParaRPr lang="it-IT" sz="800" dirty="0" smtClean="0"/>
          </a:p>
          <a:p>
            <a:pPr algn="just" eaLnBrk="1" fontAlgn="auto" hangingPunct="1">
              <a:spcAft>
                <a:spcPts val="0"/>
              </a:spcAft>
              <a:defRPr/>
            </a:pPr>
            <a:r>
              <a:rPr lang="it-IT" dirty="0" smtClean="0"/>
              <a:t>I costi </a:t>
            </a:r>
            <a:r>
              <a:rPr lang="it-IT" dirty="0"/>
              <a:t>diretti </a:t>
            </a:r>
            <a:r>
              <a:rPr lang="it-IT" dirty="0" smtClean="0"/>
              <a:t>totali per </a:t>
            </a:r>
            <a:r>
              <a:rPr lang="it-IT" dirty="0"/>
              <a:t>il SSN </a:t>
            </a:r>
            <a:r>
              <a:rPr lang="it-IT" dirty="0" smtClean="0"/>
              <a:t>sono pari circa                  </a:t>
            </a:r>
            <a:r>
              <a:rPr lang="it-IT" b="1" dirty="0" smtClean="0"/>
              <a:t>8,5 miliardi di </a:t>
            </a:r>
            <a:r>
              <a:rPr lang="it-IT" b="1" dirty="0"/>
              <a:t>euro </a:t>
            </a:r>
            <a:r>
              <a:rPr lang="it-IT" dirty="0" smtClean="0"/>
              <a:t>(più </a:t>
            </a:r>
            <a:r>
              <a:rPr lang="it-IT" b="1" dirty="0" smtClean="0"/>
              <a:t>1 miliardo </a:t>
            </a:r>
            <a:r>
              <a:rPr lang="it-IT" dirty="0" smtClean="0"/>
              <a:t>di euro pagato dall’INPS per </a:t>
            </a:r>
            <a:r>
              <a:rPr lang="it-IT" dirty="0"/>
              <a:t>le </a:t>
            </a:r>
            <a:r>
              <a:rPr lang="it-IT" dirty="0" smtClean="0"/>
              <a:t>pensioni d’invalidità): quasi 10 Miliardi di Euro in meno di 10 anni !</a:t>
            </a:r>
            <a:endParaRPr lang="it-IT"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itolo 1"/>
          <p:cNvSpPr>
            <a:spLocks noGrp="1"/>
          </p:cNvSpPr>
          <p:nvPr>
            <p:ph type="title"/>
          </p:nvPr>
        </p:nvSpPr>
        <p:spPr>
          <a:xfrm>
            <a:off x="500063" y="285750"/>
            <a:ext cx="7772400" cy="1143000"/>
          </a:xfrm>
        </p:spPr>
        <p:txBody>
          <a:bodyPr/>
          <a:lstStyle/>
          <a:p>
            <a:pPr eaLnBrk="1" hangingPunct="1"/>
            <a:r>
              <a:rPr lang="it-IT" smtClean="0">
                <a:solidFill>
                  <a:srgbClr val="FFFF00"/>
                </a:solidFill>
              </a:rPr>
              <a:t>Compliance ed Efficacia</a:t>
            </a:r>
          </a:p>
        </p:txBody>
      </p:sp>
      <p:pic>
        <p:nvPicPr>
          <p:cNvPr id="446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9575"/>
            <a:ext cx="9053513"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68" name="CasellaDiTesto 3"/>
          <p:cNvSpPr txBox="1">
            <a:spLocks noChangeArrowheads="1"/>
          </p:cNvSpPr>
          <p:nvPr/>
        </p:nvSpPr>
        <p:spPr bwMode="auto">
          <a:xfrm>
            <a:off x="1643063" y="6429375"/>
            <a:ext cx="1857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it-IT" sz="1200">
                <a:solidFill>
                  <a:schemeClr val="bg2"/>
                </a:solidFill>
              </a:rPr>
              <a:t>E. Siris et al.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itolo 1"/>
          <p:cNvSpPr>
            <a:spLocks noGrp="1"/>
          </p:cNvSpPr>
          <p:nvPr>
            <p:ph type="title"/>
          </p:nvPr>
        </p:nvSpPr>
        <p:spPr>
          <a:xfrm>
            <a:off x="323850" y="274638"/>
            <a:ext cx="8362950" cy="5675312"/>
          </a:xfrm>
        </p:spPr>
        <p:txBody>
          <a:bodyPr/>
          <a:lstStyle/>
          <a:p>
            <a:r>
              <a:rPr lang="it-IT" smtClean="0">
                <a:solidFill>
                  <a:srgbClr val="FFC000"/>
                </a:solidFill>
              </a:rPr>
              <a:t>Nostro compito è sostenere la aderenza alla terapia</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7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641350"/>
            <a:ext cx="69643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2360613"/>
            <a:ext cx="50577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7492" name="Rectangle 4"/>
          <p:cNvSpPr>
            <a:spLocks noChangeArrowheads="1"/>
          </p:cNvSpPr>
          <p:nvPr/>
        </p:nvSpPr>
        <p:spPr bwMode="auto">
          <a:xfrm>
            <a:off x="4448175" y="3108325"/>
            <a:ext cx="24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it-IT" sz="1800">
                <a:solidFill>
                  <a:srgbClr val="676767"/>
                </a:solidFill>
                <a:latin typeface="Arial" pitchFamily="34" charset="0"/>
              </a:rPr>
              <a:t> </a:t>
            </a:r>
          </a:p>
          <a:p>
            <a:endParaRPr lang="it-IT" sz="1800">
              <a:solidFill>
                <a:srgbClr val="676767"/>
              </a:solidFill>
              <a:latin typeface="Arial" pitchFamily="34" charset="0"/>
            </a:endParaRPr>
          </a:p>
        </p:txBody>
      </p:sp>
      <p:sp>
        <p:nvSpPr>
          <p:cNvPr id="447493" name="Text Box 5"/>
          <p:cNvSpPr txBox="1">
            <a:spLocks noChangeArrowheads="1"/>
          </p:cNvSpPr>
          <p:nvPr/>
        </p:nvSpPr>
        <p:spPr bwMode="auto">
          <a:xfrm>
            <a:off x="6011863" y="3357563"/>
            <a:ext cx="295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it-IT" sz="1800">
              <a:solidFill>
                <a:srgbClr val="676767"/>
              </a:solidFill>
              <a:latin typeface="Arial" pitchFamily="34" charset="0"/>
            </a:endParaRPr>
          </a:p>
        </p:txBody>
      </p:sp>
      <p:sp>
        <p:nvSpPr>
          <p:cNvPr id="447494" name="Rectangle 6"/>
          <p:cNvSpPr>
            <a:spLocks noChangeArrowheads="1"/>
          </p:cNvSpPr>
          <p:nvPr/>
        </p:nvSpPr>
        <p:spPr bwMode="auto">
          <a:xfrm>
            <a:off x="0" y="0"/>
            <a:ext cx="24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it-IT" sz="1800">
                <a:solidFill>
                  <a:srgbClr val="676767"/>
                </a:solidFill>
                <a:latin typeface="Arial" pitchFamily="34" charset="0"/>
              </a:rPr>
              <a:t> </a:t>
            </a:r>
          </a:p>
          <a:p>
            <a:endParaRPr lang="it-IT" sz="1800">
              <a:solidFill>
                <a:srgbClr val="676767"/>
              </a:solidFill>
              <a:latin typeface="Arial" pitchFamily="34" charset="0"/>
            </a:endParaRPr>
          </a:p>
        </p:txBody>
      </p:sp>
      <p:sp>
        <p:nvSpPr>
          <p:cNvPr id="447495" name="Text Box 7"/>
          <p:cNvSpPr txBox="1">
            <a:spLocks noChangeArrowheads="1"/>
          </p:cNvSpPr>
          <p:nvPr/>
        </p:nvSpPr>
        <p:spPr bwMode="auto">
          <a:xfrm>
            <a:off x="5867400" y="3213100"/>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it-IT" sz="1800">
              <a:solidFill>
                <a:srgbClr val="676767"/>
              </a:solidFill>
              <a:latin typeface="Arial" pitchFamily="34" charset="0"/>
            </a:endParaRPr>
          </a:p>
        </p:txBody>
      </p:sp>
      <p:sp>
        <p:nvSpPr>
          <p:cNvPr id="447496" name="Rectangle 8"/>
          <p:cNvSpPr>
            <a:spLocks noChangeArrowheads="1"/>
          </p:cNvSpPr>
          <p:nvPr/>
        </p:nvSpPr>
        <p:spPr bwMode="auto">
          <a:xfrm>
            <a:off x="0" y="0"/>
            <a:ext cx="24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it-IT" sz="1800">
                <a:solidFill>
                  <a:srgbClr val="676767"/>
                </a:solidFill>
                <a:latin typeface="Arial" pitchFamily="34" charset="0"/>
              </a:rPr>
              <a:t> </a:t>
            </a:r>
          </a:p>
          <a:p>
            <a:endParaRPr lang="it-IT" sz="1800">
              <a:solidFill>
                <a:srgbClr val="676767"/>
              </a:solidFill>
              <a:latin typeface="Arial" pitchFamily="34" charset="0"/>
            </a:endParaRPr>
          </a:p>
        </p:txBody>
      </p:sp>
      <p:sp>
        <p:nvSpPr>
          <p:cNvPr id="447497" name="Rectangle 9"/>
          <p:cNvSpPr>
            <a:spLocks noChangeArrowheads="1"/>
          </p:cNvSpPr>
          <p:nvPr/>
        </p:nvSpPr>
        <p:spPr bwMode="auto">
          <a:xfrm>
            <a:off x="0" y="0"/>
            <a:ext cx="24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it-IT" sz="1800">
                <a:solidFill>
                  <a:srgbClr val="676767"/>
                </a:solidFill>
                <a:latin typeface="Arial" pitchFamily="34" charset="0"/>
              </a:rPr>
              <a:t> </a:t>
            </a:r>
          </a:p>
          <a:p>
            <a:r>
              <a:rPr lang="it-IT" sz="1800">
                <a:solidFill>
                  <a:srgbClr val="676767"/>
                </a:solidFill>
                <a:latin typeface="Arial" pitchFamily="34" charset="0"/>
              </a:rPr>
              <a:t> </a:t>
            </a:r>
          </a:p>
        </p:txBody>
      </p:sp>
      <p:sp>
        <p:nvSpPr>
          <p:cNvPr id="447498" name="Rectangle 10"/>
          <p:cNvSpPr>
            <a:spLocks noChangeArrowheads="1"/>
          </p:cNvSpPr>
          <p:nvPr/>
        </p:nvSpPr>
        <p:spPr bwMode="auto">
          <a:xfrm>
            <a:off x="0" y="0"/>
            <a:ext cx="24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it-IT" sz="1800">
                <a:solidFill>
                  <a:srgbClr val="676767"/>
                </a:solidFill>
                <a:latin typeface="Arial" pitchFamily="34" charset="0"/>
              </a:rPr>
              <a:t> </a:t>
            </a:r>
          </a:p>
          <a:p>
            <a:r>
              <a:rPr lang="it-IT" sz="1800">
                <a:solidFill>
                  <a:srgbClr val="676767"/>
                </a:solidFill>
                <a:latin typeface="Arial" pitchFamily="34" charset="0"/>
              </a:rPr>
              <a:t> </a:t>
            </a:r>
          </a:p>
        </p:txBody>
      </p:sp>
      <p:sp>
        <p:nvSpPr>
          <p:cNvPr id="10251" name="Rectangle 11"/>
          <p:cNvSpPr>
            <a:spLocks noChangeArrowheads="1"/>
          </p:cNvSpPr>
          <p:nvPr/>
        </p:nvSpPr>
        <p:spPr bwMode="auto">
          <a:xfrm>
            <a:off x="5076825" y="2708275"/>
            <a:ext cx="38163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it-IT" sz="1200" b="1" dirty="0">
                <a:solidFill>
                  <a:srgbClr val="000000"/>
                </a:solidFill>
                <a:latin typeface="Arial" pitchFamily="34" charset="0"/>
              </a:rPr>
              <a:t>In questo studio osservazionale e retrospettivo (2003-2007), sono state analizzate le cartelle cliniche di 301 donne con osteoporosi </a:t>
            </a:r>
            <a:r>
              <a:rPr lang="it-IT" sz="1200" b="1" dirty="0" err="1">
                <a:solidFill>
                  <a:srgbClr val="000000"/>
                </a:solidFill>
                <a:latin typeface="Arial" pitchFamily="34" charset="0"/>
              </a:rPr>
              <a:t>postmenopausale</a:t>
            </a:r>
            <a:r>
              <a:rPr lang="it-IT" sz="1200" b="1" dirty="0">
                <a:solidFill>
                  <a:srgbClr val="000000"/>
                </a:solidFill>
                <a:latin typeface="Arial" pitchFamily="34" charset="0"/>
              </a:rPr>
              <a:t> prima e dopo il cambio di terapia all'</a:t>
            </a:r>
            <a:r>
              <a:rPr lang="it-IT" sz="1200" b="1" dirty="0" err="1">
                <a:solidFill>
                  <a:srgbClr val="000000"/>
                </a:solidFill>
                <a:latin typeface="Arial" pitchFamily="34" charset="0"/>
              </a:rPr>
              <a:t>alendronato</a:t>
            </a:r>
            <a:r>
              <a:rPr lang="it-IT" sz="1200" b="1" dirty="0">
                <a:solidFill>
                  <a:srgbClr val="000000"/>
                </a:solidFill>
                <a:latin typeface="Arial" pitchFamily="34" charset="0"/>
              </a:rPr>
              <a:t> generico, al fine di quantificare le variazioni in termini di incidenza di eventi avversi, DMO  e sospensioni del trattamento.</a:t>
            </a:r>
          </a:p>
          <a:p>
            <a:pPr eaLnBrk="1" hangingPunct="1">
              <a:spcBef>
                <a:spcPct val="50000"/>
              </a:spcBef>
            </a:pPr>
            <a:r>
              <a:rPr lang="it-IT" sz="1200" b="1" dirty="0">
                <a:solidFill>
                  <a:srgbClr val="000000"/>
                </a:solidFill>
                <a:latin typeface="Arial" pitchFamily="34" charset="0"/>
              </a:rPr>
              <a:t> </a:t>
            </a:r>
          </a:p>
          <a:p>
            <a:pPr eaLnBrk="1" hangingPunct="1">
              <a:spcBef>
                <a:spcPct val="50000"/>
              </a:spcBef>
            </a:pPr>
            <a:r>
              <a:rPr lang="it-IT" sz="1200" b="1" dirty="0">
                <a:solidFill>
                  <a:srgbClr val="000000"/>
                </a:solidFill>
                <a:latin typeface="Arial" pitchFamily="34" charset="0"/>
              </a:rPr>
              <a:t>I risultati dello studio, mostrano che, nei pazienti passati al trattamento con </a:t>
            </a:r>
            <a:r>
              <a:rPr lang="it-IT" sz="1200" b="1" dirty="0" err="1">
                <a:solidFill>
                  <a:srgbClr val="000000"/>
                </a:solidFill>
                <a:latin typeface="Arial" pitchFamily="34" charset="0"/>
              </a:rPr>
              <a:t>alendronato</a:t>
            </a:r>
            <a:r>
              <a:rPr lang="it-IT" sz="1200" b="1" dirty="0">
                <a:solidFill>
                  <a:srgbClr val="000000"/>
                </a:solidFill>
                <a:latin typeface="Arial" pitchFamily="34" charset="0"/>
              </a:rPr>
              <a:t> generico, vi è stato un significativo aumento dell'incidenza di eventi avversi (p&lt;0,001) soprattutto a carico del tratto GI ed un aumento delle sospensioni del trattamento sia a causa degli eventi avversi stessi che delle riduzioni della DMO, a livello  della colonna e del femore, in pazienti che prima di cambiare la terapia avevano valori stabili.</a:t>
            </a:r>
          </a:p>
        </p:txBody>
      </p:sp>
      <p:sp>
        <p:nvSpPr>
          <p:cNvPr id="447500" name="AutoShape 12" descr="287135616@13022009-124F"/>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676767"/>
              </a:solidFill>
              <a:latin typeface="Arial" pitchFamily="34" charset="0"/>
            </a:endParaRPr>
          </a:p>
        </p:txBody>
      </p:sp>
      <p:sp>
        <p:nvSpPr>
          <p:cNvPr id="447501" name="AutoShape 13" descr="287135616@13022009-124F"/>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676767"/>
              </a:solidFill>
              <a:latin typeface="Arial" pitchFamily="34" charset="0"/>
            </a:endParaRPr>
          </a:p>
        </p:txBody>
      </p:sp>
      <p:sp>
        <p:nvSpPr>
          <p:cNvPr id="447502" name="AutoShape 14" descr="287135616@13022009-124F"/>
          <p:cNvSpPr>
            <a:spLocks noChangeAspect="1" noChangeArrowheads="1"/>
          </p:cNvSpPr>
          <p:nvPr/>
        </p:nvSpPr>
        <p:spPr bwMode="auto">
          <a:xfrm>
            <a:off x="1185863" y="2924175"/>
            <a:ext cx="66675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676767"/>
              </a:solidFill>
              <a:latin typeface="Arial" pitchFamily="34" charset="0"/>
            </a:endParaRPr>
          </a:p>
        </p:txBody>
      </p:sp>
      <p:sp>
        <p:nvSpPr>
          <p:cNvPr id="447503" name="AutoShape 15" descr="287135616@13022009-124F"/>
          <p:cNvSpPr>
            <a:spLocks noChangeAspect="1" noChangeArrowheads="1"/>
          </p:cNvSpPr>
          <p:nvPr/>
        </p:nvSpPr>
        <p:spPr bwMode="auto">
          <a:xfrm>
            <a:off x="1238250" y="2819400"/>
            <a:ext cx="6667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676767"/>
              </a:solidFill>
              <a:latin typeface="Arial" pitchFamily="34" charset="0"/>
            </a:endParaRPr>
          </a:p>
        </p:txBody>
      </p:sp>
      <p:sp>
        <p:nvSpPr>
          <p:cNvPr id="447504" name="AutoShape 16" descr="287135616@13022009-124F"/>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z="1800">
              <a:solidFill>
                <a:srgbClr val="676767"/>
              </a:solidFill>
              <a:latin typeface="Arial" pitchFamily="34" charset="0"/>
            </a:endParaRPr>
          </a:p>
        </p:txBody>
      </p:sp>
      <p:sp>
        <p:nvSpPr>
          <p:cNvPr id="447505" name="Rectangle 17"/>
          <p:cNvSpPr>
            <a:spLocks noChangeArrowheads="1"/>
          </p:cNvSpPr>
          <p:nvPr/>
        </p:nvSpPr>
        <p:spPr bwMode="auto">
          <a:xfrm>
            <a:off x="468313" y="2303463"/>
            <a:ext cx="41751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a:solidFill>
                  <a:srgbClr val="676767"/>
                </a:solidFill>
                <a:latin typeface="Arial" pitchFamily="34" charset="0"/>
              </a:rPr>
              <a:t>Grima et al. BMC Musculoskeletal Disorders 2010, 11:68</a:t>
            </a:r>
          </a:p>
          <a:p>
            <a:pPr eaLnBrk="1" hangingPunct="1">
              <a:spcBef>
                <a:spcPct val="50000"/>
              </a:spcBef>
            </a:pPr>
            <a:r>
              <a:rPr lang="en-US" sz="1200">
                <a:solidFill>
                  <a:srgbClr val="676767"/>
                </a:solidFill>
                <a:latin typeface="Arial" pitchFamily="34" charset="0"/>
              </a:rPr>
              <a:t>http://www.biomedcentral.com/1471-2474/11/68</a:t>
            </a:r>
          </a:p>
        </p:txBody>
      </p:sp>
      <p:sp>
        <p:nvSpPr>
          <p:cNvPr id="447506" name="Titolo 1"/>
          <p:cNvSpPr>
            <a:spLocks noGrp="1"/>
          </p:cNvSpPr>
          <p:nvPr>
            <p:ph type="ctrTitle"/>
          </p:nvPr>
        </p:nvSpPr>
        <p:spPr>
          <a:xfrm rot="10800000" flipV="1">
            <a:off x="250825" y="0"/>
            <a:ext cx="8207375" cy="549275"/>
          </a:xfrm>
        </p:spPr>
        <p:txBody>
          <a:bodyPr/>
          <a:lstStyle/>
          <a:p>
            <a:r>
              <a:rPr lang="it-IT" smtClean="0">
                <a:solidFill>
                  <a:srgbClr val="FFC000"/>
                </a:solidFill>
              </a:rPr>
              <a:t>Uso di farmaci generici</a:t>
            </a:r>
          </a:p>
        </p:txBody>
      </p:sp>
      <p:sp>
        <p:nvSpPr>
          <p:cNvPr id="447507" name="Sottotitolo 2"/>
          <p:cNvSpPr>
            <a:spLocks noGrp="1"/>
          </p:cNvSpPr>
          <p:nvPr>
            <p:ph type="subTitle" idx="1"/>
          </p:nvPr>
        </p:nvSpPr>
        <p:spPr>
          <a:xfrm flipV="1">
            <a:off x="1371600" y="6858000"/>
            <a:ext cx="6400800" cy="315913"/>
          </a:xfrm>
        </p:spPr>
        <p:txBody>
          <a:bodyPr/>
          <a:lstStyle/>
          <a:p>
            <a:endParaRPr lang="it-IT"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additive="base">
                                        <p:cTn id="7" dur="500" fill="hold"/>
                                        <p:tgtEl>
                                          <p:spTgt spid="10251"/>
                                        </p:tgtEl>
                                        <p:attrNameLst>
                                          <p:attrName>ppt_x</p:attrName>
                                        </p:attrNameLst>
                                      </p:cBhvr>
                                      <p:tavLst>
                                        <p:tav tm="0">
                                          <p:val>
                                            <p:strVal val="#ppt_x"/>
                                          </p:val>
                                        </p:tav>
                                        <p:tav tm="100000">
                                          <p:val>
                                            <p:strVal val="#ppt_x"/>
                                          </p:val>
                                        </p:tav>
                                      </p:tavLst>
                                    </p:anim>
                                    <p:anim calcmode="lin" valueType="num">
                                      <p:cBhvr additive="base">
                                        <p:cTn id="8"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pPr eaLnBrk="1" hangingPunct="1"/>
            <a:r>
              <a:rPr lang="it-IT" smtClean="0">
                <a:solidFill>
                  <a:srgbClr val="FFC000"/>
                </a:solidFill>
              </a:rPr>
              <a:t>Uso di farmaci generici</a:t>
            </a:r>
          </a:p>
        </p:txBody>
      </p:sp>
      <p:pic>
        <p:nvPicPr>
          <p:cNvPr id="44851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31593" t="24689" r="10828" b="51199"/>
          <a:stretch>
            <a:fillRect/>
          </a:stretch>
        </p:blipFill>
        <p:spPr>
          <a:xfrm>
            <a:off x="1619250" y="800100"/>
            <a:ext cx="6373813" cy="1631950"/>
          </a:xfrm>
        </p:spPr>
      </p:pic>
      <p:pic>
        <p:nvPicPr>
          <p:cNvPr id="448516" name="Picture 4"/>
          <p:cNvPicPr>
            <a:picLocks noChangeAspect="1" noChangeArrowheads="1"/>
          </p:cNvPicPr>
          <p:nvPr/>
        </p:nvPicPr>
        <p:blipFill>
          <a:blip r:embed="rId4">
            <a:extLst>
              <a:ext uri="{28A0092B-C50C-407E-A947-70E740481C1C}">
                <a14:useLocalDpi xmlns:a14="http://schemas.microsoft.com/office/drawing/2010/main" val="0"/>
              </a:ext>
            </a:extLst>
          </a:blip>
          <a:srcRect l="14014" t="44318" r="11768" b="1662"/>
          <a:stretch>
            <a:fillRect/>
          </a:stretch>
        </p:blipFill>
        <p:spPr bwMode="auto">
          <a:xfrm>
            <a:off x="1439863" y="2457450"/>
            <a:ext cx="7239000" cy="381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8517" name="Rectangle 5"/>
          <p:cNvSpPr>
            <a:spLocks noChangeArrowheads="1"/>
          </p:cNvSpPr>
          <p:nvPr/>
        </p:nvSpPr>
        <p:spPr bwMode="auto">
          <a:xfrm>
            <a:off x="0" y="3573463"/>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006600"/>
                </a:solidFill>
                <a:latin typeface="AdvTT3713a231" charset="0"/>
              </a:rPr>
              <a:t>Osteoporos Int (2009) 20:1369</a:t>
            </a:r>
            <a:r>
              <a:rPr lang="en-US" sz="1400">
                <a:solidFill>
                  <a:srgbClr val="006600"/>
                </a:solidFill>
                <a:latin typeface="AdvTT3713a231+20" charset="0"/>
              </a:rPr>
              <a:t>–</a:t>
            </a:r>
            <a:r>
              <a:rPr lang="en-US" sz="1400">
                <a:solidFill>
                  <a:srgbClr val="006600"/>
                </a:solidFill>
                <a:latin typeface="AdvTT3713a231" charset="0"/>
              </a:rPr>
              <a:t>1376</a:t>
            </a:r>
          </a:p>
        </p:txBody>
      </p:sp>
      <p:sp>
        <p:nvSpPr>
          <p:cNvPr id="448518" name="Rectangle 6"/>
          <p:cNvSpPr>
            <a:spLocks noChangeArrowheads="1"/>
          </p:cNvSpPr>
          <p:nvPr/>
        </p:nvSpPr>
        <p:spPr bwMode="auto">
          <a:xfrm>
            <a:off x="0" y="3933825"/>
            <a:ext cx="3971925"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30000"/>
              </a:spcBef>
            </a:pPr>
            <a:r>
              <a:rPr lang="it-IT" sz="1400" b="1">
                <a:solidFill>
                  <a:srgbClr val="006600"/>
                </a:solidFill>
                <a:cs typeface="Times New Roman" pitchFamily="18" charset="0"/>
              </a:rPr>
              <a:t>è stato evidenziato un </a:t>
            </a:r>
          </a:p>
          <a:p>
            <a:pPr eaLnBrk="1" hangingPunct="1">
              <a:spcBef>
                <a:spcPct val="30000"/>
              </a:spcBef>
            </a:pPr>
            <a:r>
              <a:rPr lang="it-IT" sz="1400" b="1">
                <a:solidFill>
                  <a:srgbClr val="006600"/>
                </a:solidFill>
                <a:cs typeface="Times New Roman" pitchFamily="18" charset="0"/>
              </a:rPr>
              <a:t>rischio di sospensioni doppio </a:t>
            </a:r>
          </a:p>
          <a:p>
            <a:pPr eaLnBrk="1" hangingPunct="1">
              <a:spcBef>
                <a:spcPct val="30000"/>
              </a:spcBef>
            </a:pPr>
            <a:r>
              <a:rPr lang="it-IT" sz="1400" b="1">
                <a:solidFill>
                  <a:srgbClr val="006600"/>
                </a:solidFill>
                <a:cs typeface="Times New Roman" pitchFamily="18" charset="0"/>
              </a:rPr>
              <a:t>nei pazienti che assumevano alendronato generico</a:t>
            </a:r>
          </a:p>
          <a:p>
            <a:pPr eaLnBrk="1" hangingPunct="1">
              <a:spcBef>
                <a:spcPct val="30000"/>
              </a:spcBef>
            </a:pPr>
            <a:r>
              <a:rPr lang="it-IT" sz="1400" b="1">
                <a:solidFill>
                  <a:srgbClr val="006600"/>
                </a:solidFill>
                <a:cs typeface="Times New Roman" pitchFamily="18" charset="0"/>
              </a:rPr>
              <a:t> vs brand alendronato</a:t>
            </a:r>
            <a:r>
              <a:rPr lang="en-US" sz="1800">
                <a:solidFill>
                  <a:srgbClr val="676767"/>
                </a:solidFill>
                <a:latin typeface="Arial" pitchFamily="34" charset="0"/>
              </a:rPr>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r>
              <a:rPr lang="it-IT" smtClean="0">
                <a:solidFill>
                  <a:srgbClr val="FFC000"/>
                </a:solidFill>
              </a:rPr>
              <a:t>Uso di farmaci generici</a:t>
            </a:r>
          </a:p>
        </p:txBody>
      </p:sp>
      <p:pic>
        <p:nvPicPr>
          <p:cNvPr id="44953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3459" t="23990" r="18407" b="41573"/>
          <a:stretch>
            <a:fillRect/>
          </a:stretch>
        </p:blipFill>
        <p:spPr>
          <a:xfrm>
            <a:off x="179388" y="800100"/>
            <a:ext cx="4464050" cy="1800225"/>
          </a:xfrm>
        </p:spPr>
      </p:pic>
      <p:sp>
        <p:nvSpPr>
          <p:cNvPr id="449540" name="Rectangle 4"/>
          <p:cNvSpPr>
            <a:spLocks noChangeArrowheads="1"/>
          </p:cNvSpPr>
          <p:nvPr/>
        </p:nvSpPr>
        <p:spPr bwMode="auto">
          <a:xfrm>
            <a:off x="0" y="0"/>
            <a:ext cx="247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1800">
                <a:solidFill>
                  <a:srgbClr val="676767"/>
                </a:solidFill>
                <a:latin typeface="Arial" pitchFamily="34" charset="0"/>
              </a:rPr>
              <a:t> </a:t>
            </a:r>
          </a:p>
          <a:p>
            <a:r>
              <a:rPr lang="en-US" sz="1800">
                <a:solidFill>
                  <a:srgbClr val="676767"/>
                </a:solidFill>
                <a:latin typeface="Arial" pitchFamily="34" charset="0"/>
              </a:rPr>
              <a:t> </a:t>
            </a:r>
          </a:p>
          <a:p>
            <a:r>
              <a:rPr lang="en-US" sz="1800">
                <a:solidFill>
                  <a:srgbClr val="676767"/>
                </a:solidFill>
                <a:latin typeface="Arial" pitchFamily="34" charset="0"/>
              </a:rPr>
              <a:t> </a:t>
            </a:r>
          </a:p>
          <a:p>
            <a:r>
              <a:rPr lang="en-US" sz="1800">
                <a:solidFill>
                  <a:srgbClr val="676767"/>
                </a:solidFill>
                <a:latin typeface="Arial" pitchFamily="34" charset="0"/>
              </a:rPr>
              <a:t> </a:t>
            </a:r>
          </a:p>
        </p:txBody>
      </p:sp>
      <p:pic>
        <p:nvPicPr>
          <p:cNvPr id="449541" name="Picture 5"/>
          <p:cNvPicPr>
            <a:picLocks noChangeAspect="1" noChangeArrowheads="1"/>
          </p:cNvPicPr>
          <p:nvPr/>
        </p:nvPicPr>
        <p:blipFill>
          <a:blip r:embed="rId4">
            <a:extLst>
              <a:ext uri="{28A0092B-C50C-407E-A947-70E740481C1C}">
                <a14:useLocalDpi xmlns:a14="http://schemas.microsoft.com/office/drawing/2010/main" val="0"/>
              </a:ext>
            </a:extLst>
          </a:blip>
          <a:srcRect l="21045" t="34120" r="18408" b="31761"/>
          <a:stretch>
            <a:fillRect/>
          </a:stretch>
        </p:blipFill>
        <p:spPr bwMode="auto">
          <a:xfrm>
            <a:off x="0" y="4014788"/>
            <a:ext cx="6300788" cy="284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542" name="Picture 6"/>
          <p:cNvPicPr>
            <a:picLocks noChangeAspect="1" noChangeArrowheads="1"/>
          </p:cNvPicPr>
          <p:nvPr/>
        </p:nvPicPr>
        <p:blipFill>
          <a:blip r:embed="rId5">
            <a:extLst>
              <a:ext uri="{28A0092B-C50C-407E-A947-70E740481C1C}">
                <a14:useLocalDpi xmlns:a14="http://schemas.microsoft.com/office/drawing/2010/main" val="0"/>
              </a:ext>
            </a:extLst>
          </a:blip>
          <a:srcRect l="21208" t="42296" r="49268" b="23001"/>
          <a:stretch>
            <a:fillRect/>
          </a:stretch>
        </p:blipFill>
        <p:spPr bwMode="auto">
          <a:xfrm>
            <a:off x="5364163" y="800100"/>
            <a:ext cx="3490912"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9543" name="Rectangle 7"/>
          <p:cNvSpPr>
            <a:spLocks noChangeArrowheads="1"/>
          </p:cNvSpPr>
          <p:nvPr/>
        </p:nvSpPr>
        <p:spPr bwMode="auto">
          <a:xfrm>
            <a:off x="6300788" y="3897313"/>
            <a:ext cx="2454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a:solidFill>
                  <a:srgbClr val="006600"/>
                </a:solidFill>
                <a:latin typeface="Arial" pitchFamily="34" charset="0"/>
              </a:rPr>
              <a:t>Rheumatol Int (2009) 30:213–221</a:t>
            </a:r>
          </a:p>
        </p:txBody>
      </p:sp>
      <p:sp>
        <p:nvSpPr>
          <p:cNvPr id="449544" name="Rectangle 8"/>
          <p:cNvSpPr>
            <a:spLocks noChangeArrowheads="1"/>
          </p:cNvSpPr>
          <p:nvPr/>
        </p:nvSpPr>
        <p:spPr bwMode="auto">
          <a:xfrm>
            <a:off x="6084888" y="4257675"/>
            <a:ext cx="3059112" cy="18573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30000"/>
              </a:spcBef>
            </a:pPr>
            <a:r>
              <a:rPr lang="it-IT" sz="1200">
                <a:solidFill>
                  <a:srgbClr val="000000"/>
                </a:solidFill>
                <a:latin typeface="Arial" pitchFamily="34" charset="0"/>
              </a:rPr>
              <a:t> </a:t>
            </a:r>
            <a:r>
              <a:rPr lang="it-IT" sz="1400" b="1">
                <a:solidFill>
                  <a:srgbClr val="006600"/>
                </a:solidFill>
                <a:cs typeface="Times New Roman" pitchFamily="18" charset="0"/>
              </a:rPr>
              <a:t>Gli Autori riportano una ridotta persistenza in terapia,</a:t>
            </a:r>
          </a:p>
          <a:p>
            <a:pPr eaLnBrk="1" hangingPunct="1">
              <a:spcBef>
                <a:spcPct val="30000"/>
              </a:spcBef>
            </a:pPr>
            <a:r>
              <a:rPr lang="it-IT" sz="1400" b="1">
                <a:solidFill>
                  <a:srgbClr val="006600"/>
                </a:solidFill>
                <a:cs typeface="Times New Roman" pitchFamily="18" charset="0"/>
              </a:rPr>
              <a:t> un numero maggiore di event avversi a carico del tratto GI ed aumenti inferiori della DMO nei pazienti trattati con alendronato generico rispetto a quelli che assumevano Fosamax o Actonel.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5202" name="Object 2"/>
          <p:cNvGraphicFramePr>
            <a:graphicFrameLocks noChangeAspect="1"/>
          </p:cNvGraphicFramePr>
          <p:nvPr/>
        </p:nvGraphicFramePr>
        <p:xfrm>
          <a:off x="250825" y="1916113"/>
          <a:ext cx="7818438" cy="4724400"/>
        </p:xfrm>
        <a:graphic>
          <a:graphicData uri="http://schemas.openxmlformats.org/presentationml/2006/ole">
            <mc:AlternateContent xmlns:mc="http://schemas.openxmlformats.org/markup-compatibility/2006">
              <mc:Choice xmlns:v="urn:schemas-microsoft-com:vml" Requires="v">
                <p:oleObj spid="_x0000_s435235" name="PBrush" r:id="rId3" imgW="7819048" imgH="4723810" progId="">
                  <p:embed/>
                </p:oleObj>
              </mc:Choice>
              <mc:Fallback>
                <p:oleObj name="PBrush" r:id="rId3" imgW="7819048" imgH="472381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16113"/>
                        <a:ext cx="781843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12725"/>
            <a:ext cx="1835150"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46050"/>
            <a:ext cx="23399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260350"/>
            <a:ext cx="48244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2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341438"/>
            <a:ext cx="8348662"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7254" name="Rectangle 6"/>
          <p:cNvSpPr>
            <a:spLocks noChangeArrowheads="1"/>
          </p:cNvSpPr>
          <p:nvPr/>
        </p:nvSpPr>
        <p:spPr bwMode="auto">
          <a:xfrm>
            <a:off x="2411413" y="1341438"/>
            <a:ext cx="5256212" cy="287337"/>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cs typeface="Arial" pitchFamily="34" charset="0"/>
            </a:endParaRPr>
          </a:p>
        </p:txBody>
      </p:sp>
      <p:sp>
        <p:nvSpPr>
          <p:cNvPr id="437255" name="Line 7"/>
          <p:cNvSpPr>
            <a:spLocks noChangeShapeType="1"/>
          </p:cNvSpPr>
          <p:nvPr/>
        </p:nvSpPr>
        <p:spPr bwMode="auto">
          <a:xfrm>
            <a:off x="6516688" y="2984500"/>
            <a:ext cx="19431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7256" name="Line 8"/>
          <p:cNvSpPr>
            <a:spLocks noChangeShapeType="1"/>
          </p:cNvSpPr>
          <p:nvPr/>
        </p:nvSpPr>
        <p:spPr bwMode="auto">
          <a:xfrm>
            <a:off x="1258888" y="3200400"/>
            <a:ext cx="5761037" cy="12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7257" name="Oval 9"/>
          <p:cNvSpPr>
            <a:spLocks noChangeArrowheads="1"/>
          </p:cNvSpPr>
          <p:nvPr/>
        </p:nvSpPr>
        <p:spPr bwMode="auto">
          <a:xfrm>
            <a:off x="4427538" y="3424238"/>
            <a:ext cx="1008062" cy="2889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cs typeface="Arial" pitchFamily="34" charset="0"/>
            </a:endParaRPr>
          </a:p>
        </p:txBody>
      </p:sp>
      <p:sp>
        <p:nvSpPr>
          <p:cNvPr id="437258" name="Oval 10"/>
          <p:cNvSpPr>
            <a:spLocks noChangeArrowheads="1"/>
          </p:cNvSpPr>
          <p:nvPr/>
        </p:nvSpPr>
        <p:spPr bwMode="auto">
          <a:xfrm>
            <a:off x="5965825" y="3416300"/>
            <a:ext cx="865188" cy="2889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cs typeface="Arial" pitchFamily="34" charset="0"/>
            </a:endParaRPr>
          </a:p>
        </p:txBody>
      </p:sp>
      <p:sp>
        <p:nvSpPr>
          <p:cNvPr id="437259" name="Rectangle 11"/>
          <p:cNvSpPr>
            <a:spLocks noChangeArrowheads="1"/>
          </p:cNvSpPr>
          <p:nvPr/>
        </p:nvSpPr>
        <p:spPr bwMode="auto">
          <a:xfrm>
            <a:off x="468313" y="5229225"/>
            <a:ext cx="8207375" cy="1223963"/>
          </a:xfrm>
          <a:prstGeom prst="rect">
            <a:avLst/>
          </a:prstGeom>
          <a:noFill/>
          <a:ln w="762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6226" name="Object 2"/>
          <p:cNvGraphicFramePr>
            <a:graphicFrameLocks noChangeAspect="1"/>
          </p:cNvGraphicFramePr>
          <p:nvPr/>
        </p:nvGraphicFramePr>
        <p:xfrm>
          <a:off x="90488" y="1989138"/>
          <a:ext cx="9018587" cy="1171575"/>
        </p:xfrm>
        <a:graphic>
          <a:graphicData uri="http://schemas.openxmlformats.org/presentationml/2006/ole">
            <mc:AlternateContent xmlns:mc="http://schemas.openxmlformats.org/markup-compatibility/2006">
              <mc:Choice xmlns:v="urn:schemas-microsoft-com:vml" Requires="v">
                <p:oleObj spid="_x0000_s436395" name="Bitmap Image" r:id="rId3" imgW="9019048" imgH="1171429" progId="Paint.Picture">
                  <p:embed/>
                </p:oleObj>
              </mc:Choice>
              <mc:Fallback>
                <p:oleObj name="Bitmap Image" r:id="rId3" imgW="9019048" imgH="117142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1989138"/>
                        <a:ext cx="9018587"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36227" name="Group 3"/>
          <p:cNvGrpSpPr>
            <a:grpSpLocks/>
          </p:cNvGrpSpPr>
          <p:nvPr/>
        </p:nvGrpSpPr>
        <p:grpSpPr bwMode="auto">
          <a:xfrm>
            <a:off x="1187450" y="3509963"/>
            <a:ext cx="6788150" cy="2655887"/>
            <a:chOff x="748" y="2160"/>
            <a:chExt cx="4276" cy="1673"/>
          </a:xfrm>
        </p:grpSpPr>
        <p:graphicFrame>
          <p:nvGraphicFramePr>
            <p:cNvPr id="436231" name="Object 4"/>
            <p:cNvGraphicFramePr>
              <a:graphicFrameLocks noChangeAspect="1"/>
            </p:cNvGraphicFramePr>
            <p:nvPr/>
          </p:nvGraphicFramePr>
          <p:xfrm>
            <a:off x="748" y="2160"/>
            <a:ext cx="4276" cy="1673"/>
          </p:xfrm>
          <a:graphic>
            <a:graphicData uri="http://schemas.openxmlformats.org/presentationml/2006/ole">
              <mc:AlternateContent xmlns:mc="http://schemas.openxmlformats.org/markup-compatibility/2006">
                <mc:Choice xmlns:v="urn:schemas-microsoft-com:vml" Requires="v">
                  <p:oleObj spid="_x0000_s436396" name="PBrush" r:id="rId5" imgW="9057143" imgH="3543795" progId="">
                    <p:embed/>
                  </p:oleObj>
                </mc:Choice>
                <mc:Fallback>
                  <p:oleObj name="PBrush" r:id="rId5" imgW="9057143" imgH="3543795"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 y="2160"/>
                          <a:ext cx="4276" cy="1673"/>
                        </a:xfrm>
                        <a:prstGeom prst="rect">
                          <a:avLst/>
                        </a:prstGeom>
                        <a:noFill/>
                        <a:ln w="3810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6232" name="Line 5"/>
            <p:cNvSpPr>
              <a:spLocks noChangeShapeType="1"/>
            </p:cNvSpPr>
            <p:nvPr/>
          </p:nvSpPr>
          <p:spPr bwMode="auto">
            <a:xfrm>
              <a:off x="3288" y="3369"/>
              <a:ext cx="167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6233" name="Line 6"/>
            <p:cNvSpPr>
              <a:spLocks noChangeShapeType="1"/>
            </p:cNvSpPr>
            <p:nvPr/>
          </p:nvSpPr>
          <p:spPr bwMode="auto">
            <a:xfrm>
              <a:off x="838" y="3566"/>
              <a:ext cx="412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6234" name="Line 7"/>
            <p:cNvSpPr>
              <a:spLocks noChangeShapeType="1"/>
            </p:cNvSpPr>
            <p:nvPr/>
          </p:nvSpPr>
          <p:spPr bwMode="auto">
            <a:xfrm>
              <a:off x="838" y="3777"/>
              <a:ext cx="167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aphicFrame>
        <p:nvGraphicFramePr>
          <p:cNvPr id="436228" name="Object 8"/>
          <p:cNvGraphicFramePr>
            <a:graphicFrameLocks noChangeAspect="1"/>
          </p:cNvGraphicFramePr>
          <p:nvPr/>
        </p:nvGraphicFramePr>
        <p:xfrm>
          <a:off x="4427538" y="6329363"/>
          <a:ext cx="3600450" cy="268287"/>
        </p:xfrm>
        <a:graphic>
          <a:graphicData uri="http://schemas.openxmlformats.org/presentationml/2006/ole">
            <mc:AlternateContent xmlns:mc="http://schemas.openxmlformats.org/markup-compatibility/2006">
              <mc:Choice xmlns:v="urn:schemas-microsoft-com:vml" Requires="v">
                <p:oleObj spid="_x0000_s436397" name="PBrush" r:id="rId7" imgW="4334480" imgH="323981" progId="">
                  <p:embed/>
                </p:oleObj>
              </mc:Choice>
              <mc:Fallback>
                <p:oleObj name="PBrush" r:id="rId7" imgW="4334480" imgH="32398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38" y="6329363"/>
                        <a:ext cx="36004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6229" name="Object 9"/>
          <p:cNvGraphicFramePr>
            <a:graphicFrameLocks noChangeAspect="1"/>
          </p:cNvGraphicFramePr>
          <p:nvPr/>
        </p:nvGraphicFramePr>
        <p:xfrm>
          <a:off x="136525" y="125413"/>
          <a:ext cx="3643313" cy="1143000"/>
        </p:xfrm>
        <a:graphic>
          <a:graphicData uri="http://schemas.openxmlformats.org/presentationml/2006/ole">
            <mc:AlternateContent xmlns:mc="http://schemas.openxmlformats.org/markup-compatibility/2006">
              <mc:Choice xmlns:v="urn:schemas-microsoft-com:vml" Requires="v">
                <p:oleObj spid="_x0000_s436398" name="PBrush" r:id="rId9" imgW="8869013" imgH="2781688" progId="">
                  <p:embed/>
                </p:oleObj>
              </mc:Choice>
              <mc:Fallback>
                <p:oleObj name="PBrush" r:id="rId9" imgW="8869013" imgH="2781688" progId="">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525" y="125413"/>
                        <a:ext cx="36433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6230" name="Object 10"/>
          <p:cNvGraphicFramePr>
            <a:graphicFrameLocks noChangeAspect="1"/>
          </p:cNvGraphicFramePr>
          <p:nvPr/>
        </p:nvGraphicFramePr>
        <p:xfrm>
          <a:off x="3905250" y="465138"/>
          <a:ext cx="5130800" cy="803275"/>
        </p:xfrm>
        <a:graphic>
          <a:graphicData uri="http://schemas.openxmlformats.org/presentationml/2006/ole">
            <mc:AlternateContent xmlns:mc="http://schemas.openxmlformats.org/markup-compatibility/2006">
              <mc:Choice xmlns:v="urn:schemas-microsoft-com:vml" Requires="v">
                <p:oleObj spid="_x0000_s436399" name="PBrush" r:id="rId11" imgW="8819048" imgH="1380952" progId="">
                  <p:embed/>
                </p:oleObj>
              </mc:Choice>
              <mc:Fallback>
                <p:oleObj name="PBrush" r:id="rId11" imgW="8819048" imgH="1380952" progId="">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5250" y="465138"/>
                        <a:ext cx="51308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457325"/>
            <a:ext cx="888365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2725"/>
            <a:ext cx="1835150"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46050"/>
            <a:ext cx="23399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638" y="260350"/>
            <a:ext cx="48244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78" name="Rectangle 6"/>
          <p:cNvSpPr>
            <a:spLocks noChangeArrowheads="1"/>
          </p:cNvSpPr>
          <p:nvPr/>
        </p:nvSpPr>
        <p:spPr bwMode="auto">
          <a:xfrm>
            <a:off x="3132138" y="1509713"/>
            <a:ext cx="2592387" cy="287337"/>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cs typeface="Arial" pitchFamily="34" charset="0"/>
            </a:endParaRPr>
          </a:p>
        </p:txBody>
      </p:sp>
      <p:sp>
        <p:nvSpPr>
          <p:cNvPr id="438279" name="Line 7"/>
          <p:cNvSpPr>
            <a:spLocks noChangeShapeType="1"/>
          </p:cNvSpPr>
          <p:nvPr/>
        </p:nvSpPr>
        <p:spPr bwMode="auto">
          <a:xfrm>
            <a:off x="6661150" y="2133600"/>
            <a:ext cx="19431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8280" name="Line 8"/>
          <p:cNvSpPr>
            <a:spLocks noChangeShapeType="1"/>
          </p:cNvSpPr>
          <p:nvPr/>
        </p:nvSpPr>
        <p:spPr bwMode="auto">
          <a:xfrm>
            <a:off x="3203575" y="2708275"/>
            <a:ext cx="5761038" cy="12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38281" name="Oval 9"/>
          <p:cNvSpPr>
            <a:spLocks noChangeArrowheads="1"/>
          </p:cNvSpPr>
          <p:nvPr/>
        </p:nvSpPr>
        <p:spPr bwMode="auto">
          <a:xfrm>
            <a:off x="4572000" y="4219575"/>
            <a:ext cx="2232025" cy="2889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cs typeface="Arial" pitchFamily="34" charset="0"/>
            </a:endParaRPr>
          </a:p>
        </p:txBody>
      </p:sp>
      <p:sp>
        <p:nvSpPr>
          <p:cNvPr id="438282" name="Oval 10"/>
          <p:cNvSpPr>
            <a:spLocks noChangeArrowheads="1"/>
          </p:cNvSpPr>
          <p:nvPr/>
        </p:nvSpPr>
        <p:spPr bwMode="auto">
          <a:xfrm>
            <a:off x="6659563" y="4797425"/>
            <a:ext cx="865187" cy="2889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cs typeface="Arial" pitchFamily="34" charset="0"/>
            </a:endParaRPr>
          </a:p>
        </p:txBody>
      </p:sp>
      <p:sp>
        <p:nvSpPr>
          <p:cNvPr id="438283" name="Rectangle 11"/>
          <p:cNvSpPr>
            <a:spLocks noChangeArrowheads="1"/>
          </p:cNvSpPr>
          <p:nvPr/>
        </p:nvSpPr>
        <p:spPr bwMode="auto">
          <a:xfrm>
            <a:off x="468313" y="5381625"/>
            <a:ext cx="8207375" cy="1008063"/>
          </a:xfrm>
          <a:prstGeom prst="rect">
            <a:avLst/>
          </a:prstGeom>
          <a:noFill/>
          <a:ln w="762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cs typeface="Arial" pitchFamily="34" charset="0"/>
            </a:endParaRPr>
          </a:p>
        </p:txBody>
      </p:sp>
      <p:sp>
        <p:nvSpPr>
          <p:cNvPr id="438284" name="Line 12"/>
          <p:cNvSpPr>
            <a:spLocks noChangeShapeType="1"/>
          </p:cNvSpPr>
          <p:nvPr/>
        </p:nvSpPr>
        <p:spPr bwMode="auto">
          <a:xfrm>
            <a:off x="541338" y="2997200"/>
            <a:ext cx="36703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p:cNvSpPr>
          <p:nvPr>
            <p:ph type="title"/>
          </p:nvPr>
        </p:nvSpPr>
        <p:spPr>
          <a:xfrm>
            <a:off x="107950" y="500063"/>
            <a:ext cx="8362950" cy="481012"/>
          </a:xfrm>
        </p:spPr>
        <p:txBody>
          <a:bodyPr/>
          <a:lstStyle/>
          <a:p>
            <a:pPr eaLnBrk="1" hangingPunct="1"/>
            <a:r>
              <a:rPr lang="it-IT" sz="2400" smtClean="0">
                <a:latin typeface="Comic Sans MS" pitchFamily="66" charset="0"/>
              </a:rPr>
              <a:t>Le fratture atipiche: dove eravamo rimasti?</a:t>
            </a:r>
            <a:br>
              <a:rPr lang="it-IT" sz="2400" smtClean="0">
                <a:latin typeface="Comic Sans MS" pitchFamily="66" charset="0"/>
              </a:rPr>
            </a:br>
            <a:r>
              <a:rPr lang="it-IT" sz="2000" smtClean="0">
                <a:latin typeface="Comic Sans MS" pitchFamily="66" charset="0"/>
              </a:rPr>
              <a:t>La posizione FDA</a:t>
            </a:r>
            <a:r>
              <a:rPr lang="it-IT" sz="2400" smtClean="0">
                <a:latin typeface="Comic Sans MS" pitchFamily="66" charset="0"/>
              </a:rPr>
              <a:t/>
            </a:r>
            <a:br>
              <a:rPr lang="it-IT" sz="2400" smtClean="0">
                <a:latin typeface="Comic Sans MS" pitchFamily="66" charset="0"/>
              </a:rPr>
            </a:br>
            <a:endParaRPr lang="en-US" sz="2400" smtClean="0">
              <a:latin typeface="Comic Sans MS" pitchFamily="66" charset="0"/>
            </a:endParaRPr>
          </a:p>
        </p:txBody>
      </p:sp>
      <p:sp>
        <p:nvSpPr>
          <p:cNvPr id="439299" name="Rectangle 3"/>
          <p:cNvSpPr>
            <a:spLocks noGrp="1"/>
          </p:cNvSpPr>
          <p:nvPr>
            <p:ph type="body" idx="1"/>
          </p:nvPr>
        </p:nvSpPr>
        <p:spPr>
          <a:xfrm>
            <a:off x="457200" y="1196975"/>
            <a:ext cx="8229600" cy="4641850"/>
          </a:xfrm>
        </p:spPr>
        <p:txBody>
          <a:bodyPr/>
          <a:lstStyle/>
          <a:p>
            <a:pPr eaLnBrk="1" hangingPunct="1">
              <a:buClr>
                <a:schemeClr val="tx2"/>
              </a:buClr>
              <a:buFont typeface="Wingdings" pitchFamily="2" charset="2"/>
              <a:buChar char="v"/>
            </a:pPr>
            <a:r>
              <a:rPr lang="it-IT" b="0" smtClean="0">
                <a:latin typeface="Comic Sans MS" pitchFamily="66" charset="0"/>
              </a:rPr>
              <a:t>Nel marzo del 2010 la </a:t>
            </a:r>
            <a:r>
              <a:rPr lang="it-IT" b="0" i="1" smtClean="0">
                <a:latin typeface="Comic Sans MS" pitchFamily="66" charset="0"/>
              </a:rPr>
              <a:t>U.S. Food and Drug Administration</a:t>
            </a:r>
            <a:r>
              <a:rPr lang="it-IT" b="0" smtClean="0">
                <a:latin typeface="Comic Sans MS" pitchFamily="66" charset="0"/>
              </a:rPr>
              <a:t> (FDA), ha emesso una comunicazione sulla sicurezza dei farmaci (Drug Safety Communication) relativa all'uso dei bisfosfonati e fratture atipiche del femore. </a:t>
            </a:r>
          </a:p>
          <a:p>
            <a:pPr eaLnBrk="1" hangingPunct="1">
              <a:buClr>
                <a:schemeClr val="tx2"/>
              </a:buClr>
              <a:buFont typeface="Wingdings" pitchFamily="2" charset="2"/>
              <a:buChar char="v"/>
            </a:pPr>
            <a:endParaRPr lang="it-IT" b="0" smtClean="0">
              <a:latin typeface="Comic Sans MS" pitchFamily="66" charset="0"/>
            </a:endParaRPr>
          </a:p>
          <a:p>
            <a:pPr eaLnBrk="1" hangingPunct="1">
              <a:buClr>
                <a:schemeClr val="tx2"/>
              </a:buClr>
              <a:buFont typeface="Wingdings" pitchFamily="2" charset="2"/>
              <a:buChar char="v"/>
            </a:pPr>
            <a:r>
              <a:rPr lang="it-IT" b="0" smtClean="0">
                <a:latin typeface="Comic Sans MS" pitchFamily="66" charset="0"/>
              </a:rPr>
              <a:t>L'FDA ha rivalutato tutti i dati disponibili sui questi farmaci includendo anche il report di una task force di esperti istituita dall' </a:t>
            </a:r>
            <a:r>
              <a:rPr lang="it-IT" b="0" i="1" smtClean="0">
                <a:latin typeface="Comic Sans MS" pitchFamily="66" charset="0"/>
              </a:rPr>
              <a:t>American Society for Bone Mineral Research </a:t>
            </a:r>
            <a:r>
              <a:rPr lang="it-IT" b="0" smtClean="0">
                <a:latin typeface="Comic Sans MS" pitchFamily="66" charset="0"/>
              </a:rPr>
              <a:t>(ASBMR) che raccomandava un aggiornamento delle schede tecniche.</a:t>
            </a:r>
          </a:p>
          <a:p>
            <a:pPr eaLnBrk="1" hangingPunct="1">
              <a:buClr>
                <a:schemeClr val="tx2"/>
              </a:buClr>
              <a:buFont typeface="Wingdings" pitchFamily="2" charset="2"/>
              <a:buChar char="v"/>
            </a:pPr>
            <a:endParaRPr lang="it-IT" b="0" smtClean="0">
              <a:latin typeface="Comic Sans MS" pitchFamily="66" charset="0"/>
            </a:endParaRPr>
          </a:p>
          <a:p>
            <a:pPr eaLnBrk="1" hangingPunct="1">
              <a:buClr>
                <a:schemeClr val="tx2"/>
              </a:buClr>
              <a:buFont typeface="Wingdings" pitchFamily="2" charset="2"/>
              <a:buChar char="v"/>
            </a:pPr>
            <a:r>
              <a:rPr lang="it-IT" altLang="ja-JP" b="0" smtClean="0">
                <a:latin typeface="Comic Sans MS" pitchFamily="66" charset="0"/>
                <a:ea typeface="MS PGothic" pitchFamily="34" charset="-128"/>
              </a:rPr>
              <a:t>L’ultimo aggiornamento è stato emesso dall’FDA il 13 ottobre 2010</a:t>
            </a:r>
            <a:endParaRPr lang="en-US" b="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olo 1"/>
          <p:cNvSpPr>
            <a:spLocks noGrp="1"/>
          </p:cNvSpPr>
          <p:nvPr>
            <p:ph type="title"/>
          </p:nvPr>
        </p:nvSpPr>
        <p:spPr>
          <a:xfrm>
            <a:off x="785813" y="500063"/>
            <a:ext cx="7772400" cy="914400"/>
          </a:xfrm>
        </p:spPr>
        <p:txBody>
          <a:bodyPr/>
          <a:lstStyle/>
          <a:p>
            <a:pPr eaLnBrk="1" hangingPunct="1"/>
            <a:r>
              <a:rPr lang="it-IT" smtClean="0">
                <a:solidFill>
                  <a:srgbClr val="FFFF00"/>
                </a:solidFill>
              </a:rPr>
              <a:t>Costi diretti delle fratture osteoporotiche non femorali </a:t>
            </a:r>
          </a:p>
        </p:txBody>
      </p:sp>
      <p:graphicFrame>
        <p:nvGraphicFramePr>
          <p:cNvPr id="5" name="Tabella 4"/>
          <p:cNvGraphicFramePr>
            <a:graphicFrameLocks noGrp="1"/>
          </p:cNvGraphicFramePr>
          <p:nvPr/>
        </p:nvGraphicFramePr>
        <p:xfrm>
          <a:off x="428625" y="2428875"/>
          <a:ext cx="8501063" cy="3071813"/>
        </p:xfrm>
        <a:graphic>
          <a:graphicData uri="http://schemas.openxmlformats.org/drawingml/2006/table">
            <a:tbl>
              <a:tblPr/>
              <a:tblGrid>
                <a:gridCol w="816102"/>
                <a:gridCol w="1741739"/>
                <a:gridCol w="1728409"/>
                <a:gridCol w="1714500"/>
                <a:gridCol w="1428750"/>
                <a:gridCol w="1071563"/>
              </a:tblGrid>
              <a:tr h="131754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Anno</a:t>
                      </a:r>
                      <a:endPar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Anziani &gt;65</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con fratture vertebrali</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ea typeface="Andale Sans UI"/>
                          <a:cs typeface="Times New Roman" pitchFamily="18" charset="0"/>
                        </a:rPr>
                        <a:t>Anziani &gt;65</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ea typeface="Andale Sans UI"/>
                          <a:cs typeface="Times New Roman" pitchFamily="18" charset="0"/>
                        </a:rPr>
                        <a:t>    con fratture </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ea typeface="Andale Sans UI"/>
                          <a:cs typeface="Times New Roman" pitchFamily="18" charset="0"/>
                        </a:rPr>
                        <a:t>di omero</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anziani &gt;65</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con fratture                 di polso</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Anziani &gt;65</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con fratture  di caviglia</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p>
                    <a:p>
                      <a:pPr marL="0" marR="0" lvl="0" indent="-168275"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Totale Costi  </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579">
                <a:tc vMerge="1">
                  <a:txBody>
                    <a:bodyPr/>
                    <a:lstStyle/>
                    <a:p>
                      <a:endParaRPr lang="it-IT"/>
                    </a:p>
                  </a:txBody>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Costi</a:t>
                      </a:r>
                      <a:r>
                        <a:rPr kumimoji="0" lang="en-US"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 </a:t>
                      </a:r>
                      <a:r>
                        <a:rPr kumimoji="0" lang="en-US" sz="18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milioni</a:t>
                      </a:r>
                      <a:r>
                        <a:rPr kumimoji="0" lang="en-US"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di</a:t>
                      </a:r>
                      <a:r>
                        <a:rPr kumimoji="0" lang="en-US"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Euro</a:t>
                      </a:r>
                      <a:endPar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Andale Sans UI"/>
                          <a:cs typeface="Times New Roman" pitchFamily="18" charset="0"/>
                        </a:rPr>
                        <a:t>Costi - milioni di Euro</a:t>
                      </a:r>
                      <a:endParaRPr kumimoji="0" lang="it-IT" sz="18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Andale Sans UI"/>
                          <a:cs typeface="Times New Roman" pitchFamily="18" charset="0"/>
                        </a:rPr>
                        <a:t>Costi - milioni di Euro</a:t>
                      </a:r>
                      <a:endParaRPr kumimoji="0" lang="it-IT" sz="18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Andale Sans UI"/>
                          <a:cs typeface="Times New Roman" pitchFamily="18" charset="0"/>
                        </a:rPr>
                        <a:t>Costi - milioni di Euro</a:t>
                      </a:r>
                      <a:endParaRPr kumimoji="0" lang="it-IT" sz="18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4788"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Milioni di Euro</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5692">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ea typeface="Andale Sans UI"/>
                          <a:cs typeface="Times New Roman" pitchFamily="18" charset="0"/>
                        </a:rPr>
                        <a:t>2006</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300</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85</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Andale Sans UI"/>
                          <a:cs typeface="Times New Roman" pitchFamily="18" charset="0"/>
                        </a:rPr>
                        <a:t>88</a:t>
                      </a:r>
                      <a:endParaRPr kumimoji="0" lang="it-IT" sz="2400" b="0" i="0" u="none" strike="noStrike" cap="none" normalizeH="0" baseline="0" smtClean="0">
                        <a:ln>
                          <a:noFill/>
                        </a:ln>
                        <a:solidFill>
                          <a:schemeClr val="tx1"/>
                        </a:solidFill>
                        <a:effectLst/>
                        <a:latin typeface="Times New Roman" pitchFamily="18" charset="0"/>
                        <a:ea typeface="Andale Sans UI"/>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smtClean="0">
                          <a:ln>
                            <a:noFill/>
                          </a:ln>
                          <a:solidFill>
                            <a:schemeClr val="tx1"/>
                          </a:solidFill>
                          <a:effectLst/>
                          <a:latin typeface="Times New Roman" pitchFamily="18" charset="0"/>
                          <a:cs typeface="Times New Roman" pitchFamily="18" charset="0"/>
                        </a:rPr>
                        <a:t>80</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Times New Roman" pitchFamily="18" charset="0"/>
                          <a:cs typeface="Times New Roman" pitchFamily="18" charset="0"/>
                        </a:rPr>
                        <a:t>553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603" name="Group 3"/>
          <p:cNvGrpSpPr>
            <a:grpSpLocks/>
          </p:cNvGrpSpPr>
          <p:nvPr/>
        </p:nvGrpSpPr>
        <p:grpSpPr bwMode="auto">
          <a:xfrm>
            <a:off x="323529" y="3429000"/>
            <a:ext cx="8712967" cy="3024336"/>
            <a:chOff x="0" y="2205"/>
            <a:chExt cx="5533" cy="1770"/>
          </a:xfrm>
        </p:grpSpPr>
        <p:pic>
          <p:nvPicPr>
            <p:cNvPr id="4403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
              <a:ext cx="3651" cy="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0326" name="Group 5"/>
            <p:cNvGrpSpPr>
              <a:grpSpLocks/>
            </p:cNvGrpSpPr>
            <p:nvPr/>
          </p:nvGrpSpPr>
          <p:grpSpPr bwMode="auto">
            <a:xfrm>
              <a:off x="204" y="2727"/>
              <a:ext cx="5329" cy="1248"/>
              <a:chOff x="226" y="2840"/>
              <a:chExt cx="5014" cy="985"/>
            </a:xfrm>
          </p:grpSpPr>
          <p:pic>
            <p:nvPicPr>
              <p:cNvPr id="4403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 y="2840"/>
                <a:ext cx="5014"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3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 y="3543"/>
                <a:ext cx="1688"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31" name="Rectangle 8"/>
              <p:cNvSpPr>
                <a:spLocks noChangeArrowheads="1"/>
              </p:cNvSpPr>
              <p:nvPr/>
            </p:nvSpPr>
            <p:spPr bwMode="auto">
              <a:xfrm>
                <a:off x="272" y="2863"/>
                <a:ext cx="2676" cy="20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t-IT" sz="1800">
                  <a:solidFill>
                    <a:srgbClr val="000000"/>
                  </a:solidFill>
                  <a:latin typeface="Arial" pitchFamily="34" charset="0"/>
                </a:endParaRPr>
              </a:p>
            </p:txBody>
          </p:sp>
        </p:grpSp>
        <p:sp>
          <p:nvSpPr>
            <p:cNvPr id="440327" name="Line 9"/>
            <p:cNvSpPr>
              <a:spLocks noChangeShapeType="1"/>
            </p:cNvSpPr>
            <p:nvPr/>
          </p:nvSpPr>
          <p:spPr bwMode="auto">
            <a:xfrm>
              <a:off x="2041" y="3612"/>
              <a:ext cx="301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40328" name="Line 10"/>
            <p:cNvSpPr>
              <a:spLocks noChangeShapeType="1"/>
            </p:cNvSpPr>
            <p:nvPr/>
          </p:nvSpPr>
          <p:spPr bwMode="auto">
            <a:xfrm>
              <a:off x="317" y="3929"/>
              <a:ext cx="170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440324" name="Rectangle 11"/>
          <p:cNvSpPr>
            <a:spLocks noGrp="1"/>
          </p:cNvSpPr>
          <p:nvPr>
            <p:ph type="title"/>
          </p:nvPr>
        </p:nvSpPr>
        <p:spPr>
          <a:xfrm>
            <a:off x="0" y="-149225"/>
            <a:ext cx="8101013" cy="1417638"/>
          </a:xfrm>
          <a:noFill/>
        </p:spPr>
        <p:txBody>
          <a:bodyPr/>
          <a:lstStyle/>
          <a:p>
            <a:pPr eaLnBrk="1" hangingPunct="1"/>
            <a:r>
              <a:rPr lang="it-IT" smtClean="0">
                <a:latin typeface="Comic Sans MS" pitchFamily="66" charset="0"/>
              </a:rPr>
              <a:t>Fratture Atipiche: la posizione FDA</a:t>
            </a:r>
            <a:br>
              <a:rPr lang="it-IT" smtClean="0">
                <a:latin typeface="Comic Sans MS" pitchFamily="66" charset="0"/>
              </a:rPr>
            </a:br>
            <a:endParaRPr lang="en-US" smtClean="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1000"/>
                                        <p:tgtEl>
                                          <p:spTgt spid="25603"/>
                                        </p:tgtEl>
                                      </p:cBhvr>
                                    </p:animEffect>
                                    <p:anim calcmode="lin" valueType="num">
                                      <p:cBhvr>
                                        <p:cTn id="8" dur="1000" fill="hold"/>
                                        <p:tgtEl>
                                          <p:spTgt spid="25603"/>
                                        </p:tgtEl>
                                        <p:attrNameLst>
                                          <p:attrName>ppt_x</p:attrName>
                                        </p:attrNameLst>
                                      </p:cBhvr>
                                      <p:tavLst>
                                        <p:tav tm="0">
                                          <p:val>
                                            <p:strVal val="#ppt_x"/>
                                          </p:val>
                                        </p:tav>
                                        <p:tav tm="100000">
                                          <p:val>
                                            <p:strVal val="#ppt_x"/>
                                          </p:val>
                                        </p:tav>
                                      </p:tavLst>
                                    </p:anim>
                                    <p:anim calcmode="lin" valueType="num">
                                      <p:cBhvr>
                                        <p:cTn id="9" dur="1000" fill="hold"/>
                                        <p:tgtEl>
                                          <p:spTgt spid="256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itolo 1"/>
          <p:cNvSpPr>
            <a:spLocks noGrp="1"/>
          </p:cNvSpPr>
          <p:nvPr>
            <p:ph type="title"/>
          </p:nvPr>
        </p:nvSpPr>
        <p:spPr>
          <a:xfrm>
            <a:off x="457200" y="274638"/>
            <a:ext cx="8229600" cy="4090466"/>
          </a:xfrm>
        </p:spPr>
        <p:txBody>
          <a:bodyPr/>
          <a:lstStyle/>
          <a:p>
            <a:r>
              <a:rPr lang="it-IT" sz="9600" dirty="0" smtClean="0">
                <a:solidFill>
                  <a:srgbClr val="FFFF00"/>
                </a:solidFill>
              </a:rPr>
              <a:t>GRAZIE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itolo 1"/>
          <p:cNvSpPr>
            <a:spLocks noGrp="1"/>
          </p:cNvSpPr>
          <p:nvPr>
            <p:ph type="title"/>
          </p:nvPr>
        </p:nvSpPr>
        <p:spPr/>
        <p:txBody>
          <a:bodyPr/>
          <a:lstStyle/>
          <a:p>
            <a:endParaRPr lang="it-IT"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itolo 1"/>
          <p:cNvSpPr>
            <a:spLocks noGrp="1"/>
          </p:cNvSpPr>
          <p:nvPr>
            <p:ph type="title"/>
          </p:nvPr>
        </p:nvSpPr>
        <p:spPr/>
        <p:txBody>
          <a:bodyPr/>
          <a:lstStyle/>
          <a:p>
            <a:endParaRPr lang="it-IT"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itolo 1"/>
          <p:cNvSpPr>
            <a:spLocks noGrp="1"/>
          </p:cNvSpPr>
          <p:nvPr>
            <p:ph type="title"/>
          </p:nvPr>
        </p:nvSpPr>
        <p:spPr/>
        <p:txBody>
          <a:bodyPr/>
          <a:lstStyle/>
          <a:p>
            <a:endParaRPr lang="it-IT"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itolo 1"/>
          <p:cNvSpPr>
            <a:spLocks noGrp="1"/>
          </p:cNvSpPr>
          <p:nvPr>
            <p:ph type="title"/>
          </p:nvPr>
        </p:nvSpPr>
        <p:spPr/>
        <p:txBody>
          <a:bodyPr/>
          <a:lstStyle/>
          <a:p>
            <a:endParaRPr lang="it-IT"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Titolo 1"/>
          <p:cNvSpPr>
            <a:spLocks noGrp="1"/>
          </p:cNvSpPr>
          <p:nvPr>
            <p:ph type="ctrTitle"/>
          </p:nvPr>
        </p:nvSpPr>
        <p:spPr/>
        <p:txBody>
          <a:bodyPr/>
          <a:lstStyle/>
          <a:p>
            <a:pPr eaLnBrk="1" hangingPunct="1"/>
            <a:r>
              <a:rPr lang="it-IT" smtClean="0"/>
              <a:t>Il ruolo del calcio e della vitamina 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7490" name="Group 2"/>
          <p:cNvGraphicFramePr>
            <a:graphicFrameLocks noGrp="1"/>
          </p:cNvGraphicFramePr>
          <p:nvPr/>
        </p:nvGraphicFramePr>
        <p:xfrm>
          <a:off x="358775" y="381000"/>
          <a:ext cx="8785225" cy="5719770"/>
        </p:xfrm>
        <a:graphic>
          <a:graphicData uri="http://schemas.openxmlformats.org/drawingml/2006/table">
            <a:tbl>
              <a:tblPr/>
              <a:tblGrid>
                <a:gridCol w="2592388"/>
                <a:gridCol w="6192837"/>
              </a:tblGrid>
              <a:tr h="57910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3200" b="1" i="0" u="none" strike="noStrike" cap="none" normalizeH="0" baseline="0" smtClean="0">
                          <a:ln>
                            <a:noFill/>
                          </a:ln>
                          <a:solidFill>
                            <a:schemeClr val="tx1"/>
                          </a:solidFill>
                          <a:effectLst/>
                          <a:latin typeface="Times New Roman" pitchFamily="18" charset="0"/>
                        </a:rPr>
                        <a:t>FUNZIONI DELLO IONE CALCIO</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640069">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a:t>
                      </a:r>
                      <a:r>
                        <a:rPr kumimoji="0" lang="it-IT" sz="1800" b="1" i="0" u="none" strike="noStrike" cap="none" normalizeH="0" baseline="0" smtClean="0">
                          <a:ln>
                            <a:noFill/>
                          </a:ln>
                          <a:solidFill>
                            <a:schemeClr val="tx1"/>
                          </a:solidFill>
                          <a:effectLst/>
                          <a:latin typeface="Times New Roman" pitchFamily="18" charset="0"/>
                        </a:rPr>
                        <a:t>EXTRACELLULARE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Mantenimento del normale prodotto ionico per la mineralizzazione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48">
                <a:tc v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Cofattore per i fattori protrombinici VIII, IX, X</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9">
                <a:tc v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Mantenimento della stabilità e della permeabilità della membrana plasmatica</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48">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a:t>
                      </a:r>
                      <a:r>
                        <a:rPr kumimoji="0" lang="it-IT" sz="1800" b="1" i="0" u="none" strike="noStrike" cap="none" normalizeH="0" baseline="0" smtClean="0">
                          <a:ln>
                            <a:noFill/>
                          </a:ln>
                          <a:solidFill>
                            <a:schemeClr val="tx1"/>
                          </a:solidFill>
                          <a:effectLst/>
                          <a:latin typeface="Times New Roman" pitchFamily="18" charset="0"/>
                        </a:rPr>
                        <a:t>CELLULARE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Contrazione del muscolo scheletrico e del muscolo cardiaco</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09">
                <a:tc v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Secrezione cellulare</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esocrina</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endocrina</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neurotrasmettitoriale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48">
                <a:tc v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Eccitazione neuronale e trasmissione di luce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48">
                <a:tc v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Regolazione del trasporto ionico di membrana</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9">
                <a:tc v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 gluconeogenesi</a:t>
                      </a:r>
                      <a:br>
                        <a:rPr kumimoji="0" lang="it-IT" sz="1800" b="0" i="0" u="none" strike="noStrike" cap="none" normalizeH="0" baseline="0" smtClean="0">
                          <a:ln>
                            <a:noFill/>
                          </a:ln>
                          <a:solidFill>
                            <a:schemeClr val="tx1"/>
                          </a:solidFill>
                          <a:effectLst/>
                          <a:latin typeface="Times New Roman" pitchFamily="18" charset="0"/>
                        </a:rPr>
                      </a:br>
                      <a:r>
                        <a:rPr kumimoji="0" lang="it-IT" sz="1800" b="0" i="0" u="none" strike="noStrike" cap="none" normalizeH="0" baseline="0" smtClean="0">
                          <a:ln>
                            <a:noFill/>
                          </a:ln>
                          <a:solidFill>
                            <a:schemeClr val="tx1"/>
                          </a:solidFill>
                          <a:effectLst/>
                          <a:latin typeface="Times New Roman" pitchFamily="18" charset="0"/>
                        </a:rPr>
                        <a:t>- glicogenolisi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48">
                <a:tc vMerge="1">
                  <a:txBody>
                    <a:bodyPr/>
                    <a:lstStyle/>
                    <a:p>
                      <a:endParaRPr lang="it-I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Times New Roman" pitchFamily="18" charset="0"/>
                        </a:rPr>
                        <a:t>Crescita e divisione cellulare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1219200" y="685800"/>
            <a:ext cx="6705600" cy="519113"/>
          </a:xfrm>
          <a:prstGeom prst="rect">
            <a:avLst/>
          </a:prstGeom>
          <a:noFill/>
          <a:ln w="9525">
            <a:noFill/>
            <a:miter lim="800000"/>
            <a:headEnd/>
            <a:tailEnd/>
          </a:ln>
          <a:effectLst/>
        </p:spPr>
        <p:txBody>
          <a:bodyPr>
            <a:spAutoFit/>
          </a:bodyPr>
          <a:lstStyle/>
          <a:p>
            <a:pPr algn="ctr" eaLnBrk="1" hangingPunct="1">
              <a:spcBef>
                <a:spcPct val="50000"/>
              </a:spcBef>
              <a:defRPr/>
            </a:pPr>
            <a:r>
              <a:rPr lang="it-IT" sz="2800" b="1" u="sng">
                <a:effectLst>
                  <a:outerShdw blurRad="38100" dist="38100" dir="2700000" algn="tl">
                    <a:srgbClr val="808080"/>
                  </a:outerShdw>
                </a:effectLst>
                <a:latin typeface="Verdana" pitchFamily="34" charset="0"/>
              </a:rPr>
              <a:t>CALCIO INTRACELLULARE</a:t>
            </a:r>
          </a:p>
        </p:txBody>
      </p:sp>
      <p:sp>
        <p:nvSpPr>
          <p:cNvPr id="458755" name="Text Box 3"/>
          <p:cNvSpPr txBox="1">
            <a:spLocks noChangeArrowheads="1"/>
          </p:cNvSpPr>
          <p:nvPr/>
        </p:nvSpPr>
        <p:spPr bwMode="auto">
          <a:xfrm>
            <a:off x="838200" y="2603500"/>
            <a:ext cx="7467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lnSpc>
                <a:spcPct val="120000"/>
              </a:lnSpc>
              <a:spcBef>
                <a:spcPct val="50000"/>
              </a:spcBef>
            </a:pPr>
            <a:r>
              <a:rPr lang="it-IT" sz="2800" b="1">
                <a:latin typeface="Verdana" pitchFamily="34" charset="0"/>
              </a:rPr>
              <a:t>90 – 99% del calcio intracellulare nei mitocondri e microsomi legato a fosfato organici e inorganici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ChangeArrowheads="1"/>
          </p:cNvSpPr>
          <p:nvPr/>
        </p:nvSpPr>
        <p:spPr bwMode="auto">
          <a:xfrm>
            <a:off x="1676400" y="304800"/>
            <a:ext cx="5907088" cy="457200"/>
          </a:xfrm>
          <a:prstGeom prst="rect">
            <a:avLst/>
          </a:prstGeom>
          <a:noFill/>
          <a:ln w="9525">
            <a:noFill/>
            <a:miter lim="800000"/>
            <a:headEnd/>
            <a:tailEnd/>
          </a:ln>
          <a:effectLst/>
        </p:spPr>
        <p:txBody>
          <a:bodyPr wrap="none">
            <a:spAutoFit/>
          </a:bodyPr>
          <a:lstStyle/>
          <a:p>
            <a:pPr algn="ctr">
              <a:defRPr/>
            </a:pPr>
            <a:r>
              <a:rPr lang="it-IT" sz="2400" b="1">
                <a:solidFill>
                  <a:srgbClr val="03B206"/>
                </a:solidFill>
                <a:effectLst>
                  <a:outerShdw blurRad="38100" dist="38100" dir="2700000" algn="tl">
                    <a:srgbClr val="FFFFFF"/>
                  </a:outerShdw>
                </a:effectLst>
                <a:latin typeface="Comic Sans MS" pitchFamily="66" charset="0"/>
              </a:rPr>
              <a:t>OMEOSTASI MINERALE SISTEMICA</a:t>
            </a:r>
          </a:p>
        </p:txBody>
      </p:sp>
      <p:sp>
        <p:nvSpPr>
          <p:cNvPr id="459779" name="Rectangle 3"/>
          <p:cNvSpPr>
            <a:spLocks noChangeArrowheads="1"/>
          </p:cNvSpPr>
          <p:nvPr/>
        </p:nvSpPr>
        <p:spPr bwMode="auto">
          <a:xfrm>
            <a:off x="3733800" y="-457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it-IT" sz="2400">
              <a:latin typeface="Times" pitchFamily="1" charset="0"/>
            </a:endParaRPr>
          </a:p>
        </p:txBody>
      </p:sp>
      <p:sp>
        <p:nvSpPr>
          <p:cNvPr id="459780" name="Rectangle 4"/>
          <p:cNvSpPr>
            <a:spLocks noChangeArrowheads="1"/>
          </p:cNvSpPr>
          <p:nvPr/>
        </p:nvSpPr>
        <p:spPr bwMode="auto">
          <a:xfrm>
            <a:off x="304800" y="1905000"/>
            <a:ext cx="861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just">
              <a:buFont typeface="Wingdings" pitchFamily="2" charset="2"/>
              <a:buChar char="ü"/>
            </a:pPr>
            <a:endParaRPr lang="it-IT" sz="1800">
              <a:latin typeface="Comic Sans MS" pitchFamily="66" charset="0"/>
            </a:endParaRPr>
          </a:p>
        </p:txBody>
      </p:sp>
      <p:sp>
        <p:nvSpPr>
          <p:cNvPr id="459781" name="Rectangle 5"/>
          <p:cNvSpPr>
            <a:spLocks noChangeArrowheads="1"/>
          </p:cNvSpPr>
          <p:nvPr/>
        </p:nvSpPr>
        <p:spPr bwMode="auto">
          <a:xfrm>
            <a:off x="914400" y="990600"/>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1600">
                <a:latin typeface="Comic Sans MS" pitchFamily="66" charset="0"/>
              </a:rPr>
              <a:t>METABOLISMO MINERALE </a:t>
            </a:r>
            <a:r>
              <a:rPr lang="it-IT" sz="1600" b="1">
                <a:solidFill>
                  <a:schemeClr val="tx2"/>
                </a:solidFill>
                <a:latin typeface="Comic Sans MS" pitchFamily="66" charset="0"/>
              </a:rPr>
              <a:t>CELLULARE</a:t>
            </a:r>
            <a:endParaRPr lang="it-IT" sz="1800">
              <a:latin typeface="Comic Sans MS" pitchFamily="66" charset="0"/>
            </a:endParaRPr>
          </a:p>
        </p:txBody>
      </p:sp>
      <p:sp>
        <p:nvSpPr>
          <p:cNvPr id="459782" name="Rectangle 6"/>
          <p:cNvSpPr>
            <a:spLocks noChangeArrowheads="1"/>
          </p:cNvSpPr>
          <p:nvPr/>
        </p:nvSpPr>
        <p:spPr bwMode="auto">
          <a:xfrm>
            <a:off x="228600" y="1600200"/>
            <a:ext cx="86868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800" b="1">
                <a:solidFill>
                  <a:schemeClr val="folHlink"/>
                </a:solidFill>
                <a:latin typeface="Comic Sans MS" pitchFamily="66" charset="0"/>
              </a:rPr>
              <a:t>CALCIO</a:t>
            </a:r>
          </a:p>
          <a:p>
            <a:pPr algn="just"/>
            <a:r>
              <a:rPr lang="it-IT" sz="1600">
                <a:latin typeface="Comic Sans MS" pitchFamily="66" charset="0"/>
              </a:rPr>
              <a:t>-la regolazione delle concentrazioni di ione calcio nel citosol e’ altrettanto rigidamente mantenuta di quella extracellulare, e varia in base alla funzione cellulare; il calcio e’ </a:t>
            </a:r>
          </a:p>
          <a:p>
            <a:pPr algn="just"/>
            <a:r>
              <a:rPr lang="it-IT" sz="1600">
                <a:latin typeface="Comic Sans MS" pitchFamily="66" charset="0"/>
              </a:rPr>
              <a:t>      tamponato dal legame ad altri costituenti citoplasmatici e a proteine leganti il 	             	calcio (funzione tampone o di trasporto)</a:t>
            </a:r>
          </a:p>
          <a:p>
            <a:pPr algn="just"/>
            <a:r>
              <a:rPr lang="it-IT" sz="1600">
                <a:latin typeface="Comic Sans MS" pitchFamily="66" charset="0"/>
              </a:rPr>
              <a:t>	il 90-99% e’ dentro mitocondri e microsomi, legato a fosfato organico e 			inorganico</a:t>
            </a:r>
            <a:endParaRPr lang="it-IT" sz="1800">
              <a:solidFill>
                <a:schemeClr val="folHlink"/>
              </a:solidFill>
              <a:latin typeface="Comic Sans MS" pitchFamily="66" charset="0"/>
            </a:endParaRPr>
          </a:p>
          <a:p>
            <a:endParaRPr lang="it-IT" sz="1800" b="1">
              <a:solidFill>
                <a:schemeClr val="folHlink"/>
              </a:solidFill>
              <a:latin typeface="Comic Sans MS" pitchFamily="66" charset="0"/>
            </a:endParaRPr>
          </a:p>
          <a:p>
            <a:r>
              <a:rPr lang="it-IT" sz="1800" b="1">
                <a:solidFill>
                  <a:schemeClr val="folHlink"/>
                </a:solidFill>
                <a:latin typeface="Comic Sans MS" pitchFamily="66" charset="0"/>
              </a:rPr>
              <a:t>	</a:t>
            </a:r>
            <a:r>
              <a:rPr lang="it-IT" sz="1800" b="1">
                <a:solidFill>
                  <a:srgbClr val="FFFF00"/>
                </a:solidFill>
                <a:latin typeface="Comic Sans MS" pitchFamily="66" charset="0"/>
              </a:rPr>
              <a:t>BASSE CONCENTRAZIONI DI CALCIO IONE NEL CITOSOL</a:t>
            </a:r>
          </a:p>
          <a:p>
            <a:endParaRPr lang="it-IT" sz="1800" b="1">
              <a:solidFill>
                <a:srgbClr val="FFFF00"/>
              </a:solidFill>
              <a:latin typeface="Comic Sans MS" pitchFamily="66" charset="0"/>
            </a:endParaRPr>
          </a:p>
          <a:p>
            <a:pPr algn="just"/>
            <a:r>
              <a:rPr lang="it-IT" sz="1600">
                <a:latin typeface="Comic Sans MS" pitchFamily="66" charset="0"/>
              </a:rPr>
              <a:t>-l’effetto e’ dovuto a 3 sistemi di trasporto/scambio, ad alta affinita’ per calcio, che richiedono energia, presenti su </a:t>
            </a:r>
          </a:p>
          <a:p>
            <a:pPr algn="just"/>
            <a:r>
              <a:rPr lang="it-IT" sz="1600">
                <a:solidFill>
                  <a:srgbClr val="FFFF00"/>
                </a:solidFill>
                <a:latin typeface="Comic Sans MS" pitchFamily="66" charset="0"/>
              </a:rPr>
              <a:t>membrana cellulare</a:t>
            </a:r>
            <a:r>
              <a:rPr lang="it-IT" sz="1600">
                <a:latin typeface="Comic Sans MS" pitchFamily="66" charset="0"/>
              </a:rPr>
              <a:t> </a:t>
            </a:r>
            <a:r>
              <a:rPr lang="it-IT" sz="1600">
                <a:latin typeface="Comic Sans MS" pitchFamily="66" charset="0"/>
                <a:sym typeface="Wingdings" pitchFamily="2" charset="2"/>
              </a:rPr>
              <a:t>secondo messaggero che media gli effetti dei segnali di membrana, per una varieta’ di funzioni: secrezione ormonale, neurotrasmissione, fosforilazione di chinasi</a:t>
            </a:r>
            <a:endParaRPr lang="it-IT" sz="1600">
              <a:latin typeface="Comic Sans MS" pitchFamily="66" charset="0"/>
            </a:endParaRPr>
          </a:p>
          <a:p>
            <a:pPr algn="just"/>
            <a:r>
              <a:rPr lang="it-IT" sz="1600">
                <a:solidFill>
                  <a:srgbClr val="FFFF00"/>
                </a:solidFill>
                <a:latin typeface="Comic Sans MS" pitchFamily="66" charset="0"/>
              </a:rPr>
              <a:t>membrana microsomiale</a:t>
            </a:r>
            <a:r>
              <a:rPr lang="it-IT" sz="1600">
                <a:solidFill>
                  <a:srgbClr val="BB4B6E"/>
                </a:solidFill>
                <a:latin typeface="Comic Sans MS" pitchFamily="66" charset="0"/>
              </a:rPr>
              <a:t> </a:t>
            </a:r>
            <a:r>
              <a:rPr lang="it-IT" sz="1600">
                <a:latin typeface="Comic Sans MS" pitchFamily="66" charset="0"/>
                <a:sym typeface="Wingdings" pitchFamily="2" charset="2"/>
              </a:rPr>
              <a:t>es. reticolo sarcoplasmatico: mobilizzazione di grosse quantita’ di calcio nel muscolo schelatrico e cardiaco</a:t>
            </a:r>
            <a:endParaRPr lang="it-IT" sz="1600">
              <a:latin typeface="Comic Sans MS" pitchFamily="66" charset="0"/>
            </a:endParaRPr>
          </a:p>
          <a:p>
            <a:pPr algn="just"/>
            <a:r>
              <a:rPr lang="it-IT" sz="1600">
                <a:solidFill>
                  <a:srgbClr val="FFFF00"/>
                </a:solidFill>
                <a:latin typeface="Comic Sans MS" pitchFamily="66" charset="0"/>
              </a:rPr>
              <a:t>membrana mitocondriale interna</a:t>
            </a:r>
            <a:r>
              <a:rPr lang="it-IT" sz="1600">
                <a:latin typeface="Comic Sans MS" pitchFamily="66" charset="0"/>
              </a:rPr>
              <a:t> </a:t>
            </a:r>
            <a:r>
              <a:rPr lang="it-IT" sz="1600">
                <a:latin typeface="Comic Sans MS" pitchFamily="66" charset="0"/>
                <a:sym typeface="Wingdings" pitchFamily="2" charset="2"/>
              </a:rPr>
              <a:t>la maggior parte delle cellule tranne le muscolari</a:t>
            </a:r>
          </a:p>
          <a:p>
            <a:pPr algn="just"/>
            <a:r>
              <a:rPr lang="it-IT" sz="1600">
                <a:latin typeface="Comic Sans MS" pitchFamily="66" charset="0"/>
                <a:sym typeface="Wingdings" pitchFamily="2" charset="2"/>
              </a:rPr>
              <a:t>-</a:t>
            </a:r>
            <a:r>
              <a:rPr lang="it-IT" sz="1600">
                <a:solidFill>
                  <a:schemeClr val="folHlink"/>
                </a:solidFill>
                <a:latin typeface="Comic Sans MS" pitchFamily="66" charset="0"/>
                <a:sym typeface="Wingdings" pitchFamily="2" charset="2"/>
              </a:rPr>
              <a:t>ciascun sistema si e’ adattato alla specifica funzione fisiologica di un determinato tipo cellulare, ed e’ orientato alla </a:t>
            </a:r>
            <a:r>
              <a:rPr lang="it-IT" sz="1600" b="1">
                <a:solidFill>
                  <a:schemeClr val="folHlink"/>
                </a:solidFill>
                <a:latin typeface="Comic Sans MS" pitchFamily="66" charset="0"/>
                <a:sym typeface="Wingdings" pitchFamily="2" charset="2"/>
              </a:rPr>
              <a:t>fuoriuscita del calcio dal citosol</a:t>
            </a:r>
            <a:endParaRPr lang="it-IT" sz="1600" b="1">
              <a:latin typeface="Comic Sans MS" pitchFamily="66" charset="0"/>
              <a:sym typeface="Wingdings" pitchFamily="2" charset="2"/>
            </a:endParaRPr>
          </a:p>
        </p:txBody>
      </p:sp>
      <p:sp>
        <p:nvSpPr>
          <p:cNvPr id="459783" name="AutoShape 7"/>
          <p:cNvSpPr>
            <a:spLocks noChangeArrowheads="1"/>
          </p:cNvSpPr>
          <p:nvPr/>
        </p:nvSpPr>
        <p:spPr bwMode="auto">
          <a:xfrm>
            <a:off x="228600" y="2438400"/>
            <a:ext cx="304800" cy="1828800"/>
          </a:xfrm>
          <a:prstGeom prst="curvedRightArrow">
            <a:avLst>
              <a:gd name="adj1" fmla="val 120000"/>
              <a:gd name="adj2" fmla="val 240000"/>
              <a:gd name="adj3" fmla="val 33333"/>
            </a:avLst>
          </a:prstGeom>
          <a:solidFill>
            <a:schemeClr val="accent2"/>
          </a:solidFill>
          <a:ln w="9525">
            <a:solidFill>
              <a:schemeClr val="tx1"/>
            </a:solidFill>
            <a:miter lim="800000"/>
            <a:headEnd/>
            <a:tailEnd/>
          </a:ln>
        </p:spPr>
        <p:txBody>
          <a:bodyPr wrap="none" anchor="ctr"/>
          <a:lstStyle/>
          <a:p>
            <a:pPr algn="ctr"/>
            <a:endParaRPr lang="it-IT" sz="2400">
              <a:solidFill>
                <a:srgbClr val="BB4B6E"/>
              </a:solidFill>
              <a:latin typeface="Comic Sans MS" pitchFamily="66" charset="0"/>
            </a:endParaRPr>
          </a:p>
        </p:txBody>
      </p:sp>
      <p:sp>
        <p:nvSpPr>
          <p:cNvPr id="459784" name="AutoShape 8"/>
          <p:cNvSpPr>
            <a:spLocks noChangeArrowheads="1"/>
          </p:cNvSpPr>
          <p:nvPr/>
        </p:nvSpPr>
        <p:spPr bwMode="auto">
          <a:xfrm>
            <a:off x="914400" y="2971800"/>
            <a:ext cx="152400" cy="1143000"/>
          </a:xfrm>
          <a:prstGeom prst="curvedRightArrow">
            <a:avLst>
              <a:gd name="adj1" fmla="val 150000"/>
              <a:gd name="adj2" fmla="val 300000"/>
              <a:gd name="adj3" fmla="val 33333"/>
            </a:avLst>
          </a:prstGeom>
          <a:solidFill>
            <a:schemeClr val="accent2"/>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Struttura predefinita">
  <a:themeElements>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Struttura predefinita">
  <a:themeElements>
    <a:clrScheme name="3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Struttura predefinita">
  <a:themeElements>
    <a:clrScheme name="3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Struttura predefinita">
  <a:themeElements>
    <a:clrScheme name="3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Struttura predefinita">
  <a:themeElements>
    <a:clrScheme name="3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ppt template">
  <a:themeElements>
    <a:clrScheme name="">
      <a:dk1>
        <a:srgbClr val="000000"/>
      </a:dk1>
      <a:lt1>
        <a:srgbClr val="FFFFFF"/>
      </a:lt1>
      <a:dk2>
        <a:srgbClr val="0033CC"/>
      </a:dk2>
      <a:lt2>
        <a:srgbClr val="FFFF00"/>
      </a:lt2>
      <a:accent1>
        <a:srgbClr val="FF9900"/>
      </a:accent1>
      <a:accent2>
        <a:srgbClr val="00FFFF"/>
      </a:accent2>
      <a:accent3>
        <a:srgbClr val="AAADE2"/>
      </a:accent3>
      <a:accent4>
        <a:srgbClr val="DADADA"/>
      </a:accent4>
      <a:accent5>
        <a:srgbClr val="FFCAAA"/>
      </a:accent5>
      <a:accent6>
        <a:srgbClr val="00E7E7"/>
      </a:accent6>
      <a:hlink>
        <a:srgbClr val="FF0000"/>
      </a:hlink>
      <a:folHlink>
        <a:srgbClr val="969696"/>
      </a:folHlink>
    </a:clrScheme>
    <a:fontScheme name="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Struttura predefinita">
  <a:themeElements>
    <a:clrScheme name="">
      <a:dk1>
        <a:srgbClr val="000000"/>
      </a:dk1>
      <a:lt1>
        <a:srgbClr val="777777"/>
      </a:lt1>
      <a:dk2>
        <a:srgbClr val="FFFFFF"/>
      </a:dk2>
      <a:lt2>
        <a:srgbClr val="000000"/>
      </a:lt2>
      <a:accent1>
        <a:srgbClr val="00CC99"/>
      </a:accent1>
      <a:accent2>
        <a:srgbClr val="3333CC"/>
      </a:accent2>
      <a:accent3>
        <a:srgbClr val="BDBDBD"/>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9_Struttura predefinita">
  <a:themeElements>
    <a:clrScheme name="">
      <a:dk1>
        <a:srgbClr val="000000"/>
      </a:dk1>
      <a:lt1>
        <a:srgbClr val="777777"/>
      </a:lt1>
      <a:dk2>
        <a:srgbClr val="FFFFFF"/>
      </a:dk2>
      <a:lt2>
        <a:srgbClr val="000000"/>
      </a:lt2>
      <a:accent1>
        <a:srgbClr val="00CC99"/>
      </a:accent1>
      <a:accent2>
        <a:srgbClr val="3333CC"/>
      </a:accent2>
      <a:accent3>
        <a:srgbClr val="BDBDBD"/>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0_Struttura predefinita">
  <a:themeElements>
    <a:clrScheme name="">
      <a:dk1>
        <a:srgbClr val="000000"/>
      </a:dk1>
      <a:lt1>
        <a:srgbClr val="777777"/>
      </a:lt1>
      <a:dk2>
        <a:srgbClr val="FFFFFF"/>
      </a:dk2>
      <a:lt2>
        <a:srgbClr val="000000"/>
      </a:lt2>
      <a:accent1>
        <a:srgbClr val="00CC99"/>
      </a:accent1>
      <a:accent2>
        <a:srgbClr val="3333CC"/>
      </a:accent2>
      <a:accent3>
        <a:srgbClr val="BDBDBD"/>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Struttura predefinita">
  <a:themeElements>
    <a:clrScheme name="">
      <a:dk1>
        <a:srgbClr val="000000"/>
      </a:dk1>
      <a:lt1>
        <a:srgbClr val="777777"/>
      </a:lt1>
      <a:dk2>
        <a:srgbClr val="FFFFFF"/>
      </a:dk2>
      <a:lt2>
        <a:srgbClr val="000000"/>
      </a:lt2>
      <a:accent1>
        <a:srgbClr val="00CC99"/>
      </a:accent1>
      <a:accent2>
        <a:srgbClr val="3333CC"/>
      </a:accent2>
      <a:accent3>
        <a:srgbClr val="BDBDBD"/>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NewMerck_Template">
  <a:themeElements>
    <a:clrScheme name="1_NewMerck_Template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fontScheme name="1_NewMerck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wMerck_Template 1">
        <a:dk1>
          <a:srgbClr val="676767"/>
        </a:dk1>
        <a:lt1>
          <a:srgbClr val="FFFFFF"/>
        </a:lt1>
        <a:dk2>
          <a:srgbClr val="289392"/>
        </a:dk2>
        <a:lt2>
          <a:srgbClr val="B8B8B8"/>
        </a:lt2>
        <a:accent1>
          <a:srgbClr val="33CCFF"/>
        </a:accent1>
        <a:accent2>
          <a:srgbClr val="0066FF"/>
        </a:accent2>
        <a:accent3>
          <a:srgbClr val="FFFFFF"/>
        </a:accent3>
        <a:accent4>
          <a:srgbClr val="575757"/>
        </a:accent4>
        <a:accent5>
          <a:srgbClr val="ADE2FF"/>
        </a:accent5>
        <a:accent6>
          <a:srgbClr val="005CE7"/>
        </a:accent6>
        <a:hlink>
          <a:srgbClr val="FF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4439</TotalTime>
  <Pages>1</Pages>
  <Words>5352</Words>
  <Application>Microsoft Office PowerPoint</Application>
  <PresentationFormat>Presentazione su schermo (4:3)</PresentationFormat>
  <Paragraphs>1127</Paragraphs>
  <Slides>143</Slides>
  <Notes>51</Notes>
  <HiddenSlides>0</HiddenSlides>
  <MMClips>0</MMClips>
  <ScaleCrop>false</ScaleCrop>
  <HeadingPairs>
    <vt:vector size="6" baseType="variant">
      <vt:variant>
        <vt:lpstr>Tema</vt:lpstr>
      </vt:variant>
      <vt:variant>
        <vt:i4>31</vt:i4>
      </vt:variant>
      <vt:variant>
        <vt:lpstr>Server OLE incorporati</vt:lpstr>
      </vt:variant>
      <vt:variant>
        <vt:i4>7</vt:i4>
      </vt:variant>
      <vt:variant>
        <vt:lpstr>Titoli diapositive</vt:lpstr>
      </vt:variant>
      <vt:variant>
        <vt:i4>143</vt:i4>
      </vt:variant>
    </vt:vector>
  </HeadingPairs>
  <TitlesOfParts>
    <vt:vector size="181" baseType="lpstr">
      <vt:lpstr>Tema di Office</vt:lpstr>
      <vt:lpstr>Standard</vt:lpstr>
      <vt:lpstr>Office Theme</vt:lpstr>
      <vt:lpstr>1_Office Theme</vt:lpstr>
      <vt:lpstr>1_Struttura predefinita</vt:lpstr>
      <vt:lpstr>2_Struttura predefinita</vt:lpstr>
      <vt:lpstr>3_Struttura predefinita</vt:lpstr>
      <vt:lpstr>4_Struttura predefinita</vt:lpstr>
      <vt:lpstr>5_Struttura predefinita</vt:lpstr>
      <vt:lpstr>6_Struttura predefinita</vt:lpstr>
      <vt:lpstr>7_Struttura predefinita</vt:lpstr>
      <vt:lpstr>8_Struttura predefinita</vt:lpstr>
      <vt:lpstr>9_Struttura predefinita</vt:lpstr>
      <vt:lpstr>10_Struttura predefinita</vt:lpstr>
      <vt:lpstr>11_Struttura predefinita</vt:lpstr>
      <vt:lpstr>12_Struttura predefinita</vt:lpstr>
      <vt:lpstr>13_Struttura predefinita</vt:lpstr>
      <vt:lpstr>14_Struttura predefinita</vt:lpstr>
      <vt:lpstr>15_Struttura predefinita</vt:lpstr>
      <vt:lpstr>16_Struttura predefinita</vt:lpstr>
      <vt:lpstr>17_Struttura predefinita</vt:lpstr>
      <vt:lpstr>18_Struttura predefinita</vt:lpstr>
      <vt:lpstr>Default Design</vt:lpstr>
      <vt:lpstr>ppt template</vt:lpstr>
      <vt:lpstr>Struttura predefinita</vt:lpstr>
      <vt:lpstr>19_Struttura predefinita</vt:lpstr>
      <vt:lpstr>20_Struttura predefinita</vt:lpstr>
      <vt:lpstr>21_Struttura predefinita</vt:lpstr>
      <vt:lpstr>1_NewMerck_Template</vt:lpstr>
      <vt:lpstr>1_Standard</vt:lpstr>
      <vt:lpstr>1_Tema di Office</vt:lpstr>
      <vt:lpstr>Grafico</vt:lpstr>
      <vt:lpstr>Grafico di Microsoft Excel</vt:lpstr>
      <vt:lpstr>PBrush</vt:lpstr>
      <vt:lpstr>Bitmap Image</vt:lpstr>
      <vt:lpstr>CorelPhotoPaint.Image.8</vt:lpstr>
      <vt:lpstr>Foglio di lavoro</vt:lpstr>
      <vt:lpstr>Worksheet</vt:lpstr>
      <vt:lpstr>Il percorso ospedale territorio del paziente ortopedico traumatologico  l’osteoporosi dott.ssa Gabriella Marin</vt:lpstr>
      <vt:lpstr>Perché parlare di osteoporosi ?</vt:lpstr>
      <vt:lpstr>L’osteoporosi in Italia</vt:lpstr>
      <vt:lpstr>Prevalenza di Osteopenia ed Osteoporosi Popolazione femminile ITALIA</vt:lpstr>
      <vt:lpstr>Prevalenza dell’osteoporosi  Popolazione maschile-Italia</vt:lpstr>
      <vt:lpstr>Le fratture femorali degli anziani</vt:lpstr>
      <vt:lpstr>Le fratture femorali degli anziani</vt:lpstr>
      <vt:lpstr>Fratture femorali in Italia Riepilogo 2000-2008</vt:lpstr>
      <vt:lpstr>Costi diretti delle fratture osteoporotiche non femorali </vt:lpstr>
      <vt:lpstr>Fratture femorali IMA e Ictus</vt:lpstr>
      <vt:lpstr>Presentazione standard di PowerPoint</vt:lpstr>
      <vt:lpstr>Presentazione standard di PowerPoint</vt:lpstr>
      <vt:lpstr>Rischio di frattura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RANKL citochina chiave per la differenziazione funzione e sopravvivenza degli OC</vt:lpstr>
      <vt:lpstr> sistema RANKL/OPG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Osteoporosi e rischio di fratture: strumenti per una corretta valutazione</vt:lpstr>
      <vt:lpstr>Rischio di frattura osteoporotica  e soglia di intervento</vt:lpstr>
      <vt:lpstr>Rischio di frattura osteoporotica  e soglia di intervento</vt:lpstr>
      <vt:lpstr>Definizioni OMS dell’esito  dell’esame densitometrico</vt:lpstr>
      <vt:lpstr>Presentazione standard di PowerPoint</vt:lpstr>
      <vt:lpstr>Relationship of bone mass and fractures as assessed by the relative risk of fracture of wrist, hip and vertebrae per 1 SD change in BMD in different regions, adjusted for age</vt:lpstr>
      <vt:lpstr>Presentazione standard di PowerPoint</vt:lpstr>
      <vt:lpstr>Presentazione standard di PowerPoint</vt:lpstr>
      <vt:lpstr>Rischio di frattura osteoporotica  e soglia di intervento</vt:lpstr>
      <vt:lpstr>Major risk factors for fracture  in clinical practice</vt:lpstr>
      <vt:lpstr>Major risk factors for fracture  in clinical practice</vt:lpstr>
      <vt:lpstr>Presentazione standard di PowerPoint</vt:lpstr>
      <vt:lpstr>Dose dependency of fracture risk in 244,235 oral corticosteroid users</vt:lpstr>
      <vt:lpstr>Presentazione standard di PowerPoint</vt:lpstr>
      <vt:lpstr>Presentazione standard di PowerPoint</vt:lpstr>
      <vt:lpstr>Presentazione standard di PowerPoint</vt:lpstr>
      <vt:lpstr>Presentazione standard di PowerPoint</vt:lpstr>
      <vt:lpstr>Relative risk of fracture in 30,262 patients with RA Median follow up : 7,6 years;  N. 2,460 fractures</vt:lpstr>
      <vt:lpstr>Serum CTX above the premenopausal range predicts hip fracture risk in elderly women</vt:lpstr>
      <vt:lpstr>FRAX</vt:lpstr>
      <vt:lpstr>Presentazione standard di PowerPoint</vt:lpstr>
      <vt:lpstr>FRAX</vt:lpstr>
      <vt:lpstr>Presentazione standard di PowerPoint</vt:lpstr>
      <vt:lpstr>Presentazione standard di PowerPoint</vt:lpstr>
      <vt:lpstr>Presentazione standard di PowerPoint</vt:lpstr>
      <vt:lpstr>Presentazione standard di PowerPoint</vt:lpstr>
      <vt:lpstr>DeFRA</vt:lpstr>
      <vt:lpstr>Presentazione standard di PowerPoint</vt:lpstr>
      <vt:lpstr>Presentazione standard di PowerPoint</vt:lpstr>
      <vt:lpstr>Presentazione standard di PowerPoint</vt:lpstr>
      <vt:lpstr>Cosa fare per prevenire la osteoporosi ?</vt:lpstr>
      <vt:lpstr>Linee guida per la diagnosi, la prevenzione, e l'approccio terapeutico all'osteoporosi</vt:lpstr>
      <vt:lpstr>Presentazione standard di PowerPoint</vt:lpstr>
      <vt:lpstr>Presentazione standard di PowerPoint</vt:lpstr>
      <vt:lpstr>Presentazione standard di PowerPoint</vt:lpstr>
      <vt:lpstr>Kanis JA, Burlet N, Cooper C, Delmas PD, Reginster, JY, Borgstrm F, Rizzoli R.  On behalf of the European Society for Clinical and Economic Aspects of Osteoporosis and Osteoarthritis   (ESCEO).    European guidance for the diagnosis and management of osteoporosis in postmenopausal women.                                                                              Osteoporos Int. 2008 Feb 12; </vt:lpstr>
      <vt:lpstr>Farmaci per la terapia dell’osteoporosi</vt:lpstr>
      <vt:lpstr>          Il ruolo della Terapia Ormonale Sostitutiva (TOS)   La somministrazione di estrogeni, soli o in combinazione con progestinici (Terapia Ormonale Sostitutiva o TOS), è in grado di ridurre il rischio di ogni tipo di frattura osteoporotica. L’effetto positivo sulle fratture, a cui si aggiunge la riduzione del rischio di carcinoma colon-rettale è controbilanciato dall’aumentato rischio di carcinoma della mammella, ictus, cardiopatia ischemica, ed eventi trombo-embolici, con un rapporto rischio/beneficio sfavorevole specie per trattamenti di lunga durata e dove sussista la necessità della terapia combinata con progestinico (donne non-isterectomizzate).   Per questi dati la terapia estrogenica o estro-progestinica non è più indicata per la terapia o la prevenzione della osteoporosi. Per donne sofferenti di sindrome climaterica, soprattutto se ancora entro i 50-55 anni di età, la somministrazione temporanea (uno-tre anni) di estrogeni o di estro-progestinici (a seconda che siano isterectomizzate o meno), può essere considerata in qualche modo fisiologica e quindi ancora proponibile, anche per la prevenzione dell’osteoporosi. </vt:lpstr>
      <vt:lpstr>Modulatori selettivi del recettore estrogenico (SERM)</vt:lpstr>
      <vt:lpstr>       Bisfosfonati</vt:lpstr>
      <vt:lpstr>Denosumab</vt:lpstr>
      <vt:lpstr>  - Come il Paratormone, il frammento 1-34 del paratormone (teriparatide) è registrato per la terapia dell’osteoporosi postmenopausale grave. La terapia con teriparatide determina i maggiori incrementi della massa ossea trabecolare, mentre l’effetto sull’osso corticale è lievemente inferiore a quello dei bisfosfonati. È in grado di ridurre drasticamente il rischio di fratture vertebrali e non vertebrali. Al momento teriparatide è indicato solo nelle forme più severe di osteoporosi, non responsive alla terapia con anti-riassorbitivi (ormoni, raloxifene, bisfosfonati) e solo per un massimo di 24 mesi  - Proposto anche in terapia sequenziale con altri farmaci antifratturativi.      </vt:lpstr>
      <vt:lpstr>RANELATO DI STRONZIO</vt:lpstr>
      <vt:lpstr>          Vertebroplastica in caso di frattura vertebrale    Per le fratture vertebrali accompagnate da dolore intollerabile è stato proposta la iniezione di cemento (metilmetacrilato) all’interno del corpo collassato (vertebroplastica). Più recentemente è stata sviluppata una nuova tecnica di espansione del corpo vertebrale, promossa come più sicura ed efficace (Kyphoplastyrm®). La vertebroplastica o la cifoplastica possono essere raccomandati solo per pazienti con un dolore intrattabile da settimane, visti i rischi connessi alle procedure ed agli incerti benefici nel lungo termine. </vt:lpstr>
      <vt:lpstr>Selezionare il trattamento in base alla  clinica del paziente alle comorbilità considerando anche i possibili effetti collaterali </vt:lpstr>
      <vt:lpstr>Come dobbiamo usare questi farmaci ?</vt:lpstr>
      <vt:lpstr>Presentazione standard di PowerPoint</vt:lpstr>
      <vt:lpstr>Per quanto tempo posso usare il farmaco ?</vt:lpstr>
      <vt:lpstr>Terapia dell'osteoporosi, un aspetto critico: importanza dell'aderenza alla terapia ed il suo impatto sull'efficacia clinica</vt:lpstr>
      <vt:lpstr>Dati di Efficacia</vt:lpstr>
      <vt:lpstr>Compliance ed Efficacia</vt:lpstr>
      <vt:lpstr>Nostro compito è sostenere la aderenza alla terapia</vt:lpstr>
      <vt:lpstr>Uso di farmaci generici</vt:lpstr>
      <vt:lpstr>Uso di farmaci generici</vt:lpstr>
      <vt:lpstr>Uso di farmaci generici</vt:lpstr>
      <vt:lpstr>Presentazione standard di PowerPoint</vt:lpstr>
      <vt:lpstr>Presentazione standard di PowerPoint</vt:lpstr>
      <vt:lpstr>Presentazione standard di PowerPoint</vt:lpstr>
      <vt:lpstr>Presentazione standard di PowerPoint</vt:lpstr>
      <vt:lpstr>Le fratture atipiche: dove eravamo rimasti? La posizione FDA </vt:lpstr>
      <vt:lpstr>Fratture Atipiche: la posizione FDA </vt:lpstr>
      <vt:lpstr>GRAZIE </vt:lpstr>
      <vt:lpstr>Presentazione standard di PowerPoint</vt:lpstr>
      <vt:lpstr>Presentazione standard di PowerPoint</vt:lpstr>
      <vt:lpstr>Presentazione standard di PowerPoint</vt:lpstr>
      <vt:lpstr>Presentazione standard di PowerPoint</vt:lpstr>
      <vt:lpstr>Il ruolo del calcio e della vitamina 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STIMULATION OF CALBINDIN SYNTHESIS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centri per la diagnosi e la cura dell'osteoporosi: esigenze organizzative e risposte alla domanda di salute.</vt:lpstr>
      <vt:lpstr>La Rete Advice</vt:lpstr>
      <vt:lpstr>Presentazione standard di PowerPoint</vt:lpstr>
      <vt:lpstr>Presentazione standard di PowerPoint</vt:lpstr>
      <vt:lpstr>Secondo la OMS, nell’interpretare i risultati della BMD si conviene di adottare le definizioni seguenti:  </vt:lpstr>
      <vt:lpstr>Presentazione standard di PowerPoint</vt:lpstr>
      <vt:lpstr>Presentazione standard di PowerPoint</vt:lpstr>
      <vt:lpstr>Presentazione standard di PowerPoint</vt:lpstr>
      <vt:lpstr>FRAX</vt:lpstr>
      <vt:lpstr>Presentazione standard di PowerPoint</vt:lpstr>
      <vt:lpstr>Presentazione standard di PowerPoint</vt:lpstr>
      <vt:lpstr>MINERALOMETRIA OSSEA A RAGGI X (DEXA) </vt:lpstr>
      <vt:lpstr>Gli anziani fratturati del 2008: conosciamoli meglio</vt:lpstr>
      <vt:lpstr>Gli anziani fratturati del 2008: conosciamoli meglio</vt:lpstr>
      <vt:lpstr>Gli anziani fratturati del 2008: conosciamoli meglio</vt:lpstr>
      <vt:lpstr>E allora…</vt:lpstr>
      <vt:lpstr>Valutazione dei fattori di rischio</vt:lpstr>
      <vt:lpstr>Presentazione standard di PowerPoint</vt:lpstr>
      <vt:lpstr>Presentazione standard di PowerPoint</vt:lpstr>
      <vt:lpstr>Diagnosi Osteoporosi</vt:lpstr>
      <vt:lpstr>Presentazione standard di PowerPoint</vt:lpstr>
      <vt:lpstr>Fattori di rischio per Osteoporosi  </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Barneschi dott. Guido</dc:creator>
  <cp:lastModifiedBy>Gabry</cp:lastModifiedBy>
  <cp:revision>237</cp:revision>
  <cp:lastPrinted>1997-06-03T11:29:54Z</cp:lastPrinted>
  <dcterms:created xsi:type="dcterms:W3CDTF">1999-05-17T21:34:11Z</dcterms:created>
  <dcterms:modified xsi:type="dcterms:W3CDTF">2012-06-09T02:46:15Z</dcterms:modified>
</cp:coreProperties>
</file>