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53" r:id="rId1"/>
  </p:sldMasterIdLst>
  <p:notesMasterIdLst>
    <p:notesMasterId r:id="rId57"/>
  </p:notesMasterIdLst>
  <p:sldIdLst>
    <p:sldId id="283" r:id="rId2"/>
    <p:sldId id="288" r:id="rId3"/>
    <p:sldId id="285" r:id="rId4"/>
    <p:sldId id="287" r:id="rId5"/>
    <p:sldId id="289" r:id="rId6"/>
    <p:sldId id="295" r:id="rId7"/>
    <p:sldId id="290" r:id="rId8"/>
    <p:sldId id="329" r:id="rId9"/>
    <p:sldId id="326" r:id="rId10"/>
    <p:sldId id="328" r:id="rId11"/>
    <p:sldId id="294" r:id="rId12"/>
    <p:sldId id="293" r:id="rId13"/>
    <p:sldId id="292" r:id="rId14"/>
    <p:sldId id="296" r:id="rId15"/>
    <p:sldId id="297" r:id="rId16"/>
    <p:sldId id="330" r:id="rId17"/>
    <p:sldId id="331" r:id="rId18"/>
    <p:sldId id="332" r:id="rId19"/>
    <p:sldId id="333" r:id="rId20"/>
    <p:sldId id="334" r:id="rId21"/>
    <p:sldId id="325" r:id="rId22"/>
    <p:sldId id="301" r:id="rId23"/>
    <p:sldId id="259" r:id="rId24"/>
    <p:sldId id="318" r:id="rId25"/>
    <p:sldId id="319" r:id="rId26"/>
    <p:sldId id="320" r:id="rId27"/>
    <p:sldId id="323" r:id="rId28"/>
    <p:sldId id="321" r:id="rId29"/>
    <p:sldId id="322" r:id="rId30"/>
    <p:sldId id="324" r:id="rId31"/>
    <p:sldId id="262" r:id="rId32"/>
    <p:sldId id="302" r:id="rId33"/>
    <p:sldId id="303" r:id="rId34"/>
    <p:sldId id="271" r:id="rId35"/>
    <p:sldId id="272" r:id="rId36"/>
    <p:sldId id="282" r:id="rId37"/>
    <p:sldId id="280" r:id="rId38"/>
    <p:sldId id="277" r:id="rId39"/>
    <p:sldId id="310" r:id="rId40"/>
    <p:sldId id="312" r:id="rId41"/>
    <p:sldId id="313" r:id="rId42"/>
    <p:sldId id="314" r:id="rId43"/>
    <p:sldId id="315" r:id="rId44"/>
    <p:sldId id="317" r:id="rId45"/>
    <p:sldId id="265" r:id="rId46"/>
    <p:sldId id="267" r:id="rId47"/>
    <p:sldId id="298" r:id="rId48"/>
    <p:sldId id="305" r:id="rId49"/>
    <p:sldId id="308" r:id="rId50"/>
    <p:sldId id="269" r:id="rId51"/>
    <p:sldId id="276" r:id="rId52"/>
    <p:sldId id="281" r:id="rId53"/>
    <p:sldId id="300" r:id="rId54"/>
    <p:sldId id="284" r:id="rId55"/>
    <p:sldId id="311" r:id="rId5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CC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3167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francesca\Documents\Presentazione%20Torregalli\Immagini\dati_casamor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ancesca\Documents\Presentazione%20Torregalli\Immagini\dati_casamor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34"/>
  <c:chart>
    <c:autoTitleDeleted val="1"/>
    <c:view3D>
      <c:rotX val="20"/>
      <c:perspective val="0"/>
    </c:view3D>
    <c:plotArea>
      <c:layout>
        <c:manualLayout>
          <c:layoutTarget val="inner"/>
          <c:xMode val="edge"/>
          <c:yMode val="edge"/>
          <c:x val="0"/>
          <c:y val="1.1096503680661E-2"/>
          <c:w val="1"/>
          <c:h val="0.97459352938836685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3.7724310825367244E-2"/>
                  <c:y val="-1.6885434446677648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err="1"/>
                      <a:t>meno di 50
2%</a:t>
                    </a:r>
                    <a:endParaRPr lang="en-US" sz="1600" b="1" dirty="0"/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3.8975379547200081E-2"/>
                  <c:y val="-5.2291222692428113E-2"/>
                </c:manualLayout>
              </c:layout>
              <c:tx>
                <c:rich>
                  <a:bodyPr/>
                  <a:lstStyle/>
                  <a:p>
                    <a:r>
                      <a:rPr lang="it-IT" sz="1600" b="1" dirty="0"/>
                      <a:t>tra 50 e 60
2%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it-IT" sz="1600" b="1" dirty="0"/>
                      <a:t>tra 60 e 70
9%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-0.16611939275698345"/>
                  <c:y val="-8.8616678092678092E-2"/>
                </c:manualLayout>
              </c:layout>
              <c:tx>
                <c:rich>
                  <a:bodyPr/>
                  <a:lstStyle/>
                  <a:p>
                    <a:r>
                      <a:rPr lang="it-IT" sz="1800" b="1" dirty="0"/>
                      <a:t>tra 70 ed 80
32%</a:t>
                    </a:r>
                  </a:p>
                </c:rich>
              </c:tx>
              <c:showCatName val="1"/>
              <c:showPercent val="1"/>
            </c:dLbl>
            <c:dLbl>
              <c:idx val="4"/>
              <c:layout>
                <c:manualLayout>
                  <c:x val="0.13990637852284332"/>
                  <c:y val="-0.15453194902463416"/>
                </c:manualLayout>
              </c:layout>
              <c:tx>
                <c:rich>
                  <a:bodyPr/>
                  <a:lstStyle/>
                  <a:p>
                    <a:r>
                      <a:rPr lang="pt-BR" sz="1800" b="1" dirty="0"/>
                      <a:t>da 80 a 90
46%</a:t>
                    </a:r>
                  </a:p>
                </c:rich>
              </c:tx>
              <c:showCatName val="1"/>
              <c:showPercent val="1"/>
            </c:dLbl>
            <c:dLbl>
              <c:idx val="5"/>
              <c:layout>
                <c:manualLayout>
                  <c:x val="7.302868476711312E-2"/>
                  <c:y val="9.2388447354088021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err="1"/>
                      <a:t>oltre</a:t>
                    </a:r>
                    <a:r>
                      <a:rPr lang="en-US" sz="1600" b="1" dirty="0"/>
                      <a:t> </a:t>
                    </a:r>
                    <a:r>
                      <a:rPr lang="en-US" sz="1600" b="1" dirty="0" smtClean="0"/>
                      <a:t> 90</a:t>
                    </a:r>
                    <a:r>
                      <a:rPr lang="en-US" sz="1600" b="1" dirty="0"/>
                      <a:t>
9%</a:t>
                    </a: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Foglio1!$K$66:$K$71</c:f>
              <c:strCache>
                <c:ptCount val="6"/>
                <c:pt idx="0">
                  <c:v>meno di 50</c:v>
                </c:pt>
                <c:pt idx="1">
                  <c:v>tra 50 e 60</c:v>
                </c:pt>
                <c:pt idx="2">
                  <c:v>tra 60 e 70</c:v>
                </c:pt>
                <c:pt idx="3">
                  <c:v>tra 70 ed 80</c:v>
                </c:pt>
                <c:pt idx="4">
                  <c:v>da 80 a 90</c:v>
                </c:pt>
                <c:pt idx="5">
                  <c:v>oltre 90</c:v>
                </c:pt>
              </c:strCache>
            </c:strRef>
          </c:cat>
          <c:val>
            <c:numRef>
              <c:f>Foglio1!$L$66:$L$71</c:f>
              <c:numCache>
                <c:formatCode>General</c:formatCode>
                <c:ptCount val="6"/>
                <c:pt idx="0">
                  <c:v>4</c:v>
                </c:pt>
                <c:pt idx="1">
                  <c:v>4</c:v>
                </c:pt>
                <c:pt idx="2">
                  <c:v>21</c:v>
                </c:pt>
                <c:pt idx="3">
                  <c:v>77</c:v>
                </c:pt>
                <c:pt idx="4">
                  <c:v>110</c:v>
                </c:pt>
                <c:pt idx="5">
                  <c:v>21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800"/>
      </a:pPr>
      <a:endParaRPr lang="it-IT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style val="42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7.3914459954899925E-3"/>
          <c:y val="1.0886993351904658E-2"/>
          <c:w val="0.99260855400451009"/>
          <c:h val="0.98732932993015199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6489476966805666"/>
                  <c:y val="-0.15599427308685643"/>
                </c:manualLayout>
              </c:layout>
              <c:tx>
                <c:rich>
                  <a:bodyPr/>
                  <a:lstStyle/>
                  <a:p>
                    <a:r>
                      <a:rPr lang="it-IT" sz="1600" dirty="0" smtClean="0">
                        <a:solidFill>
                          <a:schemeClr val="bg1"/>
                        </a:solidFill>
                      </a:rPr>
                      <a:t>Fratture  </a:t>
                    </a:r>
                    <a:r>
                      <a:rPr lang="it-IT" sz="1600" dirty="0">
                        <a:solidFill>
                          <a:schemeClr val="bg1"/>
                        </a:solidFill>
                      </a:rPr>
                      <a:t>collo del femore
56%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0.14838876538470422"/>
                  <c:y val="-0.14365641260560089"/>
                </c:manualLayout>
              </c:layout>
              <c:tx>
                <c:rich>
                  <a:bodyPr/>
                  <a:lstStyle/>
                  <a:p>
                    <a:r>
                      <a:rPr lang="it-IT" sz="1600" b="1" dirty="0" smtClean="0">
                        <a:solidFill>
                          <a:schemeClr val="bg1"/>
                        </a:solidFill>
                      </a:rPr>
                      <a:t>Protesi</a:t>
                    </a:r>
                    <a:r>
                      <a:rPr lang="it-IT" sz="1600" b="1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it-IT" sz="1600" b="1" dirty="0" smtClean="0">
                        <a:solidFill>
                          <a:schemeClr val="bg1"/>
                        </a:solidFill>
                      </a:rPr>
                      <a:t>anca</a:t>
                    </a:r>
                    <a:r>
                      <a:rPr lang="it-IT" sz="1600" b="1" dirty="0">
                        <a:solidFill>
                          <a:schemeClr val="bg1"/>
                        </a:solidFill>
                      </a:rPr>
                      <a:t>
13%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0.11966918417205569"/>
                  <c:y val="5.2844204525220187E-3"/>
                </c:manualLayout>
              </c:layout>
              <c:tx>
                <c:rich>
                  <a:bodyPr/>
                  <a:lstStyle/>
                  <a:p>
                    <a:r>
                      <a:rPr lang="it-IT" sz="1600" dirty="0" smtClean="0">
                        <a:solidFill>
                          <a:schemeClr val="bg1"/>
                        </a:solidFill>
                      </a:rPr>
                      <a:t>Protesi</a:t>
                    </a:r>
                    <a:r>
                      <a:rPr lang="it-IT" sz="1600" baseline="0" dirty="0" smtClean="0">
                        <a:solidFill>
                          <a:schemeClr val="bg1"/>
                        </a:solidFill>
                      </a:rPr>
                      <a:t> ginocchio</a:t>
                    </a:r>
                    <a:r>
                      <a:rPr lang="it-IT" sz="1600" dirty="0">
                        <a:solidFill>
                          <a:schemeClr val="bg1"/>
                        </a:solidFill>
                      </a:rPr>
                      <a:t>
15</a:t>
                    </a:r>
                    <a:r>
                      <a:rPr lang="it-IT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0.1154054939990166"/>
                  <c:y val="7.5446525728495917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err="1">
                        <a:solidFill>
                          <a:schemeClr val="bg1"/>
                        </a:solidFill>
                      </a:rPr>
                      <a:t>altro
16%</a:t>
                    </a:r>
                    <a:endParaRPr lang="en-US" sz="1600" b="1" dirty="0">
                      <a:solidFill>
                        <a:schemeClr val="bg1"/>
                      </a:solidFill>
                    </a:endParaRP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it-IT"/>
              </a:p>
            </c:txPr>
            <c:showCatName val="1"/>
            <c:showPercent val="1"/>
            <c:showLeaderLines val="1"/>
          </c:dLbls>
          <c:cat>
            <c:strRef>
              <c:f>Foglio1!$J$41:$J$44</c:f>
              <c:strCache>
                <c:ptCount val="4"/>
                <c:pt idx="0">
                  <c:v>Postumi di fratture del collo del femore</c:v>
                </c:pt>
                <c:pt idx="1">
                  <c:v>Sostituzione di articolazione dell'anca</c:v>
                </c:pt>
                <c:pt idx="2">
                  <c:v>Sostituzione di articolazione del ginocchio</c:v>
                </c:pt>
                <c:pt idx="3">
                  <c:v>altro</c:v>
                </c:pt>
              </c:strCache>
            </c:strRef>
          </c:cat>
          <c:val>
            <c:numRef>
              <c:f>Foglio1!$K$41:$K$44</c:f>
              <c:numCache>
                <c:formatCode>General</c:formatCode>
                <c:ptCount val="4"/>
                <c:pt idx="0">
                  <c:v>133</c:v>
                </c:pt>
                <c:pt idx="1">
                  <c:v>32</c:v>
                </c:pt>
                <c:pt idx="2">
                  <c:v>35</c:v>
                </c:pt>
                <c:pt idx="3">
                  <c:v>37</c:v>
                </c:pt>
              </c:numCache>
            </c:numRef>
          </c:val>
        </c:ser>
      </c:pie3DChart>
    </c:plotArea>
    <c:plotVisOnly val="1"/>
  </c:chart>
  <c:spPr>
    <a:solidFill>
      <a:schemeClr val="tx2">
        <a:lumMod val="40000"/>
        <a:lumOff val="60000"/>
      </a:schemeClr>
    </a:solidFill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0.01681</cdr:x>
      <cdr:y>0.04444</cdr:y>
    </cdr:from>
    <cdr:to>
      <cdr:x>0.33613</cdr:x>
      <cdr:y>0.13333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44016" y="288032"/>
          <a:ext cx="273630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2800" b="1" dirty="0" smtClean="0"/>
            <a:t>Fasce di età</a:t>
          </a:r>
          <a:endParaRPr lang="it-IT" sz="2800" b="1" dirty="0"/>
        </a:p>
      </cdr:txBody>
    </cdr:sp>
  </cdr:relSizeAnchor>
  <cdr:relSizeAnchor xmlns:cdr="http://schemas.openxmlformats.org/drawingml/2006/chartDrawing">
    <cdr:from>
      <cdr:x>0.04348</cdr:x>
      <cdr:y>0.7907</cdr:y>
    </cdr:from>
    <cdr:to>
      <cdr:x>0.56303</cdr:x>
      <cdr:y>0.96296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360040" y="4611861"/>
          <a:ext cx="4302327" cy="10047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2000" b="1" dirty="0" smtClean="0">
              <a:solidFill>
                <a:srgbClr val="FF0000"/>
              </a:solidFill>
            </a:rPr>
            <a:t>46 %   </a:t>
          </a:r>
          <a:r>
            <a:rPr lang="it-IT" sz="2000" b="1" dirty="0" smtClean="0">
              <a:solidFill>
                <a:schemeClr val="bg1"/>
              </a:solidFill>
            </a:rPr>
            <a:t>80-90 </a:t>
          </a:r>
          <a:r>
            <a:rPr lang="it-IT" sz="2000" b="1" dirty="0" err="1" smtClean="0">
              <a:solidFill>
                <a:schemeClr val="bg1"/>
              </a:solidFill>
            </a:rPr>
            <a:t>aa</a:t>
          </a:r>
          <a:r>
            <a:rPr lang="it-IT" sz="2000" b="1" dirty="0" smtClean="0">
              <a:solidFill>
                <a:srgbClr val="FF0000"/>
              </a:solidFill>
            </a:rPr>
            <a:t>		</a:t>
          </a:r>
        </a:p>
        <a:p xmlns:a="http://schemas.openxmlformats.org/drawingml/2006/main">
          <a:r>
            <a:rPr lang="it-IT" sz="2000" b="1" dirty="0" smtClean="0">
              <a:solidFill>
                <a:srgbClr val="FF0000"/>
              </a:solidFill>
            </a:rPr>
            <a:t>32%</a:t>
          </a:r>
          <a:r>
            <a:rPr lang="it-IT" sz="2000" b="1" dirty="0" smtClean="0">
              <a:solidFill>
                <a:schemeClr val="bg1"/>
              </a:solidFill>
            </a:rPr>
            <a:t>    70-80 </a:t>
          </a:r>
          <a:r>
            <a:rPr lang="it-IT" sz="2000" b="1" dirty="0" err="1" smtClean="0">
              <a:solidFill>
                <a:schemeClr val="bg1"/>
              </a:solidFill>
            </a:rPr>
            <a:t>aa</a:t>
          </a:r>
          <a:endParaRPr lang="it-IT" sz="2000" b="1" dirty="0" smtClean="0">
            <a:solidFill>
              <a:schemeClr val="bg1"/>
            </a:solidFill>
          </a:endParaRPr>
        </a:p>
        <a:p xmlns:a="http://schemas.openxmlformats.org/drawingml/2006/main">
          <a:r>
            <a:rPr lang="it-IT" sz="2000" b="1" dirty="0" smtClean="0">
              <a:solidFill>
                <a:srgbClr val="FF0000"/>
              </a:solidFill>
            </a:rPr>
            <a:t>9 %</a:t>
          </a:r>
          <a:r>
            <a:rPr lang="it-IT" sz="2000" b="1" dirty="0" smtClean="0">
              <a:solidFill>
                <a:schemeClr val="bg1"/>
              </a:solidFill>
            </a:rPr>
            <a:t>    </a:t>
          </a:r>
          <a:r>
            <a:rPr lang="it-IT" sz="2000" b="1" dirty="0" smtClean="0">
              <a:solidFill>
                <a:srgbClr val="FF0000"/>
              </a:solidFill>
            </a:rPr>
            <a:t> </a:t>
          </a:r>
          <a:r>
            <a:rPr lang="it-IT" sz="2000" b="1" dirty="0" smtClean="0">
              <a:solidFill>
                <a:schemeClr val="bg1"/>
              </a:solidFill>
            </a:rPr>
            <a:t>&gt;90 </a:t>
          </a:r>
          <a:r>
            <a:rPr lang="it-IT" sz="2000" b="1" dirty="0" err="1" smtClean="0">
              <a:solidFill>
                <a:schemeClr val="bg1"/>
              </a:solidFill>
            </a:rPr>
            <a:t>aa</a:t>
          </a:r>
          <a:endParaRPr lang="it-IT" sz="2000" b="1" dirty="0" smtClean="0">
            <a:solidFill>
              <a:schemeClr val="bg1"/>
            </a:solidFill>
          </a:endParaRPr>
        </a:p>
        <a:p xmlns:a="http://schemas.openxmlformats.org/drawingml/2006/main">
          <a:endParaRPr lang="it-IT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34E889-BE63-4415-AA34-C2992F3A5325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A7BBA6-A729-492C-BDB8-5C25B12669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A7BBA6-A729-492C-BDB8-5C25B126698E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309564" y="681042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268294" y="681042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249240" y="681042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222249" y="681042"/>
            <a:ext cx="7939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255593" y="5046667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255593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255593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255593" y="4541839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15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464CD6-333A-4CBD-A762-AEF41C96443B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16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7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6A25860-2AE9-44B9-B689-20B8CDB790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32E8B-DBDF-49AE-9EF7-CCF626F3A7B8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9667C-F894-4C0A-BBCC-849A3E180D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4F22F-2EF7-4C16-AA93-9B020F285A83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12A31-FD7C-4FEC-8E37-9EB52B1A99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F1A0A-24B7-46AE-851A-57A882E635DE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EDD4-8B6F-4DBE-B980-CB9C9A5C36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>
            <a:spLocks/>
          </p:cNvSpPr>
          <p:nvPr/>
        </p:nvSpPr>
        <p:spPr bwMode="auto">
          <a:xfrm>
            <a:off x="4829181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igura a mano libera 4"/>
          <p:cNvSpPr>
            <a:spLocks/>
          </p:cNvSpPr>
          <p:nvPr/>
        </p:nvSpPr>
        <p:spPr bwMode="auto">
          <a:xfrm>
            <a:off x="374651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igura a mano libera 5"/>
          <p:cNvSpPr>
            <a:spLocks/>
          </p:cNvSpPr>
          <p:nvPr/>
        </p:nvSpPr>
        <p:spPr bwMode="auto">
          <a:xfrm rot="5236414">
            <a:off x="4461669" y="1483522"/>
            <a:ext cx="4114800" cy="118903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5948369" y="4246565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igura a mano libera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363540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0" name="Rettangolo 19"/>
          <p:cNvSpPr/>
          <p:nvPr/>
        </p:nvSpPr>
        <p:spPr>
          <a:xfrm flipH="1">
            <a:off x="371475" y="681042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411165" y="681042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447676" y="681042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3" name="Rettangolo 22"/>
          <p:cNvSpPr/>
          <p:nvPr/>
        </p:nvSpPr>
        <p:spPr>
          <a:xfrm flipH="1">
            <a:off x="476252" y="681042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4" name="Rettangolo 23"/>
          <p:cNvSpPr/>
          <p:nvPr/>
        </p:nvSpPr>
        <p:spPr>
          <a:xfrm>
            <a:off x="500063" y="681042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3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1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728BDC4-87D9-4195-82E4-DF2FAD01F9FA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2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F635B18-72A0-402C-9D85-3F28C3C4EB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5A6359-4E20-4C9D-A423-624C99E9B911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DC97EA-2048-4700-AA6A-B90CE94861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87316" y="681042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47627" y="681042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0" name="Rettangolo 9"/>
          <p:cNvSpPr/>
          <p:nvPr/>
        </p:nvSpPr>
        <p:spPr>
          <a:xfrm>
            <a:off x="28576" y="681042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0" y="681042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 flipH="1">
            <a:off x="149230" y="681042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 flipH="1">
            <a:off x="188918" y="681042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 flipH="1">
            <a:off x="227016" y="681042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5" name="Rettangolo 14"/>
          <p:cNvSpPr/>
          <p:nvPr/>
        </p:nvSpPr>
        <p:spPr>
          <a:xfrm flipH="1">
            <a:off x="255593" y="681042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79405" y="681042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3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30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3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0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B58E03-DB99-4569-A389-B9084D77CFEA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1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D0C62ED-6850-47DB-B78B-E1169B9F24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F8AA3-1529-4D74-81E4-2E8E8CB30BFD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2C6CA-7C0F-4657-8830-A08F5B7480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652862-1CCD-4000-9156-8A8D58315C44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6B30ED-5816-42BD-9469-F9E9B7336D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5AC1A-BACA-4B23-A2FA-50E222D77CF7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F1F80-BDAC-4A4D-B0BF-17F167099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68300" y="2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6" name="Connettore 1 5"/>
          <p:cNvCxnSpPr/>
          <p:nvPr/>
        </p:nvCxnSpPr>
        <p:spPr>
          <a:xfrm flipV="1">
            <a:off x="363537" y="1884363"/>
            <a:ext cx="8782051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o 19"/>
          <p:cNvGrpSpPr>
            <a:grpSpLocks/>
          </p:cNvGrpSpPr>
          <p:nvPr/>
        </p:nvGrpSpPr>
        <p:grpSpPr bwMode="auto">
          <a:xfrm rot="5400000">
            <a:off x="8515352" y="1219200"/>
            <a:ext cx="131762" cy="128587"/>
            <a:chOff x="6668087" y="1297746"/>
            <a:chExt cx="161840" cy="156602"/>
          </a:xfrm>
        </p:grpSpPr>
        <p:cxnSp>
          <p:nvCxnSpPr>
            <p:cNvPr id="8" name="Connettore 1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25"/>
          <p:cNvGrpSpPr>
            <a:grpSpLocks/>
          </p:cNvGrpSpPr>
          <p:nvPr/>
        </p:nvGrpSpPr>
        <p:grpSpPr bwMode="auto">
          <a:xfrm rot="5400000">
            <a:off x="8667752" y="1371600"/>
            <a:ext cx="131762" cy="128587"/>
            <a:chOff x="6668087" y="1297746"/>
            <a:chExt cx="161840" cy="156602"/>
          </a:xfrm>
        </p:grpSpPr>
        <p:cxnSp>
          <p:nvCxnSpPr>
            <p:cNvPr id="12" name="Connettore 1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29"/>
          <p:cNvGrpSpPr>
            <a:grpSpLocks/>
          </p:cNvGrpSpPr>
          <p:nvPr/>
        </p:nvGrpSpPr>
        <p:grpSpPr bwMode="auto">
          <a:xfrm rot="5400000">
            <a:off x="8320089" y="1474789"/>
            <a:ext cx="131763" cy="128588"/>
            <a:chOff x="6668087" y="1297746"/>
            <a:chExt cx="161840" cy="156602"/>
          </a:xfrm>
        </p:grpSpPr>
        <p:cxnSp>
          <p:nvCxnSpPr>
            <p:cNvPr id="16" name="Connettore 1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5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567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CE9D7F-3F0F-4F64-8303-44B1B3317968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20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567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567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D30DA0-2F61-4398-8817-EA023B9518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255593" y="5046667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255593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255593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55593" y="4541839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64" y="681042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8294" y="681042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49240" y="681042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222249" y="681042"/>
            <a:ext cx="7939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36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C1E8C30B-51A1-4C26-BFA6-106E9C6A2252}" type="datetimeFigureOut">
              <a:rPr lang="it-IT"/>
              <a:pPr>
                <a:defRPr/>
              </a:pPr>
              <a:t>09/06/2012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9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9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29F0A8A-B98F-40C5-A36C-B96ABB9136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893" r:id="rId1"/>
    <p:sldLayoutId id="2147484888" r:id="rId2"/>
    <p:sldLayoutId id="2147484894" r:id="rId3"/>
    <p:sldLayoutId id="2147484895" r:id="rId4"/>
    <p:sldLayoutId id="2147484896" r:id="rId5"/>
    <p:sldLayoutId id="2147484889" r:id="rId6"/>
    <p:sldLayoutId id="2147484897" r:id="rId7"/>
    <p:sldLayoutId id="2147484890" r:id="rId8"/>
    <p:sldLayoutId id="2147484898" r:id="rId9"/>
    <p:sldLayoutId id="2147484891" r:id="rId10"/>
    <p:sldLayoutId id="21474848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it/imgres?q=dottori+pazzi&amp;hl=it&amp;gbv=2&amp;biw=1280&amp;bih=541&amp;tbm=isch&amp;tbnid=gmklb8oWSZclhM:&amp;imgrefurl=http://le-barzellette.myblog.it/tag/pazzi&amp;docid=XZut8Pyg98H6CM&amp;imgurl=http://le-barzellette.myblog.it/media/00/02/850839407.jpg&amp;w=298&amp;h=500&amp;ei=ovKFT9a-A8L_4QTir9HkBw&amp;zoom=1&amp;iact=hc&amp;vpx=275&amp;vpy=61&amp;dur=4740&amp;hovh=291&amp;hovw=173&amp;tx=93&amp;ty=147&amp;sig=107041891195498100882&amp;page=1&amp;tbnh=148&amp;tbnw=88&amp;start=0&amp;ndsp=11&amp;ved=1t:429,r:1,s:0,i:93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836713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FFC000"/>
                </a:solidFill>
                <a:latin typeface="+mj-lt"/>
              </a:rPr>
              <a:t> CONTINUITA’ CON LA FISIOTERAPIA CONVENZIONATA </a:t>
            </a:r>
          </a:p>
          <a:p>
            <a:pPr algn="ctr"/>
            <a:r>
              <a:rPr lang="it-IT" sz="4000" dirty="0" smtClean="0">
                <a:solidFill>
                  <a:srgbClr val="FFC000"/>
                </a:solidFill>
                <a:latin typeface="+mj-lt"/>
              </a:rPr>
              <a:t>IN REGIME </a:t>
            </a:r>
            <a:r>
              <a:rPr lang="it-IT" sz="4000" dirty="0" err="1" smtClean="0">
                <a:solidFill>
                  <a:srgbClr val="FFC000"/>
                </a:solidFill>
                <a:latin typeface="+mj-lt"/>
              </a:rPr>
              <a:t>DI</a:t>
            </a:r>
            <a:r>
              <a:rPr lang="it-IT" sz="4000" dirty="0" smtClean="0">
                <a:solidFill>
                  <a:srgbClr val="FFC000"/>
                </a:solidFill>
                <a:latin typeface="+mj-lt"/>
              </a:rPr>
              <a:t> RICOVERO </a:t>
            </a:r>
            <a:endParaRPr lang="it-IT" sz="40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67544" y="4985887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solidFill>
                  <a:srgbClr val="FFFF00"/>
                </a:solidFill>
                <a:latin typeface="+mn-lt"/>
              </a:rPr>
              <a:t>Dr.ssa Francesca </a:t>
            </a:r>
            <a:r>
              <a:rPr lang="it-IT" sz="2000" i="1" dirty="0" err="1" smtClean="0">
                <a:solidFill>
                  <a:srgbClr val="FFFF00"/>
                </a:solidFill>
                <a:latin typeface="+mn-lt"/>
              </a:rPr>
              <a:t>Casamorata</a:t>
            </a:r>
            <a:endParaRPr lang="it-IT" sz="2000" i="1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000" i="1" dirty="0" smtClean="0">
                <a:solidFill>
                  <a:srgbClr val="FFFF00"/>
                </a:solidFill>
                <a:latin typeface="+mn-lt"/>
              </a:rPr>
              <a:t>U.O. Riabilitazione Ortopedica</a:t>
            </a:r>
          </a:p>
          <a:p>
            <a:r>
              <a:rPr lang="it-IT" sz="2000" i="1" dirty="0" smtClean="0">
                <a:solidFill>
                  <a:srgbClr val="FFFF00"/>
                </a:solidFill>
                <a:latin typeface="+mn-lt"/>
              </a:rPr>
              <a:t>Fondazione Don Carlo Gnocchi</a:t>
            </a:r>
          </a:p>
          <a:p>
            <a:r>
              <a:rPr lang="it-IT" sz="2000" i="1" dirty="0" smtClean="0">
                <a:solidFill>
                  <a:srgbClr val="FFFF00"/>
                </a:solidFill>
                <a:latin typeface="+mn-lt"/>
              </a:rPr>
              <a:t>IRCCS Firenze </a:t>
            </a:r>
            <a:endParaRPr lang="it-IT" sz="2000" i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92080" y="5013176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latin typeface="+mn-lt"/>
              </a:rPr>
              <a:t>Il percorso Ospedale Territorio del paziente ortopedico traumatologico</a:t>
            </a:r>
          </a:p>
          <a:p>
            <a:pPr algn="ctr"/>
            <a:r>
              <a:rPr lang="it-IT" dirty="0" smtClean="0">
                <a:latin typeface="+mn-lt"/>
              </a:rPr>
              <a:t>Ospedale </a:t>
            </a:r>
            <a:r>
              <a:rPr lang="it-IT" dirty="0" err="1" smtClean="0">
                <a:latin typeface="+mn-lt"/>
              </a:rPr>
              <a:t>S.Giovanni</a:t>
            </a:r>
            <a:r>
              <a:rPr lang="it-IT" dirty="0" smtClean="0">
                <a:latin typeface="+mn-lt"/>
              </a:rPr>
              <a:t> di Dio</a:t>
            </a:r>
          </a:p>
          <a:p>
            <a:pPr algn="ctr"/>
            <a:r>
              <a:rPr lang="it-IT" dirty="0" smtClean="0">
                <a:latin typeface="+mn-lt"/>
              </a:rPr>
              <a:t> 9 giugno 2012</a:t>
            </a:r>
            <a:endParaRPr lang="it-IT" dirty="0">
              <a:solidFill>
                <a:srgbClr val="00B0F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82219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Più di un milione di giovani in meno </a:t>
            </a:r>
            <a:r>
              <a:rPr kumimoji="0" lang="it-IT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+mj-lt"/>
                <a:ea typeface="Times New Roman" pitchFamily="18" charset="0"/>
                <a:cs typeface="Courier New" pitchFamily="49" charset="0"/>
              </a:rPr>
              <a:t>fra vent’anni</a:t>
            </a:r>
            <a:r>
              <a:rPr kumimoji="0" lang="it-IT" sz="20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In base alle previsioni demografiche,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i giovani di 18-34 anni </a:t>
            </a:r>
            <a:r>
              <a:rPr kumimoji="0" lang="it-IT" sz="2400" b="1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diminuiranno</a:t>
            </a:r>
            <a:r>
              <a:rPr kumimoji="0" lang="it-IT" sz="2000" b="0" i="0" u="sng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con un forte calo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nel prossimo decennio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(passeranno dai 12 milioni 26 mila del 2010 ai 10 milioni 836 mila del 2020, segnando un -9,9%), che tenderà ad attenuarsi successivamente, fino ai 10 milioni 791 mila del 2030 (-10,3% nell’intero periodo 2010-2030, cioè 1 milione 235 mila in meno). I giovani passeranno quindi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da una quota del 20%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della popolazione complessiva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al 17,4%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e i bambini di 0-14 anni passeranno dal 14% di oggi al 12,9% fra vent’anni. Contemporaneamente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gli </a:t>
            </a:r>
            <a:r>
              <a:rPr kumimoji="0" lang="it-IT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over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65 anni </a:t>
            </a:r>
            <a:r>
              <a:rPr kumimoji="0" lang="it-IT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aumenteranno </a:t>
            </a:r>
            <a:r>
              <a:rPr kumimoji="0" lang="it-IT" sz="2000" b="0" i="0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agli attuali 12 milioni 216 mila a 16 milioni 441 mila nel 2030 (+34,6%), rappresentando così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il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26,5%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della popolazione italiana (il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20,3% nel 2010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). E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gli </a:t>
            </a:r>
            <a:r>
              <a:rPr kumimoji="0" lang="it-IT" sz="24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over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80 anni </a:t>
            </a:r>
            <a:r>
              <a:rPr kumimoji="0" lang="it-IT" sz="2400" b="1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aumenteranno</a:t>
            </a:r>
            <a:r>
              <a:rPr kumimoji="0" lang="it-IT" sz="2400" b="0" i="0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di 1 milione 940 mila (+55,2% nel periodo 2010-2030) arrivando a 5 milioni 452 mila, ovvero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l’8,8%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della popolazione complessiva (il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5,8%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nel 2010).</a:t>
            </a:r>
          </a:p>
        </p:txBody>
      </p:sp>
      <p:sp>
        <p:nvSpPr>
          <p:cNvPr id="3" name="Rettangolo 2"/>
          <p:cNvSpPr/>
          <p:nvPr/>
        </p:nvSpPr>
        <p:spPr>
          <a:xfrm>
            <a:off x="5436096" y="6228020"/>
            <a:ext cx="354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Rapporto CENSIS giugno 2010</a:t>
            </a:r>
            <a:endParaRPr lang="it-IT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nziani panchina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435" y="464970"/>
            <a:ext cx="6548292" cy="584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16632"/>
            <a:ext cx="6840760" cy="865188"/>
          </a:xfrm>
          <a:noFill/>
        </p:spPr>
        <p:txBody>
          <a:bodyPr>
            <a:noAutofit/>
          </a:bodyPr>
          <a:lstStyle/>
          <a:p>
            <a:pPr algn="ctr" eaLnBrk="1" hangingPunct="1"/>
            <a:r>
              <a:rPr lang="it-IT" sz="3200" b="1" dirty="0" smtClean="0">
                <a:solidFill>
                  <a:srgbClr val="FFC000"/>
                </a:solidFill>
              </a:rPr>
              <a:t>Appropriatezza dei percorsi </a:t>
            </a:r>
            <a:br>
              <a:rPr lang="it-IT" sz="3200" b="1" dirty="0" smtClean="0">
                <a:solidFill>
                  <a:srgbClr val="FFC000"/>
                </a:solidFill>
              </a:rPr>
            </a:br>
            <a:r>
              <a:rPr lang="it-IT" sz="3200" b="1" dirty="0" smtClean="0">
                <a:solidFill>
                  <a:srgbClr val="FFC000"/>
                </a:solidFill>
              </a:rPr>
              <a:t>nella rete riabilitativa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268416"/>
            <a:ext cx="8352928" cy="5040907"/>
          </a:xfrm>
          <a:ln>
            <a:noFill/>
          </a:ln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it-IT" sz="2000" dirty="0" smtClean="0">
                <a:solidFill>
                  <a:srgbClr val="FFFF00"/>
                </a:solidFill>
              </a:rPr>
              <a:t> Nella definizione dei </a:t>
            </a:r>
            <a:r>
              <a:rPr lang="it-IT" sz="2000" b="1" i="1" dirty="0" err="1" smtClean="0">
                <a:solidFill>
                  <a:srgbClr val="FFFF00"/>
                </a:solidFill>
              </a:rPr>
              <a:t>setting</a:t>
            </a:r>
            <a:r>
              <a:rPr lang="it-IT" sz="2000" b="1" i="1" dirty="0" smtClean="0">
                <a:solidFill>
                  <a:srgbClr val="FFFF00"/>
                </a:solidFill>
              </a:rPr>
              <a:t> riabilitativi </a:t>
            </a:r>
            <a:r>
              <a:rPr lang="it-IT" sz="2000" dirty="0" smtClean="0">
                <a:solidFill>
                  <a:srgbClr val="FFFF00"/>
                </a:solidFill>
              </a:rPr>
              <a:t>è necessario considerare:</a:t>
            </a:r>
          </a:p>
          <a:p>
            <a:pPr marL="0" indent="0" algn="just" eaLnBrk="1" hangingPunct="1"/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b="1" i="1" dirty="0" smtClean="0">
                <a:solidFill>
                  <a:srgbClr val="FFFF00"/>
                </a:solidFill>
              </a:rPr>
              <a:t>la patologia </a:t>
            </a:r>
            <a:r>
              <a:rPr lang="it-IT" sz="2000" dirty="0" smtClean="0">
                <a:solidFill>
                  <a:srgbClr val="FFFF00"/>
                </a:solidFill>
              </a:rPr>
              <a:t>che ha determinato il danno menomante e la classificazione secondo le categorie </a:t>
            </a:r>
            <a:r>
              <a:rPr lang="it-IT" sz="2000" b="1" i="1" dirty="0" smtClean="0">
                <a:solidFill>
                  <a:srgbClr val="FFFF00"/>
                </a:solidFill>
              </a:rPr>
              <a:t>ICF</a:t>
            </a:r>
            <a:r>
              <a:rPr lang="it-IT" sz="2000" dirty="0" smtClean="0">
                <a:solidFill>
                  <a:srgbClr val="FFFF00"/>
                </a:solidFill>
              </a:rPr>
              <a:t> che richiede l'intervento della medicina fisica e riabilitativa</a:t>
            </a:r>
          </a:p>
          <a:p>
            <a:pPr marL="0" indent="0" algn="just" eaLnBrk="1" hangingPunct="1"/>
            <a:r>
              <a:rPr lang="it-IT" sz="2000" dirty="0" smtClean="0">
                <a:solidFill>
                  <a:srgbClr val="FFFF00"/>
                </a:solidFill>
              </a:rPr>
              <a:t> il grado di </a:t>
            </a:r>
            <a:r>
              <a:rPr lang="it-IT" sz="2000" b="1" i="1" dirty="0" smtClean="0">
                <a:solidFill>
                  <a:srgbClr val="FFFF00"/>
                </a:solidFill>
              </a:rPr>
              <a:t>acuzie o cronicità </a:t>
            </a:r>
            <a:r>
              <a:rPr lang="it-IT" sz="2000" dirty="0" smtClean="0">
                <a:solidFill>
                  <a:srgbClr val="FFFF00"/>
                </a:solidFill>
              </a:rPr>
              <a:t>della menomazione</a:t>
            </a:r>
          </a:p>
          <a:p>
            <a:pPr marL="0" indent="0" algn="just" eaLnBrk="1" hangingPunct="1"/>
            <a:r>
              <a:rPr lang="it-IT" sz="2000" dirty="0" smtClean="0">
                <a:solidFill>
                  <a:srgbClr val="FFFF00"/>
                </a:solidFill>
              </a:rPr>
              <a:t> il grado di </a:t>
            </a:r>
            <a:r>
              <a:rPr lang="it-IT" sz="2000" b="1" i="1" dirty="0" smtClean="0">
                <a:solidFill>
                  <a:srgbClr val="FFFF00"/>
                </a:solidFill>
              </a:rPr>
              <a:t>complessità </a:t>
            </a:r>
            <a:r>
              <a:rPr lang="it-IT" sz="2000" dirty="0" smtClean="0">
                <a:solidFill>
                  <a:srgbClr val="FFFF00"/>
                </a:solidFill>
              </a:rPr>
              <a:t>del paziente preso in carico</a:t>
            </a:r>
          </a:p>
          <a:p>
            <a:pPr marL="0" indent="0" algn="just" eaLnBrk="1" hangingPunct="1"/>
            <a:r>
              <a:rPr lang="it-IT" sz="2000" dirty="0" smtClean="0">
                <a:solidFill>
                  <a:srgbClr val="FFFF00"/>
                </a:solidFill>
              </a:rPr>
              <a:t> il numero e la tipologia di programmi appropriati per tipologia di disabilità presenti, con particolare riferimento alle problematiche della popolazione in età evolutiva, garantendo in questo settore la necessaria continuità nel passaggio all’età adulta</a:t>
            </a:r>
          </a:p>
          <a:p>
            <a:pPr marL="0" indent="0" algn="just" eaLnBrk="1" hangingPunct="1"/>
            <a:r>
              <a:rPr lang="it-IT" sz="2000" dirty="0" smtClean="0">
                <a:solidFill>
                  <a:srgbClr val="FFFF00"/>
                </a:solidFill>
              </a:rPr>
              <a:t> gli strumenti valutativi e terapeutici appropriati per ogni programma in rapporto al recupero della disabilità, con particolare riferimento anche alle problematiche cognitive e neuropsicologiche</a:t>
            </a:r>
          </a:p>
          <a:p>
            <a:pPr marL="0" indent="0" algn="just" eaLnBrk="1" hangingPunct="1"/>
            <a:r>
              <a:rPr lang="it-IT" sz="2000" dirty="0" smtClean="0">
                <a:solidFill>
                  <a:srgbClr val="FFFF00"/>
                </a:solidFill>
              </a:rPr>
              <a:t> lo strumento di </a:t>
            </a:r>
            <a:r>
              <a:rPr lang="it-IT" sz="2000" b="1" i="1" dirty="0" smtClean="0">
                <a:solidFill>
                  <a:srgbClr val="FFFF00"/>
                </a:solidFill>
              </a:rPr>
              <a:t>misura/valutazione </a:t>
            </a:r>
            <a:r>
              <a:rPr lang="it-IT" sz="2000" dirty="0" smtClean="0">
                <a:solidFill>
                  <a:srgbClr val="FFFF00"/>
                </a:solidFill>
              </a:rPr>
              <a:t>finale del/degli obiettivo/i previsti dal/dai programma/i del Progetto Riabilitativo </a:t>
            </a:r>
            <a:r>
              <a:rPr lang="it-IT" sz="2000" dirty="0" smtClean="0"/>
              <a:t>I</a:t>
            </a:r>
            <a:r>
              <a:rPr lang="it-IT" sz="2000" dirty="0" smtClean="0">
                <a:solidFill>
                  <a:srgbClr val="FFFF00"/>
                </a:solidFill>
              </a:rPr>
              <a:t>ndividuale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956376" y="116632"/>
            <a:ext cx="1187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rgbClr val="FFC000"/>
                </a:solidFill>
                <a:latin typeface="Consolas"/>
              </a:rPr>
              <a:t>!!</a:t>
            </a:r>
            <a:endParaRPr lang="it-IT" sz="6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 eaLnBrk="1" hangingPunct="1"/>
            <a:r>
              <a:rPr lang="it-IT" sz="2800" b="1" dirty="0" smtClean="0">
                <a:solidFill>
                  <a:srgbClr val="FFC000"/>
                </a:solidFill>
              </a:rPr>
              <a:t>Continuità della Riabilitazione </a:t>
            </a:r>
            <a:br>
              <a:rPr lang="it-IT" sz="2800" b="1" dirty="0" smtClean="0">
                <a:solidFill>
                  <a:srgbClr val="FFC000"/>
                </a:solidFill>
              </a:rPr>
            </a:br>
            <a:r>
              <a:rPr lang="it-IT" sz="2800" b="1" dirty="0" smtClean="0">
                <a:solidFill>
                  <a:srgbClr val="FFC000"/>
                </a:solidFill>
              </a:rPr>
              <a:t>Ospedale - Territorio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116018" y="1628775"/>
            <a:ext cx="6778625" cy="434975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Fase di degenza in reparti di riabilitazione intensiva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Fase di degenza in reparti di riabilitazione intensiva ad alta specializzazione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Fase di degenza in reparti di riabilitazione estensiva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Percorso riabilitativo in ambito territoriale</a:t>
            </a:r>
          </a:p>
          <a:p>
            <a:pPr lvl="1" eaLnBrk="1" hangingPunct="1"/>
            <a:r>
              <a:rPr lang="it-IT" dirty="0" smtClean="0">
                <a:solidFill>
                  <a:srgbClr val="FFFF00"/>
                </a:solidFill>
              </a:rPr>
              <a:t>Fase ambulatoriale</a:t>
            </a:r>
          </a:p>
          <a:p>
            <a:pPr lvl="1" eaLnBrk="1" hangingPunct="1"/>
            <a:r>
              <a:rPr lang="it-IT" dirty="0" smtClean="0">
                <a:solidFill>
                  <a:srgbClr val="FFFF00"/>
                </a:solidFill>
              </a:rPr>
              <a:t>Fase domiciliare</a:t>
            </a:r>
          </a:p>
          <a:p>
            <a:pPr eaLnBrk="1" hangingPunct="1">
              <a:buFontTx/>
              <a:buNone/>
            </a:pPr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476672"/>
            <a:ext cx="5688632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PERCORSO RIABILITATIVO OSPEDALIERO</a:t>
            </a:r>
            <a:endParaRPr lang="it-IT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55576" y="2204866"/>
            <a:ext cx="7128792" cy="505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RIABILITAZIONE INTENSIVA in CODICE 56 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pazienti affetti da disabilità importanti,modificabili ,  </a:t>
            </a: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  che richiedono un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elevato impegno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diagnostico </a:t>
            </a: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  medico-specialistico , spesso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mutlidisciplinare</a:t>
            </a: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4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presenza di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instabilità clinica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(non di  tipo critico) che richiede un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monitoraggio medico e infermieristico nelle 24 ore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3 ore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di attività specifica</a:t>
            </a:r>
          </a:p>
          <a:p>
            <a:pPr>
              <a:buFont typeface="Arial" pitchFamily="34" charset="0"/>
              <a:buChar char="•"/>
            </a:pP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it-IT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5" name="Ovale 4"/>
          <p:cNvSpPr/>
          <p:nvPr/>
        </p:nvSpPr>
        <p:spPr>
          <a:xfrm>
            <a:off x="3203848" y="3284984"/>
            <a:ext cx="23042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6" name="Ovale 5"/>
          <p:cNvSpPr/>
          <p:nvPr/>
        </p:nvSpPr>
        <p:spPr>
          <a:xfrm>
            <a:off x="2483768" y="4437112"/>
            <a:ext cx="23762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7" name="Ovale 6"/>
          <p:cNvSpPr/>
          <p:nvPr/>
        </p:nvSpPr>
        <p:spPr>
          <a:xfrm>
            <a:off x="827584" y="5877272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75656" y="476672"/>
            <a:ext cx="5688632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PERCORSO RIABILITATIVO EXTRA-OSPEDALIERO</a:t>
            </a:r>
            <a:endParaRPr lang="it-IT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2204869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RIABILITAZIONE INTENSIVA EXTRAOSPEDALIERA ( Ex Art.26) 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pazienti affetti da disabilità conseguenti a patologie </a:t>
            </a: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  invalidanti in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fase subacuta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(reparti per acuti)  o in </a:t>
            </a: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  fase di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riacutizzazione degli esiti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invalidanti (territorio)</a:t>
            </a:r>
          </a:p>
          <a:p>
            <a:pPr>
              <a:buFont typeface="Arial" pitchFamily="34" charset="0"/>
              <a:buChar char="•"/>
            </a:pP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condizione clinica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stabilizzata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che richiede una adeguata </a:t>
            </a: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  tutela assistenziale nelle 24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400" i="1" dirty="0" smtClean="0">
                <a:solidFill>
                  <a:srgbClr val="FFFF00"/>
                </a:solidFill>
                <a:latin typeface="+mn-lt"/>
              </a:rPr>
              <a:t>3 ore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di attività specifica</a:t>
            </a:r>
          </a:p>
          <a:p>
            <a:pPr>
              <a:buFont typeface="Arial" pitchFamily="34" charset="0"/>
              <a:buChar char="•"/>
            </a:pP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it-IT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Ovale 3"/>
          <p:cNvSpPr/>
          <p:nvPr/>
        </p:nvSpPr>
        <p:spPr>
          <a:xfrm>
            <a:off x="2987824" y="4365106"/>
            <a:ext cx="172819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5" name="Ovale 4"/>
          <p:cNvSpPr/>
          <p:nvPr/>
        </p:nvSpPr>
        <p:spPr>
          <a:xfrm>
            <a:off x="611560" y="5517232"/>
            <a:ext cx="122413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1052736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Necessità di </a:t>
            </a:r>
            <a:r>
              <a:rPr lang="it-IT" sz="2800" u="sng" dirty="0" smtClean="0">
                <a:solidFill>
                  <a:srgbClr val="FFFF00"/>
                </a:solidFill>
                <a:latin typeface="+mn-lt"/>
              </a:rPr>
              <a:t>ottimizzare le risorse </a:t>
            </a:r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al fine di garantire una  offerta riabilitativa ADEGUATA, EFFICIENTE, OMOGENEA,RAZIONALE</a:t>
            </a:r>
            <a:endParaRPr lang="it-IT" sz="28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99592" y="3068960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Necessità di identificare </a:t>
            </a:r>
            <a:r>
              <a:rPr lang="it-IT" sz="2800" u="sng" dirty="0" smtClean="0">
                <a:solidFill>
                  <a:srgbClr val="FFFF00"/>
                </a:solidFill>
                <a:latin typeface="+mn-lt"/>
              </a:rPr>
              <a:t>criteri </a:t>
            </a:r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di eleggibilità e </a:t>
            </a:r>
            <a:r>
              <a:rPr lang="it-IT" sz="2800" u="sng" dirty="0" smtClean="0">
                <a:solidFill>
                  <a:srgbClr val="FFFF00"/>
                </a:solidFill>
                <a:latin typeface="+mn-lt"/>
              </a:rPr>
              <a:t>strumenti</a:t>
            </a:r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 comuni ,indispensabili per una corretta individuazione dei percorsi riabilitativi più appropriati per garantire una </a:t>
            </a:r>
            <a:r>
              <a:rPr lang="it-IT" sz="2800" u="sng" dirty="0" smtClean="0">
                <a:solidFill>
                  <a:srgbClr val="FFFF00"/>
                </a:solidFill>
                <a:latin typeface="+mn-lt"/>
              </a:rPr>
              <a:t>rapida risposta </a:t>
            </a:r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ai bisogni </a:t>
            </a:r>
            <a:r>
              <a:rPr lang="it-IT" sz="2800" b="1" i="1" dirty="0" smtClean="0">
                <a:solidFill>
                  <a:srgbClr val="FFFF00"/>
                </a:solidFill>
                <a:latin typeface="+mn-lt"/>
              </a:rPr>
              <a:t>clinici,funzionali,assistenziali,sociali </a:t>
            </a:r>
            <a:endParaRPr lang="it-IT" sz="2800" b="1" i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47667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FFC000"/>
                </a:solidFill>
                <a:latin typeface="+mj-lt"/>
              </a:rPr>
              <a:t>SCALA CIRS </a:t>
            </a:r>
          </a:p>
          <a:p>
            <a:pPr algn="ctr"/>
            <a:r>
              <a:rPr lang="it-IT" sz="3600" dirty="0" smtClean="0">
                <a:solidFill>
                  <a:srgbClr val="FFC000"/>
                </a:solidFill>
                <a:latin typeface="+mj-lt"/>
              </a:rPr>
              <a:t>(</a:t>
            </a:r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Cumulative </a:t>
            </a:r>
            <a:r>
              <a:rPr lang="it-IT" sz="3200" dirty="0" err="1" smtClean="0">
                <a:solidFill>
                  <a:srgbClr val="FFC000"/>
                </a:solidFill>
                <a:latin typeface="+mj-lt"/>
              </a:rPr>
              <a:t>Illness</a:t>
            </a:r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 Rating Scale)</a:t>
            </a:r>
            <a:endParaRPr lang="it-IT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2420888"/>
            <a:ext cx="84249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E’un efficace indicatore di salute somatica del soggetto anziano</a:t>
            </a:r>
          </a:p>
          <a:p>
            <a:pPr>
              <a:buFont typeface="Wingdings" pitchFamily="2" charset="2"/>
              <a:buChar char="§"/>
            </a:pP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Valuta 14 categorie di patologie</a:t>
            </a:r>
          </a:p>
          <a:p>
            <a:pPr>
              <a:buFont typeface="Wingdings" pitchFamily="2" charset="2"/>
              <a:buChar char="§"/>
            </a:pP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Ogni item è valutato con score da 1 a 5 (livelli di gravità crescente)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Score totale 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(somma dei punteggi delle prime categorie)</a:t>
            </a:r>
          </a:p>
          <a:p>
            <a:pPr>
              <a:buFont typeface="Wingdings" pitchFamily="2" charset="2"/>
              <a:buChar char="§"/>
            </a:pP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Indice di severità 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(media dei punteggi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dlle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prime 13 categorie</a:t>
            </a:r>
          </a:p>
          <a:p>
            <a:pPr>
              <a:buFont typeface="Wingdings" pitchFamily="2" charset="2"/>
              <a:buChar char="§"/>
            </a:pP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Indice di </a:t>
            </a:r>
            <a:r>
              <a:rPr lang="it-IT" sz="2400" b="1" dirty="0" err="1" smtClean="0">
                <a:solidFill>
                  <a:srgbClr val="FFFF00"/>
                </a:solidFill>
                <a:latin typeface="+mn-lt"/>
              </a:rPr>
              <a:t>comorbilità</a:t>
            </a: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 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(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n°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di categorie con score&gt;=3)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0592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3245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496" y="980728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Linee Guida per la Riabilitazione</a:t>
            </a:r>
          </a:p>
          <a:p>
            <a:pPr algn="ctr"/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(1998)</a:t>
            </a:r>
            <a:endParaRPr lang="it-IT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27584" y="2285578"/>
            <a:ext cx="69127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   presa in carico e valutazione del malato</a:t>
            </a:r>
          </a:p>
          <a:p>
            <a:pPr>
              <a:buFont typeface="Wingdings" pitchFamily="2" charset="2"/>
              <a:buChar char="§"/>
            </a:pPr>
            <a:endParaRPr lang="it-IT" sz="28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   elaborazione di un progetto riabilitativo </a:t>
            </a:r>
          </a:p>
          <a:p>
            <a:pPr>
              <a:buFont typeface="Wingdings" pitchFamily="2" charset="2"/>
              <a:buChar char="§"/>
            </a:pPr>
            <a:endParaRPr lang="it-IT" sz="28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  effettuazione di un preciso  programma di   </a:t>
            </a:r>
          </a:p>
          <a:p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    intervento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-44624"/>
            <a:ext cx="93245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585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3" y="404816"/>
            <a:ext cx="8713788" cy="1470025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Fondazione Don Gnocchi </a:t>
            </a:r>
            <a:br>
              <a:rPr kumimoji="0" lang="it-IT" sz="32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2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IRCCS Firenze</a:t>
            </a: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32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32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U.O. RIABILITAZIONE ORTOPEDICA</a:t>
            </a:r>
            <a:br>
              <a:rPr kumimoji="0" lang="it-IT" sz="3200" b="1" i="0" u="none" strike="noStrike" kern="1200" cap="none" spc="-10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3200" b="1" i="0" u="none" strike="noStrike" kern="1200" cap="none" spc="-10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43608" y="3068960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Medico Responsabile  </a:t>
            </a:r>
            <a:r>
              <a:rPr lang="it-IT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	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Dr. A.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Popolizio</a:t>
            </a: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Specialisti Fisiatri		Dr.ssa F.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Casamorata</a:t>
            </a:r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				Dr. G. Briganti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Specialista Geriatra		Dr.ssa P.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Polca</a:t>
            </a:r>
            <a:r>
              <a:rPr lang="it-IT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ro</a:t>
            </a:r>
            <a:endParaRPr lang="it-IT" sz="24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6121" y="6021288"/>
            <a:ext cx="2097968" cy="71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258888" y="476252"/>
            <a:ext cx="6121400" cy="627063"/>
          </a:xfrm>
          <a:ln>
            <a:solidFill>
              <a:srgbClr val="FFC000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rgbClr val="FFC000"/>
                </a:solidFill>
              </a:rPr>
              <a:t>ATTIVITA’ CLINICA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219" name="CasellaDiTesto 3"/>
          <p:cNvSpPr txBox="1">
            <a:spLocks noChangeArrowheads="1"/>
          </p:cNvSpPr>
          <p:nvPr/>
        </p:nvSpPr>
        <p:spPr bwMode="auto">
          <a:xfrm>
            <a:off x="1835152" y="1484317"/>
            <a:ext cx="4824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b="1">
                <a:solidFill>
                  <a:srgbClr val="FFFF00"/>
                </a:solidFill>
                <a:ea typeface="Gungsuh" pitchFamily="18" charset="-127"/>
              </a:rPr>
              <a:t>55</a:t>
            </a:r>
            <a:r>
              <a:rPr lang="it-IT" sz="2400" b="1">
                <a:solidFill>
                  <a:srgbClr val="FFFF00"/>
                </a:solidFill>
                <a:ea typeface="Gungsuh" pitchFamily="18" charset="-127"/>
              </a:rPr>
              <a:t>  POSTI LET</a:t>
            </a:r>
            <a:r>
              <a:rPr lang="it-IT" sz="2400">
                <a:solidFill>
                  <a:srgbClr val="FFFF00"/>
                </a:solidFill>
                <a:ea typeface="Gungsuh" pitchFamily="18" charset="-127"/>
              </a:rPr>
              <a:t>TO </a:t>
            </a:r>
          </a:p>
        </p:txBody>
      </p:sp>
      <p:sp>
        <p:nvSpPr>
          <p:cNvPr id="9220" name="CasellaDiTesto 4"/>
          <p:cNvSpPr txBox="1">
            <a:spLocks noChangeArrowheads="1"/>
          </p:cNvSpPr>
          <p:nvPr/>
        </p:nvSpPr>
        <p:spPr bwMode="auto">
          <a:xfrm>
            <a:off x="-252407" y="2589216"/>
            <a:ext cx="33845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rgbClr val="FFFF00"/>
                </a:solidFill>
              </a:rPr>
              <a:t>22</a:t>
            </a:r>
            <a:r>
              <a:rPr lang="it-IT" sz="2400">
                <a:solidFill>
                  <a:srgbClr val="FFFF00"/>
                </a:solidFill>
              </a:rPr>
              <a:t> in Codice 56 </a:t>
            </a:r>
          </a:p>
          <a:p>
            <a:pPr algn="ctr"/>
            <a:endParaRPr lang="it-IT" sz="2000" b="1">
              <a:solidFill>
                <a:srgbClr val="FFFF00"/>
              </a:solidFill>
            </a:endParaRPr>
          </a:p>
        </p:txBody>
      </p:sp>
      <p:sp>
        <p:nvSpPr>
          <p:cNvPr id="9221" name="CasellaDiTesto 5"/>
          <p:cNvSpPr txBox="1">
            <a:spLocks noChangeArrowheads="1"/>
          </p:cNvSpPr>
          <p:nvPr/>
        </p:nvSpPr>
        <p:spPr bwMode="auto">
          <a:xfrm>
            <a:off x="2771777" y="2565404"/>
            <a:ext cx="403225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FF00"/>
                </a:solidFill>
              </a:rPr>
              <a:t>30 </a:t>
            </a:r>
            <a:r>
              <a:rPr lang="it-IT" sz="2400" dirty="0" smtClean="0">
                <a:solidFill>
                  <a:srgbClr val="FFFF00"/>
                </a:solidFill>
              </a:rPr>
              <a:t>in </a:t>
            </a:r>
            <a:r>
              <a:rPr lang="it-IT" sz="2400" dirty="0">
                <a:solidFill>
                  <a:srgbClr val="FFFF00"/>
                </a:solidFill>
              </a:rPr>
              <a:t>Ex  Art. 26 </a:t>
            </a:r>
          </a:p>
          <a:p>
            <a:r>
              <a:rPr lang="it-IT" sz="2400" dirty="0">
                <a:solidFill>
                  <a:srgbClr val="FFFF00"/>
                </a:solidFill>
              </a:rPr>
              <a:t>			</a:t>
            </a:r>
            <a:endParaRPr lang="it-IT" dirty="0">
              <a:solidFill>
                <a:srgbClr val="FFFF00"/>
              </a:solidFill>
            </a:endParaRPr>
          </a:p>
          <a:p>
            <a:pPr algn="ctr"/>
            <a:endParaRPr lang="it-IT" dirty="0">
              <a:latin typeface="Corbel" pitchFamily="34" charset="0"/>
            </a:endParaRPr>
          </a:p>
        </p:txBody>
      </p:sp>
      <p:sp>
        <p:nvSpPr>
          <p:cNvPr id="9222" name="CasellaDiTesto 6"/>
          <p:cNvSpPr txBox="1">
            <a:spLocks noChangeArrowheads="1"/>
          </p:cNvSpPr>
          <p:nvPr/>
        </p:nvSpPr>
        <p:spPr bwMode="auto">
          <a:xfrm>
            <a:off x="395291" y="5818189"/>
            <a:ext cx="2232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solidFill>
                  <a:srgbClr val="FFFF00"/>
                </a:solidFill>
              </a:rPr>
              <a:t>OSPEDALE  PUBBLICO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75856" y="4685074"/>
            <a:ext cx="1296144" cy="400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CDC</a:t>
            </a:r>
          </a:p>
        </p:txBody>
      </p:sp>
      <p:sp>
        <p:nvSpPr>
          <p:cNvPr id="10" name="Freccia in su 9"/>
          <p:cNvSpPr/>
          <p:nvPr/>
        </p:nvSpPr>
        <p:spPr>
          <a:xfrm flipH="1">
            <a:off x="1476377" y="5157788"/>
            <a:ext cx="44451" cy="647700"/>
          </a:xfrm>
          <a:prstGeom prst="upArrow">
            <a:avLst/>
          </a:prstGeom>
          <a:solidFill>
            <a:srgbClr val="7030A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Freccia in su 10"/>
          <p:cNvSpPr/>
          <p:nvPr/>
        </p:nvSpPr>
        <p:spPr>
          <a:xfrm>
            <a:off x="1476379" y="3716339"/>
            <a:ext cx="71439" cy="504825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9226" name="CasellaDiTesto 13"/>
          <p:cNvSpPr txBox="1">
            <a:spLocks noChangeArrowheads="1"/>
          </p:cNvSpPr>
          <p:nvPr/>
        </p:nvSpPr>
        <p:spPr bwMode="auto">
          <a:xfrm>
            <a:off x="3132137" y="5805489"/>
            <a:ext cx="16557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>
                <a:solidFill>
                  <a:srgbClr val="FFFF00"/>
                </a:solidFill>
              </a:rPr>
              <a:t> </a:t>
            </a:r>
            <a:r>
              <a:rPr lang="it-IT" sz="2000" b="1">
                <a:solidFill>
                  <a:srgbClr val="FFFF00"/>
                </a:solidFill>
              </a:rPr>
              <a:t>OSPEDALE</a:t>
            </a:r>
            <a:r>
              <a:rPr lang="it-IT" sz="2000">
                <a:solidFill>
                  <a:srgbClr val="FFFF00"/>
                </a:solidFill>
              </a:rPr>
              <a:t> </a:t>
            </a:r>
            <a:r>
              <a:rPr lang="it-IT" sz="2000" b="1">
                <a:solidFill>
                  <a:srgbClr val="FFFF00"/>
                </a:solidFill>
              </a:rPr>
              <a:t>PUBBLICO</a:t>
            </a:r>
          </a:p>
        </p:txBody>
      </p:sp>
      <p:sp>
        <p:nvSpPr>
          <p:cNvPr id="9227" name="CasellaDiTesto 15"/>
          <p:cNvSpPr txBox="1">
            <a:spLocks noChangeArrowheads="1"/>
          </p:cNvSpPr>
          <p:nvPr/>
        </p:nvSpPr>
        <p:spPr bwMode="auto">
          <a:xfrm>
            <a:off x="5148267" y="3573467"/>
            <a:ext cx="1439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</a:rPr>
              <a:t>22</a:t>
            </a:r>
            <a:r>
              <a:rPr lang="it-IT" sz="20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55576" y="4613066"/>
            <a:ext cx="1440160" cy="40011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CDC </a:t>
            </a:r>
          </a:p>
        </p:txBody>
      </p:sp>
      <p:sp>
        <p:nvSpPr>
          <p:cNvPr id="22" name="Freccia in su 21"/>
          <p:cNvSpPr/>
          <p:nvPr/>
        </p:nvSpPr>
        <p:spPr>
          <a:xfrm>
            <a:off x="3924305" y="5157792"/>
            <a:ext cx="46039" cy="574675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230" name="CasellaDiTesto 30"/>
          <p:cNvSpPr txBox="1">
            <a:spLocks noChangeArrowheads="1"/>
          </p:cNvSpPr>
          <p:nvPr/>
        </p:nvSpPr>
        <p:spPr bwMode="auto">
          <a:xfrm>
            <a:off x="3203581" y="3573467"/>
            <a:ext cx="1439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FFFF00"/>
                </a:solidFill>
              </a:rPr>
              <a:t>8</a:t>
            </a:r>
            <a:r>
              <a:rPr lang="it-IT" sz="2000" b="1">
                <a:solidFill>
                  <a:srgbClr val="FFFF00"/>
                </a:solidFill>
              </a:rPr>
              <a:t> </a:t>
            </a:r>
            <a:r>
              <a:rPr lang="it-IT" sz="2000">
                <a:solidFill>
                  <a:srgbClr val="FFFF00"/>
                </a:solidFill>
              </a:rPr>
              <a:t> ExtraH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5076056" y="4581132"/>
            <a:ext cx="1728192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TERRITORIO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DOMICILIO</a:t>
            </a:r>
          </a:p>
        </p:txBody>
      </p:sp>
      <p:sp>
        <p:nvSpPr>
          <p:cNvPr id="9232" name="CasellaDiTesto 64"/>
          <p:cNvSpPr txBox="1">
            <a:spLocks noChangeArrowheads="1"/>
          </p:cNvSpPr>
          <p:nvPr/>
        </p:nvSpPr>
        <p:spPr bwMode="auto">
          <a:xfrm>
            <a:off x="7092953" y="2544764"/>
            <a:ext cx="12239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FFFF00"/>
                </a:solidFill>
              </a:rPr>
              <a:t>1</a:t>
            </a:r>
            <a:r>
              <a:rPr lang="it-IT" sz="2400">
                <a:solidFill>
                  <a:srgbClr val="FFFF00"/>
                </a:solidFill>
              </a:rPr>
              <a:t>  D.H.</a:t>
            </a:r>
          </a:p>
        </p:txBody>
      </p:sp>
      <p:sp>
        <p:nvSpPr>
          <p:cNvPr id="66" name="CasellaDiTesto 65"/>
          <p:cNvSpPr txBox="1"/>
          <p:nvPr/>
        </p:nvSpPr>
        <p:spPr>
          <a:xfrm>
            <a:off x="7020272" y="4005068"/>
            <a:ext cx="1728192" cy="6463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TERRITORIO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DOMICILIO</a:t>
            </a:r>
          </a:p>
        </p:txBody>
      </p:sp>
      <p:sp>
        <p:nvSpPr>
          <p:cNvPr id="67" name="Freccia in su 66"/>
          <p:cNvSpPr/>
          <p:nvPr/>
        </p:nvSpPr>
        <p:spPr>
          <a:xfrm>
            <a:off x="3924305" y="4076700"/>
            <a:ext cx="71439" cy="431800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8" name="Freccia in su 67"/>
          <p:cNvSpPr/>
          <p:nvPr/>
        </p:nvSpPr>
        <p:spPr>
          <a:xfrm>
            <a:off x="5867405" y="4076700"/>
            <a:ext cx="73025" cy="431800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9" name="Freccia in su 68"/>
          <p:cNvSpPr/>
          <p:nvPr/>
        </p:nvSpPr>
        <p:spPr>
          <a:xfrm>
            <a:off x="7812093" y="3429000"/>
            <a:ext cx="73025" cy="431800"/>
          </a:xfrm>
          <a:prstGeom prst="up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24" name="Connettore 2 23"/>
          <p:cNvCxnSpPr/>
          <p:nvPr/>
        </p:nvCxnSpPr>
        <p:spPr>
          <a:xfrm>
            <a:off x="5148263" y="3068639"/>
            <a:ext cx="503237" cy="5048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9230" idx="0"/>
          </p:cNvCxnSpPr>
          <p:nvPr/>
        </p:nvCxnSpPr>
        <p:spPr>
          <a:xfrm flipH="1">
            <a:off x="3923513" y="3068642"/>
            <a:ext cx="577060" cy="5048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9" name="rg_hi" descr="http://t1.gstatic.com/images?q=tbn:ANd9GcTx2IvSEpdIPFEIpiak3R5-qQRb-UMwJhKtNvETj1yuBhGOVEL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7" y="549276"/>
            <a:ext cx="12969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52388"/>
            <a:ext cx="901065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7325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62069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Piano di indirizzo per la Riabilitazione</a:t>
            </a:r>
            <a:r>
              <a:rPr lang="it-IT" sz="2800" dirty="0" smtClean="0">
                <a:solidFill>
                  <a:srgbClr val="FFC000"/>
                </a:solidFill>
                <a:latin typeface="+mj-lt"/>
              </a:rPr>
              <a:t> </a:t>
            </a:r>
          </a:p>
          <a:p>
            <a:pPr algn="ctr"/>
            <a:r>
              <a:rPr lang="it-IT" sz="2800" dirty="0" smtClean="0">
                <a:solidFill>
                  <a:srgbClr val="FFC000"/>
                </a:solidFill>
                <a:latin typeface="+mj-lt"/>
              </a:rPr>
              <a:t>(2010)</a:t>
            </a:r>
            <a:endParaRPr lang="it-IT" sz="2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3568" y="2550384"/>
            <a:ext cx="7632848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“ </a:t>
            </a:r>
            <a:r>
              <a:rPr lang="it-IT" sz="2800" i="1" dirty="0" smtClean="0">
                <a:solidFill>
                  <a:srgbClr val="FFFF00"/>
                </a:solidFill>
                <a:latin typeface="+mn-lt"/>
              </a:rPr>
              <a:t>compito dell’intervento riabilitativo è definire la persona per  poi realizzare tutti gli interventi  sanitari necessari a far raggiungere le condizioni di massimo livello di funzionamento e partecipazione possibile ”</a:t>
            </a:r>
          </a:p>
          <a:p>
            <a:endParaRPr lang="it-IT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/>
        </p:nvGraphicFramePr>
        <p:xfrm>
          <a:off x="539552" y="1944467"/>
          <a:ext cx="8136904" cy="1988589"/>
        </p:xfrm>
        <a:graphic>
          <a:graphicData uri="http://schemas.openxmlformats.org/drawingml/2006/table">
            <a:tbl>
              <a:tblPr firstRow="1" firstCol="1" bandRow="1" bandCol="1">
                <a:tableStyleId>{9DCAF9ED-07DC-4A11-8D7F-57B35C25682E}</a:tableStyleId>
              </a:tblPr>
              <a:tblGrid>
                <a:gridCol w="2034226"/>
                <a:gridCol w="2034226"/>
                <a:gridCol w="2034226"/>
                <a:gridCol w="2034226"/>
              </a:tblGrid>
              <a:tr h="1200813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CODICE 56</a:t>
                      </a:r>
                      <a:endParaRPr lang="it-IT" sz="28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PAZIENTI</a:t>
                      </a:r>
                      <a:endParaRPr lang="it-IT" sz="2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GIORNATE di</a:t>
                      </a:r>
                      <a:r>
                        <a:rPr lang="it-IT" sz="2000" baseline="0" dirty="0" smtClean="0"/>
                        <a:t> RICOVERO</a:t>
                      </a:r>
                      <a:endParaRPr lang="it-IT" sz="2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DEGENZA MEDIA</a:t>
                      </a:r>
                      <a:endParaRPr lang="it-IT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87776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256</a:t>
                      </a:r>
                      <a:endParaRPr lang="it-IT" sz="3200" b="1" dirty="0">
                        <a:latin typeface="+mj-lt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6806</a:t>
                      </a:r>
                      <a:endParaRPr lang="it-IT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b="1" dirty="0" smtClean="0"/>
                        <a:t>26.59</a:t>
                      </a:r>
                      <a:endParaRPr lang="it-IT" sz="28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467544" y="4365104"/>
          <a:ext cx="8136908" cy="2304256"/>
        </p:xfrm>
        <a:graphic>
          <a:graphicData uri="http://schemas.openxmlformats.org/drawingml/2006/table">
            <a:tbl>
              <a:tblPr firstRow="1" bandRow="1" bandCol="1">
                <a:tableStyleId>{7DF18680-E054-41AD-8BC1-D1AEF772440D}</a:tableStyleId>
              </a:tblPr>
              <a:tblGrid>
                <a:gridCol w="2034227"/>
                <a:gridCol w="1998221"/>
                <a:gridCol w="2070233"/>
                <a:gridCol w="2034227"/>
              </a:tblGrid>
              <a:tr h="1287355">
                <a:tc>
                  <a:txBody>
                    <a:bodyPr/>
                    <a:lstStyle/>
                    <a:p>
                      <a:r>
                        <a:rPr lang="it-IT" sz="2800" dirty="0" smtClean="0"/>
                        <a:t>EX ART.26</a:t>
                      </a:r>
                      <a:endParaRPr lang="it-IT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PAZIENTI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GIORNATE</a:t>
                      </a:r>
                      <a:r>
                        <a:rPr lang="it-IT" sz="2000" baseline="0" dirty="0" smtClean="0"/>
                        <a:t> </a:t>
                      </a:r>
                      <a:r>
                        <a:rPr lang="it-IT" sz="2000" dirty="0" smtClean="0"/>
                        <a:t>di RICOVERO</a:t>
                      </a:r>
                      <a:endParaRPr lang="it-I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DEGENZA MEDIA</a:t>
                      </a:r>
                      <a:endParaRPr lang="it-IT" sz="2000" dirty="0"/>
                    </a:p>
                  </a:txBody>
                  <a:tcPr/>
                </a:tc>
              </a:tr>
              <a:tr h="1016901">
                <a:tc>
                  <a:txBody>
                    <a:bodyPr/>
                    <a:lstStyle/>
                    <a:p>
                      <a:endParaRPr lang="it-IT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713</a:t>
                      </a:r>
                      <a:endParaRPr lang="it-IT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b="1" dirty="0" smtClean="0"/>
                        <a:t>12.555</a:t>
                      </a:r>
                      <a:endParaRPr lang="it-IT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2800" b="1" dirty="0" smtClean="0"/>
                        <a:t>21.40</a:t>
                      </a:r>
                      <a:endParaRPr lang="it-IT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95291" y="260353"/>
            <a:ext cx="8353425" cy="132343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B0F0"/>
                </a:solidFill>
                <a:latin typeface="+mj-lt"/>
              </a:rPr>
              <a:t>ATTIVITA’ di  RICOVERO </a:t>
            </a:r>
          </a:p>
          <a:p>
            <a:pPr algn="ctr">
              <a:defRPr/>
            </a:pPr>
            <a:r>
              <a:rPr lang="it-IT" sz="4000" dirty="0">
                <a:solidFill>
                  <a:srgbClr val="00B0F0"/>
                </a:solidFill>
                <a:latin typeface="+mj-lt"/>
              </a:rPr>
              <a:t>ANNO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/>
          <p:nvPr/>
        </p:nvGraphicFramePr>
        <p:xfrm>
          <a:off x="467544" y="836712"/>
          <a:ext cx="8280920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115616" y="188640"/>
            <a:ext cx="669674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B0F0"/>
                </a:solidFill>
                <a:latin typeface="+mj-lt"/>
              </a:rPr>
              <a:t>CASISTICA PAZIENTI OSPEDALIERI</a:t>
            </a:r>
            <a:endParaRPr lang="it-IT" sz="2800" b="1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/>
          <p:nvPr/>
        </p:nvGraphicFramePr>
        <p:xfrm>
          <a:off x="611560" y="836712"/>
          <a:ext cx="799288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619672" y="116632"/>
            <a:ext cx="5472608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B0F0"/>
                </a:solidFill>
                <a:latin typeface="+mj-lt"/>
              </a:rPr>
              <a:t>CASISTICA  DIAGNOS</a:t>
            </a:r>
            <a:r>
              <a:rPr lang="it-IT" sz="2800" b="1" dirty="0" smtClean="0">
                <a:solidFill>
                  <a:srgbClr val="00B0F0"/>
                </a:solidFill>
              </a:rPr>
              <a:t>I</a:t>
            </a:r>
            <a:endParaRPr lang="it-IT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francesca\Pictures\foto DG\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9" y="11422063"/>
            <a:ext cx="6024563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1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538" y="1412778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CasellaDiTesto 4"/>
          <p:cNvSpPr txBox="1">
            <a:spLocks noChangeArrowheads="1"/>
          </p:cNvSpPr>
          <p:nvPr/>
        </p:nvSpPr>
        <p:spPr bwMode="auto">
          <a:xfrm>
            <a:off x="4427543" y="1341438"/>
            <a:ext cx="3889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+mn-lt"/>
              </a:rPr>
              <a:t>SEMPRE MENO PAZIENTI con CHIRURGIA  </a:t>
            </a:r>
            <a:r>
              <a:rPr lang="it-IT" sz="2400" dirty="0" err="1">
                <a:solidFill>
                  <a:srgbClr val="FFFF00"/>
                </a:solidFill>
                <a:latin typeface="+mn-lt"/>
              </a:rPr>
              <a:t>DI</a:t>
            </a:r>
            <a:r>
              <a:rPr lang="it-IT" sz="2400" dirty="0">
                <a:solidFill>
                  <a:srgbClr val="FFFF00"/>
                </a:solidFill>
                <a:latin typeface="+mn-lt"/>
              </a:rPr>
              <a:t> ELEZIONE di anca e ginocchio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1"/>
            <a:ext cx="4894008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5" name="CasellaDiTesto 2"/>
          <p:cNvSpPr txBox="1">
            <a:spLocks noChangeArrowheads="1"/>
          </p:cNvSpPr>
          <p:nvPr/>
        </p:nvSpPr>
        <p:spPr bwMode="auto">
          <a:xfrm>
            <a:off x="250824" y="836614"/>
            <a:ext cx="338455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+mn-lt"/>
              </a:rPr>
              <a:t>SEMPRE PIU’ pazienti ANZIANI,FRAGILI,con evento FRATTURATIVO</a:t>
            </a:r>
          </a:p>
          <a:p>
            <a:pPr algn="ctr"/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nziano alta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7599399" cy="6669360"/>
          </a:xfrm>
          <a:prstGeom prst="rect">
            <a:avLst/>
          </a:prstGeom>
        </p:spPr>
      </p:pic>
      <p:pic>
        <p:nvPicPr>
          <p:cNvPr id="3" name="Picture 2" descr="C:\Users\francesca\Pictures\anziani 2 altan mod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7" y="180431"/>
            <a:ext cx="6984776" cy="6488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5696" y="476672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C000"/>
                </a:solidFill>
                <a:latin typeface="+mj-lt"/>
              </a:rPr>
              <a:t>COMPLESSITA’ CLINICA</a:t>
            </a:r>
            <a:endParaRPr lang="it-IT" sz="32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1556792"/>
            <a:ext cx="78488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Utilizzando scala di valutazione </a:t>
            </a:r>
            <a:r>
              <a:rPr lang="it-IT" sz="2400" b="1" i="1" dirty="0" smtClean="0">
                <a:solidFill>
                  <a:srgbClr val="FFFF00"/>
                </a:solidFill>
              </a:rPr>
              <a:t>CIRS</a:t>
            </a:r>
          </a:p>
          <a:p>
            <a:r>
              <a:rPr lang="it-IT" sz="2400" dirty="0" smtClean="0">
                <a:solidFill>
                  <a:srgbClr val="FFFF00"/>
                </a:solidFill>
              </a:rPr>
              <a:t>(versione italiana )  per i </a:t>
            </a:r>
            <a:r>
              <a:rPr lang="it-IT" sz="2400" dirty="0" err="1" smtClean="0">
                <a:solidFill>
                  <a:srgbClr val="FFFF00"/>
                </a:solidFill>
              </a:rPr>
              <a:t>pz</a:t>
            </a:r>
            <a:r>
              <a:rPr lang="it-IT" sz="2400" dirty="0" smtClean="0">
                <a:solidFill>
                  <a:srgbClr val="FFFF00"/>
                </a:solidFill>
              </a:rPr>
              <a:t> in C. 56 ed Ex-Art.26</a:t>
            </a:r>
          </a:p>
          <a:p>
            <a:endParaRPr lang="it-IT" sz="2400" dirty="0">
              <a:solidFill>
                <a:srgbClr val="FFFF00"/>
              </a:solidFill>
            </a:endParaRPr>
          </a:p>
          <a:p>
            <a:endParaRPr lang="it-IT" sz="24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it-IT" sz="2400" b="1" i="1" dirty="0" smtClean="0">
                <a:solidFill>
                  <a:srgbClr val="FFFF00"/>
                </a:solidFill>
              </a:rPr>
              <a:t>Score Totale </a:t>
            </a:r>
            <a:r>
              <a:rPr lang="it-IT" sz="2400" dirty="0" smtClean="0">
                <a:solidFill>
                  <a:srgbClr val="FFFF00"/>
                </a:solidFill>
              </a:rPr>
              <a:t>(media delle prime 13 categorie) = 18.66</a:t>
            </a:r>
          </a:p>
          <a:p>
            <a:pPr>
              <a:buFont typeface="Wingdings" pitchFamily="2" charset="2"/>
              <a:buChar char="§"/>
            </a:pPr>
            <a:endParaRPr lang="it-IT" sz="24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it-IT" sz="2400" b="1" i="1" dirty="0" smtClean="0">
                <a:solidFill>
                  <a:srgbClr val="FFFF00"/>
                </a:solidFill>
              </a:rPr>
              <a:t>Indice di </a:t>
            </a:r>
            <a:r>
              <a:rPr lang="it-IT" sz="2400" b="1" i="1" dirty="0" err="1" smtClean="0">
                <a:solidFill>
                  <a:srgbClr val="FFFF00"/>
                </a:solidFill>
              </a:rPr>
              <a:t>Comorbilità</a:t>
            </a:r>
            <a:r>
              <a:rPr lang="it-IT" sz="2400" b="1" i="1" dirty="0" smtClean="0">
                <a:solidFill>
                  <a:srgbClr val="FFFF00"/>
                </a:solidFill>
              </a:rPr>
              <a:t>  </a:t>
            </a:r>
            <a:r>
              <a:rPr lang="it-IT" sz="2400" dirty="0" smtClean="0">
                <a:solidFill>
                  <a:srgbClr val="FFFF00"/>
                </a:solidFill>
              </a:rPr>
              <a:t>(media) = 1.71</a:t>
            </a:r>
          </a:p>
          <a:p>
            <a:pPr>
              <a:buFont typeface="Wingdings" pitchFamily="2" charset="2"/>
              <a:buChar char="§"/>
            </a:pPr>
            <a:endParaRPr lang="it-IT" sz="24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it-IT" sz="2400" b="1" i="1" dirty="0" smtClean="0">
                <a:solidFill>
                  <a:srgbClr val="FFFF00"/>
                </a:solidFill>
              </a:rPr>
              <a:t>Indice di Severità  </a:t>
            </a:r>
            <a:r>
              <a:rPr lang="it-IT" sz="2400" dirty="0" smtClean="0">
                <a:solidFill>
                  <a:srgbClr val="FFFF00"/>
                </a:solidFill>
              </a:rPr>
              <a:t>(media) = 1.43</a:t>
            </a:r>
            <a:endParaRPr lang="it-IT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754" y="620713"/>
            <a:ext cx="7920039" cy="58477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FFC000"/>
                </a:solidFill>
                <a:latin typeface="+mj-lt"/>
              </a:rPr>
              <a:t>PERCORSO del PAZIENTE OSPEDALIERO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27088" y="3589115"/>
            <a:ext cx="6192837" cy="22159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it-IT" sz="2000" b="1" dirty="0">
                <a:solidFill>
                  <a:srgbClr val="FFFF00"/>
                </a:solidFill>
              </a:rPr>
              <a:t>ACCOGLIENZA</a:t>
            </a:r>
          </a:p>
          <a:p>
            <a:pPr marL="457200" indent="-457200">
              <a:lnSpc>
                <a:spcPct val="150000"/>
              </a:lnSpc>
              <a:defRPr/>
            </a:pPr>
            <a:endParaRPr lang="it-IT" sz="2000" b="1" dirty="0">
              <a:solidFill>
                <a:srgbClr val="FFFF00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it-IT" sz="2000" b="1" dirty="0">
                <a:solidFill>
                  <a:srgbClr val="FFFF00"/>
                </a:solidFill>
              </a:rPr>
              <a:t>RADIOGRAFIE MIRATE ALLA DIAGNOSI ORTOPEDICA SPECIFICA</a:t>
            </a:r>
          </a:p>
          <a:p>
            <a:pPr>
              <a:defRPr/>
            </a:pPr>
            <a:endParaRPr lang="it-IT" dirty="0"/>
          </a:p>
        </p:txBody>
      </p:sp>
      <p:pic>
        <p:nvPicPr>
          <p:cNvPr id="4" name="Immagine 3" descr="C:\Users\francesca\AppData\Local\Microsoft\Windows\Temporary Internet Files\Content.IE5\7LN9USWC\MC900290887[1].wm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916832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678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1"/>
            <a:ext cx="4067944" cy="542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91" y="333375"/>
            <a:ext cx="7235825" cy="865188"/>
          </a:xfrm>
          <a:noFill/>
        </p:spPr>
        <p:txBody>
          <a:bodyPr>
            <a:noAutofit/>
          </a:bodyPr>
          <a:lstStyle/>
          <a:p>
            <a:pPr algn="l" eaLnBrk="1" hangingPunct="1"/>
            <a:r>
              <a:rPr lang="it-IT" sz="3200" dirty="0" smtClean="0">
                <a:solidFill>
                  <a:srgbClr val="FFC000"/>
                </a:solidFill>
              </a:rPr>
              <a:t>Le novità rispetto alle </a:t>
            </a:r>
            <a:r>
              <a:rPr lang="it-IT" sz="3200" dirty="0" err="1" smtClean="0">
                <a:solidFill>
                  <a:srgbClr val="FFC000"/>
                </a:solidFill>
              </a:rPr>
              <a:t>L.G</a:t>
            </a:r>
            <a:r>
              <a:rPr lang="it-IT" sz="3200" dirty="0" smtClean="0">
                <a:solidFill>
                  <a:srgbClr val="FFC000"/>
                </a:solidFill>
              </a:rPr>
              <a:t>.1998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116016" y="1815555"/>
            <a:ext cx="7056437" cy="43497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Modello </a:t>
            </a:r>
            <a:r>
              <a:rPr lang="it-IT" dirty="0" err="1" smtClean="0">
                <a:solidFill>
                  <a:srgbClr val="FFFF00"/>
                </a:solidFill>
              </a:rPr>
              <a:t>Bio-Psico-Sociale</a:t>
            </a:r>
            <a:r>
              <a:rPr lang="it-IT" dirty="0" smtClean="0">
                <a:solidFill>
                  <a:srgbClr val="FFFF00"/>
                </a:solidFill>
              </a:rPr>
              <a:t> (ICF) 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Governo clinico - Dipartimento di Riabilitazione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Percorso Riabilitativo Unico- Rete di Riabilitazione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Approccio interdisciplinare 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Appropriatezza dei percorsi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Coinvolgimento paziente e suoi familiari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Creazione di nuove Unità dedicate</a:t>
            </a: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Attività Fisica Adattata (AFA)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52388"/>
            <a:ext cx="901065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47625"/>
            <a:ext cx="901065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52388"/>
            <a:ext cx="901065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52388"/>
            <a:ext cx="506730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47625"/>
            <a:ext cx="901065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1"/>
          <p:cNvSpPr txBox="1">
            <a:spLocks noChangeArrowheads="1"/>
          </p:cNvSpPr>
          <p:nvPr/>
        </p:nvSpPr>
        <p:spPr bwMode="auto">
          <a:xfrm>
            <a:off x="539750" y="404813"/>
            <a:ext cx="7632700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 b="1">
                <a:solidFill>
                  <a:srgbClr val="FFFF00"/>
                </a:solidFill>
              </a:rPr>
              <a:t>ACCETTAZIONE INFERMIERISTICA (Barthel, MUST, Braden….)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 b="1">
                <a:solidFill>
                  <a:srgbClr val="FFFF00"/>
                </a:solidFill>
              </a:rPr>
              <a:t>ACCURATA VALUTAZIONE  CLINICA (GERIATRICA E FISIATRICA)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rgbClr val="FFFF00"/>
                </a:solidFill>
              </a:rPr>
              <a:t>E.C.G.   + PARAMETRI VITALI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rgbClr val="FFFF00"/>
                </a:solidFill>
              </a:rPr>
              <a:t>VALUTAZIONE ORGANI DI SENSO,CAPACITÀ COGNITIVE,STATO AFFETTIVO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rgbClr val="FFFF00"/>
                </a:solidFill>
              </a:rPr>
              <a:t>VALUTAZIONE E MEDICAZIONE CUTE E FERITE CHIRURGICHE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rgbClr val="FFFF00"/>
                </a:solidFill>
              </a:rPr>
              <a:t>VALUTAZIONE ED INDICAZIONE ALL’USO DI PRESIDI  PREVENZIONE UDP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rgbClr val="FFFF00"/>
                </a:solidFill>
              </a:rPr>
              <a:t>VALUTAZIONE CONTINENZE ED EVENTUALI AUSILI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§"/>
            </a:pPr>
            <a:r>
              <a:rPr lang="it-IT" sz="2000">
                <a:solidFill>
                  <a:srgbClr val="FFFF00"/>
                </a:solidFill>
              </a:rPr>
              <a:t>VALUTAZIONE STATO FUNZIONALE PRE-MORBOSO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1"/>
          <p:cNvSpPr txBox="1">
            <a:spLocks noChangeArrowheads="1"/>
          </p:cNvSpPr>
          <p:nvPr/>
        </p:nvSpPr>
        <p:spPr bwMode="auto">
          <a:xfrm>
            <a:off x="755649" y="692154"/>
            <a:ext cx="7704139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>
                <a:solidFill>
                  <a:srgbClr val="FFFF00"/>
                </a:solidFill>
              </a:rPr>
              <a:t>   </a:t>
            </a:r>
            <a:r>
              <a:rPr lang="it-IT" sz="2000" b="1">
                <a:solidFill>
                  <a:srgbClr val="FFFF00"/>
                </a:solidFill>
              </a:rPr>
              <a:t>PROGRAMMAZIONE ESAMI EMATICI E STRUMENTALI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>
                <a:solidFill>
                  <a:srgbClr val="FFFF00"/>
                </a:solidFill>
              </a:rPr>
              <a:t>   </a:t>
            </a:r>
            <a:r>
              <a:rPr lang="it-IT" sz="2000" b="1">
                <a:solidFill>
                  <a:srgbClr val="FFFF00"/>
                </a:solidFill>
              </a:rPr>
              <a:t>DEFINIZIONE DEL PROGETTO E DEL PROGRAMMA RIABILITATIVO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>
                <a:solidFill>
                  <a:srgbClr val="FFFF00"/>
                </a:solidFill>
              </a:rPr>
              <a:t>   </a:t>
            </a:r>
            <a:r>
              <a:rPr lang="it-IT" sz="2000" b="1">
                <a:solidFill>
                  <a:srgbClr val="FFFF00"/>
                </a:solidFill>
              </a:rPr>
              <a:t>INTERAZIONE CON IL  PERSONALE  OSS  </a:t>
            </a:r>
            <a:r>
              <a:rPr lang="it-IT" sz="2000">
                <a:solidFill>
                  <a:srgbClr val="FFFF00"/>
                </a:solidFill>
              </a:rPr>
              <a:t>PER INDICAZIONI SU POSIZIONAMENTO ,PRESIDI,EVENTUALI MEZZI DI CONTENZIONE,MODALITÀ DI TRASFERIMENTO DEL PAZIENTE,LIVELLO DI AUTOSUFFICIENZA NEI BISOGNI PRIMARI,ABBIGLIAMENTO IDONEO ALLA  PERMANENZA.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>
                <a:solidFill>
                  <a:srgbClr val="FFFF00"/>
                </a:solidFill>
              </a:rPr>
              <a:t>   </a:t>
            </a:r>
            <a:r>
              <a:rPr lang="it-IT" sz="2000" b="1">
                <a:solidFill>
                  <a:srgbClr val="FFFF00"/>
                </a:solidFill>
              </a:rPr>
              <a:t>INQUADRAMENTO DELLA RETE SOCIALE CON COINVOLGIMENTO DELL’ U.R.P.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>
                <a:solidFill>
                  <a:srgbClr val="FFFF00"/>
                </a:solidFill>
              </a:rPr>
              <a:t>   </a:t>
            </a:r>
            <a:r>
              <a:rPr lang="it-IT" sz="2000" b="1">
                <a:solidFill>
                  <a:srgbClr val="FFFF00"/>
                </a:solidFill>
              </a:rPr>
              <a:t>VERIFICA RICONOSCIMENTO INVALIDITÀ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2000">
                <a:solidFill>
                  <a:srgbClr val="FFFF00"/>
                </a:solidFill>
              </a:rPr>
              <a:t>   </a:t>
            </a:r>
            <a:r>
              <a:rPr lang="it-IT" sz="2000" b="1">
                <a:solidFill>
                  <a:srgbClr val="FFFF00"/>
                </a:solidFill>
              </a:rPr>
              <a:t>RIVALUTAZIONE IN ITINERE DEGLI INTERVENTI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260648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Progetto Riabilitativo Individuale</a:t>
            </a:r>
            <a:endParaRPr lang="it-IT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9552" y="1556792"/>
            <a:ext cx="78488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Attività in palestra suddivisa in due fasce quotidiane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3678127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2 ore con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TdR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individuale</a:t>
            </a:r>
            <a:endParaRPr lang="it-IT" sz="2400" dirty="0">
              <a:solidFill>
                <a:srgbClr val="FFFF00"/>
              </a:solidFill>
              <a:latin typeface="+mn-lt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4932040" y="2276872"/>
            <a:ext cx="792088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2627784" y="2276874"/>
            <a:ext cx="864096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4932040" y="3606119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1 ora in gruppo</a:t>
            </a:r>
          </a:p>
          <a:p>
            <a:pPr algn="ctr"/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(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max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6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pz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con 2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TdR</a:t>
            </a:r>
            <a:r>
              <a:rPr lang="it-IT" dirty="0" smtClean="0">
                <a:solidFill>
                  <a:srgbClr val="FFFF00"/>
                </a:solidFill>
              </a:rPr>
              <a:t>)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27584" y="4869160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CPM,  cyclette (passiva,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attiva-assistita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,attiva)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puleggioterapia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,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idrokinesiterapia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, deambulazione terapeutica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paralelle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,tapis roulant,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propriocettiva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, strumentale, massoterapia,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linfodrenaggio…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..</a:t>
            </a:r>
            <a:endParaRPr lang="it-IT" sz="2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827584" y="3573016"/>
            <a:ext cx="273630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5076056" y="3573018"/>
            <a:ext cx="2880320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63888" cy="397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-11857"/>
            <a:ext cx="2986242" cy="408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829926"/>
            <a:ext cx="3043023" cy="405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50673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24128" y="1268760"/>
            <a:ext cx="28083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TUTTI (o quasi)</a:t>
            </a:r>
          </a:p>
          <a:p>
            <a:r>
              <a:rPr lang="it-IT" sz="2800" dirty="0" smtClean="0">
                <a:solidFill>
                  <a:srgbClr val="FFFF00"/>
                </a:solidFill>
                <a:latin typeface="+mn-lt"/>
              </a:rPr>
              <a:t>IN  ACQUA ….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19596"/>
            <a:ext cx="7632848" cy="865188"/>
          </a:xfrm>
          <a:noFill/>
        </p:spPr>
        <p:txBody>
          <a:bodyPr/>
          <a:lstStyle/>
          <a:p>
            <a:pPr algn="l" eaLnBrk="1" hangingPunct="1"/>
            <a:r>
              <a:rPr lang="it-IT" sz="2800" b="1" dirty="0" smtClean="0"/>
              <a:t>      </a:t>
            </a:r>
            <a:r>
              <a:rPr lang="it-IT" sz="3200" b="1" dirty="0" smtClean="0">
                <a:solidFill>
                  <a:srgbClr val="FFC000"/>
                </a:solidFill>
              </a:rPr>
              <a:t>Il modello </a:t>
            </a:r>
            <a:r>
              <a:rPr lang="it-IT" sz="3200" b="1" dirty="0" err="1" smtClean="0">
                <a:solidFill>
                  <a:srgbClr val="FFC000"/>
                </a:solidFill>
              </a:rPr>
              <a:t>bio-psico-sociale</a:t>
            </a:r>
            <a:endParaRPr lang="it-IT" sz="3200" b="1" dirty="0" smtClean="0">
              <a:solidFill>
                <a:srgbClr val="FFC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187451" y="2463626"/>
            <a:ext cx="6778625" cy="3845694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Pone al </a:t>
            </a:r>
            <a:r>
              <a:rPr lang="en-US" sz="2800" u="sng" dirty="0" err="1" smtClean="0">
                <a:solidFill>
                  <a:srgbClr val="FFFF00"/>
                </a:solidFill>
              </a:rPr>
              <a:t>centro</a:t>
            </a:r>
            <a:r>
              <a:rPr lang="en-US" sz="2800" dirty="0" smtClean="0">
                <a:solidFill>
                  <a:srgbClr val="FFFF00"/>
                </a:solidFill>
              </a:rPr>
              <a:t> del </a:t>
            </a:r>
            <a:r>
              <a:rPr lang="en-US" sz="2800" dirty="0" err="1" smtClean="0">
                <a:solidFill>
                  <a:srgbClr val="FFFF00"/>
                </a:solidFill>
              </a:rPr>
              <a:t>sistema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il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cittadino</a:t>
            </a:r>
            <a:r>
              <a:rPr lang="en-US" sz="2800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disabile</a:t>
            </a:r>
            <a:r>
              <a:rPr lang="en-US" sz="2800" b="1" i="1" dirty="0" smtClean="0">
                <a:solidFill>
                  <a:srgbClr val="FFFF00"/>
                </a:solidFill>
              </a:rPr>
              <a:t> e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il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suo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contesto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</a:rPr>
              <a:t>familiare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nella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loro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interazione</a:t>
            </a:r>
            <a:r>
              <a:rPr lang="en-US" sz="2800" dirty="0" smtClean="0">
                <a:solidFill>
                  <a:srgbClr val="FFFF00"/>
                </a:solidFill>
              </a:rPr>
              <a:t> con </a:t>
            </a:r>
            <a:r>
              <a:rPr lang="en-US" sz="2800" dirty="0" err="1" smtClean="0">
                <a:solidFill>
                  <a:srgbClr val="FFFF00"/>
                </a:solidFill>
              </a:rPr>
              <a:t>l’ambiente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sociale</a:t>
            </a:r>
            <a:r>
              <a:rPr lang="en-US" sz="2800" dirty="0" smtClean="0">
                <a:solidFill>
                  <a:srgbClr val="FFFF00"/>
                </a:solidFill>
              </a:rPr>
              <a:t> e con le </a:t>
            </a:r>
            <a:r>
              <a:rPr lang="en-US" sz="2800" dirty="0" err="1" smtClean="0">
                <a:solidFill>
                  <a:srgbClr val="FFFF00"/>
                </a:solidFill>
              </a:rPr>
              <a:t>istituzioni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orientando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conseguentemente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tutte</a:t>
            </a:r>
            <a:r>
              <a:rPr lang="en-US" sz="2800" dirty="0" smtClean="0">
                <a:solidFill>
                  <a:srgbClr val="FFFF00"/>
                </a:solidFill>
              </a:rPr>
              <a:t> le </a:t>
            </a:r>
            <a:r>
              <a:rPr lang="en-US" sz="2800" dirty="0" err="1" smtClean="0">
                <a:solidFill>
                  <a:srgbClr val="FFFF00"/>
                </a:solidFill>
              </a:rPr>
              <a:t>attività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rispetto</a:t>
            </a:r>
            <a:r>
              <a:rPr lang="en-US" sz="2800" dirty="0" smtClean="0">
                <a:solidFill>
                  <a:srgbClr val="FFFF00"/>
                </a:solidFill>
              </a:rPr>
              <a:t> a tale </a:t>
            </a:r>
            <a:r>
              <a:rPr lang="en-US" sz="2800" dirty="0" err="1" smtClean="0">
                <a:solidFill>
                  <a:srgbClr val="FFFF00"/>
                </a:solidFill>
              </a:rPr>
              <a:t>priorità</a:t>
            </a:r>
            <a:r>
              <a:rPr lang="en-US" sz="2800" dirty="0" smtClean="0">
                <a:solidFill>
                  <a:srgbClr val="FFFF00"/>
                </a:solidFill>
              </a:rPr>
              <a:t> e </a:t>
            </a:r>
            <a:r>
              <a:rPr lang="en-US" sz="2800" dirty="0" err="1" smtClean="0">
                <a:solidFill>
                  <a:srgbClr val="FFFF00"/>
                </a:solidFill>
              </a:rPr>
              <a:t>verificandone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risultati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endParaRPr lang="it-IT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francesca\Pictures\2010-12-02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537" y="188640"/>
            <a:ext cx="4623978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CasellaDiTesto 2"/>
          <p:cNvSpPr txBox="1">
            <a:spLocks noChangeArrowheads="1"/>
          </p:cNvSpPr>
          <p:nvPr/>
        </p:nvSpPr>
        <p:spPr bwMode="auto">
          <a:xfrm>
            <a:off x="323852" y="293747"/>
            <a:ext cx="33845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</a:rPr>
              <a:t>LA VISITA periodica </a:t>
            </a:r>
          </a:p>
          <a:p>
            <a:pPr algn="ctr"/>
            <a:r>
              <a:rPr lang="it-IT" sz="2400" dirty="0">
                <a:solidFill>
                  <a:srgbClr val="FFFF00"/>
                </a:solidFill>
              </a:rPr>
              <a:t>in EQUÌPE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757" t="7192" r="8414" b="16698"/>
          <a:stretch>
            <a:fillRect/>
          </a:stretch>
        </p:blipFill>
        <p:spPr bwMode="auto">
          <a:xfrm>
            <a:off x="0" y="1704434"/>
            <a:ext cx="4355975" cy="515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sellaDiTesto 1"/>
          <p:cNvSpPr txBox="1">
            <a:spLocks noChangeArrowheads="1"/>
          </p:cNvSpPr>
          <p:nvPr/>
        </p:nvSpPr>
        <p:spPr bwMode="auto">
          <a:xfrm>
            <a:off x="1042990" y="908054"/>
            <a:ext cx="72009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it-IT" sz="2400" b="1" i="1">
                <a:solidFill>
                  <a:srgbClr val="FFFF00"/>
                </a:solidFill>
              </a:rPr>
              <a:t> Riunione settimanale del team riabilitativo</a:t>
            </a:r>
          </a:p>
          <a:p>
            <a:pPr algn="just"/>
            <a:r>
              <a:rPr lang="it-IT" sz="2400">
                <a:solidFill>
                  <a:srgbClr val="FFFF00"/>
                </a:solidFill>
              </a:rPr>
              <a:t>(Medici,terapisti,infermieri)  </a:t>
            </a:r>
            <a:r>
              <a:rPr lang="it-IT">
                <a:solidFill>
                  <a:srgbClr val="FFFF00"/>
                </a:solidFill>
              </a:rPr>
              <a:t>con</a:t>
            </a:r>
          </a:p>
          <a:p>
            <a:pPr algn="just"/>
            <a:endParaRPr lang="it-IT">
              <a:solidFill>
                <a:srgbClr val="FFFF00"/>
              </a:solidFill>
            </a:endParaRPr>
          </a:p>
          <a:p>
            <a:r>
              <a:rPr lang="it-IT" sz="2000">
                <a:solidFill>
                  <a:srgbClr val="FFFF00"/>
                </a:solidFill>
              </a:rPr>
              <a:t>Discussione dei casi clinici della settimana con visione radiografica,aggiornamento clinico-internistico,verifica  ed aggiornamento del progetto riabilitativo,valutazione –prescrizione ausili</a:t>
            </a:r>
          </a:p>
        </p:txBody>
      </p:sp>
      <p:sp>
        <p:nvSpPr>
          <p:cNvPr id="18435" name="CasellaDiTesto 2"/>
          <p:cNvSpPr txBox="1">
            <a:spLocks noChangeArrowheads="1"/>
          </p:cNvSpPr>
          <p:nvPr/>
        </p:nvSpPr>
        <p:spPr bwMode="auto">
          <a:xfrm>
            <a:off x="1116018" y="4076704"/>
            <a:ext cx="684053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2400" b="1" i="1">
                <a:solidFill>
                  <a:srgbClr val="FFFF00"/>
                </a:solidFill>
              </a:rPr>
              <a:t> Valutazione Fisiatrica in itinere </a:t>
            </a:r>
            <a:endParaRPr lang="it-IT" sz="2400">
              <a:solidFill>
                <a:srgbClr val="FFFF00"/>
              </a:solidFill>
            </a:endParaRPr>
          </a:p>
          <a:p>
            <a:r>
              <a:rPr lang="it-IT" sz="2400">
                <a:solidFill>
                  <a:srgbClr val="FFFF00"/>
                </a:solidFill>
              </a:rPr>
              <a:t> (</a:t>
            </a:r>
            <a:r>
              <a:rPr lang="it-IT">
                <a:solidFill>
                  <a:srgbClr val="FFFF00"/>
                </a:solidFill>
              </a:rPr>
              <a:t>dopo circa 7-10 gg dall’ingresso</a:t>
            </a:r>
            <a:r>
              <a:rPr lang="it-IT" sz="2400">
                <a:solidFill>
                  <a:srgbClr val="FFFF00"/>
                </a:solidFill>
              </a:rPr>
              <a:t>)  </a:t>
            </a:r>
            <a:r>
              <a:rPr lang="it-IT" sz="2000">
                <a:solidFill>
                  <a:srgbClr val="FFFF00"/>
                </a:solidFill>
              </a:rPr>
              <a:t>in presenza del Medico Responsabile, del Coordinatore TdR, dei familiari del pz,con validazione del progetto riabilitativo,definizione degli obbiettivi fisiatrici,programmazione delle dimissioni, prescrizione ausili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metto 4 7"/>
          <p:cNvSpPr/>
          <p:nvPr/>
        </p:nvSpPr>
        <p:spPr>
          <a:xfrm>
            <a:off x="0" y="836712"/>
            <a:ext cx="1944216" cy="1872208"/>
          </a:xfrm>
          <a:prstGeom prst="cloudCallout">
            <a:avLst>
              <a:gd name="adj1" fmla="val -11525"/>
              <a:gd name="adj2" fmla="val 935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MA QUANTO DEVO STARCI </a:t>
            </a:r>
            <a:r>
              <a:rPr lang="it-IT" dirty="0" smtClean="0">
                <a:solidFill>
                  <a:schemeClr val="bg1"/>
                </a:solidFill>
              </a:rPr>
              <a:t>?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Fumetto 4 8"/>
          <p:cNvSpPr/>
          <p:nvPr/>
        </p:nvSpPr>
        <p:spPr>
          <a:xfrm>
            <a:off x="4283968" y="692698"/>
            <a:ext cx="1728192" cy="1800200"/>
          </a:xfrm>
          <a:prstGeom prst="cloudCallout">
            <a:avLst>
              <a:gd name="adj1" fmla="val 33730"/>
              <a:gd name="adj2" fmla="val 11911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MA</a:t>
            </a:r>
            <a:r>
              <a:rPr lang="it-IT" sz="1600" b="1" dirty="0" smtClean="0"/>
              <a:t> </a:t>
            </a:r>
            <a:r>
              <a:rPr lang="it-IT" sz="1600" b="1" dirty="0" smtClean="0">
                <a:solidFill>
                  <a:schemeClr val="bg1"/>
                </a:solidFill>
              </a:rPr>
              <a:t>QUANTO CE LA/LO TENETE </a:t>
            </a:r>
            <a:r>
              <a:rPr lang="it-IT" b="1" dirty="0" smtClean="0">
                <a:solidFill>
                  <a:schemeClr val="bg1"/>
                </a:solidFill>
              </a:rPr>
              <a:t>?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0" name="Fumetto 4 9"/>
          <p:cNvSpPr/>
          <p:nvPr/>
        </p:nvSpPr>
        <p:spPr>
          <a:xfrm>
            <a:off x="1475656" y="764706"/>
            <a:ext cx="2520280" cy="2304256"/>
          </a:xfrm>
          <a:prstGeom prst="cloudCallout">
            <a:avLst>
              <a:gd name="adj1" fmla="val -51698"/>
              <a:gd name="adj2" fmla="val 6522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MA</a:t>
            </a:r>
          </a:p>
          <a:p>
            <a:pPr algn="ctr"/>
            <a:r>
              <a:rPr lang="it-IT" sz="1600" b="1" dirty="0" smtClean="0">
                <a:solidFill>
                  <a:schemeClr val="bg1"/>
                </a:solidFill>
              </a:rPr>
              <a:t>RICAMMINERO</a:t>
            </a:r>
            <a:r>
              <a:rPr lang="it-IT" b="1" dirty="0" smtClean="0">
                <a:solidFill>
                  <a:schemeClr val="bg1"/>
                </a:solidFill>
              </a:rPr>
              <a:t>’</a:t>
            </a:r>
            <a:r>
              <a:rPr lang="it-IT" sz="1600" b="1" dirty="0" smtClean="0">
                <a:solidFill>
                  <a:schemeClr val="bg1"/>
                </a:solidFill>
              </a:rPr>
              <a:t>?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11" name="Fumetto 4 10"/>
          <p:cNvSpPr/>
          <p:nvPr/>
        </p:nvSpPr>
        <p:spPr>
          <a:xfrm>
            <a:off x="5724128" y="620688"/>
            <a:ext cx="3419872" cy="2736304"/>
          </a:xfrm>
          <a:prstGeom prst="cloudCallout">
            <a:avLst>
              <a:gd name="adj1" fmla="val -43149"/>
              <a:gd name="adj2" fmla="val 6702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TENGO </a:t>
            </a:r>
            <a:r>
              <a:rPr lang="it-IT" sz="1400" b="1" dirty="0" err="1" smtClean="0">
                <a:solidFill>
                  <a:schemeClr val="bg1"/>
                </a:solidFill>
              </a:rPr>
              <a:t>FAMIGLIA…</a:t>
            </a:r>
            <a:endParaRPr lang="it-IT" sz="1400" b="1" dirty="0" smtClean="0">
              <a:solidFill>
                <a:schemeClr val="bg1"/>
              </a:solidFill>
            </a:endParaRPr>
          </a:p>
          <a:p>
            <a:endParaRPr lang="it-IT" sz="1400" b="1" dirty="0" smtClean="0">
              <a:solidFill>
                <a:schemeClr val="bg1"/>
              </a:solidFill>
            </a:endParaRPr>
          </a:p>
          <a:p>
            <a:r>
              <a:rPr lang="it-IT" sz="1400" b="1" dirty="0" smtClean="0">
                <a:solidFill>
                  <a:schemeClr val="bg1"/>
                </a:solidFill>
              </a:rPr>
              <a:t>LA BADANTE E’ IN FERIE..</a:t>
            </a:r>
          </a:p>
          <a:p>
            <a:endParaRPr lang="it-IT" sz="1400" b="1" dirty="0" smtClean="0">
              <a:solidFill>
                <a:schemeClr val="bg1"/>
              </a:solidFill>
            </a:endParaRPr>
          </a:p>
          <a:p>
            <a:r>
              <a:rPr lang="it-IT" sz="1400" b="1" dirty="0" smtClean="0">
                <a:solidFill>
                  <a:schemeClr val="bg1"/>
                </a:solidFill>
              </a:rPr>
              <a:t>DEVO RIFARE IL </a:t>
            </a:r>
            <a:r>
              <a:rPr lang="it-IT" sz="1400" b="1" dirty="0" err="1" smtClean="0">
                <a:solidFill>
                  <a:schemeClr val="bg1"/>
                </a:solidFill>
              </a:rPr>
              <a:t>BAGNO…</a:t>
            </a:r>
            <a:endParaRPr lang="it-IT" sz="1400" b="1" dirty="0" smtClean="0">
              <a:solidFill>
                <a:schemeClr val="bg1"/>
              </a:solidFill>
            </a:endParaRPr>
          </a:p>
          <a:p>
            <a:endParaRPr lang="it-IT" sz="1400" b="1" dirty="0" smtClean="0">
              <a:solidFill>
                <a:schemeClr val="bg1"/>
              </a:solidFill>
            </a:endParaRPr>
          </a:p>
          <a:p>
            <a:r>
              <a:rPr lang="it-IT" sz="1400" b="1" dirty="0" smtClean="0">
                <a:solidFill>
                  <a:schemeClr val="bg1"/>
                </a:solidFill>
              </a:rPr>
              <a:t>PRIMA VIVEVA DA SOLA ..</a:t>
            </a:r>
          </a:p>
        </p:txBody>
      </p:sp>
      <p:pic>
        <p:nvPicPr>
          <p:cNvPr id="14" name="Immagine 13" descr="anziano in poltro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507" y="3789040"/>
            <a:ext cx="2208245" cy="1656184"/>
          </a:xfrm>
          <a:prstGeom prst="rect">
            <a:avLst/>
          </a:prstGeom>
        </p:spPr>
      </p:pic>
      <p:pic>
        <p:nvPicPr>
          <p:cNvPr id="17" name="Immagine 16" descr="simp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33057"/>
            <a:ext cx="2887736" cy="2618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188641"/>
            <a:ext cx="6048672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FFC000"/>
                </a:solidFill>
                <a:latin typeface="+mj-lt"/>
              </a:rPr>
              <a:t>DIMISSIONE DAL PERCORSO RIABILITATIVO OSPEDALIERO </a:t>
            </a:r>
            <a:endParaRPr lang="it-IT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619672" y="1700810"/>
            <a:ext cx="56166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DIMISSIONE AL  DOMICILIO  per conclusione del percorso e raggiungimento degli obbiettivi  funzionali con eventuale presa in carico del MMG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DIMISSIONE AL  DOMICILIO con attivazione di intervento territoriale –ambulatoriale o domiciliare (riabilitativo e/o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infermieristico-assistenziale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)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TRASFERIMENTO in altra struttura a carattere di minore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intensività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(Ex. Art. 26, Lungodegenza, Cure intermedie</a:t>
            </a:r>
            <a:r>
              <a:rPr lang="it-IT" dirty="0" smtClean="0">
                <a:solidFill>
                  <a:srgbClr val="FFFF00"/>
                </a:solidFill>
              </a:rPr>
              <a:t>)</a:t>
            </a:r>
          </a:p>
          <a:p>
            <a:endParaRPr lang="it-IT" dirty="0" smtClean="0"/>
          </a:p>
          <a:p>
            <a:r>
              <a:rPr lang="it-IT" dirty="0" smtClean="0"/>
              <a:t>t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nziano alta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7599399" cy="666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2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1043608" y="594928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GRAZIE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nziani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1748" y="296653"/>
            <a:ext cx="4152461" cy="622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95536" y="260649"/>
            <a:ext cx="8352928" cy="6324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C000"/>
                </a:solidFill>
                <a:latin typeface="+mj-lt"/>
              </a:rPr>
              <a:t>Progetto riabilitativo individuale (PRI):</a:t>
            </a: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endParaRPr lang="it-IT" sz="2400" dirty="0" smtClean="0">
              <a:solidFill>
                <a:srgbClr val="FFFF00"/>
              </a:solidFill>
              <a:latin typeface="+mn-lt"/>
            </a:endParaRPr>
          </a:p>
          <a:p>
            <a:pPr>
              <a:buFont typeface="Wingdings" pitchFamily="2" charset="2"/>
              <a:buChar char="Ø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adotta il modello di classificazione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ICF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(International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Classification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of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Functioning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,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Disability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  <a:latin typeface="+mn-lt"/>
              </a:rPr>
              <a:t>Health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) che supera il concetto di singola malattia. Il funzionamento e la disabilità sono viste come una complessa interazione tra le condizioni di salute dell'individuo e l'interazione con i fattori ambientali e personali. 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pPr>
              <a:buFont typeface="Wingdings" pitchFamily="2" charset="2"/>
              <a:buChar char="Ø"/>
            </a:pP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e’ gestito dal Medico Specialista in riabilitazione che coordina il team riabilitativo multidisciplinare,definisce gli obbiettivi,tempi e modalità dell’intervento riabilitativo,tenendo conto della prognosi  funzionale, della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complessità clinica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e della </a:t>
            </a:r>
            <a:r>
              <a:rPr lang="it-IT" sz="2400" b="1" i="1" dirty="0" err="1" smtClean="0">
                <a:solidFill>
                  <a:srgbClr val="FFFF00"/>
                </a:solidFill>
                <a:latin typeface="+mn-lt"/>
              </a:rPr>
              <a:t>multimorbidità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,della modificabilità del quadro di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disabilità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,del grado di </a:t>
            </a:r>
            <a:r>
              <a:rPr lang="it-IT" sz="2400" b="1" i="1" dirty="0" smtClean="0">
                <a:solidFill>
                  <a:srgbClr val="FFFF00"/>
                </a:solidFill>
                <a:latin typeface="+mn-lt"/>
              </a:rPr>
              <a:t>partecipazione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 del paziente</a:t>
            </a:r>
            <a:endParaRPr lang="it-IT" sz="24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980728"/>
            <a:ext cx="69127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  <a:latin typeface="+mn-lt"/>
              </a:rPr>
              <a:t>Tutto ciò diventa ancora più importante nel paziente anziano, </a:t>
            </a:r>
            <a:r>
              <a:rPr lang="it-IT" sz="3200" b="1" i="1" dirty="0" smtClean="0">
                <a:solidFill>
                  <a:srgbClr val="FFFF00"/>
                </a:solidFill>
                <a:latin typeface="+mn-lt"/>
              </a:rPr>
              <a:t>fragile</a:t>
            </a:r>
            <a:r>
              <a:rPr lang="it-IT" sz="3200" dirty="0" smtClean="0">
                <a:solidFill>
                  <a:srgbClr val="FFFF00"/>
                </a:solidFill>
                <a:latin typeface="+mn-lt"/>
              </a:rPr>
              <a:t>, affetto da </a:t>
            </a:r>
            <a:r>
              <a:rPr lang="it-IT" sz="3200" b="1" dirty="0" err="1" smtClean="0">
                <a:solidFill>
                  <a:srgbClr val="FFFF00"/>
                </a:solidFill>
                <a:latin typeface="+mn-lt"/>
              </a:rPr>
              <a:t>c</a:t>
            </a:r>
            <a:r>
              <a:rPr lang="it-IT" sz="3200" b="1" i="1" dirty="0" err="1" smtClean="0">
                <a:solidFill>
                  <a:srgbClr val="FFFF00"/>
                </a:solidFill>
                <a:latin typeface="+mn-lt"/>
              </a:rPr>
              <a:t>omorbidità</a:t>
            </a:r>
            <a:r>
              <a:rPr lang="it-IT" sz="3200" dirty="0" smtClean="0">
                <a:solidFill>
                  <a:srgbClr val="FFFF00"/>
                </a:solidFill>
                <a:latin typeface="+mn-lt"/>
              </a:rPr>
              <a:t>, a elevato rischio di instabilità clinica, con problematiche cognitive, nutrizionali,socio-familiari con elevato grado di </a:t>
            </a:r>
            <a:r>
              <a:rPr lang="it-IT" sz="3200" b="1" i="1" dirty="0" smtClean="0">
                <a:solidFill>
                  <a:srgbClr val="FFFF00"/>
                </a:solidFill>
                <a:latin typeface="+mn-lt"/>
              </a:rPr>
              <a:t>complessità </a:t>
            </a:r>
            <a:r>
              <a:rPr lang="it-IT" sz="3200" b="1" i="1" dirty="0" err="1" smtClean="0">
                <a:solidFill>
                  <a:srgbClr val="FFFF00"/>
                </a:solidFill>
                <a:latin typeface="+mn-lt"/>
              </a:rPr>
              <a:t>clinico-assistenziale</a:t>
            </a:r>
            <a:r>
              <a:rPr lang="it-IT" sz="3200" b="1" i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3200" dirty="0" smtClean="0">
                <a:solidFill>
                  <a:srgbClr val="FFFF00"/>
                </a:solidFill>
                <a:latin typeface="+mn-lt"/>
              </a:rPr>
              <a:t>e conseguente assorbimento di risorse e necessità di un approccio personalizzato e multidisciplinare</a:t>
            </a:r>
            <a:endParaRPr lang="it-IT" sz="3200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908720"/>
            <a:ext cx="73448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Negli ultimi dieci anni </a:t>
            </a:r>
            <a:r>
              <a:rPr lang="it-IT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la percentuale di individui di 65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anni e oltre </a:t>
            </a:r>
            <a:r>
              <a:rPr lang="it-IT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è aumentata dal 18,4%</a:t>
            </a:r>
            <a:r>
              <a:rPr lang="it-IT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 nel 2001 al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20,3%</a:t>
            </a:r>
            <a:r>
              <a:rPr lang="it-IT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 nel 2011, con un incremento di ben 1,8 milioni di individui per questa classe di età. </a:t>
            </a:r>
          </a:p>
          <a:p>
            <a:r>
              <a:rPr lang="it-IT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Particolarmente veloce è stata anche la crescita della popolazione di </a:t>
            </a: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85 anni e oltre</a:t>
            </a:r>
            <a:r>
              <a:rPr lang="it-IT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. Nel 2001, i cosiddetti “grandi vecchi” erano 1 milione 234 mila, pari al 2,2% del totale. Oggi, sono 1 milione 675 mila, pari al </a:t>
            </a: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2,8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%</a:t>
            </a:r>
            <a:r>
              <a:rPr lang="it-IT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 del totale.</a:t>
            </a:r>
            <a:br>
              <a:rPr lang="it-IT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La stima delle persone </a:t>
            </a:r>
            <a:r>
              <a:rPr lang="it-IT" sz="2400" b="1" dirty="0" smtClean="0">
                <a:solidFill>
                  <a:srgbClr val="FFFF00"/>
                </a:solidFill>
                <a:latin typeface="+mn-lt"/>
              </a:rPr>
              <a:t>ultracentenarie</a:t>
            </a:r>
            <a:r>
              <a:rPr lang="it-IT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 si è addirittura </a:t>
            </a:r>
            <a:r>
              <a:rPr lang="it-IT" sz="2400" dirty="0" smtClean="0">
                <a:solidFill>
                  <a:srgbClr val="FFFF00"/>
                </a:solidFill>
                <a:latin typeface="+mn-lt"/>
              </a:rPr>
              <a:t>triplicata </a:t>
            </a:r>
            <a:r>
              <a:rPr lang="it-IT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dal 2001 al 2011</a:t>
            </a:r>
            <a:r>
              <a:rPr lang="it-IT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, da circa 5 mila 400 individui a oltre 16 mila.</a:t>
            </a:r>
          </a:p>
          <a:p>
            <a:r>
              <a:rPr lang="it-IT" sz="2400" dirty="0" smtClean="0">
                <a:solidFill>
                  <a:srgbClr val="FFC000"/>
                </a:solidFill>
                <a:latin typeface="+mn-lt"/>
              </a:rPr>
              <a:t>					(dati ISTAT 2011)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56157</TotalTime>
  <Words>1385</Words>
  <Application>Microsoft Office PowerPoint</Application>
  <PresentationFormat>Presentazione su schermo (4:3)</PresentationFormat>
  <Paragraphs>219</Paragraphs>
  <Slides>55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6" baseType="lpstr">
      <vt:lpstr>Metro</vt:lpstr>
      <vt:lpstr>Diapositiva 1</vt:lpstr>
      <vt:lpstr>Diapositiva 2</vt:lpstr>
      <vt:lpstr>Diapositiva 3</vt:lpstr>
      <vt:lpstr>Le novità rispetto alle L.G.1998</vt:lpstr>
      <vt:lpstr>      Il modello bio-psico-sociale</vt:lpstr>
      <vt:lpstr>Diapositiva 6</vt:lpstr>
      <vt:lpstr>Diapositiva 7</vt:lpstr>
      <vt:lpstr>Diapositiva 8</vt:lpstr>
      <vt:lpstr>Diapositiva 9</vt:lpstr>
      <vt:lpstr>Diapositiva 10</vt:lpstr>
      <vt:lpstr>Diapositiva 11</vt:lpstr>
      <vt:lpstr>Appropriatezza dei percorsi  nella rete riabilitativa</vt:lpstr>
      <vt:lpstr>Continuità della Riabilitazione  Ospedale - Territorio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ATTIVITA’ CLINICA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Fondazione Don Gnocchi IRCCS Firenze U.O. RIABILITAZIONE ORTOPEDICA</dc:title>
  <dc:creator>francesca</dc:creator>
  <cp:lastModifiedBy>francesca</cp:lastModifiedBy>
  <cp:revision>180</cp:revision>
  <dcterms:created xsi:type="dcterms:W3CDTF">2012-04-08T18:13:36Z</dcterms:created>
  <dcterms:modified xsi:type="dcterms:W3CDTF">2012-06-09T01:04:05Z</dcterms:modified>
</cp:coreProperties>
</file>