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5" r:id="rId4"/>
    <p:sldId id="258" r:id="rId5"/>
    <p:sldId id="274" r:id="rId6"/>
    <p:sldId id="276" r:id="rId7"/>
    <p:sldId id="283" r:id="rId8"/>
    <p:sldId id="272" r:id="rId9"/>
    <p:sldId id="278" r:id="rId10"/>
    <p:sldId id="280" r:id="rId11"/>
    <p:sldId id="282" r:id="rId12"/>
    <p:sldId id="273" r:id="rId13"/>
    <p:sldId id="281" r:id="rId14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990099"/>
    <a:srgbClr val="DA2067"/>
    <a:srgbClr val="1A0981"/>
    <a:srgbClr val="99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000F9-53FB-4F49-8076-45E15E8F959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274EC-BE35-4F49-99B1-A6F05A5A4E8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F28FD-5074-4EE0-80CF-F02996D179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9140E-BF1C-4D8B-A7FC-061E19AA2B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AD144-8E3B-4AD1-8148-20732F20ACC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0B3B3-9426-4453-B4D0-885B49883C9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8A112-94B2-448E-B372-B5ECDAED154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26C5D-EC82-46E8-B525-857A6C40A5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1424F-C092-4ACC-86ED-F2F407EC125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AF5B6-8B18-4108-9D5F-AAF2A48D57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taglia e arrotonda singolo angolo rettangolo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riangolo rettangolo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igura a mano liber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B00F1-304F-49F4-B9B8-ADFBA3B9F78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Segnaposto tito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29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80507A-C5BE-4D7A-A85E-7C54FA348E1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grpSp>
        <p:nvGrpSpPr>
          <p:cNvPr id="1033" name="Grup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67" r:id="rId2"/>
    <p:sldLayoutId id="2147483776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7" r:id="rId9"/>
    <p:sldLayoutId id="2147483773" r:id="rId10"/>
    <p:sldLayoutId id="21474837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Lucida Sans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Lucida Sans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Lucida Sans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Lucida Sans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Lucida Sans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Lucida Sans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Lucida Sans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Lucida Sans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principale\Desktop\infezioni%20respiratorie\Cecchini\_20100420184345_1848030.av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principale\Desktop\infezioni%20respiratorie\Cecchini\polmonite%201.avi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57232"/>
            <a:ext cx="7772400" cy="2214578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1A098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4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Un caso di </a:t>
            </a:r>
            <a:br>
              <a:rPr lang="it-IT" sz="4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it-IT" sz="4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polmonite interstiziale</a:t>
            </a:r>
            <a:br>
              <a:rPr lang="it-IT" sz="4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endParaRPr lang="it-IT" sz="4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1338" y="4143375"/>
            <a:ext cx="8061325" cy="1571625"/>
          </a:xfrm>
        </p:spPr>
        <p:txBody>
          <a:bodyPr/>
          <a:lstStyle/>
          <a:p>
            <a:pPr marR="0" algn="ctr" eaLnBrk="1" hangingPunct="1">
              <a:defRPr/>
            </a:pPr>
            <a:r>
              <a:rPr lang="it-IT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Dott. Paolo Cecchini</a:t>
            </a:r>
          </a:p>
          <a:p>
            <a:pPr marR="0" algn="ctr" eaLnBrk="1" hangingPunct="1">
              <a:defRPr/>
            </a:pPr>
            <a:r>
              <a:rPr lang="it-IT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Medicina d’Urgenza</a:t>
            </a:r>
          </a:p>
          <a:p>
            <a:pPr marR="0" algn="ctr" eaLnBrk="1" hangingPunct="1">
              <a:defRPr/>
            </a:pPr>
            <a:r>
              <a:rPr lang="it-IT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NSGD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_20100420184345_1848030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62000" y="533400"/>
            <a:ext cx="76200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olmonite 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62000" y="533400"/>
            <a:ext cx="76200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G_0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67844"/>
            <a:ext cx="6929486" cy="519711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071538" y="5643578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“</a:t>
            </a:r>
            <a:r>
              <a:rPr lang="it-IT" b="1" dirty="0" err="1" smtClean="0"/>
              <a:t>…multiple</a:t>
            </a:r>
            <a:r>
              <a:rPr lang="it-IT" b="1" dirty="0" smtClean="0"/>
              <a:t> </a:t>
            </a:r>
            <a:r>
              <a:rPr lang="it-IT" b="1" dirty="0" smtClean="0"/>
              <a:t>aree a vetro smerigliato in sede </a:t>
            </a:r>
            <a:r>
              <a:rPr lang="it-IT" b="1" dirty="0" err="1" smtClean="0"/>
              <a:t>subpleurica</a:t>
            </a:r>
            <a:r>
              <a:rPr lang="it-IT" b="1" dirty="0" smtClean="0"/>
              <a:t>  nei segmenti </a:t>
            </a:r>
            <a:r>
              <a:rPr lang="it-IT" b="1" dirty="0" err="1" smtClean="0"/>
              <a:t>posterobasali</a:t>
            </a:r>
            <a:r>
              <a:rPr lang="it-IT" b="1" dirty="0" smtClean="0"/>
              <a:t>  dei lobi inferiori più estesi a sinistra che diventano addensamenti in sede </a:t>
            </a:r>
            <a:r>
              <a:rPr lang="it-IT" b="1" dirty="0" err="1" smtClean="0"/>
              <a:t>sopradiaframmatica…</a:t>
            </a:r>
            <a:r>
              <a:rPr lang="it-IT" b="1" dirty="0" smtClean="0"/>
              <a:t>” 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7"/>
          <p:cNvSpPr>
            <a:spLocks noGrp="1"/>
          </p:cNvSpPr>
          <p:nvPr>
            <p:ph type="title"/>
          </p:nvPr>
        </p:nvSpPr>
        <p:spPr>
          <a:xfrm>
            <a:off x="928662" y="928688"/>
            <a:ext cx="6657975" cy="714375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4400" dirty="0" smtClean="0">
                <a:solidFill>
                  <a:srgbClr val="FF0000"/>
                </a:solidFill>
              </a:rPr>
              <a:t>Terapia</a:t>
            </a:r>
            <a:endParaRPr lang="it-IT" sz="3200" b="1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6389" name="Picture 2" descr="http://it.wrs.yahoo.com/_ylt=A0WTf20lGHNLlTQA06smDQx./SIG=12im9p000/EXP=1265920421/**http%3a/www.bd.com/vacutainer/hcw_safety/images/push_button.jpg"/>
          <p:cNvPicPr>
            <a:picLocks noChangeAspect="1" noChangeArrowheads="1"/>
          </p:cNvPicPr>
          <p:nvPr/>
        </p:nvPicPr>
        <p:blipFill>
          <a:blip r:embed="rId2" cstate="print"/>
          <a:srcRect l="3360" t="2919" r="3360" b="5836"/>
          <a:stretch>
            <a:fillRect/>
          </a:stretch>
        </p:blipFill>
        <p:spPr bwMode="auto">
          <a:xfrm>
            <a:off x="123804" y="714375"/>
            <a:ext cx="14478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1171580" y="1920085"/>
            <a:ext cx="6615130" cy="937411"/>
          </a:xfrm>
        </p:spPr>
        <p:txBody>
          <a:bodyPr/>
          <a:lstStyle/>
          <a:p>
            <a:r>
              <a:rPr lang="it-IT" dirty="0" err="1" smtClean="0"/>
              <a:t>Levofloxacina</a:t>
            </a:r>
            <a:r>
              <a:rPr lang="it-IT" dirty="0" smtClean="0"/>
              <a:t> 500 mg </a:t>
            </a:r>
            <a:r>
              <a:rPr lang="it-IT" dirty="0" err="1" smtClean="0"/>
              <a:t>ev</a:t>
            </a:r>
            <a:r>
              <a:rPr lang="it-IT" dirty="0" smtClean="0"/>
              <a:t> 2 volte al giorno</a:t>
            </a:r>
            <a:endParaRPr lang="it-IT" dirty="0"/>
          </a:p>
        </p:txBody>
      </p:sp>
      <p:sp>
        <p:nvSpPr>
          <p:cNvPr id="5" name="Segnaposto contenuto 9"/>
          <p:cNvSpPr>
            <a:spLocks noGrp="1"/>
          </p:cNvSpPr>
          <p:nvPr>
            <p:ph sz="half" idx="1"/>
          </p:nvPr>
        </p:nvSpPr>
        <p:spPr>
          <a:xfrm>
            <a:off x="1171580" y="2991655"/>
            <a:ext cx="6615130" cy="1080287"/>
          </a:xfrm>
        </p:spPr>
        <p:txBody>
          <a:bodyPr/>
          <a:lstStyle/>
          <a:p>
            <a:r>
              <a:rPr lang="it-IT" dirty="0" smtClean="0"/>
              <a:t>Dopo 3 giorni di terapia si osserva completa defervescenza </a:t>
            </a:r>
          </a:p>
        </p:txBody>
      </p:sp>
      <p:sp>
        <p:nvSpPr>
          <p:cNvPr id="6" name="Segnaposto contenuto 9"/>
          <p:cNvSpPr>
            <a:spLocks noGrp="1"/>
          </p:cNvSpPr>
          <p:nvPr>
            <p:ph sz="half" idx="1"/>
          </p:nvPr>
        </p:nvSpPr>
        <p:spPr>
          <a:xfrm>
            <a:off x="1142976" y="4357694"/>
            <a:ext cx="6615130" cy="1428760"/>
          </a:xfrm>
          <a:ln>
            <a:noFill/>
          </a:ln>
        </p:spPr>
        <p:txBody>
          <a:bodyPr/>
          <a:lstStyle/>
          <a:p>
            <a:r>
              <a:rPr lang="it-IT" dirty="0" smtClean="0"/>
              <a:t>Vengono </a:t>
            </a:r>
            <a:r>
              <a:rPr lang="it-IT" dirty="0" smtClean="0"/>
              <a:t>ripetute le indagini sierologiche:</a:t>
            </a:r>
          </a:p>
          <a:p>
            <a:pPr>
              <a:buNone/>
            </a:pPr>
            <a:r>
              <a:rPr lang="it-IT" dirty="0" smtClean="0"/>
              <a:t>		- Legionella 			</a:t>
            </a:r>
            <a:r>
              <a:rPr lang="it-IT" dirty="0" err="1" smtClean="0"/>
              <a:t>IgG</a:t>
            </a:r>
            <a:r>
              <a:rPr lang="it-IT" dirty="0" smtClean="0"/>
              <a:t>  0,50 						</a:t>
            </a:r>
            <a:r>
              <a:rPr lang="it-IT" b="1" dirty="0" err="1" smtClean="0">
                <a:solidFill>
                  <a:srgbClr val="FF0000"/>
                </a:solidFill>
              </a:rPr>
              <a:t>IgM</a:t>
            </a:r>
            <a:r>
              <a:rPr lang="it-IT" dirty="0" smtClean="0"/>
              <a:t>  </a:t>
            </a:r>
            <a:r>
              <a:rPr lang="it-IT" b="1" dirty="0" smtClean="0">
                <a:solidFill>
                  <a:srgbClr val="FF0000"/>
                </a:solidFill>
              </a:rPr>
              <a:t>23,4</a:t>
            </a:r>
            <a:r>
              <a:rPr lang="it-IT" dirty="0" smtClean="0"/>
              <a:t> 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5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209" y="928670"/>
            <a:ext cx="6215063" cy="571500"/>
          </a:xfrm>
        </p:spPr>
        <p:txBody>
          <a:bodyPr/>
          <a:lstStyle/>
          <a:p>
            <a:pPr algn="ctr" eaLnBrk="1" hangingPunct="1"/>
            <a:r>
              <a:rPr lang="it-IT" sz="3600" b="1" dirty="0" smtClean="0">
                <a:solidFill>
                  <a:srgbClr val="FF0000"/>
                </a:solidFill>
                <a:latin typeface="Book Antiqua" pitchFamily="18" charset="0"/>
              </a:rPr>
              <a:t>Presentazione del caso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857364"/>
            <a:ext cx="8572500" cy="4467236"/>
          </a:xfrm>
        </p:spPr>
        <p:txBody>
          <a:bodyPr/>
          <a:lstStyle/>
          <a:p>
            <a:pPr eaLnBrk="1" hangingPunct="1">
              <a:buFontTx/>
              <a:buNone/>
            </a:pPr>
            <a:endParaRPr lang="it-IT" dirty="0" smtClean="0"/>
          </a:p>
          <a:p>
            <a:pPr eaLnBrk="1" hangingPunct="1">
              <a:buFontTx/>
              <a:buNone/>
            </a:pPr>
            <a:endParaRPr lang="it-IT" dirty="0" smtClean="0"/>
          </a:p>
          <a:p>
            <a:pPr eaLnBrk="1" hangingPunct="1"/>
            <a:r>
              <a:rPr lang="it-IT" sz="3000" dirty="0" smtClean="0"/>
              <a:t>Donna di </a:t>
            </a:r>
            <a:r>
              <a:rPr lang="it-IT" sz="3000" dirty="0" smtClean="0"/>
              <a:t>24</a:t>
            </a:r>
            <a:r>
              <a:rPr lang="it-IT" sz="3000" dirty="0" smtClean="0"/>
              <a:t> </a:t>
            </a:r>
            <a:r>
              <a:rPr lang="it-IT" sz="3000" dirty="0" err="1" smtClean="0"/>
              <a:t>aa</a:t>
            </a:r>
            <a:endParaRPr lang="it-IT" sz="3000" dirty="0" smtClean="0"/>
          </a:p>
          <a:p>
            <a:pPr eaLnBrk="1" hangingPunct="1"/>
            <a:r>
              <a:rPr lang="it-IT" sz="3000" dirty="0" smtClean="0"/>
              <a:t>Non fumatrice</a:t>
            </a:r>
            <a:endParaRPr lang="it-IT" sz="3000" dirty="0" smtClean="0"/>
          </a:p>
          <a:p>
            <a:pPr eaLnBrk="1" hangingPunct="1"/>
            <a:r>
              <a:rPr lang="it-IT" sz="3000" dirty="0" smtClean="0"/>
              <a:t>Sempre stata bene</a:t>
            </a:r>
          </a:p>
          <a:p>
            <a:pPr eaLnBrk="1" hangingPunct="1">
              <a:buFontTx/>
              <a:buNone/>
            </a:pPr>
            <a:endParaRPr lang="it-IT" dirty="0" smtClean="0"/>
          </a:p>
        </p:txBody>
      </p:sp>
      <p:pic>
        <p:nvPicPr>
          <p:cNvPr id="4" name="Immagine 3" descr="NEWS_1226535658_ilary_bla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2214554"/>
            <a:ext cx="5080000" cy="3397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78039"/>
            <a:ext cx="8229600" cy="3565539"/>
          </a:xfrm>
        </p:spPr>
        <p:txBody>
          <a:bodyPr/>
          <a:lstStyle/>
          <a:p>
            <a:pPr eaLnBrk="1" hangingPunct="1"/>
            <a:endParaRPr lang="it-IT" dirty="0" smtClean="0"/>
          </a:p>
          <a:p>
            <a:pPr eaLnBrk="1" hangingPunct="1"/>
            <a:r>
              <a:rPr lang="it-IT" sz="2800" dirty="0" smtClean="0"/>
              <a:t>R</a:t>
            </a:r>
            <a:r>
              <a:rPr lang="it-IT" sz="2800" dirty="0" smtClean="0"/>
              <a:t>iferisce </a:t>
            </a:r>
            <a:r>
              <a:rPr lang="it-IT" sz="2800" dirty="0" smtClean="0"/>
              <a:t>da 5 giorni febbre elevata associata a intensa </a:t>
            </a:r>
            <a:r>
              <a:rPr lang="it-IT" sz="2800" dirty="0" smtClean="0"/>
              <a:t>cefalea, non </a:t>
            </a:r>
            <a:r>
              <a:rPr lang="it-IT" sz="2800" dirty="0" err="1" smtClean="0"/>
              <a:t>responsiva</a:t>
            </a:r>
            <a:r>
              <a:rPr lang="it-IT" sz="2800" dirty="0" smtClean="0"/>
              <a:t> al </a:t>
            </a:r>
            <a:r>
              <a:rPr lang="it-IT" sz="2800" dirty="0" smtClean="0"/>
              <a:t>paracetamolo</a:t>
            </a:r>
            <a:r>
              <a:rPr lang="it-IT" sz="2800" dirty="0" smtClean="0"/>
              <a:t>.</a:t>
            </a:r>
          </a:p>
          <a:p>
            <a:pPr eaLnBrk="1" hangingPunct="1"/>
            <a:r>
              <a:rPr lang="it-IT" sz="2800" dirty="0" smtClean="0"/>
              <a:t>E’</a:t>
            </a:r>
            <a:r>
              <a:rPr lang="it-IT" sz="2800" dirty="0" smtClean="0"/>
              <a:t> </a:t>
            </a:r>
            <a:r>
              <a:rPr lang="it-IT" sz="2800" dirty="0" smtClean="0"/>
              <a:t>in terapia con </a:t>
            </a:r>
            <a:r>
              <a:rPr lang="it-IT" sz="2800" dirty="0" err="1" smtClean="0"/>
              <a:t>azitromicina</a:t>
            </a:r>
            <a:r>
              <a:rPr lang="it-IT" sz="2800" dirty="0" smtClean="0"/>
              <a:t> 500 mg da 3 </a:t>
            </a:r>
            <a:r>
              <a:rPr lang="it-IT" sz="2800" dirty="0" err="1" smtClean="0"/>
              <a:t>gg</a:t>
            </a:r>
            <a:endParaRPr lang="it-IT" sz="2800" dirty="0" smtClean="0"/>
          </a:p>
          <a:p>
            <a:pPr eaLnBrk="1" hangingPunct="1"/>
            <a:r>
              <a:rPr lang="it-IT" sz="2800" dirty="0" smtClean="0"/>
              <a:t>Si presenta in PS</a:t>
            </a:r>
            <a:r>
              <a:rPr lang="it-IT" sz="2800" dirty="0" smtClean="0"/>
              <a:t> </a:t>
            </a:r>
            <a:r>
              <a:rPr lang="it-IT" sz="2800" dirty="0" smtClean="0"/>
              <a:t>per il persistere della cefalea e della febbre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25" y="1143000"/>
            <a:ext cx="6215063" cy="571500"/>
          </a:xfrm>
        </p:spPr>
        <p:txBody>
          <a:bodyPr/>
          <a:lstStyle/>
          <a:p>
            <a:pPr algn="ctr" eaLnBrk="1" hangingPunct="1"/>
            <a:r>
              <a:rPr lang="it-IT" sz="3600" b="1" dirty="0" smtClean="0">
                <a:solidFill>
                  <a:srgbClr val="FF0000"/>
                </a:solidFill>
                <a:latin typeface="Book Antiqua" pitchFamily="18" charset="0"/>
              </a:rPr>
              <a:t>Motivo dell’accesso al DEA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7972452" cy="2922597"/>
          </a:xfrm>
        </p:spPr>
        <p:txBody>
          <a:bodyPr/>
          <a:lstStyle/>
          <a:p>
            <a:pPr eaLnBrk="1" hangingPunct="1"/>
            <a:endParaRPr lang="it-IT" dirty="0" smtClean="0"/>
          </a:p>
          <a:p>
            <a:pPr eaLnBrk="1" hangingPunct="1"/>
            <a:r>
              <a:rPr lang="it-IT" sz="2800" dirty="0" smtClean="0"/>
              <a:t>Esame </a:t>
            </a:r>
            <a:r>
              <a:rPr lang="it-IT" sz="2800" dirty="0" smtClean="0"/>
              <a:t>obiettivo: </a:t>
            </a:r>
            <a:r>
              <a:rPr lang="it-IT" sz="2800" dirty="0" smtClean="0"/>
              <a:t>iperpiressia, (TC 39°), </a:t>
            </a:r>
          </a:p>
          <a:p>
            <a:pPr eaLnBrk="1" hangingPunct="1">
              <a:buNone/>
            </a:pPr>
            <a:r>
              <a:rPr lang="it-IT" sz="2800" dirty="0" smtClean="0"/>
              <a:t> </a:t>
            </a:r>
            <a:r>
              <a:rPr lang="it-IT" sz="2800" dirty="0" smtClean="0"/>
              <a:t>  PA 110/60, SaO2 97%; t</a:t>
            </a:r>
            <a:r>
              <a:rPr lang="it-IT" sz="2800" dirty="0" smtClean="0"/>
              <a:t>orace</a:t>
            </a:r>
            <a:r>
              <a:rPr lang="it-IT" sz="2800" dirty="0" smtClean="0"/>
              <a:t>: </a:t>
            </a:r>
            <a:r>
              <a:rPr lang="it-IT" sz="2800" dirty="0" err="1" smtClean="0"/>
              <a:t>ndp</a:t>
            </a:r>
            <a:r>
              <a:rPr lang="it-IT" sz="2800" dirty="0" smtClean="0"/>
              <a:t>; cuore: toni cardiaci ritmici 90 </a:t>
            </a:r>
            <a:r>
              <a:rPr lang="it-IT" sz="2800" dirty="0" err="1" smtClean="0"/>
              <a:t>bpm</a:t>
            </a:r>
            <a:r>
              <a:rPr lang="it-IT" sz="2800" dirty="0" smtClean="0"/>
              <a:t>; addome </a:t>
            </a:r>
            <a:r>
              <a:rPr lang="it-IT" sz="2800" dirty="0" smtClean="0"/>
              <a:t>trattabile</a:t>
            </a:r>
          </a:p>
          <a:p>
            <a:pPr eaLnBrk="1" hangingPunct="1"/>
            <a:r>
              <a:rPr lang="it-IT" sz="2800" dirty="0" smtClean="0"/>
              <a:t>Esame neurologico nella norma</a:t>
            </a:r>
            <a:endParaRPr lang="it-IT" sz="2800" dirty="0" smtClean="0"/>
          </a:p>
          <a:p>
            <a:pPr eaLnBrk="1" hangingPunct="1"/>
            <a:r>
              <a:rPr lang="it-IT" sz="2800" dirty="0" smtClean="0"/>
              <a:t>Esami ematici: nella norma</a:t>
            </a:r>
          </a:p>
          <a:p>
            <a:pPr eaLnBrk="1" hangingPunct="1"/>
            <a:r>
              <a:rPr lang="it-IT" sz="2800" dirty="0" smtClean="0"/>
              <a:t>TC cranio nella norma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25" y="1143000"/>
            <a:ext cx="6215063" cy="571500"/>
          </a:xfrm>
        </p:spPr>
        <p:txBody>
          <a:bodyPr/>
          <a:lstStyle/>
          <a:p>
            <a:pPr algn="ctr" eaLnBrk="1" hangingPunct="1"/>
            <a:r>
              <a:rPr lang="it-IT" sz="3600" b="1" dirty="0" smtClean="0">
                <a:solidFill>
                  <a:srgbClr val="FF0000"/>
                </a:solidFill>
                <a:latin typeface="Book Antiqua" pitchFamily="18" charset="0"/>
              </a:rPr>
              <a:t>Valutazione in DEA</a:t>
            </a:r>
            <a:endParaRPr lang="it-IT" sz="3600" b="1" dirty="0" smtClean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142984"/>
            <a:ext cx="8501122" cy="4389437"/>
          </a:xfrm>
        </p:spPr>
        <p:txBody>
          <a:bodyPr/>
          <a:lstStyle/>
          <a:p>
            <a:pPr eaLnBrk="1" hangingPunct="1"/>
            <a:endParaRPr lang="it-IT" dirty="0" smtClean="0"/>
          </a:p>
          <a:p>
            <a:pPr eaLnBrk="1" hangingPunct="1"/>
            <a:r>
              <a:rPr lang="it-IT" sz="2800" dirty="0" smtClean="0"/>
              <a:t>Viene </a:t>
            </a:r>
            <a:r>
              <a:rPr lang="it-IT" sz="2800" dirty="0" smtClean="0"/>
              <a:t>somministrato </a:t>
            </a:r>
            <a:r>
              <a:rPr lang="it-IT" sz="2800" dirty="0" err="1" smtClean="0"/>
              <a:t>ibuprofene</a:t>
            </a:r>
            <a:r>
              <a:rPr lang="it-IT" sz="2800" dirty="0" smtClean="0"/>
              <a:t> 600 </a:t>
            </a:r>
            <a:r>
              <a:rPr lang="it-IT" sz="2800" dirty="0" smtClean="0"/>
              <a:t>mg con </a:t>
            </a:r>
            <a:r>
              <a:rPr lang="it-IT" sz="2800" dirty="0" smtClean="0"/>
              <a:t>defervescenza e regressione della cefalea </a:t>
            </a:r>
          </a:p>
          <a:p>
            <a:pPr eaLnBrk="1" hangingPunct="1"/>
            <a:r>
              <a:rPr lang="it-IT" sz="2800" dirty="0" smtClean="0"/>
              <a:t>La paziente viene </a:t>
            </a:r>
            <a:r>
              <a:rPr lang="it-IT" sz="2800" dirty="0" smtClean="0"/>
              <a:t>dimessa</a:t>
            </a:r>
          </a:p>
          <a:p>
            <a:pPr eaLnBrk="1" hangingPunct="1">
              <a:buNone/>
            </a:pPr>
            <a:endParaRPr lang="it-IT" sz="2800" dirty="0" smtClean="0"/>
          </a:p>
          <a:p>
            <a:pPr eaLnBrk="1" hangingPunct="1">
              <a:buNone/>
            </a:pPr>
            <a:r>
              <a:rPr lang="it-IT" sz="2800" u="sng" dirty="0" smtClean="0"/>
              <a:t>CONSIGLI:  </a:t>
            </a:r>
            <a:endParaRPr lang="it-IT" sz="2800" u="sng" dirty="0" smtClean="0"/>
          </a:p>
          <a:p>
            <a:pPr eaLnBrk="1" hangingPunct="1"/>
            <a:r>
              <a:rPr lang="it-IT" sz="2800" dirty="0" smtClean="0"/>
              <a:t>idratazione</a:t>
            </a:r>
            <a:r>
              <a:rPr lang="it-IT" sz="2800" dirty="0" smtClean="0"/>
              <a:t>; </a:t>
            </a:r>
            <a:endParaRPr lang="it-IT" sz="2800" dirty="0" smtClean="0"/>
          </a:p>
          <a:p>
            <a:pPr eaLnBrk="1" hangingPunct="1"/>
            <a:r>
              <a:rPr lang="it-IT" sz="2800" dirty="0" err="1" smtClean="0"/>
              <a:t>ibuprofene</a:t>
            </a:r>
            <a:r>
              <a:rPr lang="it-IT" sz="2800" dirty="0" smtClean="0"/>
              <a:t> </a:t>
            </a:r>
            <a:r>
              <a:rPr lang="it-IT" sz="2800" dirty="0" smtClean="0"/>
              <a:t>600 mg 2 volte al giorno; </a:t>
            </a:r>
            <a:endParaRPr lang="it-IT" sz="2800" dirty="0" smtClean="0"/>
          </a:p>
          <a:p>
            <a:pPr eaLnBrk="1" hangingPunct="1"/>
            <a:r>
              <a:rPr lang="it-IT" sz="2800" dirty="0" smtClean="0"/>
              <a:t>controllo </a:t>
            </a:r>
            <a:r>
              <a:rPr lang="it-IT" sz="2800" dirty="0" smtClean="0"/>
              <a:t>clinico in DEA dopo 48 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2857520"/>
          </a:xfrm>
        </p:spPr>
        <p:txBody>
          <a:bodyPr/>
          <a:lstStyle/>
          <a:p>
            <a:r>
              <a:rPr lang="it-IT" sz="2800" dirty="0" smtClean="0"/>
              <a:t>La paziente torna in DEA riferendo persistenza di febbre elevata e cefalea  senza risposta ai FANS.</a:t>
            </a:r>
          </a:p>
          <a:p>
            <a:r>
              <a:rPr lang="it-IT" sz="2800" dirty="0" smtClean="0"/>
              <a:t>Esame obiettivo </a:t>
            </a:r>
            <a:r>
              <a:rPr lang="it-IT" sz="2800" dirty="0" smtClean="0"/>
              <a:t>negativo</a:t>
            </a:r>
          </a:p>
          <a:p>
            <a:r>
              <a:rPr lang="it-IT" sz="2800" dirty="0" smtClean="0"/>
              <a:t>La paziente esegue RX torace</a:t>
            </a:r>
          </a:p>
          <a:p>
            <a:endParaRPr lang="it-IT" sz="2800" dirty="0" smtClean="0"/>
          </a:p>
          <a:p>
            <a:endParaRPr lang="it-IT" sz="2800" dirty="0" smtClean="0"/>
          </a:p>
          <a:p>
            <a:endParaRPr lang="it-IT" sz="28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57290" y="1142988"/>
            <a:ext cx="62150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Controllo a 48 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t.wrs.yahoo.com/_ylt=A0WTf2j7C9JLX3EAHxgmDQx./SIG=135ctqh4m/EXP=1272143227/**http%3a/riverainmedical.com/assets/templates/riverain/assets/images/PAT00801_0.png"/>
          <p:cNvPicPr>
            <a:picLocks noChangeAspect="1" noChangeArrowheads="1"/>
          </p:cNvPicPr>
          <p:nvPr/>
        </p:nvPicPr>
        <p:blipFill>
          <a:blip r:embed="rId2" cstate="print"/>
          <a:srcRect t="8859" b="8859"/>
          <a:stretch>
            <a:fillRect/>
          </a:stretch>
        </p:blipFill>
        <p:spPr bwMode="auto">
          <a:xfrm>
            <a:off x="1643042" y="214290"/>
            <a:ext cx="6000792" cy="549544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142876" y="5606023"/>
            <a:ext cx="8929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  <a:latin typeface="+mn-lt"/>
              </a:rPr>
              <a:t>La paziente viene ricoverata in osservazione clinica</a:t>
            </a:r>
            <a:endParaRPr lang="it-IT" sz="40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7"/>
          <p:cNvSpPr>
            <a:spLocks noGrp="1"/>
          </p:cNvSpPr>
          <p:nvPr>
            <p:ph type="title"/>
          </p:nvPr>
        </p:nvSpPr>
        <p:spPr>
          <a:xfrm>
            <a:off x="1271611" y="928688"/>
            <a:ext cx="6657975" cy="714375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dirty="0" smtClean="0"/>
              <a:t> </a:t>
            </a:r>
            <a:r>
              <a:rPr lang="it-IT" sz="4000" b="1" dirty="0" smtClean="0">
                <a:solidFill>
                  <a:srgbClr val="FF0000"/>
                </a:solidFill>
                <a:latin typeface="+mn-lt"/>
              </a:rPr>
              <a:t>Esami effettuati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14348" y="1928802"/>
            <a:ext cx="2428875" cy="4500594"/>
          </a:xfrm>
        </p:spPr>
        <p:txBody>
          <a:bodyPr/>
          <a:lstStyle/>
          <a:p>
            <a:pPr eaLnBrk="1" hangingPunct="1">
              <a:buClr>
                <a:srgbClr val="FF0000"/>
              </a:buClr>
            </a:pPr>
            <a:r>
              <a:rPr lang="it-IT" sz="2400" b="1" dirty="0" smtClean="0">
                <a:solidFill>
                  <a:srgbClr val="FF0000"/>
                </a:solidFill>
              </a:rPr>
              <a:t>Esami ematici</a:t>
            </a:r>
            <a:endParaRPr lang="it-IT" b="1" dirty="0" smtClean="0">
              <a:solidFill>
                <a:srgbClr val="FF0000"/>
              </a:solidFill>
            </a:endParaRPr>
          </a:p>
          <a:p>
            <a:pPr eaLnBrk="1" hangingPunct="1">
              <a:buClr>
                <a:srgbClr val="FF0000"/>
              </a:buClr>
            </a:pPr>
            <a:r>
              <a:rPr lang="it-IT" sz="1800" b="1" dirty="0" smtClean="0"/>
              <a:t>Emocromo: </a:t>
            </a:r>
          </a:p>
          <a:p>
            <a:pPr eaLnBrk="1" hangingPunct="1">
              <a:buClr>
                <a:srgbClr val="FF0000"/>
              </a:buClr>
            </a:pPr>
            <a:r>
              <a:rPr lang="it-IT" sz="1800" b="1" dirty="0" err="1" smtClean="0"/>
              <a:t>Hb</a:t>
            </a:r>
            <a:r>
              <a:rPr lang="it-IT" sz="1800" b="1" dirty="0" smtClean="0"/>
              <a:t> 11</a:t>
            </a:r>
          </a:p>
          <a:p>
            <a:pPr eaLnBrk="1" hangingPunct="1">
              <a:buClr>
                <a:srgbClr val="FF0000"/>
              </a:buClr>
            </a:pPr>
            <a:r>
              <a:rPr lang="it-IT" sz="1800" b="1" dirty="0" smtClean="0"/>
              <a:t>PLTS </a:t>
            </a:r>
            <a:r>
              <a:rPr lang="it-IT" sz="1800" b="1" dirty="0" smtClean="0">
                <a:solidFill>
                  <a:srgbClr val="FF0000"/>
                </a:solidFill>
              </a:rPr>
              <a:t>1</a:t>
            </a:r>
            <a:r>
              <a:rPr lang="it-IT" sz="1800" b="1" dirty="0" smtClean="0">
                <a:solidFill>
                  <a:srgbClr val="FF0000"/>
                </a:solidFill>
              </a:rPr>
              <a:t>11</a:t>
            </a:r>
            <a:endParaRPr lang="it-IT" sz="1800" b="1" dirty="0" smtClean="0">
              <a:solidFill>
                <a:srgbClr val="FF0000"/>
              </a:solidFill>
            </a:endParaRPr>
          </a:p>
          <a:p>
            <a:pPr eaLnBrk="1" hangingPunct="1">
              <a:buClr>
                <a:srgbClr val="FF0000"/>
              </a:buClr>
            </a:pPr>
            <a:r>
              <a:rPr lang="it-IT" sz="1800" b="1" dirty="0" smtClean="0"/>
              <a:t>GB </a:t>
            </a:r>
            <a:r>
              <a:rPr lang="it-IT" sz="1800" b="1" dirty="0" smtClean="0">
                <a:solidFill>
                  <a:srgbClr val="FF0000"/>
                </a:solidFill>
              </a:rPr>
              <a:t>3,5</a:t>
            </a:r>
          </a:p>
          <a:p>
            <a:pPr eaLnBrk="1" hangingPunct="1">
              <a:buClr>
                <a:srgbClr val="FF0000"/>
              </a:buClr>
            </a:pPr>
            <a:r>
              <a:rPr lang="it-IT" sz="1800" b="1" dirty="0" smtClean="0"/>
              <a:t>Chimica:</a:t>
            </a:r>
          </a:p>
          <a:p>
            <a:pPr eaLnBrk="1" hangingPunct="1">
              <a:buClr>
                <a:srgbClr val="FF0000"/>
              </a:buClr>
            </a:pPr>
            <a:r>
              <a:rPr lang="it-IT" sz="1800" b="1" dirty="0" smtClean="0"/>
              <a:t>Creatinina  0,53</a:t>
            </a:r>
          </a:p>
          <a:p>
            <a:pPr eaLnBrk="1" hangingPunct="1">
              <a:buClr>
                <a:srgbClr val="FF0000"/>
              </a:buClr>
            </a:pPr>
            <a:r>
              <a:rPr lang="it-IT" sz="1800" b="1" dirty="0" smtClean="0"/>
              <a:t>Sodio 138  </a:t>
            </a:r>
          </a:p>
          <a:p>
            <a:pPr eaLnBrk="1" hangingPunct="1">
              <a:buClr>
                <a:srgbClr val="FF0000"/>
              </a:buClr>
            </a:pPr>
            <a:r>
              <a:rPr lang="it-IT" sz="1800" b="1" dirty="0" smtClean="0"/>
              <a:t>Potassio 3,6</a:t>
            </a:r>
          </a:p>
          <a:p>
            <a:pPr eaLnBrk="1" hangingPunct="1">
              <a:buClr>
                <a:srgbClr val="FF0000"/>
              </a:buClr>
            </a:pPr>
            <a:r>
              <a:rPr lang="it-IT" sz="1800" b="1" dirty="0" smtClean="0"/>
              <a:t>AST </a:t>
            </a:r>
            <a:r>
              <a:rPr lang="it-IT" sz="1800" b="1" dirty="0" smtClean="0">
                <a:solidFill>
                  <a:srgbClr val="FF0000"/>
                </a:solidFill>
              </a:rPr>
              <a:t>58</a:t>
            </a:r>
          </a:p>
          <a:p>
            <a:pPr eaLnBrk="1" hangingPunct="1">
              <a:buClr>
                <a:srgbClr val="FF0000"/>
              </a:buClr>
            </a:pPr>
            <a:r>
              <a:rPr lang="it-IT" sz="1800" b="1" dirty="0" smtClean="0"/>
              <a:t>ALT </a:t>
            </a:r>
            <a:r>
              <a:rPr lang="it-IT" sz="1800" b="1" dirty="0" smtClean="0">
                <a:solidFill>
                  <a:srgbClr val="FF0000"/>
                </a:solidFill>
              </a:rPr>
              <a:t>82</a:t>
            </a:r>
            <a:r>
              <a:rPr lang="it-IT" sz="1800" b="1" dirty="0" smtClean="0"/>
              <a:t> </a:t>
            </a:r>
          </a:p>
          <a:p>
            <a:pPr eaLnBrk="1" hangingPunct="1">
              <a:buClr>
                <a:srgbClr val="FF0000"/>
              </a:buClr>
            </a:pPr>
            <a:r>
              <a:rPr lang="it-IT" sz="1800" b="1" dirty="0" smtClean="0"/>
              <a:t>PCR </a:t>
            </a:r>
            <a:r>
              <a:rPr lang="it-IT" sz="1800" b="1" dirty="0" smtClean="0">
                <a:solidFill>
                  <a:srgbClr val="FF0000"/>
                </a:solidFill>
              </a:rPr>
              <a:t>24,4</a:t>
            </a:r>
          </a:p>
          <a:p>
            <a:pPr eaLnBrk="1" hangingPunct="1">
              <a:buClr>
                <a:srgbClr val="FF0000"/>
              </a:buClr>
            </a:pPr>
            <a:r>
              <a:rPr lang="it-IT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Procalcitonina</a:t>
            </a:r>
            <a:r>
              <a:rPr lang="it-IT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0,6</a:t>
            </a:r>
            <a:endParaRPr lang="it-IT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buClr>
                <a:srgbClr val="FF0000"/>
              </a:buClr>
            </a:pPr>
            <a:endParaRPr lang="it-IT" sz="1800" b="1" dirty="0" smtClean="0"/>
          </a:p>
        </p:txBody>
      </p:sp>
      <p:sp>
        <p:nvSpPr>
          <p:cNvPr id="16388" name="Segnaposto contenuto 4"/>
          <p:cNvSpPr>
            <a:spLocks noGrp="1"/>
          </p:cNvSpPr>
          <p:nvPr>
            <p:ph sz="half" idx="2"/>
          </p:nvPr>
        </p:nvSpPr>
        <p:spPr>
          <a:xfrm>
            <a:off x="3643306" y="1928802"/>
            <a:ext cx="5214945" cy="457203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it-IT" sz="2400" b="1" dirty="0" smtClean="0">
                <a:solidFill>
                  <a:srgbClr val="FF0000"/>
                </a:solidFill>
              </a:rPr>
              <a:t>Indagini sierologiche</a:t>
            </a:r>
          </a:p>
          <a:p>
            <a:pPr eaLnBrk="1" hangingPunct="1"/>
            <a:r>
              <a:rPr lang="it-IT" sz="1800" b="1" dirty="0" smtClean="0"/>
              <a:t>CMV              	</a:t>
            </a:r>
            <a:r>
              <a:rPr lang="it-IT" sz="1800" b="1" dirty="0" err="1" smtClean="0"/>
              <a:t>IgG</a:t>
            </a:r>
            <a:r>
              <a:rPr lang="it-IT" sz="1800" b="1" dirty="0" smtClean="0"/>
              <a:t> e </a:t>
            </a:r>
            <a:r>
              <a:rPr lang="it-IT" sz="1800" b="1" dirty="0" err="1" smtClean="0"/>
              <a:t>IgM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neg</a:t>
            </a:r>
            <a:endParaRPr lang="it-IT" sz="1800" b="1" dirty="0" smtClean="0"/>
          </a:p>
          <a:p>
            <a:pPr eaLnBrk="1" hangingPunct="1"/>
            <a:r>
              <a:rPr lang="it-IT" sz="1800" b="1" dirty="0" err="1" smtClean="0"/>
              <a:t>Mycoplasma</a:t>
            </a:r>
            <a:r>
              <a:rPr lang="it-IT" sz="1800" b="1" dirty="0" smtClean="0"/>
              <a:t>  </a:t>
            </a:r>
            <a:r>
              <a:rPr lang="it-IT" sz="1800" b="1" dirty="0" smtClean="0"/>
              <a:t>	</a:t>
            </a:r>
            <a:r>
              <a:rPr lang="it-IT" sz="1800" b="1" dirty="0" err="1" smtClean="0"/>
              <a:t>IgG</a:t>
            </a:r>
            <a:r>
              <a:rPr lang="it-IT" sz="1800" b="1" dirty="0" smtClean="0"/>
              <a:t> e </a:t>
            </a:r>
            <a:r>
              <a:rPr lang="it-IT" sz="1800" b="1" dirty="0" err="1" smtClean="0"/>
              <a:t>IgM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neg</a:t>
            </a:r>
            <a:endParaRPr lang="it-IT" sz="1800" b="1" dirty="0" smtClean="0"/>
          </a:p>
          <a:p>
            <a:pPr eaLnBrk="1" hangingPunct="1"/>
            <a:r>
              <a:rPr lang="it-IT" sz="1800" b="1" dirty="0" err="1" smtClean="0"/>
              <a:t>Adenovirus</a:t>
            </a:r>
            <a:r>
              <a:rPr lang="it-IT" sz="1800" b="1" dirty="0" smtClean="0"/>
              <a:t> 	</a:t>
            </a:r>
            <a:r>
              <a:rPr lang="it-IT" sz="1800" b="1" dirty="0" err="1" smtClean="0"/>
              <a:t>IgG</a:t>
            </a:r>
            <a:r>
              <a:rPr lang="it-IT" sz="1800" b="1" dirty="0" smtClean="0"/>
              <a:t> </a:t>
            </a:r>
            <a:r>
              <a:rPr lang="it-IT" sz="1800" b="1" dirty="0" smtClean="0"/>
              <a:t>e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IgM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neg</a:t>
            </a:r>
            <a:endParaRPr lang="it-IT" sz="1800" b="1" dirty="0" smtClean="0"/>
          </a:p>
          <a:p>
            <a:pPr eaLnBrk="1" hangingPunct="1"/>
            <a:r>
              <a:rPr lang="it-IT" sz="1800" b="1" dirty="0" err="1" smtClean="0"/>
              <a:t>Chlamydia</a:t>
            </a:r>
            <a:r>
              <a:rPr lang="it-IT" sz="1800" b="1" dirty="0" smtClean="0"/>
              <a:t>	negativo</a:t>
            </a:r>
          </a:p>
          <a:p>
            <a:pPr eaLnBrk="1" hangingPunct="1"/>
            <a:r>
              <a:rPr lang="it-IT" sz="1800" b="1" dirty="0" smtClean="0"/>
              <a:t>EBV		</a:t>
            </a:r>
            <a:r>
              <a:rPr lang="it-IT" sz="1800" b="1" dirty="0" err="1" smtClean="0"/>
              <a:t>IgG</a:t>
            </a:r>
            <a:r>
              <a:rPr lang="it-IT" sz="1800" b="1" dirty="0" smtClean="0"/>
              <a:t> e </a:t>
            </a:r>
            <a:r>
              <a:rPr lang="it-IT" sz="1800" b="1" dirty="0" err="1" smtClean="0"/>
              <a:t>IgM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neg</a:t>
            </a:r>
            <a:endParaRPr lang="it-IT" sz="1800" b="1" dirty="0" smtClean="0"/>
          </a:p>
          <a:p>
            <a:pPr eaLnBrk="1" hangingPunct="1"/>
            <a:r>
              <a:rPr lang="it-IT" sz="1800" b="1" dirty="0" smtClean="0"/>
              <a:t>HIV		negativo</a:t>
            </a:r>
          </a:p>
          <a:p>
            <a:pPr eaLnBrk="1" hangingPunct="1"/>
            <a:r>
              <a:rPr lang="it-IT" sz="1800" b="1" dirty="0" smtClean="0"/>
              <a:t>H1N1 </a:t>
            </a:r>
            <a:r>
              <a:rPr lang="it-IT" sz="1800" b="1" dirty="0" smtClean="0"/>
              <a:t>(tampone</a:t>
            </a:r>
            <a:r>
              <a:rPr lang="it-IT" sz="1800" b="1" dirty="0" smtClean="0"/>
              <a:t>) negativo</a:t>
            </a:r>
          </a:p>
          <a:p>
            <a:pPr eaLnBrk="1" hangingPunct="1"/>
            <a:r>
              <a:rPr lang="it-IT" sz="1800" b="1" dirty="0" err="1" smtClean="0"/>
              <a:t>Ag</a:t>
            </a:r>
            <a:r>
              <a:rPr lang="it-IT" sz="1800" b="1" dirty="0" smtClean="0"/>
              <a:t> </a:t>
            </a:r>
            <a:r>
              <a:rPr lang="it-IT" sz="1800" b="1" dirty="0" smtClean="0"/>
              <a:t>urinario </a:t>
            </a:r>
            <a:r>
              <a:rPr lang="it-IT" sz="1800" b="1" dirty="0" smtClean="0"/>
              <a:t>Legionella </a:t>
            </a:r>
            <a:r>
              <a:rPr lang="it-IT" sz="1800" b="1" dirty="0" smtClean="0"/>
              <a:t> negativo</a:t>
            </a:r>
            <a:r>
              <a:rPr lang="it-IT" sz="1800" b="1" dirty="0" smtClean="0"/>
              <a:t> </a:t>
            </a:r>
          </a:p>
          <a:p>
            <a:pPr eaLnBrk="1" hangingPunct="1"/>
            <a:r>
              <a:rPr lang="it-IT" sz="1800" b="1" dirty="0" err="1" smtClean="0"/>
              <a:t>Ag</a:t>
            </a:r>
            <a:r>
              <a:rPr lang="it-IT" sz="1800" b="1" dirty="0" smtClean="0"/>
              <a:t> urinario </a:t>
            </a:r>
            <a:r>
              <a:rPr lang="it-IT" sz="1800" b="1" dirty="0" smtClean="0"/>
              <a:t>S. pneumonie  negativo</a:t>
            </a:r>
            <a:endParaRPr lang="it-IT" sz="1800" b="1" dirty="0" smtClean="0"/>
          </a:p>
          <a:p>
            <a:pPr eaLnBrk="1" hangingPunct="1"/>
            <a:r>
              <a:rPr lang="it-IT" sz="1800" b="1" dirty="0" smtClean="0"/>
              <a:t>Legionella 	</a:t>
            </a:r>
            <a:r>
              <a:rPr lang="it-IT" sz="1800" b="1" dirty="0" err="1" smtClean="0"/>
              <a:t>IgG</a:t>
            </a:r>
            <a:r>
              <a:rPr lang="it-IT" sz="1800" b="1" dirty="0" smtClean="0"/>
              <a:t> negativo </a:t>
            </a:r>
            <a:r>
              <a:rPr lang="it-IT" sz="1800" b="1" dirty="0" err="1" smtClean="0"/>
              <a:t>IgM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lim</a:t>
            </a:r>
            <a:r>
              <a:rPr lang="it-IT" sz="1800" b="1" dirty="0" smtClean="0"/>
              <a:t> sup.</a:t>
            </a:r>
          </a:p>
          <a:p>
            <a:pPr eaLnBrk="1" hangingPunct="1"/>
            <a:r>
              <a:rPr lang="it-IT" sz="1800" b="1" dirty="0" smtClean="0"/>
              <a:t>Emocolture</a:t>
            </a:r>
            <a:r>
              <a:rPr lang="it-IT" sz="1800" b="1" dirty="0" smtClean="0"/>
              <a:t>	negative</a:t>
            </a:r>
          </a:p>
          <a:p>
            <a:pPr eaLnBrk="1" hangingPunct="1"/>
            <a:r>
              <a:rPr lang="it-IT" sz="1800" b="1" dirty="0" smtClean="0"/>
              <a:t>Autoanticorpi	negativo</a:t>
            </a:r>
          </a:p>
          <a:p>
            <a:pPr lvl="6">
              <a:buNone/>
            </a:pPr>
            <a:r>
              <a:rPr lang="it-IT" sz="1800" b="1" dirty="0" smtClean="0"/>
              <a:t> </a:t>
            </a:r>
          </a:p>
          <a:p>
            <a:pPr eaLnBrk="1" hangingPunct="1"/>
            <a:endParaRPr lang="it-IT" sz="1800" b="1" dirty="0" smtClean="0"/>
          </a:p>
        </p:txBody>
      </p:sp>
      <p:pic>
        <p:nvPicPr>
          <p:cNvPr id="7" name="Picture 6" descr="vacutainer da As~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2500330" cy="146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e 5"/>
          <p:cNvSpPr/>
          <p:nvPr/>
        </p:nvSpPr>
        <p:spPr>
          <a:xfrm>
            <a:off x="6929454" y="5214950"/>
            <a:ext cx="1428760" cy="5715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7"/>
          <p:cNvSpPr>
            <a:spLocks noGrp="1"/>
          </p:cNvSpPr>
          <p:nvPr>
            <p:ph type="title"/>
          </p:nvPr>
        </p:nvSpPr>
        <p:spPr>
          <a:xfrm>
            <a:off x="928662" y="928688"/>
            <a:ext cx="6657975" cy="714375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4000" b="1" dirty="0" smtClean="0">
                <a:solidFill>
                  <a:srgbClr val="FF0000"/>
                </a:solidFill>
                <a:latin typeface="+mn-lt"/>
              </a:rPr>
              <a:t>Terapia</a:t>
            </a:r>
            <a:endParaRPr lang="it-IT" sz="2800" b="1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6389" name="Picture 2" descr="http://it.wrs.yahoo.com/_ylt=A0WTf20lGHNLlTQA06smDQx./SIG=12im9p000/EXP=1265920421/**http%3a/www.bd.com/vacutainer/hcw_safety/images/push_button.jpg"/>
          <p:cNvPicPr>
            <a:picLocks noChangeAspect="1" noChangeArrowheads="1"/>
          </p:cNvPicPr>
          <p:nvPr/>
        </p:nvPicPr>
        <p:blipFill>
          <a:blip r:embed="rId2" cstate="print"/>
          <a:srcRect l="3360" t="2919" r="3360" b="5836"/>
          <a:stretch>
            <a:fillRect/>
          </a:stretch>
        </p:blipFill>
        <p:spPr bwMode="auto">
          <a:xfrm>
            <a:off x="123804" y="714375"/>
            <a:ext cx="14478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1100142" y="2348713"/>
            <a:ext cx="6615130" cy="222329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sz="2800" dirty="0" smtClean="0"/>
              <a:t>Idratazione</a:t>
            </a:r>
          </a:p>
          <a:p>
            <a:pPr>
              <a:lnSpc>
                <a:spcPct val="150000"/>
              </a:lnSpc>
            </a:pPr>
            <a:r>
              <a:rPr lang="it-IT" sz="2800" dirty="0" smtClean="0"/>
              <a:t>FANS per il controllo dell’iperpiressia</a:t>
            </a:r>
          </a:p>
          <a:p>
            <a:pPr>
              <a:lnSpc>
                <a:spcPct val="150000"/>
              </a:lnSpc>
            </a:pPr>
            <a:r>
              <a:rPr lang="it-IT" sz="2800" dirty="0" smtClean="0"/>
              <a:t>No antibiotici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Personalizzato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99FFCC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e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onalizzato 3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99FFCC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Personalizzato 3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99FFCC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869</TotalTime>
  <Words>272</Words>
  <Application>Microsoft Office PowerPoint</Application>
  <PresentationFormat>Presentazione su schermo (4:3)</PresentationFormat>
  <Paragraphs>74</Paragraphs>
  <Slides>13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Equinozio</vt:lpstr>
      <vt:lpstr>Un caso di  polmonite interstiziale </vt:lpstr>
      <vt:lpstr>Presentazione del caso</vt:lpstr>
      <vt:lpstr>Motivo dell’accesso al DEA</vt:lpstr>
      <vt:lpstr>Valutazione in DEA</vt:lpstr>
      <vt:lpstr>Diapositiva 5</vt:lpstr>
      <vt:lpstr>Diapositiva 6</vt:lpstr>
      <vt:lpstr>Diapositiva 7</vt:lpstr>
      <vt:lpstr> Esami effettuati</vt:lpstr>
      <vt:lpstr>Terapia</vt:lpstr>
      <vt:lpstr>Diapositiva 10</vt:lpstr>
      <vt:lpstr>Diapositiva 11</vt:lpstr>
      <vt:lpstr>Diapositiva 12</vt:lpstr>
      <vt:lpstr>Terapia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caso di  Ipertensione arteriosa scarsamente controllata</dc:title>
  <dc:creator>S.S</dc:creator>
  <cp:lastModifiedBy>principale</cp:lastModifiedBy>
  <cp:revision>95</cp:revision>
  <dcterms:created xsi:type="dcterms:W3CDTF">2010-02-05T14:21:41Z</dcterms:created>
  <dcterms:modified xsi:type="dcterms:W3CDTF">2010-04-23T21:30:23Z</dcterms:modified>
</cp:coreProperties>
</file>