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8" r:id="rId2"/>
    <p:sldId id="259" r:id="rId3"/>
    <p:sldId id="260" r:id="rId4"/>
    <p:sldId id="300" r:id="rId5"/>
    <p:sldId id="261" r:id="rId6"/>
    <p:sldId id="262" r:id="rId7"/>
    <p:sldId id="265" r:id="rId8"/>
    <p:sldId id="266" r:id="rId9"/>
    <p:sldId id="301" r:id="rId10"/>
    <p:sldId id="267" r:id="rId11"/>
    <p:sldId id="268" r:id="rId12"/>
    <p:sldId id="269" r:id="rId13"/>
    <p:sldId id="302" r:id="rId14"/>
    <p:sldId id="270" r:id="rId15"/>
    <p:sldId id="273" r:id="rId16"/>
    <p:sldId id="271" r:id="rId17"/>
    <p:sldId id="272" r:id="rId18"/>
    <p:sldId id="263" r:id="rId19"/>
    <p:sldId id="293" r:id="rId20"/>
    <p:sldId id="292" r:id="rId21"/>
    <p:sldId id="276" r:id="rId22"/>
    <p:sldId id="291" r:id="rId23"/>
    <p:sldId id="274" r:id="rId24"/>
    <p:sldId id="279" r:id="rId25"/>
    <p:sldId id="296" r:id="rId26"/>
    <p:sldId id="295" r:id="rId27"/>
    <p:sldId id="294" r:id="rId28"/>
    <p:sldId id="289" r:id="rId29"/>
    <p:sldId id="305" r:id="rId30"/>
    <p:sldId id="286" r:id="rId31"/>
    <p:sldId id="285" r:id="rId32"/>
    <p:sldId id="287" r:id="rId33"/>
    <p:sldId id="288" r:id="rId34"/>
    <p:sldId id="298" r:id="rId35"/>
    <p:sldId id="306" r:id="rId36"/>
    <p:sldId id="304" r:id="rId37"/>
    <p:sldId id="307" r:id="rId38"/>
    <p:sldId id="280" r:id="rId3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p:restoredTop sz="77957" autoAdjust="0"/>
  </p:normalViewPr>
  <p:slideViewPr>
    <p:cSldViewPr>
      <p:cViewPr varScale="1">
        <p:scale>
          <a:sx n="56" d="100"/>
          <a:sy n="56" d="100"/>
        </p:scale>
        <p:origin x="-1776"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53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8D04F0-4D45-4E21-9848-A5AAD393612E}" type="datetimeFigureOut">
              <a:rPr lang="it-IT" smtClean="0"/>
              <a:pPr/>
              <a:t>01/06/2013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9B09A8-FDB1-4980-B072-E39C85197305}"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egnaposto immagine diapositiva 1"/>
          <p:cNvSpPr>
            <a:spLocks noGrp="1" noRot="1" noChangeAspect="1" noTextEdit="1"/>
          </p:cNvSpPr>
          <p:nvPr>
            <p:ph type="sldImg"/>
          </p:nvPr>
        </p:nvSpPr>
        <p:spPr>
          <a:ln/>
        </p:spPr>
      </p:sp>
      <p:sp>
        <p:nvSpPr>
          <p:cNvPr id="3" name="Segnaposto note 2"/>
          <p:cNvSpPr>
            <a:spLocks noGrp="1"/>
          </p:cNvSpPr>
          <p:nvPr>
            <p:ph type="body" idx="1"/>
          </p:nvPr>
        </p:nvSpPr>
        <p:spPr/>
        <p:txBody>
          <a:bodyPr>
            <a:normAutofit fontScale="55000" lnSpcReduction="20000"/>
          </a:bodyPr>
          <a:lstStyle/>
          <a:p>
            <a:pPr eaLnBrk="1" hangingPunct="1">
              <a:defRPr/>
            </a:pPr>
            <a:r>
              <a:rPr lang="en-US" b="1" dirty="0" smtClean="0"/>
              <a:t> 20 </a:t>
            </a:r>
            <a:r>
              <a:rPr lang="en-US" b="1" dirty="0" err="1" smtClean="0"/>
              <a:t>minuti</a:t>
            </a:r>
            <a:r>
              <a:rPr lang="en-US" b="1" dirty="0" smtClean="0"/>
              <a:t> </a:t>
            </a:r>
            <a:r>
              <a:rPr lang="en-US" b="1" dirty="0" err="1" smtClean="0"/>
              <a:t>scarsi</a:t>
            </a:r>
            <a:endParaRPr lang="it-IT" b="1" dirty="0" smtClean="0"/>
          </a:p>
        </p:txBody>
      </p:sp>
      <p:sp>
        <p:nvSpPr>
          <p:cNvPr id="45060" name="Segnaposto numero diapositiva 3"/>
          <p:cNvSpPr>
            <a:spLocks noGrp="1"/>
          </p:cNvSpPr>
          <p:nvPr>
            <p:ph type="sldNum" sz="quarter" idx="5"/>
          </p:nvPr>
        </p:nvSpPr>
        <p:spPr>
          <a:noFill/>
        </p:spPr>
        <p:txBody>
          <a:bodyPr/>
          <a:lstStyle/>
          <a:p>
            <a:fld id="{2BAF3198-29F1-42FD-84CC-3502B63E2830}" type="slidenum">
              <a:rPr lang="en-US" altLang="ja-JP" smtClean="0">
                <a:latin typeface="Arial" pitchFamily="34" charset="0"/>
                <a:ea typeface="ＭＳ Ｐゴシック" charset="-128"/>
              </a:rPr>
              <a:pPr/>
              <a:t>1</a:t>
            </a:fld>
            <a:endParaRPr lang="en-US" altLang="ja-JP" smtClean="0">
              <a:latin typeface="Arial" pitchFamily="34" charset="0"/>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92500" lnSpcReduction="20000"/>
          </a:bodyPr>
          <a:lstStyle/>
          <a:p>
            <a:r>
              <a:rPr lang="en-US" sz="1200" b="1" kern="1200" baseline="0" dirty="0" err="1" smtClean="0">
                <a:solidFill>
                  <a:schemeClr val="tx1"/>
                </a:solidFill>
                <a:latin typeface="+mn-lt"/>
                <a:ea typeface="+mn-ea"/>
                <a:cs typeface="+mn-cs"/>
              </a:rPr>
              <a:t>Nella</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commissione</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patenti</a:t>
            </a:r>
            <a:r>
              <a:rPr lang="en-US" sz="1200" b="1" kern="1200" baseline="0" dirty="0" smtClean="0">
                <a:solidFill>
                  <a:schemeClr val="tx1"/>
                </a:solidFill>
                <a:latin typeface="+mn-lt"/>
                <a:ea typeface="+mn-ea"/>
                <a:cs typeface="+mn-cs"/>
              </a:rPr>
              <a:t> mi </a:t>
            </a:r>
            <a:r>
              <a:rPr lang="en-US" sz="1200" b="1" kern="1200" baseline="0" dirty="0" err="1" smtClean="0">
                <a:solidFill>
                  <a:schemeClr val="tx1"/>
                </a:solidFill>
                <a:latin typeface="+mn-lt"/>
                <a:ea typeface="+mn-ea"/>
                <a:cs typeface="+mn-cs"/>
              </a:rPr>
              <a:t>sono</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trovato</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spesso</a:t>
            </a:r>
            <a:r>
              <a:rPr lang="en-US" sz="1200" b="1" kern="1200" baseline="0" dirty="0" smtClean="0">
                <a:solidFill>
                  <a:schemeClr val="tx1"/>
                </a:solidFill>
                <a:latin typeface="+mn-lt"/>
                <a:ea typeface="+mn-ea"/>
                <a:cs typeface="+mn-cs"/>
              </a:rPr>
              <a:t> a </a:t>
            </a:r>
            <a:r>
              <a:rPr lang="en-US" sz="1200" b="1" kern="1200" baseline="0" dirty="0" err="1" smtClean="0">
                <a:solidFill>
                  <a:schemeClr val="tx1"/>
                </a:solidFill>
                <a:latin typeface="+mn-lt"/>
                <a:ea typeface="+mn-ea"/>
                <a:cs typeface="+mn-cs"/>
              </a:rPr>
              <a:t>visitare</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persone</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che</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avevano</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preso</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il</a:t>
            </a:r>
            <a:r>
              <a:rPr lang="en-US" sz="1200" b="1" kern="1200" baseline="0" dirty="0" smtClean="0">
                <a:solidFill>
                  <a:schemeClr val="tx1"/>
                </a:solidFill>
                <a:latin typeface="+mn-lt"/>
                <a:ea typeface="+mn-ea"/>
                <a:cs typeface="+mn-cs"/>
              </a:rPr>
              <a:t> PB per </a:t>
            </a:r>
            <a:r>
              <a:rPr lang="en-US" sz="1200" b="1" kern="1200" baseline="0" dirty="0" err="1" smtClean="0">
                <a:solidFill>
                  <a:schemeClr val="tx1"/>
                </a:solidFill>
                <a:latin typeface="+mn-lt"/>
                <a:ea typeface="+mn-ea"/>
                <a:cs typeface="+mn-cs"/>
              </a:rPr>
              <a:t>decenni</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senza</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che</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questo</a:t>
            </a:r>
            <a:r>
              <a:rPr lang="en-US" sz="1200" b="1" kern="1200" baseline="0" dirty="0" smtClean="0">
                <a:solidFill>
                  <a:schemeClr val="tx1"/>
                </a:solidFill>
                <a:latin typeface="+mn-lt"/>
                <a:ea typeface="+mn-ea"/>
                <a:cs typeface="+mn-cs"/>
              </a:rPr>
              <a:t> fosse </a:t>
            </a:r>
            <a:r>
              <a:rPr lang="en-US" sz="1200" b="1" kern="1200" baseline="0" dirty="0" err="1" smtClean="0">
                <a:solidFill>
                  <a:schemeClr val="tx1"/>
                </a:solidFill>
                <a:latin typeface="+mn-lt"/>
                <a:ea typeface="+mn-ea"/>
                <a:cs typeface="+mn-cs"/>
              </a:rPr>
              <a:t>giustificato</a:t>
            </a:r>
            <a:r>
              <a:rPr lang="en-US" sz="1200" b="1" kern="1200" baseline="0" dirty="0" smtClean="0">
                <a:solidFill>
                  <a:schemeClr val="tx1"/>
                </a:solidFill>
                <a:latin typeface="+mn-lt"/>
                <a:ea typeface="+mn-ea"/>
                <a:cs typeface="+mn-cs"/>
              </a:rPr>
              <a:t>!</a:t>
            </a:r>
          </a:p>
          <a:p>
            <a:r>
              <a:rPr lang="en-US" sz="1200" b="1" kern="1200" baseline="0" dirty="0" smtClean="0">
                <a:solidFill>
                  <a:schemeClr val="tx1"/>
                </a:solidFill>
                <a:latin typeface="+mn-lt"/>
                <a:ea typeface="+mn-ea"/>
                <a:cs typeface="+mn-cs"/>
              </a:rPr>
              <a:t>The diagnostic yield of the EEG in the presence of a first seizure is substantial, as on average 50% of patients have abnormal tracings. An EEG done in the first 24 h after the seizure has a greater probability of detecting </a:t>
            </a:r>
            <a:r>
              <a:rPr lang="en-US" sz="1200" b="1" kern="1200" baseline="0" dirty="0" err="1" smtClean="0">
                <a:solidFill>
                  <a:schemeClr val="tx1"/>
                </a:solidFill>
                <a:latin typeface="+mn-lt"/>
                <a:ea typeface="+mn-ea"/>
                <a:cs typeface="+mn-cs"/>
              </a:rPr>
              <a:t>epileptiform</a:t>
            </a:r>
            <a:r>
              <a:rPr lang="en-US" sz="1200" b="1" kern="1200" baseline="0" dirty="0" smtClean="0">
                <a:solidFill>
                  <a:schemeClr val="tx1"/>
                </a:solidFill>
                <a:latin typeface="+mn-lt"/>
                <a:ea typeface="+mn-ea"/>
                <a:cs typeface="+mn-cs"/>
              </a:rPr>
              <a:t> abnormalities than an EEG done in the subsequent days. The additional yield of sleep-deprived EEG and sleep EEG is uncertain.</a:t>
            </a:r>
            <a:endParaRPr lang="it-IT" sz="120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Structural brain abnormalities</a:t>
            </a:r>
            <a:r>
              <a:rPr lang="en-US" sz="1200" kern="1200" baseline="0" dirty="0" smtClean="0">
                <a:solidFill>
                  <a:schemeClr val="tx1"/>
                </a:solidFill>
                <a:latin typeface="+mn-lt"/>
                <a:ea typeface="+mn-ea"/>
                <a:cs typeface="+mn-cs"/>
              </a:rPr>
              <a:t>, as detected by </a:t>
            </a:r>
            <a:r>
              <a:rPr lang="en-US" sz="1200" kern="1200" baseline="0" dirty="0" err="1" smtClean="0">
                <a:solidFill>
                  <a:schemeClr val="tx1"/>
                </a:solidFill>
                <a:latin typeface="+mn-lt"/>
                <a:ea typeface="+mn-ea"/>
                <a:cs typeface="+mn-cs"/>
              </a:rPr>
              <a:t>neuroimaging</a:t>
            </a:r>
            <a:r>
              <a:rPr lang="en-US" sz="1200" kern="1200" baseline="0" dirty="0" smtClean="0">
                <a:solidFill>
                  <a:schemeClr val="tx1"/>
                </a:solidFill>
                <a:latin typeface="+mn-lt"/>
                <a:ea typeface="+mn-ea"/>
                <a:cs typeface="+mn-cs"/>
              </a:rPr>
              <a:t>, may be </a:t>
            </a:r>
            <a:r>
              <a:rPr lang="en-US" sz="1200" b="1" kern="1200" baseline="0" dirty="0" smtClean="0">
                <a:solidFill>
                  <a:schemeClr val="tx1"/>
                </a:solidFill>
                <a:latin typeface="+mn-lt"/>
                <a:ea typeface="+mn-ea"/>
                <a:cs typeface="+mn-cs"/>
              </a:rPr>
              <a:t>found in up to one-half of adults </a:t>
            </a:r>
            <a:r>
              <a:rPr lang="en-US" sz="1200" kern="1200" baseline="0" dirty="0" smtClean="0">
                <a:solidFill>
                  <a:schemeClr val="tx1"/>
                </a:solidFill>
                <a:latin typeface="+mn-lt"/>
                <a:ea typeface="+mn-ea"/>
                <a:cs typeface="+mn-cs"/>
              </a:rPr>
              <a:t>(Russo &amp; Goldstein, 1983) and in up to one-third of children (</a:t>
            </a:r>
            <a:r>
              <a:rPr lang="en-US" sz="1200" kern="1200" baseline="0" dirty="0" err="1" smtClean="0">
                <a:solidFill>
                  <a:schemeClr val="tx1"/>
                </a:solidFill>
                <a:latin typeface="+mn-lt"/>
                <a:ea typeface="+mn-ea"/>
                <a:cs typeface="+mn-cs"/>
              </a:rPr>
              <a:t>Hirtz</a:t>
            </a:r>
            <a:r>
              <a:rPr lang="en-US" sz="1200" kern="1200" baseline="0" dirty="0" smtClean="0">
                <a:solidFill>
                  <a:schemeClr val="tx1"/>
                </a:solidFill>
                <a:latin typeface="+mn-lt"/>
                <a:ea typeface="+mn-ea"/>
                <a:cs typeface="+mn-cs"/>
              </a:rPr>
              <a:t> et al., 2000). There are consistent findings on the greater sensitivity of MRI compared to CT for the diagnosis of </a:t>
            </a:r>
            <a:r>
              <a:rPr lang="en-US" sz="1200" kern="1200" baseline="0" dirty="0" err="1" smtClean="0">
                <a:solidFill>
                  <a:schemeClr val="tx1"/>
                </a:solidFill>
                <a:latin typeface="+mn-lt"/>
                <a:ea typeface="+mn-ea"/>
                <a:cs typeface="+mn-cs"/>
              </a:rPr>
              <a:t>epileptogenic</a:t>
            </a:r>
            <a:r>
              <a:rPr lang="en-US" sz="1200" kern="1200" baseline="0" dirty="0" smtClean="0">
                <a:solidFill>
                  <a:schemeClr val="tx1"/>
                </a:solidFill>
                <a:latin typeface="+mn-lt"/>
                <a:ea typeface="+mn-ea"/>
                <a:cs typeface="+mn-cs"/>
              </a:rPr>
              <a:t> conditions (</a:t>
            </a:r>
            <a:r>
              <a:rPr lang="en-US" sz="1200" kern="1200" baseline="0" dirty="0" err="1" smtClean="0">
                <a:solidFill>
                  <a:schemeClr val="tx1"/>
                </a:solidFill>
                <a:latin typeface="+mn-lt"/>
                <a:ea typeface="+mn-ea"/>
                <a:cs typeface="+mn-cs"/>
              </a:rPr>
              <a:t>Hirtz</a:t>
            </a:r>
            <a:r>
              <a:rPr lang="en-US" sz="1200" kern="1200" baseline="0" dirty="0" smtClean="0">
                <a:solidFill>
                  <a:schemeClr val="tx1"/>
                </a:solidFill>
                <a:latin typeface="+mn-lt"/>
                <a:ea typeface="+mn-ea"/>
                <a:cs typeface="+mn-cs"/>
              </a:rPr>
              <a:t> et al., 2000). By contrast, MRI is mandatory for the detection of structural brain abnormalities, to assess the risk of relapse, and to guide therapeutic management in patients with cryptogenic and remote symptomatic epilepsies. The role of MRI is less defined in the diagnostic workup and prognostic assessment of patients with idiopathic epilepsy. There is no evidence that MRI is superior to CT scan in an emergency setting, at least in children (Ferry, 1992).</a:t>
            </a:r>
          </a:p>
          <a:p>
            <a:r>
              <a:rPr lang="en-US" sz="1200" kern="1200" baseline="0" dirty="0" smtClean="0">
                <a:solidFill>
                  <a:schemeClr val="tx1"/>
                </a:solidFill>
                <a:latin typeface="+mn-lt"/>
                <a:ea typeface="+mn-ea"/>
                <a:cs typeface="+mn-cs"/>
              </a:rPr>
              <a:t> </a:t>
            </a:r>
            <a:endParaRPr lang="it-IT" dirty="0"/>
          </a:p>
        </p:txBody>
      </p:sp>
      <p:sp>
        <p:nvSpPr>
          <p:cNvPr id="4" name="Segnaposto numero diapositiva 3"/>
          <p:cNvSpPr>
            <a:spLocks noGrp="1"/>
          </p:cNvSpPr>
          <p:nvPr>
            <p:ph type="sldNum" sz="quarter" idx="10"/>
          </p:nvPr>
        </p:nvSpPr>
        <p:spPr/>
        <p:txBody>
          <a:bodyPr/>
          <a:lstStyle/>
          <a:p>
            <a:fld id="{319B09A8-FDB1-4980-B072-E39C85197305}" type="slidenum">
              <a:rPr lang="it-IT" smtClean="0"/>
              <a:pPr/>
              <a:t>15</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Data </a:t>
            </a:r>
            <a:r>
              <a:rPr lang="it-IT" dirty="0" err="1" smtClean="0"/>
              <a:t>from</a:t>
            </a:r>
            <a:r>
              <a:rPr lang="it-IT" dirty="0" smtClean="0"/>
              <a:t> the first </a:t>
            </a:r>
            <a:r>
              <a:rPr lang="it-IT" dirty="0" err="1" smtClean="0"/>
              <a:t>epidemiological</a:t>
            </a:r>
            <a:r>
              <a:rPr lang="it-IT" dirty="0" smtClean="0"/>
              <a:t> </a:t>
            </a:r>
            <a:r>
              <a:rPr lang="it-IT" dirty="0" err="1" smtClean="0"/>
              <a:t>studies</a:t>
            </a:r>
            <a:r>
              <a:rPr lang="it-IT" dirty="0" smtClean="0"/>
              <a:t> !</a:t>
            </a:r>
          </a:p>
          <a:p>
            <a:endParaRPr lang="it-IT" dirty="0" smtClean="0"/>
          </a:p>
          <a:p>
            <a:r>
              <a:rPr lang="it-IT" sz="1200" kern="1200" baseline="0" dirty="0" err="1" smtClean="0">
                <a:solidFill>
                  <a:schemeClr val="tx1"/>
                </a:solidFill>
                <a:latin typeface="+mn-lt"/>
                <a:ea typeface="+mn-ea"/>
                <a:cs typeface="+mn-cs"/>
              </a:rPr>
              <a:t>If</a:t>
            </a:r>
            <a:r>
              <a:rPr lang="it-IT" sz="1200" kern="1200" baseline="0" dirty="0" smtClean="0">
                <a:solidFill>
                  <a:schemeClr val="tx1"/>
                </a:solidFill>
                <a:latin typeface="+mn-lt"/>
                <a:ea typeface="+mn-ea"/>
                <a:cs typeface="+mn-cs"/>
              </a:rPr>
              <a:t> a first </a:t>
            </a:r>
            <a:r>
              <a:rPr lang="it-IT" sz="1200" kern="1200" baseline="0" dirty="0" err="1" smtClean="0">
                <a:solidFill>
                  <a:schemeClr val="tx1"/>
                </a:solidFill>
                <a:latin typeface="+mn-lt"/>
                <a:ea typeface="+mn-ea"/>
                <a:cs typeface="+mn-cs"/>
              </a:rPr>
              <a:t>seizure</a:t>
            </a:r>
            <a:r>
              <a:rPr lang="it-IT"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is </a:t>
            </a:r>
            <a:r>
              <a:rPr lang="en-US" sz="1200" b="1" kern="1200" baseline="0" dirty="0" smtClean="0">
                <a:solidFill>
                  <a:schemeClr val="tx1"/>
                </a:solidFill>
                <a:latin typeface="+mn-lt"/>
                <a:ea typeface="+mn-ea"/>
                <a:cs typeface="+mn-cs"/>
              </a:rPr>
              <a:t>unprovoked</a:t>
            </a:r>
            <a:r>
              <a:rPr lang="en-US" sz="1200" kern="1200" baseline="0" dirty="0" smtClean="0">
                <a:solidFill>
                  <a:schemeClr val="tx1"/>
                </a:solidFill>
                <a:latin typeface="+mn-lt"/>
                <a:ea typeface="+mn-ea"/>
                <a:cs typeface="+mn-cs"/>
              </a:rPr>
              <a:t>, however, meta-analyses suggest that </a:t>
            </a:r>
            <a:r>
              <a:rPr lang="en-US" sz="1200" b="1" kern="1200" baseline="0" dirty="0" smtClean="0">
                <a:solidFill>
                  <a:schemeClr val="tx1"/>
                </a:solidFill>
                <a:latin typeface="+mn-lt"/>
                <a:ea typeface="+mn-ea"/>
                <a:cs typeface="+mn-cs"/>
              </a:rPr>
              <a:t>30-50% will recu</a:t>
            </a:r>
            <a:r>
              <a:rPr lang="en-US" sz="1200" kern="1200" baseline="0" dirty="0" smtClean="0">
                <a:solidFill>
                  <a:schemeClr val="tx1"/>
                </a:solidFill>
                <a:latin typeface="+mn-lt"/>
                <a:ea typeface="+mn-ea"/>
                <a:cs typeface="+mn-cs"/>
              </a:rPr>
              <a:t>r; and after a second unprovoked seizure,  70-80% will recur, justifying the diagnosis of epilepsy (a tendency for recurrent seizures).3–5</a:t>
            </a:r>
            <a:endParaRPr lang="it-IT" dirty="0"/>
          </a:p>
        </p:txBody>
      </p:sp>
      <p:sp>
        <p:nvSpPr>
          <p:cNvPr id="4" name="Segnaposto numero diapositiva 3"/>
          <p:cNvSpPr>
            <a:spLocks noGrp="1"/>
          </p:cNvSpPr>
          <p:nvPr>
            <p:ph type="sldNum" sz="quarter" idx="10"/>
          </p:nvPr>
        </p:nvSpPr>
        <p:spPr/>
        <p:txBody>
          <a:bodyPr/>
          <a:lstStyle/>
          <a:p>
            <a:fld id="{A862CC41-2DD6-4BF1-B71C-E2CD191417CD}" type="slidenum">
              <a:rPr lang="it-IT" smtClean="0"/>
              <a:pPr/>
              <a:t>17</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1CBF8C-E386-420C-A43B-3EAECC813011}" type="slidenum">
              <a:rPr lang="it-IT"/>
              <a:pPr/>
              <a:t>19</a:t>
            </a:fld>
            <a:endParaRPr lang="it-IT"/>
          </a:p>
        </p:txBody>
      </p:sp>
      <p:sp>
        <p:nvSpPr>
          <p:cNvPr id="3481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48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E3445E-6A31-4527-8982-D9C213EEEFA2}" type="slidenum">
              <a:rPr lang="it-IT"/>
              <a:pPr/>
              <a:t>20</a:t>
            </a:fld>
            <a:endParaRPr lang="it-IT"/>
          </a:p>
        </p:txBody>
      </p:sp>
      <p:sp>
        <p:nvSpPr>
          <p:cNvPr id="3891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89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egnaposto immagine diapositiva 1"/>
          <p:cNvSpPr>
            <a:spLocks noGrp="1" noRot="1" noChangeAspect="1" noTextEdit="1"/>
          </p:cNvSpPr>
          <p:nvPr>
            <p:ph type="sldImg"/>
          </p:nvPr>
        </p:nvSpPr>
        <p:spPr>
          <a:ln/>
        </p:spPr>
      </p:sp>
      <p:sp>
        <p:nvSpPr>
          <p:cNvPr id="19459" name="Segnaposto note 2"/>
          <p:cNvSpPr>
            <a:spLocks noGrp="1"/>
          </p:cNvSpPr>
          <p:nvPr>
            <p:ph type="body" idx="1"/>
          </p:nvPr>
        </p:nvSpPr>
        <p:spPr>
          <a:noFill/>
          <a:ln/>
        </p:spPr>
        <p:txBody>
          <a:bodyPr/>
          <a:lstStyle/>
          <a:p>
            <a:endParaRPr lang="it-IT" smtClean="0">
              <a:latin typeface="Arial" pitchFamily="34" charset="0"/>
              <a:ea typeface="ＭＳ Ｐゴシック" pitchFamily="34" charset="-128"/>
            </a:endParaRPr>
          </a:p>
        </p:txBody>
      </p:sp>
      <p:sp>
        <p:nvSpPr>
          <p:cNvPr id="19460" name="Segnaposto numero diapositiva 3"/>
          <p:cNvSpPr>
            <a:spLocks noGrp="1"/>
          </p:cNvSpPr>
          <p:nvPr>
            <p:ph type="sldNum" sz="quarter" idx="5"/>
          </p:nvPr>
        </p:nvSpPr>
        <p:spPr>
          <a:noFill/>
        </p:spPr>
        <p:txBody>
          <a:bodyPr/>
          <a:lstStyle/>
          <a:p>
            <a:fld id="{A10F1B4D-C6AD-4D89-90E0-10D5B9588A14}" type="slidenum">
              <a:rPr lang="it-IT" smtClean="0">
                <a:latin typeface="Arial" pitchFamily="34" charset="0"/>
                <a:ea typeface="ＭＳ Ｐゴシック" pitchFamily="34" charset="-128"/>
              </a:rPr>
              <a:pPr/>
              <a:t>21</a:t>
            </a:fld>
            <a:endParaRPr lang="it-IT" smtClean="0">
              <a:latin typeface="Arial" pitchFamily="34"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057E9A-C966-4B83-89A5-4495DA69DA51}" type="slidenum">
              <a:rPr lang="it-IT"/>
              <a:pPr/>
              <a:t>22</a:t>
            </a:fld>
            <a:endParaRPr lang="it-IT"/>
          </a:p>
        </p:txBody>
      </p:sp>
      <p:sp>
        <p:nvSpPr>
          <p:cNvPr id="4301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30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Dove inizia la degenerazione??? Nella demenza di Alzheimer e nelle altre? </a:t>
            </a:r>
            <a:endParaRPr lang="it-IT" dirty="0"/>
          </a:p>
        </p:txBody>
      </p:sp>
      <p:sp>
        <p:nvSpPr>
          <p:cNvPr id="4" name="Segnaposto numero diapositiva 3"/>
          <p:cNvSpPr>
            <a:spLocks noGrp="1"/>
          </p:cNvSpPr>
          <p:nvPr>
            <p:ph type="sldNum" sz="quarter" idx="10"/>
          </p:nvPr>
        </p:nvSpPr>
        <p:spPr/>
        <p:txBody>
          <a:bodyPr/>
          <a:lstStyle/>
          <a:p>
            <a:fld id="{319B09A8-FDB1-4980-B072-E39C85197305}" type="slidenum">
              <a:rPr lang="it-IT" smtClean="0"/>
              <a:pPr/>
              <a:t>27</a:t>
            </a:fld>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spect="1" noChangeArrowheads="1" noTextEdit="1"/>
          </p:cNvSpPr>
          <p:nvPr>
            <p:ph type="sldImg"/>
          </p:nvPr>
        </p:nvSpPr>
        <p:spPr>
          <a:xfrm>
            <a:off x="1150938" y="692150"/>
            <a:ext cx="4556125" cy="3416300"/>
          </a:xfrm>
          <a:ln/>
        </p:spPr>
      </p:sp>
      <p:sp>
        <p:nvSpPr>
          <p:cNvPr id="24678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L’attività fisica, la patente. </a:t>
            </a:r>
            <a:endParaRPr lang="it-IT" dirty="0"/>
          </a:p>
        </p:txBody>
      </p:sp>
      <p:sp>
        <p:nvSpPr>
          <p:cNvPr id="4" name="Segnaposto numero diapositiva 3"/>
          <p:cNvSpPr>
            <a:spLocks noGrp="1"/>
          </p:cNvSpPr>
          <p:nvPr>
            <p:ph type="sldNum" sz="quarter" idx="10"/>
          </p:nvPr>
        </p:nvSpPr>
        <p:spPr/>
        <p:txBody>
          <a:bodyPr/>
          <a:lstStyle/>
          <a:p>
            <a:fld id="{319B09A8-FDB1-4980-B072-E39C85197305}" type="slidenum">
              <a:rPr lang="it-IT" smtClean="0"/>
              <a:pPr/>
              <a:t>31</a:t>
            </a:fld>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egnaposto immagine diapositiva 1"/>
          <p:cNvSpPr>
            <a:spLocks noGrp="1" noRot="1" noChangeAspect="1" noTextEdit="1"/>
          </p:cNvSpPr>
          <p:nvPr>
            <p:ph type="sldImg"/>
          </p:nvPr>
        </p:nvSpPr>
        <p:spPr>
          <a:ln/>
        </p:spPr>
      </p:sp>
      <p:sp>
        <p:nvSpPr>
          <p:cNvPr id="20483" name="Segnaposto note 2"/>
          <p:cNvSpPr>
            <a:spLocks noGrp="1"/>
          </p:cNvSpPr>
          <p:nvPr>
            <p:ph type="body" idx="1"/>
          </p:nvPr>
        </p:nvSpPr>
        <p:spPr>
          <a:noFill/>
          <a:ln/>
        </p:spPr>
        <p:txBody>
          <a:bodyPr/>
          <a:lstStyle/>
          <a:p>
            <a:endParaRPr lang="it-IT" smtClean="0">
              <a:latin typeface="Arial" pitchFamily="34" charset="0"/>
              <a:ea typeface="ＭＳ Ｐゴシック" pitchFamily="34" charset="-128"/>
            </a:endParaRPr>
          </a:p>
        </p:txBody>
      </p:sp>
      <p:sp>
        <p:nvSpPr>
          <p:cNvPr id="20484" name="Segnaposto numero diapositiva 3"/>
          <p:cNvSpPr>
            <a:spLocks noGrp="1"/>
          </p:cNvSpPr>
          <p:nvPr>
            <p:ph type="sldNum" sz="quarter" idx="5"/>
          </p:nvPr>
        </p:nvSpPr>
        <p:spPr>
          <a:noFill/>
        </p:spPr>
        <p:txBody>
          <a:bodyPr/>
          <a:lstStyle/>
          <a:p>
            <a:fld id="{8D05C896-ABD8-43E5-A4AC-75F918584EEA}" type="slidenum">
              <a:rPr lang="it-IT" smtClean="0">
                <a:latin typeface="Arial" pitchFamily="34" charset="0"/>
                <a:ea typeface="ＭＳ Ｐゴシック" pitchFamily="34" charset="-128"/>
              </a:rPr>
              <a:pPr/>
              <a:t>33</a:t>
            </a:fld>
            <a:endParaRPr lang="it-IT" smtClean="0">
              <a:latin typeface="Arial"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Fare l’esempio del </a:t>
            </a:r>
            <a:r>
              <a:rPr lang="it-IT" dirty="0" err="1" smtClean="0"/>
              <a:t>paz</a:t>
            </a:r>
            <a:r>
              <a:rPr lang="it-IT" dirty="0" smtClean="0"/>
              <a:t> con aura epigastrica </a:t>
            </a:r>
            <a:endParaRPr lang="it-IT" dirty="0"/>
          </a:p>
        </p:txBody>
      </p:sp>
      <p:sp>
        <p:nvSpPr>
          <p:cNvPr id="4" name="Segnaposto numero diapositiva 3"/>
          <p:cNvSpPr>
            <a:spLocks noGrp="1"/>
          </p:cNvSpPr>
          <p:nvPr>
            <p:ph type="sldNum" sz="quarter" idx="10"/>
          </p:nvPr>
        </p:nvSpPr>
        <p:spPr/>
        <p:txBody>
          <a:bodyPr/>
          <a:lstStyle/>
          <a:p>
            <a:fld id="{319B09A8-FDB1-4980-B072-E39C85197305}" type="slidenum">
              <a:rPr lang="it-IT" smtClean="0"/>
              <a:pPr/>
              <a:t>7</a:t>
            </a:fld>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249C79-2AA7-45FA-85C1-A640AA5A7310}" type="slidenum">
              <a:rPr lang="it-IT"/>
              <a:pPr/>
              <a:t>34</a:t>
            </a:fld>
            <a:endParaRPr lang="it-IT"/>
          </a:p>
        </p:txBody>
      </p:sp>
      <p:sp>
        <p:nvSpPr>
          <p:cNvPr id="6144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14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Rot="1" noChangeAspect="1" noChangeArrowheads="1" noTextEdit="1"/>
          </p:cNvSpPr>
          <p:nvPr>
            <p:ph type="sldImg"/>
          </p:nvPr>
        </p:nvSpPr>
        <p:spPr>
          <a:xfrm>
            <a:off x="690564" y="692075"/>
            <a:ext cx="5476875" cy="3415819"/>
          </a:xfrm>
          <a:ln/>
        </p:spPr>
      </p:sp>
      <p:sp>
        <p:nvSpPr>
          <p:cNvPr id="24576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19B09A8-FDB1-4980-B072-E39C85197305}" type="slidenum">
              <a:rPr lang="it-IT" smtClean="0"/>
              <a:pPr/>
              <a:t>37</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4BE46DEF-92ED-47BA-BFF1-ABD1FD9BA08E}" type="slidenum">
              <a:rPr lang="it-IT"/>
              <a:pPr/>
              <a:t>8</a:t>
            </a:fld>
            <a:endParaRPr lang="it-IT"/>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BDCEFC-2F3C-4AF0-874B-D0D2F7915A79}" type="slidenum">
              <a:rPr lang="it-IT"/>
              <a:pPr/>
              <a:t>9</a:t>
            </a:fld>
            <a:endParaRPr lang="it-IT"/>
          </a:p>
        </p:txBody>
      </p:sp>
      <p:sp>
        <p:nvSpPr>
          <p:cNvPr id="589826" name="Rectangle 2"/>
          <p:cNvSpPr>
            <a:spLocks noGrp="1" noRot="1" noChangeAspect="1" noChangeArrowheads="1" noTextEdit="1"/>
          </p:cNvSpPr>
          <p:nvPr>
            <p:ph type="sldImg"/>
          </p:nvPr>
        </p:nvSpPr>
        <p:spPr>
          <a:ln/>
        </p:spPr>
      </p:sp>
      <p:sp>
        <p:nvSpPr>
          <p:cNvPr id="589827" name="Rectangle 3"/>
          <p:cNvSpPr>
            <a:spLocks noGrp="1" noChangeArrowheads="1"/>
          </p:cNvSpPr>
          <p:nvPr>
            <p:ph type="body" idx="1"/>
          </p:nvPr>
        </p:nvSpPr>
        <p:spPr/>
        <p:txBody>
          <a:bodyPr/>
          <a:lstStyle/>
          <a:p>
            <a:r>
              <a:rPr lang="it-IT"/>
              <a:t>Dire che la crisi è come una frase i cui vocaboli sono dati dall’espressione funzionale delle aree sequenzialmente coinvolte dalla scarica critica. Attenzione però, ci sono aree cerebrali silenti!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4C737024-CACE-41FF-AEF9-319E1974E3A5}" type="slidenum">
              <a:rPr lang="en-GB" smtClean="0"/>
              <a:pPr/>
              <a:t>10</a:t>
            </a:fld>
            <a:endParaRPr lang="en-GB" smtClean="0"/>
          </a:p>
        </p:txBody>
      </p:sp>
      <p:sp>
        <p:nvSpPr>
          <p:cNvPr id="48131" name="Rectangle 1026"/>
          <p:cNvSpPr>
            <a:spLocks noGrp="1" noRot="1" noChangeAspect="1" noChangeArrowheads="1" noTextEdit="1"/>
          </p:cNvSpPr>
          <p:nvPr>
            <p:ph type="sldImg"/>
          </p:nvPr>
        </p:nvSpPr>
        <p:spPr>
          <a:ln/>
        </p:spPr>
      </p:sp>
      <p:sp>
        <p:nvSpPr>
          <p:cNvPr id="48132" name="Rectangle 1027"/>
          <p:cNvSpPr>
            <a:spLocks noGrp="1" noChangeArrowheads="1"/>
          </p:cNvSpPr>
          <p:nvPr>
            <p:ph type="body" idx="1"/>
          </p:nvPr>
        </p:nvSpPr>
        <p:spPr>
          <a:noFill/>
          <a:ln/>
        </p:spPr>
        <p:txBody>
          <a:bodyPr/>
          <a:lstStyle/>
          <a:p>
            <a:r>
              <a:rPr lang="en-GB" dirty="0" err="1" smtClean="0"/>
              <a:t>Che</a:t>
            </a:r>
            <a:r>
              <a:rPr lang="en-GB" dirty="0" smtClean="0"/>
              <a:t> </a:t>
            </a:r>
            <a:r>
              <a:rPr lang="en-GB" dirty="0" err="1" smtClean="0"/>
              <a:t>ovvietà</a:t>
            </a:r>
            <a:r>
              <a:rPr lang="en-GB" dirty="0" smtClean="0"/>
              <a:t> è </a:t>
            </a:r>
            <a:r>
              <a:rPr lang="en-GB" dirty="0" err="1" smtClean="0"/>
              <a:t>questa</a:t>
            </a:r>
            <a:r>
              <a:rPr lang="en-GB" dirty="0" smtClean="0"/>
              <a:t>?</a:t>
            </a:r>
          </a:p>
          <a:p>
            <a:r>
              <a:rPr lang="en-US" sz="1200" kern="1200" baseline="0" dirty="0" smtClean="0">
                <a:solidFill>
                  <a:schemeClr val="tx1"/>
                </a:solidFill>
                <a:latin typeface="+mn-lt"/>
                <a:ea typeface="+mn-ea"/>
                <a:cs typeface="+mn-cs"/>
              </a:rPr>
              <a:t>In a patient presenting with a first epileptic seizure, other clinical disorders must be accurately excluded. These include other neurological conditions (</a:t>
            </a:r>
            <a:r>
              <a:rPr lang="en-US" sz="1200" b="1" kern="1200" baseline="0" dirty="0" smtClean="0">
                <a:solidFill>
                  <a:schemeClr val="tx1"/>
                </a:solidFill>
                <a:latin typeface="+mn-lt"/>
                <a:ea typeface="+mn-ea"/>
                <a:cs typeface="+mn-cs"/>
              </a:rPr>
              <a:t>transient ischemic attacks, migraine, narcolepsy, and restless legs syndrome</a:t>
            </a:r>
            <a:r>
              <a:rPr lang="en-US" sz="1200" kern="1200" baseline="0" dirty="0" smtClean="0">
                <a:solidFill>
                  <a:schemeClr val="tx1"/>
                </a:solidFill>
                <a:latin typeface="+mn-lt"/>
                <a:ea typeface="+mn-ea"/>
                <a:cs typeface="+mn-cs"/>
              </a:rPr>
              <a:t>), cardiovascular disorders </a:t>
            </a:r>
            <a:r>
              <a:rPr lang="en-US" sz="1200" b="1" kern="1200" baseline="0" dirty="0" smtClean="0">
                <a:solidFill>
                  <a:schemeClr val="tx1"/>
                </a:solidFill>
                <a:latin typeface="+mn-lt"/>
                <a:ea typeface="+mn-ea"/>
                <a:cs typeface="+mn-cs"/>
              </a:rPr>
              <a:t>(syncope and other cardiac sources of loss of consciousness</a:t>
            </a:r>
            <a:r>
              <a:rPr lang="en-US" sz="1200" kern="1200" baseline="0" dirty="0" smtClean="0">
                <a:solidFill>
                  <a:schemeClr val="tx1"/>
                </a:solidFill>
                <a:latin typeface="+mn-lt"/>
                <a:ea typeface="+mn-ea"/>
                <a:cs typeface="+mn-cs"/>
              </a:rPr>
              <a:t>), endocrine/metabolic disorders </a:t>
            </a:r>
            <a:r>
              <a:rPr lang="it-IT" sz="1200" kern="1200" baseline="0" dirty="0" smtClean="0">
                <a:solidFill>
                  <a:schemeClr val="tx1"/>
                </a:solidFill>
                <a:latin typeface="+mn-lt"/>
                <a:ea typeface="+mn-ea"/>
                <a:cs typeface="+mn-cs"/>
              </a:rPr>
              <a:t>(</a:t>
            </a:r>
            <a:r>
              <a:rPr lang="it-IT" sz="1200" b="1" kern="1200" baseline="0" dirty="0" err="1" smtClean="0">
                <a:solidFill>
                  <a:schemeClr val="tx1"/>
                </a:solidFill>
                <a:latin typeface="+mn-lt"/>
                <a:ea typeface="+mn-ea"/>
                <a:cs typeface="+mn-cs"/>
              </a:rPr>
              <a:t>hyponatremia</a:t>
            </a:r>
            <a:r>
              <a:rPr lang="it-IT" sz="1200" b="1" kern="1200" baseline="0" dirty="0" smtClean="0">
                <a:solidFill>
                  <a:schemeClr val="tx1"/>
                </a:solidFill>
                <a:latin typeface="+mn-lt"/>
                <a:ea typeface="+mn-ea"/>
                <a:cs typeface="+mn-cs"/>
              </a:rPr>
              <a:t>, </a:t>
            </a:r>
            <a:r>
              <a:rPr lang="it-IT" sz="1200" b="1" kern="1200" baseline="0" dirty="0" err="1" smtClean="0">
                <a:solidFill>
                  <a:schemeClr val="tx1"/>
                </a:solidFill>
                <a:latin typeface="+mn-lt"/>
                <a:ea typeface="+mn-ea"/>
                <a:cs typeface="+mn-cs"/>
              </a:rPr>
              <a:t>hypoglycemia</a:t>
            </a:r>
            <a:r>
              <a:rPr lang="it-IT" sz="1200" b="1" kern="1200" baseline="0" dirty="0" smtClean="0">
                <a:solidFill>
                  <a:schemeClr val="tx1"/>
                </a:solidFill>
                <a:latin typeface="+mn-lt"/>
                <a:ea typeface="+mn-ea"/>
                <a:cs typeface="+mn-cs"/>
              </a:rPr>
              <a:t>, </a:t>
            </a:r>
            <a:r>
              <a:rPr lang="it-IT" sz="1200" b="1" kern="1200" baseline="0" dirty="0" err="1" smtClean="0">
                <a:solidFill>
                  <a:schemeClr val="tx1"/>
                </a:solidFill>
                <a:latin typeface="+mn-lt"/>
                <a:ea typeface="+mn-ea"/>
                <a:cs typeface="+mn-cs"/>
              </a:rPr>
              <a:t>hypokalemia</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sleep</a:t>
            </a:r>
            <a:r>
              <a:rPr lang="it-IT"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disorders, and </a:t>
            </a:r>
            <a:r>
              <a:rPr lang="en-US" sz="1200" b="1" kern="1200" baseline="0" dirty="0" smtClean="0">
                <a:solidFill>
                  <a:schemeClr val="tx1"/>
                </a:solidFill>
                <a:latin typeface="+mn-lt"/>
                <a:ea typeface="+mn-ea"/>
                <a:cs typeface="+mn-cs"/>
              </a:rPr>
              <a:t>psychogenic </a:t>
            </a:r>
            <a:r>
              <a:rPr lang="en-US" sz="1200" b="1" kern="1200" baseline="0" dirty="0" err="1" smtClean="0">
                <a:solidFill>
                  <a:schemeClr val="tx1"/>
                </a:solidFill>
                <a:latin typeface="+mn-lt"/>
                <a:ea typeface="+mn-ea"/>
                <a:cs typeface="+mn-cs"/>
              </a:rPr>
              <a:t>nonepileptic</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seizures. Except for some symptoms accompanying or following the seizure </a:t>
            </a:r>
            <a:r>
              <a:rPr lang="it-IT" sz="1200" kern="1200" baseline="0" dirty="0" smtClean="0">
                <a:solidFill>
                  <a:schemeClr val="tx1"/>
                </a:solidFill>
                <a:latin typeface="+mn-lt"/>
                <a:ea typeface="+mn-ea"/>
                <a:cs typeface="+mn-cs"/>
              </a:rPr>
              <a:t>(</a:t>
            </a:r>
            <a:r>
              <a:rPr lang="it-IT" sz="1200" kern="1200" baseline="0" dirty="0" err="1" smtClean="0">
                <a:solidFill>
                  <a:schemeClr val="tx1"/>
                </a:solidFill>
                <a:latin typeface="+mn-lt"/>
                <a:ea typeface="+mn-ea"/>
                <a:cs typeface="+mn-cs"/>
              </a:rPr>
              <a:t>cyanosis</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hypersalivation</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tongue</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biting</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postictal</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disorientation</a:t>
            </a:r>
            <a:r>
              <a:rPr lang="it-IT"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the history and the clinical examination do not allow a confident diagnosis </a:t>
            </a:r>
            <a:r>
              <a:rPr lang="en-US" sz="1200" kern="1200" baseline="0" dirty="0" smtClean="0">
                <a:solidFill>
                  <a:schemeClr val="tx1"/>
                </a:solidFill>
                <a:latin typeface="+mn-lt"/>
                <a:ea typeface="+mn-ea"/>
                <a:cs typeface="+mn-cs"/>
              </a:rPr>
              <a:t>and still need assessment in the light of controlled studies. Except for </a:t>
            </a:r>
            <a:r>
              <a:rPr lang="en-US" sz="1200" kern="1200" baseline="0" dirty="0" err="1" smtClean="0">
                <a:solidFill>
                  <a:schemeClr val="tx1"/>
                </a:solidFill>
                <a:latin typeface="+mn-lt"/>
                <a:ea typeface="+mn-ea"/>
                <a:cs typeface="+mn-cs"/>
              </a:rPr>
              <a:t>hyponatremia</a:t>
            </a:r>
            <a:r>
              <a:rPr lang="en-US" sz="1200" kern="1200" baseline="0" dirty="0" smtClean="0">
                <a:solidFill>
                  <a:schemeClr val="tx1"/>
                </a:solidFill>
                <a:latin typeface="+mn-lt"/>
                <a:ea typeface="+mn-ea"/>
                <a:cs typeface="+mn-cs"/>
              </a:rPr>
              <a:t> in infants aged less than 6 mo(Farrar et al., 1995), metabolic disorders (and toxic agents) are rarely found in children and adults screened after a </a:t>
            </a:r>
            <a:r>
              <a:rPr lang="da-DK" sz="1200" kern="1200" baseline="0" dirty="0" smtClean="0">
                <a:solidFill>
                  <a:schemeClr val="tx1"/>
                </a:solidFill>
                <a:latin typeface="+mn-lt"/>
                <a:ea typeface="+mn-ea"/>
                <a:cs typeface="+mn-cs"/>
              </a:rPr>
              <a:t>seizure (Turnbull et al., 1990).</a:t>
            </a:r>
          </a:p>
          <a:p>
            <a:r>
              <a:rPr lang="en-US" sz="1200" b="1" kern="1200" baseline="0" dirty="0" smtClean="0">
                <a:solidFill>
                  <a:schemeClr val="tx1"/>
                </a:solidFill>
                <a:latin typeface="+mn-lt"/>
                <a:ea typeface="+mn-ea"/>
                <a:cs typeface="+mn-cs"/>
              </a:rPr>
              <a:t>The diagnostic yield of the EEG in the presence of a first seizure is substantial, as on average 50% of patients have abnormal tracings. An EEG done in the first 24 h after the seizure has a greater probability of detecting </a:t>
            </a:r>
            <a:r>
              <a:rPr lang="en-US" sz="1200" b="1" kern="1200" baseline="0" dirty="0" err="1" smtClean="0">
                <a:solidFill>
                  <a:schemeClr val="tx1"/>
                </a:solidFill>
                <a:latin typeface="+mn-lt"/>
                <a:ea typeface="+mn-ea"/>
                <a:cs typeface="+mn-cs"/>
              </a:rPr>
              <a:t>epileptiform</a:t>
            </a:r>
            <a:r>
              <a:rPr lang="en-US" sz="1200" b="1" kern="1200" baseline="0" dirty="0" smtClean="0">
                <a:solidFill>
                  <a:schemeClr val="tx1"/>
                </a:solidFill>
                <a:latin typeface="+mn-lt"/>
                <a:ea typeface="+mn-ea"/>
                <a:cs typeface="+mn-cs"/>
              </a:rPr>
              <a:t> abnormalities than an EEG done in the subsequent days. The additional yield of sleep-deprived EEG and sleep EEG is uncertain.</a:t>
            </a:r>
            <a:endParaRPr lang="it-IT" sz="120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Structural brain abnormalities</a:t>
            </a:r>
            <a:r>
              <a:rPr lang="en-US" sz="1200" kern="1200" baseline="0" dirty="0" smtClean="0">
                <a:solidFill>
                  <a:schemeClr val="tx1"/>
                </a:solidFill>
                <a:latin typeface="+mn-lt"/>
                <a:ea typeface="+mn-ea"/>
                <a:cs typeface="+mn-cs"/>
              </a:rPr>
              <a:t>, as detected by </a:t>
            </a:r>
            <a:r>
              <a:rPr lang="en-US" sz="1200" kern="1200" baseline="0" dirty="0" err="1" smtClean="0">
                <a:solidFill>
                  <a:schemeClr val="tx1"/>
                </a:solidFill>
                <a:latin typeface="+mn-lt"/>
                <a:ea typeface="+mn-ea"/>
                <a:cs typeface="+mn-cs"/>
              </a:rPr>
              <a:t>neuroimaging</a:t>
            </a:r>
            <a:r>
              <a:rPr lang="en-US" sz="1200" kern="1200" baseline="0" dirty="0" smtClean="0">
                <a:solidFill>
                  <a:schemeClr val="tx1"/>
                </a:solidFill>
                <a:latin typeface="+mn-lt"/>
                <a:ea typeface="+mn-ea"/>
                <a:cs typeface="+mn-cs"/>
              </a:rPr>
              <a:t>, may be </a:t>
            </a:r>
            <a:r>
              <a:rPr lang="en-US" sz="1200" b="1" kern="1200" baseline="0" dirty="0" smtClean="0">
                <a:solidFill>
                  <a:schemeClr val="tx1"/>
                </a:solidFill>
                <a:latin typeface="+mn-lt"/>
                <a:ea typeface="+mn-ea"/>
                <a:cs typeface="+mn-cs"/>
              </a:rPr>
              <a:t>found in up to one-half of adults </a:t>
            </a:r>
            <a:r>
              <a:rPr lang="en-US" sz="1200" kern="1200" baseline="0" dirty="0" smtClean="0">
                <a:solidFill>
                  <a:schemeClr val="tx1"/>
                </a:solidFill>
                <a:latin typeface="+mn-lt"/>
                <a:ea typeface="+mn-ea"/>
                <a:cs typeface="+mn-cs"/>
              </a:rPr>
              <a:t>(Russo &amp; Goldstein, 1983) and in up to one-third of children (</a:t>
            </a:r>
            <a:r>
              <a:rPr lang="en-US" sz="1200" kern="1200" baseline="0" dirty="0" err="1" smtClean="0">
                <a:solidFill>
                  <a:schemeClr val="tx1"/>
                </a:solidFill>
                <a:latin typeface="+mn-lt"/>
                <a:ea typeface="+mn-ea"/>
                <a:cs typeface="+mn-cs"/>
              </a:rPr>
              <a:t>Hirtz</a:t>
            </a:r>
            <a:r>
              <a:rPr lang="en-US" sz="1200" kern="1200" baseline="0" dirty="0" smtClean="0">
                <a:solidFill>
                  <a:schemeClr val="tx1"/>
                </a:solidFill>
                <a:latin typeface="+mn-lt"/>
                <a:ea typeface="+mn-ea"/>
                <a:cs typeface="+mn-cs"/>
              </a:rPr>
              <a:t> et al., 2000). There are consistent findings on the greater sensitivity of MRI compared to CT for the diagnosis of </a:t>
            </a:r>
            <a:r>
              <a:rPr lang="en-US" sz="1200" kern="1200" baseline="0" dirty="0" err="1" smtClean="0">
                <a:solidFill>
                  <a:schemeClr val="tx1"/>
                </a:solidFill>
                <a:latin typeface="+mn-lt"/>
                <a:ea typeface="+mn-ea"/>
                <a:cs typeface="+mn-cs"/>
              </a:rPr>
              <a:t>epileptogenic</a:t>
            </a:r>
            <a:r>
              <a:rPr lang="en-US" sz="1200" kern="1200" baseline="0" dirty="0" smtClean="0">
                <a:solidFill>
                  <a:schemeClr val="tx1"/>
                </a:solidFill>
                <a:latin typeface="+mn-lt"/>
                <a:ea typeface="+mn-ea"/>
                <a:cs typeface="+mn-cs"/>
              </a:rPr>
              <a:t> conditions (</a:t>
            </a:r>
            <a:r>
              <a:rPr lang="en-US" sz="1200" kern="1200" baseline="0" dirty="0" err="1" smtClean="0">
                <a:solidFill>
                  <a:schemeClr val="tx1"/>
                </a:solidFill>
                <a:latin typeface="+mn-lt"/>
                <a:ea typeface="+mn-ea"/>
                <a:cs typeface="+mn-cs"/>
              </a:rPr>
              <a:t>Hirtz</a:t>
            </a:r>
            <a:r>
              <a:rPr lang="en-US" sz="1200" kern="1200" baseline="0" dirty="0" smtClean="0">
                <a:solidFill>
                  <a:schemeClr val="tx1"/>
                </a:solidFill>
                <a:latin typeface="+mn-lt"/>
                <a:ea typeface="+mn-ea"/>
                <a:cs typeface="+mn-cs"/>
              </a:rPr>
              <a:t> et al., 2000). By contrast, MRI is mandatory for the detection of structural brain abnormalities, to assess the risk of relapse, and to guide therapeutic management in patients with cryptogenic and remote symptomatic epilepsies. The role of MRI is less defined in the diagnostic workup and prognostic assessment of patients with idiopathic epilepsy. There is no evidence that MRI is superior to CT scan in an emergency setting, at least in children (Ferry, 1992).</a:t>
            </a:r>
          </a:p>
          <a:p>
            <a:r>
              <a:rPr lang="en-US" sz="1200" kern="1200" baseline="0" dirty="0" smtClean="0">
                <a:solidFill>
                  <a:schemeClr val="tx1"/>
                </a:solidFill>
                <a:latin typeface="+mn-lt"/>
                <a:ea typeface="+mn-ea"/>
                <a:cs typeface="+mn-cs"/>
              </a:rPr>
              <a:t>For its high sensitivity and specificity, </a:t>
            </a:r>
            <a:r>
              <a:rPr lang="en-US" sz="1200" b="1" kern="1200" baseline="0" dirty="0" smtClean="0">
                <a:solidFill>
                  <a:schemeClr val="tx1"/>
                </a:solidFill>
                <a:latin typeface="+mn-lt"/>
                <a:ea typeface="+mn-ea"/>
                <a:cs typeface="+mn-cs"/>
              </a:rPr>
              <a:t>examination of the CSF is generally performed in the presence of a febrile seizure associated with </a:t>
            </a:r>
            <a:r>
              <a:rPr lang="en-US" sz="1200" b="1" kern="1200" baseline="0" dirty="0" err="1" smtClean="0">
                <a:solidFill>
                  <a:schemeClr val="tx1"/>
                </a:solidFill>
                <a:latin typeface="+mn-lt"/>
                <a:ea typeface="+mn-ea"/>
                <a:cs typeface="+mn-cs"/>
              </a:rPr>
              <a:t>meningeal</a:t>
            </a:r>
            <a:r>
              <a:rPr lang="en-US" sz="1200" b="1" kern="1200" baseline="0" dirty="0" smtClean="0">
                <a:solidFill>
                  <a:schemeClr val="tx1"/>
                </a:solidFill>
                <a:latin typeface="+mn-lt"/>
                <a:ea typeface="+mn-ea"/>
                <a:cs typeface="+mn-cs"/>
              </a:rPr>
              <a:t> signs, </a:t>
            </a:r>
            <a:r>
              <a:rPr lang="en-US" sz="1200" kern="1200" baseline="0" dirty="0" smtClean="0">
                <a:solidFill>
                  <a:schemeClr val="tx1"/>
                </a:solidFill>
                <a:latin typeface="+mn-lt"/>
                <a:ea typeface="+mn-ea"/>
                <a:cs typeface="+mn-cs"/>
              </a:rPr>
              <a:t>to exclude a cerebral infection (Anonymous, 1993). In infants under 6 months of age with impaired consciousness and delay in the recovery of alertness, the CSF may be abnormal even in the absence of signs of </a:t>
            </a:r>
            <a:r>
              <a:rPr lang="en-US" sz="1200" kern="1200" baseline="0" dirty="0" err="1" smtClean="0">
                <a:solidFill>
                  <a:schemeClr val="tx1"/>
                </a:solidFill>
                <a:latin typeface="+mn-lt"/>
                <a:ea typeface="+mn-ea"/>
                <a:cs typeface="+mn-cs"/>
              </a:rPr>
              <a:t>meningeal</a:t>
            </a:r>
            <a:r>
              <a:rPr lang="en-US" sz="1200" kern="1200" baseline="0" dirty="0" smtClean="0">
                <a:solidFill>
                  <a:schemeClr val="tx1"/>
                </a:solidFill>
                <a:latin typeface="+mn-lt"/>
                <a:ea typeface="+mn-ea"/>
                <a:cs typeface="+mn-cs"/>
              </a:rPr>
              <a:t> irritation. By contrast, the value of CSF examination in patients with a first </a:t>
            </a:r>
            <a:r>
              <a:rPr lang="en-US" sz="1200" kern="1200" baseline="0" dirty="0" err="1" smtClean="0">
                <a:solidFill>
                  <a:schemeClr val="tx1"/>
                </a:solidFill>
                <a:latin typeface="+mn-lt"/>
                <a:ea typeface="+mn-ea"/>
                <a:cs typeface="+mn-cs"/>
              </a:rPr>
              <a:t>afebrile</a:t>
            </a:r>
            <a:r>
              <a:rPr lang="en-US" sz="1200" kern="1200" baseline="0" dirty="0" smtClean="0">
                <a:solidFill>
                  <a:schemeClr val="tx1"/>
                </a:solidFill>
                <a:latin typeface="+mn-lt"/>
                <a:ea typeface="+mn-ea"/>
                <a:cs typeface="+mn-cs"/>
              </a:rPr>
              <a:t> seizure is as yet unproven.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Epileptic seizures may occur in the context of an </a:t>
            </a:r>
            <a:r>
              <a:rPr lang="en-US" sz="1200" b="1" kern="1200" baseline="0" dirty="0" smtClean="0">
                <a:solidFill>
                  <a:schemeClr val="tx1"/>
                </a:solidFill>
                <a:latin typeface="+mn-lt"/>
                <a:ea typeface="+mn-ea"/>
                <a:cs typeface="+mn-cs"/>
              </a:rPr>
              <a:t>acute brain insult </a:t>
            </a:r>
            <a:r>
              <a:rPr lang="en-US" sz="1200" kern="1200" baseline="0" dirty="0" smtClean="0">
                <a:solidFill>
                  <a:schemeClr val="tx1"/>
                </a:solidFill>
                <a:latin typeface="+mn-lt"/>
                <a:ea typeface="+mn-ea"/>
                <a:cs typeface="+mn-cs"/>
              </a:rPr>
              <a:t>(</a:t>
            </a:r>
            <a:r>
              <a:rPr lang="en-US" sz="1200" b="1" kern="1200" baseline="0" dirty="0" smtClean="0">
                <a:solidFill>
                  <a:schemeClr val="tx1"/>
                </a:solidFill>
                <a:latin typeface="+mn-lt"/>
                <a:ea typeface="+mn-ea"/>
                <a:cs typeface="+mn-cs"/>
              </a:rPr>
              <a:t>trauma, stroke, or other systemic, toxic, or metabolic disturbances</a:t>
            </a:r>
            <a:r>
              <a:rPr lang="en-US" sz="1200" kern="1200" baseline="0" dirty="0" smtClean="0">
                <a:solidFill>
                  <a:schemeClr val="tx1"/>
                </a:solidFill>
                <a:latin typeface="+mn-lt"/>
                <a:ea typeface="+mn-ea"/>
                <a:cs typeface="+mn-cs"/>
              </a:rPr>
              <a:t>). These events (referred to as acute symptomatic seizures, provoked seizures, or </a:t>
            </a:r>
            <a:r>
              <a:rPr lang="en-US" sz="1200" kern="1200" baseline="0" dirty="0" err="1" smtClean="0">
                <a:solidFill>
                  <a:schemeClr val="tx1"/>
                </a:solidFill>
                <a:latin typeface="+mn-lt"/>
                <a:ea typeface="+mn-ea"/>
                <a:cs typeface="+mn-cs"/>
              </a:rPr>
              <a:t>situationrelated</a:t>
            </a:r>
            <a:r>
              <a:rPr lang="en-US" sz="1200" kern="1200" baseline="0" dirty="0" smtClean="0">
                <a:solidFill>
                  <a:schemeClr val="tx1"/>
                </a:solidFill>
                <a:latin typeface="+mn-lt"/>
                <a:ea typeface="+mn-ea"/>
                <a:cs typeface="+mn-cs"/>
              </a:rPr>
              <a:t> seizures) are presumed to be the acute manifestations of the insult and may not recur when the underlying cause has been removed or the acute phase has elapsed (Commission, 1993). </a:t>
            </a:r>
            <a:r>
              <a:rPr lang="en-US" sz="1200" b="1" kern="1200" baseline="0" dirty="0" smtClean="0">
                <a:solidFill>
                  <a:schemeClr val="tx1"/>
                </a:solidFill>
                <a:latin typeface="+mn-lt"/>
                <a:ea typeface="+mn-ea"/>
                <a:cs typeface="+mn-cs"/>
              </a:rPr>
              <a:t>Unprovoked seizures may be also single, as seizure recurrence is observed only in about one half of cases</a:t>
            </a:r>
            <a:r>
              <a:rPr lang="en-US" sz="1200" kern="1200" baseline="0" dirty="0" smtClean="0">
                <a:solidFill>
                  <a:schemeClr val="tx1"/>
                </a:solidFill>
                <a:latin typeface="+mn-lt"/>
                <a:ea typeface="+mn-ea"/>
                <a:cs typeface="+mn-cs"/>
              </a:rPr>
              <a:t>. Population-based</a:t>
            </a:r>
          </a:p>
          <a:p>
            <a:r>
              <a:rPr lang="en-US" sz="1200" kern="1200" baseline="0" dirty="0" smtClean="0">
                <a:solidFill>
                  <a:schemeClr val="tx1"/>
                </a:solidFill>
                <a:latin typeface="+mn-lt"/>
                <a:ea typeface="+mn-ea"/>
                <a:cs typeface="+mn-cs"/>
              </a:rPr>
              <a:t>studies provide a </a:t>
            </a:r>
            <a:r>
              <a:rPr lang="en-US" sz="1200" b="1" kern="1200" baseline="0" dirty="0" smtClean="0">
                <a:solidFill>
                  <a:schemeClr val="tx1"/>
                </a:solidFill>
                <a:latin typeface="+mn-lt"/>
                <a:ea typeface="+mn-ea"/>
                <a:cs typeface="+mn-cs"/>
              </a:rPr>
              <a:t>36–37% relapse rate at 1 year and 43–45% relapse rate at 2 years</a:t>
            </a:r>
          </a:p>
          <a:p>
            <a:endParaRPr lang="en-US" sz="1200" b="1"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incidence of </a:t>
            </a:r>
            <a:r>
              <a:rPr lang="en-US" sz="1200" b="1" kern="1200" baseline="0" dirty="0" smtClean="0">
                <a:solidFill>
                  <a:schemeClr val="tx1"/>
                </a:solidFill>
                <a:latin typeface="+mn-lt"/>
                <a:ea typeface="+mn-ea"/>
                <a:cs typeface="+mn-cs"/>
              </a:rPr>
              <a:t>acute symptomatic seizures </a:t>
            </a:r>
            <a:r>
              <a:rPr lang="en-US" sz="1200" kern="1200" baseline="0" dirty="0" smtClean="0">
                <a:solidFill>
                  <a:schemeClr val="tx1"/>
                </a:solidFill>
                <a:latin typeface="+mn-lt"/>
                <a:ea typeface="+mn-ea"/>
                <a:cs typeface="+mn-cs"/>
              </a:rPr>
              <a:t>(isolated or recurrent) is </a:t>
            </a:r>
            <a:r>
              <a:rPr lang="en-US" sz="1200" b="1" kern="1200" baseline="0" dirty="0" smtClean="0">
                <a:solidFill>
                  <a:schemeClr val="tx1"/>
                </a:solidFill>
                <a:latin typeface="+mn-lt"/>
                <a:ea typeface="+mn-ea"/>
                <a:cs typeface="+mn-cs"/>
              </a:rPr>
              <a:t>29–39 per 100,000 per y</a:t>
            </a:r>
            <a:r>
              <a:rPr lang="en-US" sz="1200" kern="1200" baseline="0" dirty="0" smtClean="0">
                <a:solidFill>
                  <a:schemeClr val="tx1"/>
                </a:solidFill>
                <a:latin typeface="+mn-lt"/>
                <a:ea typeface="+mn-ea"/>
                <a:cs typeface="+mn-cs"/>
              </a:rPr>
              <a:t>ear (</a:t>
            </a:r>
            <a:r>
              <a:rPr lang="en-US" sz="1200" kern="1200" baseline="0" dirty="0" err="1" smtClean="0">
                <a:solidFill>
                  <a:schemeClr val="tx1"/>
                </a:solidFill>
                <a:latin typeface="+mn-lt"/>
                <a:ea typeface="+mn-ea"/>
                <a:cs typeface="+mn-cs"/>
              </a:rPr>
              <a:t>Loiseau</a:t>
            </a:r>
            <a:r>
              <a:rPr lang="en-US" sz="1200" kern="1200" baseline="0" dirty="0" smtClean="0">
                <a:solidFill>
                  <a:schemeClr val="tx1"/>
                </a:solidFill>
                <a:latin typeface="+mn-lt"/>
                <a:ea typeface="+mn-ea"/>
                <a:cs typeface="+mn-cs"/>
              </a:rPr>
              <a:t> et al., 1990; </a:t>
            </a:r>
            <a:r>
              <a:rPr lang="en-US" sz="1200" kern="1200" baseline="0" dirty="0" err="1" smtClean="0">
                <a:solidFill>
                  <a:schemeClr val="tx1"/>
                </a:solidFill>
                <a:latin typeface="+mn-lt"/>
                <a:ea typeface="+mn-ea"/>
                <a:cs typeface="+mn-cs"/>
              </a:rPr>
              <a:t>Annegers</a:t>
            </a:r>
            <a:r>
              <a:rPr lang="en-US" sz="1200" kern="1200" baseline="0" dirty="0" smtClean="0">
                <a:solidFill>
                  <a:schemeClr val="tx1"/>
                </a:solidFill>
                <a:latin typeface="+mn-lt"/>
                <a:ea typeface="+mn-ea"/>
                <a:cs typeface="+mn-cs"/>
              </a:rPr>
              <a:t> et al., 1995). The incidence of </a:t>
            </a:r>
            <a:r>
              <a:rPr lang="en-US" sz="1200" b="1" kern="1200" baseline="0" dirty="0" smtClean="0">
                <a:solidFill>
                  <a:schemeClr val="tx1"/>
                </a:solidFill>
                <a:latin typeface="+mn-lt"/>
                <a:ea typeface="+mn-ea"/>
                <a:cs typeface="+mn-cs"/>
              </a:rPr>
              <a:t>unprovoked </a:t>
            </a:r>
            <a:r>
              <a:rPr lang="it-IT" sz="1200" b="1" kern="1200" baseline="0" dirty="0" err="1" smtClean="0">
                <a:solidFill>
                  <a:schemeClr val="tx1"/>
                </a:solidFill>
                <a:latin typeface="+mn-lt"/>
                <a:ea typeface="+mn-ea"/>
                <a:cs typeface="+mn-cs"/>
              </a:rPr>
              <a:t>seizures</a:t>
            </a:r>
            <a:r>
              <a:rPr lang="it-IT" sz="1200" b="1" kern="1200" baseline="0" dirty="0" smtClean="0">
                <a:solidFill>
                  <a:schemeClr val="tx1"/>
                </a:solidFill>
                <a:latin typeface="+mn-lt"/>
                <a:ea typeface="+mn-ea"/>
                <a:cs typeface="+mn-cs"/>
              </a:rPr>
              <a:t> </a:t>
            </a:r>
            <a:r>
              <a:rPr lang="it-IT" sz="1200" b="1" kern="1200" baseline="0" dirty="0" err="1" smtClean="0">
                <a:solidFill>
                  <a:schemeClr val="tx1"/>
                </a:solidFill>
                <a:latin typeface="+mn-lt"/>
                <a:ea typeface="+mn-ea"/>
                <a:cs typeface="+mn-cs"/>
              </a:rPr>
              <a:t>ranges</a:t>
            </a:r>
            <a:r>
              <a:rPr lang="it-IT" sz="1200" b="1" kern="1200" baseline="0" dirty="0" smtClean="0">
                <a:solidFill>
                  <a:schemeClr val="tx1"/>
                </a:solidFill>
                <a:latin typeface="+mn-lt"/>
                <a:ea typeface="+mn-ea"/>
                <a:cs typeface="+mn-cs"/>
              </a:rPr>
              <a:t> </a:t>
            </a:r>
            <a:r>
              <a:rPr lang="it-IT" sz="1200" b="1" kern="1200" baseline="0" dirty="0" err="1" smtClean="0">
                <a:solidFill>
                  <a:schemeClr val="tx1"/>
                </a:solidFill>
                <a:latin typeface="+mn-lt"/>
                <a:ea typeface="+mn-ea"/>
                <a:cs typeface="+mn-cs"/>
              </a:rPr>
              <a:t>from</a:t>
            </a:r>
            <a:r>
              <a:rPr lang="it-IT" sz="1200" b="1" kern="1200" baseline="0" dirty="0" smtClean="0">
                <a:solidFill>
                  <a:schemeClr val="tx1"/>
                </a:solidFill>
                <a:latin typeface="+mn-lt"/>
                <a:ea typeface="+mn-ea"/>
                <a:cs typeface="+mn-cs"/>
              </a:rPr>
              <a:t> 42.3 per 100,000 per </a:t>
            </a:r>
            <a:r>
              <a:rPr lang="it-IT" sz="1200" b="1" kern="1200" baseline="0" dirty="0" err="1" smtClean="0">
                <a:solidFill>
                  <a:schemeClr val="tx1"/>
                </a:solidFill>
                <a:latin typeface="+mn-lt"/>
                <a:ea typeface="+mn-ea"/>
                <a:cs typeface="+mn-cs"/>
              </a:rPr>
              <a:t>year</a:t>
            </a:r>
            <a:r>
              <a:rPr lang="it-IT" sz="1200" b="1" kern="1200" baseline="0" dirty="0" smtClean="0">
                <a:solidFill>
                  <a:schemeClr val="tx1"/>
                </a:solidFill>
                <a:latin typeface="+mn-lt"/>
                <a:ea typeface="+mn-ea"/>
                <a:cs typeface="+mn-cs"/>
              </a:rPr>
              <a:t> </a:t>
            </a:r>
            <a:r>
              <a:rPr lang="it-IT" sz="1200" kern="1200" baseline="0" dirty="0" smtClean="0">
                <a:solidFill>
                  <a:schemeClr val="tx1"/>
                </a:solidFill>
                <a:latin typeface="+mn-lt"/>
                <a:ea typeface="+mn-ea"/>
                <a:cs typeface="+mn-cs"/>
              </a:rPr>
              <a:t>(</a:t>
            </a:r>
            <a:r>
              <a:rPr lang="it-IT" sz="1200" kern="1200" baseline="0" dirty="0" err="1" smtClean="0">
                <a:solidFill>
                  <a:schemeClr val="tx1"/>
                </a:solidFill>
                <a:latin typeface="+mn-lt"/>
                <a:ea typeface="+mn-ea"/>
                <a:cs typeface="+mn-cs"/>
              </a:rPr>
              <a:t>Loiseau</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et</a:t>
            </a:r>
            <a:r>
              <a:rPr lang="it-IT" sz="1200" kern="1200" baseline="0" dirty="0" smtClean="0">
                <a:solidFill>
                  <a:schemeClr val="tx1"/>
                </a:solidFill>
                <a:latin typeface="+mn-lt"/>
                <a:ea typeface="+mn-ea"/>
                <a:cs typeface="+mn-cs"/>
              </a:rPr>
              <a:t> al, 1990) </a:t>
            </a:r>
            <a:r>
              <a:rPr lang="it-IT" sz="1200" kern="1200" baseline="0" dirty="0" err="1" smtClean="0">
                <a:solidFill>
                  <a:schemeClr val="tx1"/>
                </a:solidFill>
                <a:latin typeface="+mn-lt"/>
                <a:ea typeface="+mn-ea"/>
                <a:cs typeface="+mn-cs"/>
              </a:rPr>
              <a:t>to</a:t>
            </a:r>
            <a:r>
              <a:rPr lang="it-IT" sz="1200" kern="1200" baseline="0" dirty="0" smtClean="0">
                <a:solidFill>
                  <a:schemeClr val="tx1"/>
                </a:solidFill>
                <a:latin typeface="+mn-lt"/>
                <a:ea typeface="+mn-ea"/>
                <a:cs typeface="+mn-cs"/>
              </a:rPr>
              <a:t> </a:t>
            </a:r>
            <a:r>
              <a:rPr lang="it-IT" sz="1200" b="1" kern="1200" baseline="0" dirty="0" smtClean="0">
                <a:solidFill>
                  <a:schemeClr val="tx1"/>
                </a:solidFill>
                <a:latin typeface="+mn-lt"/>
                <a:ea typeface="+mn-ea"/>
                <a:cs typeface="+mn-cs"/>
              </a:rPr>
              <a:t>61.0 per 100,000 per </a:t>
            </a:r>
            <a:r>
              <a:rPr lang="it-IT" sz="1200" b="1" kern="1200" baseline="0" dirty="0" err="1" smtClean="0">
                <a:solidFill>
                  <a:schemeClr val="tx1"/>
                </a:solidFill>
                <a:latin typeface="+mn-lt"/>
                <a:ea typeface="+mn-ea"/>
                <a:cs typeface="+mn-cs"/>
              </a:rPr>
              <a:t>year</a:t>
            </a:r>
            <a:endParaRPr lang="en-GB" b="1"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b="1" dirty="0" smtClean="0"/>
              <a:t>PROBLEM: </a:t>
            </a:r>
          </a:p>
          <a:p>
            <a:r>
              <a:rPr lang="en-US" dirty="0" smtClean="0"/>
              <a:t>The diagnosis of epilepsy largely relies on the seizure description by a witness. Our aim was to assess the accuracy of seizure descriptions.</a:t>
            </a:r>
          </a:p>
          <a:p>
            <a:r>
              <a:rPr lang="en-US" b="1" dirty="0" smtClean="0"/>
              <a:t>METHODS: </a:t>
            </a:r>
          </a:p>
          <a:p>
            <a:r>
              <a:rPr lang="en-US" dirty="0" smtClean="0"/>
              <a:t>Twenty volunteers (10 medical students, 4 junior doctors working on a neurological ward and 6 non-medical students) </a:t>
            </a:r>
            <a:r>
              <a:rPr lang="en-US" b="1" dirty="0" smtClean="0"/>
              <a:t>viewed a video of a partial then secondary, i.e. </a:t>
            </a:r>
            <a:r>
              <a:rPr lang="en-US" b="1" dirty="0" err="1" smtClean="0"/>
              <a:t>generalised</a:t>
            </a:r>
            <a:r>
              <a:rPr lang="en-US" b="1" dirty="0" smtClean="0"/>
              <a:t> seizure</a:t>
            </a:r>
            <a:r>
              <a:rPr lang="en-US" dirty="0" smtClean="0"/>
              <a:t>, </a:t>
            </a:r>
            <a:r>
              <a:rPr lang="en-US" b="1" dirty="0" smtClean="0"/>
              <a:t>and were then asked to provide a written account of the event</a:t>
            </a:r>
            <a:r>
              <a:rPr lang="en-US" dirty="0" smtClean="0"/>
              <a:t>. The seizure had eight key features. Volunteers scored one mark for each described key feature. One mark was deducted for each false observation.</a:t>
            </a:r>
          </a:p>
          <a:p>
            <a:r>
              <a:rPr lang="en-US" b="1" dirty="0" smtClean="0"/>
              <a:t>RESULTS: </a:t>
            </a:r>
          </a:p>
          <a:p>
            <a:r>
              <a:rPr lang="en-US" dirty="0" smtClean="0"/>
              <a:t>The mean positive score was 3.5 (range 1 to 6). Unresponsiveness and </a:t>
            </a:r>
            <a:r>
              <a:rPr lang="en-US" dirty="0" err="1" smtClean="0"/>
              <a:t>lateralising</a:t>
            </a:r>
            <a:r>
              <a:rPr lang="en-US" dirty="0" smtClean="0"/>
              <a:t> features were often missed. The mean negative score was -0.8 (range 0 to -3). Erroneously described features included 'patient rolled over', 'agitated' or 'arms flopped about' as part of the tonic clonic seizure. Left and right were sometimes confused. The mean total score was 2.7 (range -2 to 6). A medical and a non-medical student achieved the highest scores, a doctor the lowest score.</a:t>
            </a:r>
          </a:p>
          <a:p>
            <a:r>
              <a:rPr lang="en-US" b="1" dirty="0" smtClean="0"/>
              <a:t>CONCLUSIONS: </a:t>
            </a:r>
          </a:p>
          <a:p>
            <a:r>
              <a:rPr lang="en-US" b="1" dirty="0" smtClean="0"/>
              <a:t>The accuracy of seizure descriptions by witnesses was generally low and there were wide variations</a:t>
            </a:r>
          </a:p>
          <a:p>
            <a:endParaRPr lang="en-US" dirty="0" smtClean="0"/>
          </a:p>
          <a:p>
            <a:r>
              <a:rPr lang="it-IT" sz="1200" b="1" kern="1200" baseline="0" dirty="0" err="1" smtClean="0">
                <a:solidFill>
                  <a:schemeClr val="tx1"/>
                </a:solidFill>
                <a:latin typeface="+mn-lt"/>
                <a:ea typeface="+mn-ea"/>
                <a:cs typeface="+mn-cs"/>
              </a:rPr>
              <a:t>If</a:t>
            </a:r>
            <a:r>
              <a:rPr lang="it-IT" sz="1200" b="1" kern="1200" baseline="0" dirty="0" smtClean="0">
                <a:solidFill>
                  <a:schemeClr val="tx1"/>
                </a:solidFill>
                <a:latin typeface="+mn-lt"/>
                <a:ea typeface="+mn-ea"/>
                <a:cs typeface="+mn-cs"/>
              </a:rPr>
              <a:t> the first </a:t>
            </a:r>
            <a:r>
              <a:rPr lang="en-US" sz="1200" b="1" kern="1200" baseline="0" dirty="0" smtClean="0">
                <a:solidFill>
                  <a:schemeClr val="tx1"/>
                </a:solidFill>
                <a:latin typeface="+mn-lt"/>
                <a:ea typeface="+mn-ea"/>
                <a:cs typeface="+mn-cs"/>
              </a:rPr>
              <a:t>event is ambiguous</a:t>
            </a:r>
            <a:r>
              <a:rPr lang="en-US" sz="1200" kern="1200" baseline="0" dirty="0" smtClean="0">
                <a:solidFill>
                  <a:schemeClr val="tx1"/>
                </a:solidFill>
                <a:latin typeface="+mn-lt"/>
                <a:ea typeface="+mn-ea"/>
                <a:cs typeface="+mn-cs"/>
              </a:rPr>
              <a:t>, we advocate waiting for a recurrence for clarification. In our experience, and as</a:t>
            </a:r>
          </a:p>
          <a:p>
            <a:r>
              <a:rPr lang="en-US" sz="1200" kern="1200" baseline="0" dirty="0" smtClean="0">
                <a:solidFill>
                  <a:schemeClr val="tx1"/>
                </a:solidFill>
                <a:latin typeface="+mn-lt"/>
                <a:ea typeface="+mn-ea"/>
                <a:cs typeface="+mn-cs"/>
              </a:rPr>
              <a:t>outlined in a thoughtful review, misdiagnosis of </a:t>
            </a:r>
            <a:r>
              <a:rPr lang="en-US" sz="1200" b="1" kern="1200" baseline="0" dirty="0" smtClean="0">
                <a:solidFill>
                  <a:schemeClr val="tx1"/>
                </a:solidFill>
                <a:latin typeface="+mn-lt"/>
                <a:ea typeface="+mn-ea"/>
                <a:cs typeface="+mn-cs"/>
              </a:rPr>
              <a:t>an “epileptic” seizure may be more </a:t>
            </a:r>
            <a:r>
              <a:rPr lang="en-US" sz="1200" b="1" kern="1200" baseline="0" dirty="0" err="1" smtClean="0">
                <a:solidFill>
                  <a:schemeClr val="tx1"/>
                </a:solidFill>
                <a:latin typeface="+mn-lt"/>
                <a:ea typeface="+mn-ea"/>
                <a:cs typeface="+mn-cs"/>
              </a:rPr>
              <a:t>stigmatising</a:t>
            </a:r>
            <a:r>
              <a:rPr lang="en-US" sz="1200" b="1" kern="1200" baseline="0" dirty="0" smtClean="0">
                <a:solidFill>
                  <a:schemeClr val="tx1"/>
                </a:solidFill>
                <a:latin typeface="+mn-lt"/>
                <a:ea typeface="+mn-ea"/>
                <a:cs typeface="+mn-cs"/>
              </a:rPr>
              <a:t> than a</a:t>
            </a:r>
          </a:p>
          <a:p>
            <a:r>
              <a:rPr lang="it-IT" sz="1200" b="1" kern="1200" baseline="0" dirty="0" err="1" smtClean="0">
                <a:solidFill>
                  <a:schemeClr val="tx1"/>
                </a:solidFill>
                <a:latin typeface="+mn-lt"/>
                <a:ea typeface="+mn-ea"/>
                <a:cs typeface="+mn-cs"/>
              </a:rPr>
              <a:t>delayed</a:t>
            </a:r>
            <a:r>
              <a:rPr lang="it-IT" sz="1200" b="1" kern="1200" baseline="0" dirty="0" smtClean="0">
                <a:solidFill>
                  <a:schemeClr val="tx1"/>
                </a:solidFill>
                <a:latin typeface="+mn-lt"/>
                <a:ea typeface="+mn-ea"/>
                <a:cs typeface="+mn-cs"/>
              </a:rPr>
              <a:t> </a:t>
            </a:r>
            <a:r>
              <a:rPr lang="it-IT" sz="1200" b="1" kern="1200" baseline="0" dirty="0" err="1" smtClean="0">
                <a:solidFill>
                  <a:schemeClr val="tx1"/>
                </a:solidFill>
                <a:latin typeface="+mn-lt"/>
                <a:ea typeface="+mn-ea"/>
                <a:cs typeface="+mn-cs"/>
              </a:rPr>
              <a:t>diagnosis</a:t>
            </a:r>
            <a:r>
              <a:rPr lang="it-IT" sz="1200" b="1" kern="1200" baseline="0" dirty="0" smtClean="0">
                <a:solidFill>
                  <a:schemeClr val="tx1"/>
                </a:solidFill>
                <a:latin typeface="+mn-lt"/>
                <a:ea typeface="+mn-ea"/>
                <a:cs typeface="+mn-cs"/>
              </a:rPr>
              <a:t> </a:t>
            </a:r>
            <a:r>
              <a:rPr lang="it-IT" sz="1200" b="1" kern="1200" baseline="0" dirty="0" err="1" smtClean="0">
                <a:solidFill>
                  <a:schemeClr val="tx1"/>
                </a:solidFill>
                <a:latin typeface="+mn-lt"/>
                <a:ea typeface="+mn-ea"/>
                <a:cs typeface="+mn-cs"/>
              </a:rPr>
              <a:t>of</a:t>
            </a:r>
            <a:r>
              <a:rPr lang="it-IT" sz="1200" b="1" kern="1200" baseline="0" dirty="0" smtClean="0">
                <a:solidFill>
                  <a:schemeClr val="tx1"/>
                </a:solidFill>
                <a:latin typeface="+mn-lt"/>
                <a:ea typeface="+mn-ea"/>
                <a:cs typeface="+mn-cs"/>
              </a:rPr>
              <a:t> </a:t>
            </a:r>
            <a:r>
              <a:rPr lang="it-IT" sz="1200" b="1" kern="1200" baseline="0" dirty="0" err="1" smtClean="0">
                <a:solidFill>
                  <a:schemeClr val="tx1"/>
                </a:solidFill>
                <a:latin typeface="+mn-lt"/>
                <a:ea typeface="+mn-ea"/>
                <a:cs typeface="+mn-cs"/>
              </a:rPr>
              <a:t>epilepsy</a:t>
            </a:r>
            <a:r>
              <a:rPr lang="it-IT" sz="1200" b="1" kern="1200" baseline="0" dirty="0" smtClean="0">
                <a:solidFill>
                  <a:schemeClr val="tx1"/>
                </a:solidFill>
                <a:latin typeface="+mn-lt"/>
                <a:ea typeface="+mn-ea"/>
                <a:cs typeface="+mn-cs"/>
              </a:rPr>
              <a:t>.</a:t>
            </a:r>
            <a:endParaRPr lang="en-US" b="1" dirty="0" smtClean="0"/>
          </a:p>
          <a:p>
            <a:endParaRPr lang="en-US" dirty="0"/>
          </a:p>
        </p:txBody>
      </p:sp>
      <p:sp>
        <p:nvSpPr>
          <p:cNvPr id="4" name="Segnaposto numero diapositiva 3"/>
          <p:cNvSpPr>
            <a:spLocks noGrp="1"/>
          </p:cNvSpPr>
          <p:nvPr>
            <p:ph type="sldNum" sz="quarter" idx="10"/>
          </p:nvPr>
        </p:nvSpPr>
        <p:spPr/>
        <p:txBody>
          <a:bodyPr/>
          <a:lstStyle/>
          <a:p>
            <a:fld id="{A862CC41-2DD6-4BF1-B71C-E2CD191417CD}" type="slidenum">
              <a:rPr lang="it-IT" smtClean="0"/>
              <a:pPr/>
              <a:t>11</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45C55CA2-7751-4677-AD0C-4802F9E1F65D}" type="slidenum">
              <a:rPr lang="en-GB" smtClean="0"/>
              <a:pPr/>
              <a:t>12</a:t>
            </a:fld>
            <a:endParaRPr lang="en-GB" smtClean="0"/>
          </a:p>
        </p:txBody>
      </p:sp>
      <p:sp>
        <p:nvSpPr>
          <p:cNvPr id="51203" name="Rectangle 1026"/>
          <p:cNvSpPr>
            <a:spLocks noGrp="1" noRot="1" noChangeAspect="1" noChangeArrowheads="1" noTextEdit="1"/>
          </p:cNvSpPr>
          <p:nvPr>
            <p:ph type="sldImg"/>
          </p:nvPr>
        </p:nvSpPr>
        <p:spPr>
          <a:ln/>
        </p:spPr>
      </p:sp>
      <p:sp>
        <p:nvSpPr>
          <p:cNvPr id="51204" name="Rectangle 1027"/>
          <p:cNvSpPr>
            <a:spLocks noGrp="1" noChangeArrowheads="1"/>
          </p:cNvSpPr>
          <p:nvPr>
            <p:ph type="body" idx="1"/>
          </p:nvPr>
        </p:nvSpPr>
        <p:spPr>
          <a:noFill/>
          <a:ln/>
        </p:spPr>
        <p:txBody>
          <a:bodyPr/>
          <a:lstStyle/>
          <a:p>
            <a:r>
              <a:rPr lang="en-GB" dirty="0" smtClean="0"/>
              <a:t>Once we have evidence that the patient has had a seizure it is also important to review the clinical situation in which it happened The majority of provoked seizure do not require treatment with AEDs</a:t>
            </a:r>
          </a:p>
          <a:p>
            <a:r>
              <a:rPr lang="en-GB" dirty="0" err="1" smtClean="0"/>
              <a:t>Spesso</a:t>
            </a:r>
            <a:r>
              <a:rPr lang="en-GB" dirty="0" smtClean="0"/>
              <a:t> </a:t>
            </a:r>
            <a:r>
              <a:rPr lang="en-GB" dirty="0" err="1" smtClean="0"/>
              <a:t>i</a:t>
            </a:r>
            <a:r>
              <a:rPr lang="en-GB" dirty="0" smtClean="0"/>
              <a:t> </a:t>
            </a:r>
            <a:r>
              <a:rPr lang="en-GB" dirty="0" err="1" smtClean="0"/>
              <a:t>pazienti</a:t>
            </a:r>
            <a:r>
              <a:rPr lang="en-GB" dirty="0" smtClean="0"/>
              <a:t>, </a:t>
            </a:r>
            <a:r>
              <a:rPr lang="en-GB" dirty="0" err="1" smtClean="0"/>
              <a:t>soprattutto</a:t>
            </a:r>
            <a:r>
              <a:rPr lang="en-GB" dirty="0" smtClean="0"/>
              <a:t> </a:t>
            </a:r>
            <a:r>
              <a:rPr lang="en-GB" dirty="0" err="1" smtClean="0"/>
              <a:t>gli</a:t>
            </a:r>
            <a:r>
              <a:rPr lang="en-GB" dirty="0" smtClean="0"/>
              <a:t> </a:t>
            </a:r>
            <a:r>
              <a:rPr lang="en-GB" dirty="0" err="1" smtClean="0"/>
              <a:t>adolescenti</a:t>
            </a:r>
            <a:r>
              <a:rPr lang="en-GB" dirty="0" smtClean="0"/>
              <a:t>, non </a:t>
            </a:r>
            <a:r>
              <a:rPr lang="en-GB" dirty="0" err="1" smtClean="0"/>
              <a:t>dicono</a:t>
            </a:r>
            <a:r>
              <a:rPr lang="en-GB" dirty="0" smtClean="0"/>
              <a:t> </a:t>
            </a:r>
            <a:r>
              <a:rPr lang="en-GB" dirty="0" err="1" smtClean="0"/>
              <a:t>che</a:t>
            </a:r>
            <a:r>
              <a:rPr lang="en-GB" dirty="0" smtClean="0"/>
              <a:t> </a:t>
            </a:r>
            <a:r>
              <a:rPr lang="en-GB" dirty="0" err="1" smtClean="0"/>
              <a:t>assumono</a:t>
            </a:r>
            <a:r>
              <a:rPr lang="en-GB" dirty="0" smtClean="0"/>
              <a:t> </a:t>
            </a:r>
            <a:r>
              <a:rPr lang="en-GB" dirty="0" err="1" smtClean="0"/>
              <a:t>sostanze</a:t>
            </a:r>
            <a:r>
              <a:rPr lang="en-GB" dirty="0" smtClean="0"/>
              <a:t> </a:t>
            </a:r>
            <a:r>
              <a:rPr lang="en-GB" dirty="0" err="1" smtClean="0"/>
              <a:t>stupefacenti</a:t>
            </a:r>
            <a:r>
              <a:rPr lang="en-GB" dirty="0" smtClean="0"/>
              <a:t>! </a:t>
            </a:r>
            <a:r>
              <a:rPr lang="en-GB" dirty="0" err="1" smtClean="0"/>
              <a:t>Caso</a:t>
            </a:r>
            <a:r>
              <a:rPr lang="en-GB" dirty="0" smtClean="0"/>
              <a:t> del </a:t>
            </a:r>
            <a:r>
              <a:rPr lang="en-GB" dirty="0" err="1" smtClean="0"/>
              <a:t>paz</a:t>
            </a:r>
            <a:r>
              <a:rPr lang="en-GB" dirty="0" smtClean="0"/>
              <a:t> </a:t>
            </a:r>
            <a:r>
              <a:rPr lang="en-GB" dirty="0" err="1" smtClean="0"/>
              <a:t>di</a:t>
            </a:r>
            <a:r>
              <a:rPr lang="en-GB" dirty="0" smtClean="0"/>
              <a:t> S Maria </a:t>
            </a:r>
            <a:r>
              <a:rPr lang="en-GB" dirty="0" err="1" smtClean="0"/>
              <a:t>Nuova</a:t>
            </a:r>
            <a:r>
              <a:rPr lang="en-GB" dirty="0" smtClean="0"/>
              <a:t> </a:t>
            </a:r>
            <a:r>
              <a:rPr lang="en-GB" dirty="0" err="1" smtClean="0"/>
              <a:t>che</a:t>
            </a:r>
            <a:r>
              <a:rPr lang="en-GB" dirty="0" smtClean="0"/>
              <a:t> </a:t>
            </a:r>
            <a:r>
              <a:rPr lang="en-GB" dirty="0" err="1" smtClean="0"/>
              <a:t>aveva</a:t>
            </a:r>
            <a:r>
              <a:rPr lang="en-GB" dirty="0" smtClean="0"/>
              <a:t> </a:t>
            </a:r>
            <a:r>
              <a:rPr lang="en-GB" dirty="0" err="1" smtClean="0"/>
              <a:t>delle</a:t>
            </a:r>
            <a:r>
              <a:rPr lang="en-GB" dirty="0" smtClean="0"/>
              <a:t> </a:t>
            </a:r>
            <a:r>
              <a:rPr lang="en-GB" dirty="0" err="1" smtClean="0"/>
              <a:t>crisi</a:t>
            </a:r>
            <a:r>
              <a:rPr lang="en-GB" dirty="0" smtClean="0"/>
              <a:t> </a:t>
            </a:r>
            <a:r>
              <a:rPr lang="en-GB" dirty="0" err="1" smtClean="0"/>
              <a:t>ripetute</a:t>
            </a:r>
            <a:r>
              <a:rPr lang="en-GB" dirty="0" smtClean="0"/>
              <a:t>!! </a:t>
            </a:r>
            <a:r>
              <a:rPr lang="en-GB" dirty="0" err="1" smtClean="0"/>
              <a:t>Caso</a:t>
            </a:r>
            <a:r>
              <a:rPr lang="en-GB" dirty="0" smtClean="0"/>
              <a:t> </a:t>
            </a:r>
            <a:r>
              <a:rPr lang="en-GB" dirty="0" err="1" smtClean="0"/>
              <a:t>dell’alcoolista</a:t>
            </a:r>
            <a:r>
              <a:rPr lang="en-GB" dirty="0" smtClean="0"/>
              <a:t> (</a:t>
            </a:r>
            <a:r>
              <a:rPr lang="en-GB" dirty="0" err="1" smtClean="0"/>
              <a:t>Magazzini</a:t>
            </a:r>
            <a:r>
              <a:rPr lang="en-GB" dirty="0" smtClean="0"/>
              <a:t>!!)</a:t>
            </a:r>
          </a:p>
          <a:p>
            <a:endParaRPr lang="it-IT" sz="1200" kern="1200" baseline="0" dirty="0" smtClean="0">
              <a:solidFill>
                <a:schemeClr val="tx1"/>
              </a:solidFill>
              <a:latin typeface="+mn-lt"/>
              <a:ea typeface="+mn-ea"/>
              <a:cs typeface="+mn-cs"/>
            </a:endParaRPr>
          </a:p>
          <a:p>
            <a:r>
              <a:rPr lang="it-IT" sz="1200" b="1" kern="1200" baseline="0" dirty="0" err="1" smtClean="0">
                <a:solidFill>
                  <a:schemeClr val="tx1"/>
                </a:solidFill>
                <a:latin typeface="+mn-lt"/>
                <a:ea typeface="+mn-ea"/>
                <a:cs typeface="+mn-cs"/>
              </a:rPr>
              <a:t>We</a:t>
            </a:r>
            <a:r>
              <a:rPr lang="it-IT" sz="1200" b="1"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all face an 8-10% lifetime risk of one seizure1 and a 3% </a:t>
            </a:r>
            <a:r>
              <a:rPr lang="it-IT" sz="1200" b="1" kern="1200" baseline="0" dirty="0" smtClean="0">
                <a:solidFill>
                  <a:schemeClr val="tx1"/>
                </a:solidFill>
                <a:latin typeface="+mn-lt"/>
                <a:ea typeface="+mn-ea"/>
                <a:cs typeface="+mn-cs"/>
              </a:rPr>
              <a:t>chance </a:t>
            </a:r>
            <a:r>
              <a:rPr lang="it-IT" sz="1200" b="1" kern="1200" baseline="0" dirty="0" err="1" smtClean="0">
                <a:solidFill>
                  <a:schemeClr val="tx1"/>
                </a:solidFill>
                <a:latin typeface="+mn-lt"/>
                <a:ea typeface="+mn-ea"/>
                <a:cs typeface="+mn-cs"/>
              </a:rPr>
              <a:t>of</a:t>
            </a:r>
            <a:r>
              <a:rPr lang="it-IT" sz="1200" b="1" kern="1200" baseline="0" dirty="0" smtClean="0">
                <a:solidFill>
                  <a:schemeClr val="tx1"/>
                </a:solidFill>
                <a:latin typeface="+mn-lt"/>
                <a:ea typeface="+mn-ea"/>
                <a:cs typeface="+mn-cs"/>
              </a:rPr>
              <a:t> </a:t>
            </a:r>
            <a:r>
              <a:rPr lang="it-IT" sz="1200" b="1" kern="1200" baseline="0" dirty="0" err="1" smtClean="0">
                <a:solidFill>
                  <a:schemeClr val="tx1"/>
                </a:solidFill>
                <a:latin typeface="+mn-lt"/>
                <a:ea typeface="+mn-ea"/>
                <a:cs typeface="+mn-cs"/>
              </a:rPr>
              <a:t>epilepsy</a:t>
            </a:r>
            <a:endParaRPr lang="it-IT" sz="1200" b="1" kern="1200" baseline="0" dirty="0" smtClean="0">
              <a:solidFill>
                <a:schemeClr val="tx1"/>
              </a:solidFill>
              <a:latin typeface="+mn-lt"/>
              <a:ea typeface="+mn-ea"/>
              <a:cs typeface="+mn-cs"/>
            </a:endParaRPr>
          </a:p>
          <a:p>
            <a:endParaRPr lang="it-IT" sz="1200" b="1"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Population based studies indicate that </a:t>
            </a:r>
            <a:r>
              <a:rPr lang="en-US" sz="1200" b="1" kern="1200" baseline="0" dirty="0" smtClean="0">
                <a:solidFill>
                  <a:schemeClr val="tx1"/>
                </a:solidFill>
                <a:latin typeface="+mn-lt"/>
                <a:ea typeface="+mn-ea"/>
                <a:cs typeface="+mn-cs"/>
              </a:rPr>
              <a:t>25-30% of first seizures are “acute symptomatic” or “provoked</a:t>
            </a:r>
            <a:r>
              <a:rPr lang="en-US" sz="1200" kern="1200" baseline="0" dirty="0" smtClean="0">
                <a:solidFill>
                  <a:schemeClr val="tx1"/>
                </a:solidFill>
                <a:latin typeface="+mn-lt"/>
                <a:ea typeface="+mn-ea"/>
                <a:cs typeface="+mn-cs"/>
              </a:rPr>
              <a:t>” by a</a:t>
            </a:r>
          </a:p>
          <a:p>
            <a:r>
              <a:rPr lang="en-US" sz="1200" kern="1200" baseline="0" dirty="0" smtClean="0">
                <a:solidFill>
                  <a:schemeClr val="tx1"/>
                </a:solidFill>
                <a:latin typeface="+mn-lt"/>
                <a:ea typeface="+mn-ea"/>
                <a:cs typeface="+mn-cs"/>
              </a:rPr>
              <a:t>brain insult or a metabolic or toxic disturbance of brain function. Provoking factors include fever, head</a:t>
            </a:r>
          </a:p>
          <a:p>
            <a:r>
              <a:rPr lang="en-US" sz="1200" kern="1200" baseline="0" dirty="0" smtClean="0">
                <a:solidFill>
                  <a:schemeClr val="tx1"/>
                </a:solidFill>
                <a:latin typeface="+mn-lt"/>
                <a:ea typeface="+mn-ea"/>
                <a:cs typeface="+mn-cs"/>
              </a:rPr>
              <a:t>injury, excessive alcohol intake, withdrawal from </a:t>
            </a:r>
            <a:r>
              <a:rPr lang="it-IT" sz="1200" kern="1200" baseline="0" dirty="0" err="1" smtClean="0">
                <a:solidFill>
                  <a:schemeClr val="tx1"/>
                </a:solidFill>
                <a:latin typeface="+mn-lt"/>
                <a:ea typeface="+mn-ea"/>
                <a:cs typeface="+mn-cs"/>
              </a:rPr>
              <a:t>alcohol</a:t>
            </a:r>
            <a:r>
              <a:rPr lang="it-IT" sz="1200" kern="1200" baseline="0" dirty="0" smtClean="0">
                <a:solidFill>
                  <a:schemeClr val="tx1"/>
                </a:solidFill>
                <a:latin typeface="+mn-lt"/>
                <a:ea typeface="+mn-ea"/>
                <a:cs typeface="+mn-cs"/>
              </a:rPr>
              <a:t> or </a:t>
            </a:r>
            <a:r>
              <a:rPr lang="it-IT" sz="1200" kern="1200" baseline="0" dirty="0" err="1" smtClean="0">
                <a:solidFill>
                  <a:schemeClr val="tx1"/>
                </a:solidFill>
                <a:latin typeface="+mn-lt"/>
                <a:ea typeface="+mn-ea"/>
                <a:cs typeface="+mn-cs"/>
              </a:rPr>
              <a:t>drugs</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hypoglycaemia</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electrolyte</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disturbance</a:t>
            </a:r>
            <a:r>
              <a:rPr lang="it-IT" sz="1200"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brain infection, </a:t>
            </a:r>
            <a:r>
              <a:rPr lang="en-US" sz="1200" kern="1200" baseline="0" dirty="0" err="1" smtClean="0">
                <a:solidFill>
                  <a:schemeClr val="tx1"/>
                </a:solidFill>
                <a:latin typeface="+mn-lt"/>
                <a:ea typeface="+mn-ea"/>
                <a:cs typeface="+mn-cs"/>
              </a:rPr>
              <a:t>ischaemic</a:t>
            </a:r>
            <a:r>
              <a:rPr lang="en-US" sz="1200" kern="1200" baseline="0" dirty="0" smtClean="0">
                <a:solidFill>
                  <a:schemeClr val="tx1"/>
                </a:solidFill>
                <a:latin typeface="+mn-lt"/>
                <a:ea typeface="+mn-ea"/>
                <a:cs typeface="+mn-cs"/>
              </a:rPr>
              <a:t> stroke, intracranial </a:t>
            </a:r>
            <a:r>
              <a:rPr lang="en-US" sz="1200" kern="1200" baseline="0" dirty="0" err="1" smtClean="0">
                <a:solidFill>
                  <a:schemeClr val="tx1"/>
                </a:solidFill>
                <a:latin typeface="+mn-lt"/>
                <a:ea typeface="+mn-ea"/>
                <a:cs typeface="+mn-cs"/>
              </a:rPr>
              <a:t>haemorrhage</a:t>
            </a:r>
            <a:r>
              <a:rPr lang="en-US" sz="1200" kern="1200" baseline="0" dirty="0" smtClean="0">
                <a:solidFill>
                  <a:schemeClr val="tx1"/>
                </a:solidFill>
                <a:latin typeface="+mn-lt"/>
                <a:ea typeface="+mn-ea"/>
                <a:cs typeface="+mn-cs"/>
              </a:rPr>
              <a:t>, and </a:t>
            </a:r>
            <a:r>
              <a:rPr lang="en-US" sz="1200" kern="1200" baseline="0" dirty="0" err="1" smtClean="0">
                <a:solidFill>
                  <a:schemeClr val="tx1"/>
                </a:solidFill>
                <a:latin typeface="+mn-lt"/>
                <a:ea typeface="+mn-ea"/>
                <a:cs typeface="+mn-cs"/>
              </a:rPr>
              <a:t>proconvulsive</a:t>
            </a:r>
            <a:r>
              <a:rPr lang="en-US" sz="1200" kern="1200" baseline="0" dirty="0" smtClean="0">
                <a:solidFill>
                  <a:schemeClr val="tx1"/>
                </a:solidFill>
                <a:latin typeface="+mn-lt"/>
                <a:ea typeface="+mn-ea"/>
                <a:cs typeface="+mn-cs"/>
              </a:rPr>
              <a:t> drugs (such as clozapine,</a:t>
            </a:r>
          </a:p>
          <a:p>
            <a:r>
              <a:rPr lang="it-IT" sz="1200" kern="1200" baseline="0" dirty="0" err="1" smtClean="0">
                <a:solidFill>
                  <a:schemeClr val="tx1"/>
                </a:solidFill>
                <a:latin typeface="+mn-lt"/>
                <a:ea typeface="+mn-ea"/>
                <a:cs typeface="+mn-cs"/>
              </a:rPr>
              <a:t>maprotiline</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tramadol</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theophylline</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baclofen</a:t>
            </a:r>
            <a:r>
              <a:rPr lang="it-IT" sz="1200" kern="1200" baseline="0" dirty="0" smtClean="0">
                <a:solidFill>
                  <a:schemeClr val="tx1"/>
                </a:solidFill>
                <a:latin typeface="+mn-lt"/>
                <a:ea typeface="+mn-ea"/>
                <a:cs typeface="+mn-cs"/>
              </a:rPr>
              <a:t>).</a:t>
            </a:r>
          </a:p>
          <a:p>
            <a:r>
              <a:rPr lang="en-US" sz="1200" b="1" kern="1200" baseline="0" dirty="0" smtClean="0">
                <a:solidFill>
                  <a:schemeClr val="tx1"/>
                </a:solidFill>
                <a:latin typeface="+mn-lt"/>
                <a:ea typeface="+mn-ea"/>
                <a:cs typeface="+mn-cs"/>
              </a:rPr>
              <a:t>Seizures associated with reversible metabolic or toxic disturbances are associated with a minor risk of subsequent epilepsy ( ≤ 3% based on large case series</a:t>
            </a:r>
            <a:r>
              <a:rPr lang="en-US" sz="1200" kern="1200" baseline="0" dirty="0" smtClean="0">
                <a:solidFill>
                  <a:schemeClr val="tx1"/>
                </a:solidFill>
                <a:latin typeface="+mn-lt"/>
                <a:ea typeface="+mn-ea"/>
                <a:cs typeface="+mn-cs"/>
              </a:rPr>
              <a:t>). Those provoked by disorders that cause permanent </a:t>
            </a:r>
            <a:r>
              <a:rPr lang="en-US" sz="1200" b="1" kern="1200" baseline="0" dirty="0" smtClean="0">
                <a:solidFill>
                  <a:schemeClr val="tx1"/>
                </a:solidFill>
                <a:latin typeface="+mn-lt"/>
                <a:ea typeface="+mn-ea"/>
                <a:cs typeface="+mn-cs"/>
              </a:rPr>
              <a:t>damage to the brain, such as brain abscess, have a higher risk of </a:t>
            </a:r>
            <a:r>
              <a:rPr lang="it-IT" sz="1200" b="1" kern="1200" baseline="0" dirty="0" err="1" smtClean="0">
                <a:solidFill>
                  <a:schemeClr val="tx1"/>
                </a:solidFill>
                <a:latin typeface="+mn-lt"/>
                <a:ea typeface="+mn-ea"/>
                <a:cs typeface="+mn-cs"/>
              </a:rPr>
              <a:t>recurrence</a:t>
            </a:r>
            <a:r>
              <a:rPr lang="it-IT" sz="1200" b="1" kern="1200" baseline="0" dirty="0" smtClean="0">
                <a:solidFill>
                  <a:schemeClr val="tx1"/>
                </a:solidFill>
                <a:latin typeface="+mn-lt"/>
                <a:ea typeface="+mn-ea"/>
                <a:cs typeface="+mn-cs"/>
              </a:rPr>
              <a:t> ( ≥ 10%).</a:t>
            </a:r>
          </a:p>
          <a:p>
            <a:r>
              <a:rPr lang="en-US" sz="1200" kern="1200" baseline="0" dirty="0" smtClean="0">
                <a:solidFill>
                  <a:schemeClr val="tx1"/>
                </a:solidFill>
                <a:latin typeface="+mn-lt"/>
                <a:ea typeface="+mn-ea"/>
                <a:cs typeface="+mn-cs"/>
              </a:rPr>
              <a:t>Seizures that follow severe psychological stress or considerable sleep deprivation are not considered “acute symptomatic” but instead “triggered” by these factors in susceptible individuals with an underlying</a:t>
            </a:r>
          </a:p>
          <a:p>
            <a:r>
              <a:rPr lang="en-US" sz="1200" kern="1200" baseline="0" dirty="0" smtClean="0">
                <a:solidFill>
                  <a:schemeClr val="tx1"/>
                </a:solidFill>
                <a:latin typeface="+mn-lt"/>
                <a:ea typeface="+mn-ea"/>
                <a:cs typeface="+mn-cs"/>
              </a:rPr>
              <a:t>epilepsy disorder. </a:t>
            </a:r>
            <a:r>
              <a:rPr lang="en-US" sz="1200" b="1" kern="1200" baseline="0" dirty="0" smtClean="0">
                <a:solidFill>
                  <a:schemeClr val="tx1"/>
                </a:solidFill>
                <a:latin typeface="+mn-lt"/>
                <a:ea typeface="+mn-ea"/>
                <a:cs typeface="+mn-cs"/>
              </a:rPr>
              <a:t>Rarely, seizures are triggered by specific stimuli such as stroboscopic lights or reading</a:t>
            </a:r>
            <a:r>
              <a:rPr lang="en-US" sz="1200"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These reflex epilepsies can rarely be diagnosed with the first seizure, although identifying specific triggers</a:t>
            </a:r>
          </a:p>
          <a:p>
            <a:r>
              <a:rPr lang="en-US" sz="1200" kern="1200" baseline="0" dirty="0" smtClean="0">
                <a:solidFill>
                  <a:schemeClr val="tx1"/>
                </a:solidFill>
                <a:latin typeface="+mn-lt"/>
                <a:ea typeface="+mn-ea"/>
                <a:cs typeface="+mn-cs"/>
              </a:rPr>
              <a:t>may assist treatment for those with recurrences. </a:t>
            </a:r>
            <a:endParaRPr lang="en-GB" b="1"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noProof="0" dirty="0" smtClean="0"/>
              <a:t>How to analyze the enduring predisposition?  How </a:t>
            </a:r>
            <a:r>
              <a:rPr lang="en-US" noProof="0" dirty="0" err="1" smtClean="0"/>
              <a:t>strongh</a:t>
            </a:r>
            <a:r>
              <a:rPr lang="en-US" noProof="0" dirty="0" smtClean="0"/>
              <a:t> is this enduring predisposition in the single patient?</a:t>
            </a:r>
          </a:p>
          <a:p>
            <a:r>
              <a:rPr lang="en-US" noProof="0" dirty="0" smtClean="0"/>
              <a:t>We should be more accurate in the analysis of risk</a:t>
            </a:r>
            <a:endParaRPr lang="en-US" noProof="0" dirty="0"/>
          </a:p>
        </p:txBody>
      </p:sp>
      <p:sp>
        <p:nvSpPr>
          <p:cNvPr id="4" name="Segnaposto numero diapositiva 3"/>
          <p:cNvSpPr>
            <a:spLocks noGrp="1"/>
          </p:cNvSpPr>
          <p:nvPr>
            <p:ph type="sldNum" sz="quarter" idx="10"/>
          </p:nvPr>
        </p:nvSpPr>
        <p:spPr/>
        <p:txBody>
          <a:bodyPr/>
          <a:lstStyle/>
          <a:p>
            <a:fld id="{A862CC41-2DD6-4BF1-B71C-E2CD191417CD}" type="slidenum">
              <a:rPr lang="it-IT" smtClean="0"/>
              <a:pPr/>
              <a:t>13</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B59D154F-746A-431F-93C7-EFC349092A96}" type="slidenum">
              <a:rPr lang="en-GB" smtClean="0"/>
              <a:pPr/>
              <a:t>14</a:t>
            </a:fld>
            <a:endParaRPr lang="en-GB"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r>
              <a:rPr lang="en-US" sz="900" dirty="0" smtClean="0"/>
              <a:t>The history: initiation of a treatment with AED when it was suspected that there was some predisposition.  </a:t>
            </a:r>
            <a:r>
              <a:rPr lang="en-US" sz="900" b="1" dirty="0" smtClean="0"/>
              <a:t>Primary prophylaxis </a:t>
            </a:r>
            <a:r>
              <a:rPr lang="en-US" sz="900" dirty="0" smtClean="0"/>
              <a:t>was</a:t>
            </a:r>
            <a:r>
              <a:rPr lang="en-US" sz="900" b="1" dirty="0" smtClean="0"/>
              <a:t> usual</a:t>
            </a:r>
          </a:p>
          <a:p>
            <a:endParaRPr lang="en-US" sz="900" dirty="0" smtClean="0"/>
          </a:p>
          <a:p>
            <a:r>
              <a:rPr lang="en-US" sz="900" dirty="0" smtClean="0"/>
              <a:t>Than it was sad that a treatment should be started after a second seizure</a:t>
            </a:r>
          </a:p>
          <a:p>
            <a:endParaRPr lang="en-US" sz="900" dirty="0" smtClean="0"/>
          </a:p>
          <a:p>
            <a:r>
              <a:rPr lang="en-US" sz="900" dirty="0" smtClean="0"/>
              <a:t>Until 1960s generally thought that less than 33% of patients with epilepsy would remit and the majority would have chronic seizures. At two years only 40% seizures recur</a:t>
            </a:r>
          </a:p>
          <a:p>
            <a:endParaRPr lang="en-US" sz="900" dirty="0" smtClean="0"/>
          </a:p>
          <a:p>
            <a:endParaRPr lang="en-US" sz="900" dirty="0" smtClean="0"/>
          </a:p>
          <a:p>
            <a:endParaRPr lang="en-GB"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9BF4DAA9-86B4-481D-9C14-A3822AFE79E6}" type="datetimeFigureOut">
              <a:rPr lang="it-IT" smtClean="0"/>
              <a:pPr/>
              <a:t>01/06/2013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DBB3D25-A526-40EF-B2AE-1CB976659144}"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BF4DAA9-86B4-481D-9C14-A3822AFE79E6}" type="datetimeFigureOut">
              <a:rPr lang="it-IT" smtClean="0"/>
              <a:pPr/>
              <a:t>01/06/2013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DBB3D25-A526-40EF-B2AE-1CB976659144}"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BF4DAA9-86B4-481D-9C14-A3822AFE79E6}" type="datetimeFigureOut">
              <a:rPr lang="it-IT" smtClean="0"/>
              <a:pPr/>
              <a:t>01/06/2013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DBB3D25-A526-40EF-B2AE-1CB976659144}"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BF4DAA9-86B4-481D-9C14-A3822AFE79E6}" type="datetimeFigureOut">
              <a:rPr lang="it-IT" smtClean="0"/>
              <a:pPr/>
              <a:t>01/06/2013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DBB3D25-A526-40EF-B2AE-1CB976659144}"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9BF4DAA9-86B4-481D-9C14-A3822AFE79E6}" type="datetimeFigureOut">
              <a:rPr lang="it-IT" smtClean="0"/>
              <a:pPr/>
              <a:t>01/06/2013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DBB3D25-A526-40EF-B2AE-1CB976659144}"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9BF4DAA9-86B4-481D-9C14-A3822AFE79E6}" type="datetimeFigureOut">
              <a:rPr lang="it-IT" smtClean="0"/>
              <a:pPr/>
              <a:t>01/06/2013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DBB3D25-A526-40EF-B2AE-1CB976659144}"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9BF4DAA9-86B4-481D-9C14-A3822AFE79E6}" type="datetimeFigureOut">
              <a:rPr lang="it-IT" smtClean="0"/>
              <a:pPr/>
              <a:t>01/06/2013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DBB3D25-A526-40EF-B2AE-1CB976659144}"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9BF4DAA9-86B4-481D-9C14-A3822AFE79E6}" type="datetimeFigureOut">
              <a:rPr lang="it-IT" smtClean="0"/>
              <a:pPr/>
              <a:t>01/06/2013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DBB3D25-A526-40EF-B2AE-1CB976659144}"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BF4DAA9-86B4-481D-9C14-A3822AFE79E6}" type="datetimeFigureOut">
              <a:rPr lang="it-IT" smtClean="0"/>
              <a:pPr/>
              <a:t>01/06/2013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DBB3D25-A526-40EF-B2AE-1CB976659144}"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BF4DAA9-86B4-481D-9C14-A3822AFE79E6}" type="datetimeFigureOut">
              <a:rPr lang="it-IT" smtClean="0"/>
              <a:pPr/>
              <a:t>01/06/2013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DBB3D25-A526-40EF-B2AE-1CB976659144}"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BF4DAA9-86B4-481D-9C14-A3822AFE79E6}" type="datetimeFigureOut">
              <a:rPr lang="it-IT" smtClean="0"/>
              <a:pPr/>
              <a:t>01/06/2013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DBB3D25-A526-40EF-B2AE-1CB976659144}"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F4DAA9-86B4-481D-9C14-A3822AFE79E6}" type="datetimeFigureOut">
              <a:rPr lang="it-IT" smtClean="0"/>
              <a:pPr/>
              <a:t>01/06/2013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BB3D25-A526-40EF-B2AE-1CB976659144}"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egnaposto numero diapositiva 3"/>
          <p:cNvSpPr txBox="1">
            <a:spLocks noGrp="1"/>
          </p:cNvSpPr>
          <p:nvPr/>
        </p:nvSpPr>
        <p:spPr bwMode="auto">
          <a:xfrm>
            <a:off x="7812088" y="6453188"/>
            <a:ext cx="1187450" cy="215900"/>
          </a:xfrm>
          <a:prstGeom prst="rect">
            <a:avLst/>
          </a:prstGeom>
          <a:noFill/>
          <a:ln w="9525">
            <a:noFill/>
            <a:miter lim="800000"/>
            <a:headEnd/>
            <a:tailEnd/>
          </a:ln>
        </p:spPr>
        <p:txBody>
          <a:bodyPr/>
          <a:lstStyle/>
          <a:p>
            <a:pPr algn="r"/>
            <a:endParaRPr lang="en-US" altLang="ja-JP" sz="1400" dirty="0"/>
          </a:p>
        </p:txBody>
      </p:sp>
      <p:sp>
        <p:nvSpPr>
          <p:cNvPr id="5124" name="Rectangle 3"/>
          <p:cNvSpPr>
            <a:spLocks noGrp="1" noChangeArrowheads="1"/>
          </p:cNvSpPr>
          <p:nvPr>
            <p:ph type="subTitle" idx="1"/>
          </p:nvPr>
        </p:nvSpPr>
        <p:spPr>
          <a:xfrm>
            <a:off x="571472" y="3500438"/>
            <a:ext cx="8208962" cy="2857496"/>
          </a:xfrm>
        </p:spPr>
        <p:txBody>
          <a:bodyPr>
            <a:normAutofit fontScale="92500" lnSpcReduction="10000"/>
          </a:bodyPr>
          <a:lstStyle/>
          <a:p>
            <a:r>
              <a:rPr lang="it-IT" sz="4000" b="1" dirty="0" smtClean="0"/>
              <a:t>I percorsi della neurologia</a:t>
            </a:r>
          </a:p>
          <a:p>
            <a:r>
              <a:rPr lang="it-IT" sz="4000" b="1" dirty="0" smtClean="0"/>
              <a:t>Rapporti tra il curante e lo specialista</a:t>
            </a:r>
          </a:p>
          <a:p>
            <a:r>
              <a:rPr lang="it-IT" altLang="ja-JP" sz="2800" b="1" dirty="0" smtClean="0">
                <a:solidFill>
                  <a:schemeClr val="tx1">
                    <a:lumMod val="85000"/>
                    <a:lumOff val="15000"/>
                  </a:schemeClr>
                </a:solidFill>
              </a:rPr>
              <a:t>Gaetano </a:t>
            </a:r>
            <a:r>
              <a:rPr lang="it-IT" altLang="ja-JP" sz="2800" b="1" dirty="0" err="1" smtClean="0">
                <a:solidFill>
                  <a:schemeClr val="tx1">
                    <a:lumMod val="85000"/>
                    <a:lumOff val="15000"/>
                  </a:schemeClr>
                </a:solidFill>
              </a:rPr>
              <a:t>Zaccara</a:t>
            </a:r>
            <a:r>
              <a:rPr lang="it-IT" altLang="ja-JP" sz="2800" dirty="0" smtClean="0">
                <a:solidFill>
                  <a:schemeClr val="tx1">
                    <a:lumMod val="85000"/>
                    <a:lumOff val="15000"/>
                  </a:schemeClr>
                </a:solidFill>
              </a:rPr>
              <a:t> </a:t>
            </a:r>
          </a:p>
          <a:p>
            <a:pPr eaLnBrk="1" hangingPunct="1"/>
            <a:r>
              <a:rPr lang="it-IT" altLang="ja-JP" sz="2400" b="1" dirty="0" smtClean="0">
                <a:solidFill>
                  <a:schemeClr val="tx1">
                    <a:lumMod val="85000"/>
                    <a:lumOff val="15000"/>
                  </a:schemeClr>
                </a:solidFill>
              </a:rPr>
              <a:t>Unità di Neurologia, </a:t>
            </a:r>
          </a:p>
          <a:p>
            <a:pPr eaLnBrk="1" hangingPunct="1"/>
            <a:r>
              <a:rPr lang="it-IT" altLang="ja-JP" sz="2400" b="1" dirty="0" smtClean="0">
                <a:solidFill>
                  <a:schemeClr val="tx1">
                    <a:lumMod val="85000"/>
                    <a:lumOff val="15000"/>
                  </a:schemeClr>
                </a:solidFill>
              </a:rPr>
              <a:t>Ospedale San Giovanni di Dio</a:t>
            </a:r>
          </a:p>
          <a:p>
            <a:pPr eaLnBrk="1" hangingPunct="1"/>
            <a:r>
              <a:rPr lang="it-IT" altLang="ja-JP" sz="2400" b="1" dirty="0" smtClean="0">
                <a:solidFill>
                  <a:schemeClr val="tx1">
                    <a:lumMod val="85000"/>
                    <a:lumOff val="15000"/>
                  </a:schemeClr>
                </a:solidFill>
              </a:rPr>
              <a:t> Firenze</a:t>
            </a:r>
            <a:endParaRPr lang="it-IT" sz="2400" dirty="0" smtClean="0">
              <a:solidFill>
                <a:schemeClr val="tx1">
                  <a:lumMod val="85000"/>
                  <a:lumOff val="15000"/>
                </a:schemeClr>
              </a:solidFill>
            </a:endParaRPr>
          </a:p>
        </p:txBody>
      </p:sp>
      <p:pic>
        <p:nvPicPr>
          <p:cNvPr id="7" name="Picture 2"/>
          <p:cNvPicPr>
            <a:picLocks noChangeAspect="1" noChangeArrowheads="1"/>
          </p:cNvPicPr>
          <p:nvPr/>
        </p:nvPicPr>
        <p:blipFill>
          <a:blip r:embed="rId3" cstate="print"/>
          <a:srcRect/>
          <a:stretch>
            <a:fillRect/>
          </a:stretch>
        </p:blipFill>
        <p:spPr bwMode="auto">
          <a:xfrm>
            <a:off x="142844" y="65237"/>
            <a:ext cx="2000264" cy="3047822"/>
          </a:xfrm>
          <a:prstGeom prst="rect">
            <a:avLst/>
          </a:prstGeom>
          <a:noFill/>
          <a:ln w="9525">
            <a:noFill/>
            <a:miter lim="800000"/>
            <a:headEnd/>
            <a:tailEnd/>
          </a:ln>
        </p:spPr>
      </p:pic>
      <p:sp>
        <p:nvSpPr>
          <p:cNvPr id="8" name="CasellaDiTesto 7"/>
          <p:cNvSpPr txBox="1"/>
          <p:nvPr/>
        </p:nvSpPr>
        <p:spPr>
          <a:xfrm>
            <a:off x="5072066" y="6274378"/>
            <a:ext cx="3857620" cy="400110"/>
          </a:xfrm>
          <a:prstGeom prst="rect">
            <a:avLst/>
          </a:prstGeom>
          <a:noFill/>
        </p:spPr>
        <p:txBody>
          <a:bodyPr wrap="square" rtlCol="0">
            <a:spAutoFit/>
          </a:bodyPr>
          <a:lstStyle/>
          <a:p>
            <a:pPr algn="r"/>
            <a:r>
              <a:rPr lang="it-IT" sz="2000" dirty="0" smtClean="0"/>
              <a:t>Firenze, 1 giugno 2013</a:t>
            </a:r>
            <a:endParaRPr lang="it-IT" sz="2000" dirty="0"/>
          </a:p>
        </p:txBody>
      </p:sp>
      <p:pic>
        <p:nvPicPr>
          <p:cNvPr id="9" name="Picture 2"/>
          <p:cNvPicPr>
            <a:picLocks noChangeAspect="1" noChangeArrowheads="1"/>
          </p:cNvPicPr>
          <p:nvPr/>
        </p:nvPicPr>
        <p:blipFill>
          <a:blip r:embed="rId4" cstate="print"/>
          <a:srcRect/>
          <a:stretch>
            <a:fillRect/>
          </a:stretch>
        </p:blipFill>
        <p:spPr bwMode="auto">
          <a:xfrm>
            <a:off x="2285984" y="285728"/>
            <a:ext cx="6430977" cy="2258950"/>
          </a:xfrm>
          <a:prstGeom prst="rect">
            <a:avLst/>
          </a:prstGeom>
          <a:noFill/>
          <a:ln w="9525">
            <a:noFill/>
            <a:miter lim="800000"/>
            <a:headEnd/>
            <a:tailEnd/>
          </a:ln>
          <a:effectLst/>
        </p:spPr>
      </p:pic>
      <p:sp>
        <p:nvSpPr>
          <p:cNvPr id="67586" name="AutoShape 2" descr="http://webmail.asf.toscana.it/horde/imp/view.php?mailbox=INBOX&amp;index=63647&amp;actionID=view_attach&amp;id=1.2&amp;mimecache=59a5fafb13839bd5033a774f6f155acf"/>
          <p:cNvSpPr>
            <a:spLocks noChangeAspect="1" noChangeArrowheads="1"/>
          </p:cNvSpPr>
          <p:nvPr/>
        </p:nvSpPr>
        <p:spPr bwMode="auto">
          <a:xfrm>
            <a:off x="155575" y="-547688"/>
            <a:ext cx="1257300" cy="11525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0"/>
            <a:ext cx="7772400" cy="1143000"/>
          </a:xfrm>
        </p:spPr>
        <p:txBody>
          <a:bodyPr/>
          <a:lstStyle/>
          <a:p>
            <a:r>
              <a:rPr lang="it-IT" dirty="0" smtClean="0"/>
              <a:t>La diagnosi</a:t>
            </a:r>
          </a:p>
        </p:txBody>
      </p:sp>
      <p:sp>
        <p:nvSpPr>
          <p:cNvPr id="9219" name="Rectangle 3"/>
          <p:cNvSpPr>
            <a:spLocks noGrp="1" noChangeArrowheads="1"/>
          </p:cNvSpPr>
          <p:nvPr>
            <p:ph type="body" idx="1"/>
          </p:nvPr>
        </p:nvSpPr>
        <p:spPr>
          <a:xfrm>
            <a:off x="1571604" y="2500306"/>
            <a:ext cx="6286544" cy="3581400"/>
          </a:xfrm>
        </p:spPr>
        <p:txBody>
          <a:bodyPr>
            <a:normAutofit/>
          </a:bodyPr>
          <a:lstStyle/>
          <a:p>
            <a:pPr marL="609600" indent="-609600">
              <a:buClr>
                <a:schemeClr val="tx2"/>
              </a:buClr>
              <a:buFontTx/>
              <a:buAutoNum type="arabicPeriod"/>
            </a:pPr>
            <a:r>
              <a:rPr lang="it-IT" dirty="0" smtClean="0"/>
              <a:t>E’ stata una crisi?</a:t>
            </a:r>
          </a:p>
          <a:p>
            <a:pPr marL="609600" indent="-609600">
              <a:buClr>
                <a:schemeClr val="tx2"/>
              </a:buClr>
              <a:buFontTx/>
              <a:buAutoNum type="arabicPeriod"/>
            </a:pPr>
            <a:r>
              <a:rPr lang="it-IT" dirty="0" smtClean="0"/>
              <a:t>E’ stata la prima crisi?</a:t>
            </a:r>
          </a:p>
          <a:p>
            <a:pPr marL="609600" indent="-609600">
              <a:buClr>
                <a:schemeClr val="tx2"/>
              </a:buClr>
              <a:buFontTx/>
              <a:buAutoNum type="arabicPeriod"/>
            </a:pPr>
            <a:r>
              <a:rPr lang="it-IT" dirty="0" smtClean="0"/>
              <a:t>E’ stata una crisi non provocata?</a:t>
            </a:r>
          </a:p>
        </p:txBody>
      </p:sp>
      <p:sp>
        <p:nvSpPr>
          <p:cNvPr id="9220" name="Text Box 4"/>
          <p:cNvSpPr txBox="1">
            <a:spLocks noChangeArrowheads="1"/>
          </p:cNvSpPr>
          <p:nvPr/>
        </p:nvSpPr>
        <p:spPr bwMode="auto">
          <a:xfrm>
            <a:off x="642910" y="1142984"/>
            <a:ext cx="7364625" cy="646331"/>
          </a:xfrm>
          <a:prstGeom prst="rect">
            <a:avLst/>
          </a:prstGeom>
          <a:noFill/>
          <a:ln w="9525">
            <a:noFill/>
            <a:miter lim="800000"/>
            <a:headEnd/>
            <a:tailEnd/>
          </a:ln>
        </p:spPr>
        <p:txBody>
          <a:bodyPr wrap="square">
            <a:spAutoFit/>
          </a:bodyPr>
          <a:lstStyle/>
          <a:p>
            <a:pPr algn="ctr"/>
            <a:r>
              <a:rPr lang="it-IT" sz="3600" dirty="0" smtClean="0">
                <a:solidFill>
                  <a:schemeClr val="accent2"/>
                </a:solidFill>
                <a:latin typeface="Arial" charset="0"/>
              </a:rPr>
              <a:t>Tre domande preliminari</a:t>
            </a:r>
            <a:endParaRPr lang="it-IT" sz="3600" dirty="0">
              <a:solidFill>
                <a:schemeClr val="accent2"/>
              </a:solidFill>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ítulo 1"/>
          <p:cNvSpPr>
            <a:spLocks noGrp="1"/>
          </p:cNvSpPr>
          <p:nvPr>
            <p:ph type="title"/>
          </p:nvPr>
        </p:nvSpPr>
        <p:spPr>
          <a:xfrm>
            <a:off x="0" y="0"/>
            <a:ext cx="9144000" cy="1071546"/>
          </a:xfrm>
        </p:spPr>
        <p:txBody>
          <a:bodyPr/>
          <a:lstStyle/>
          <a:p>
            <a:pPr eaLnBrk="1" hangingPunct="1"/>
            <a:r>
              <a:rPr lang="en-US" dirty="0" smtClean="0"/>
              <a:t>How accurate are </a:t>
            </a:r>
            <a:r>
              <a:rPr lang="en-US" dirty="0" err="1" smtClean="0"/>
              <a:t>Sz</a:t>
            </a:r>
            <a:r>
              <a:rPr lang="en-US" dirty="0" smtClean="0"/>
              <a:t> descriptions?</a:t>
            </a:r>
          </a:p>
        </p:txBody>
      </p:sp>
      <p:sp>
        <p:nvSpPr>
          <p:cNvPr id="10243" name="Marcador de contenido 2"/>
          <p:cNvSpPr>
            <a:spLocks noGrp="1"/>
          </p:cNvSpPr>
          <p:nvPr>
            <p:ph idx="1"/>
          </p:nvPr>
        </p:nvSpPr>
        <p:spPr>
          <a:xfrm>
            <a:off x="76200" y="1219200"/>
            <a:ext cx="4710114" cy="4781568"/>
          </a:xfrm>
          <a:solidFill>
            <a:schemeClr val="bg1"/>
          </a:solidFill>
          <a:ln>
            <a:solidFill>
              <a:schemeClr val="bg1"/>
            </a:solidFill>
          </a:ln>
        </p:spPr>
        <p:txBody>
          <a:bodyPr>
            <a:normAutofit fontScale="92500" lnSpcReduction="10000"/>
          </a:bodyPr>
          <a:lstStyle/>
          <a:p>
            <a:pPr marL="342900" lvl="1" indent="-342900">
              <a:lnSpc>
                <a:spcPct val="90000"/>
              </a:lnSpc>
              <a:buClr>
                <a:srgbClr val="FFFF00"/>
              </a:buClr>
            </a:pPr>
            <a:r>
              <a:rPr lang="en-US" sz="2400" dirty="0" smtClean="0"/>
              <a:t>20 volunteers (4 doctors working in a neurology ward, 10 medical students, 6 non-medical students) Viewed a video of </a:t>
            </a:r>
            <a:r>
              <a:rPr lang="en-US" sz="2400" b="1" dirty="0" smtClean="0"/>
              <a:t>a partial then secondary GTC </a:t>
            </a:r>
            <a:r>
              <a:rPr lang="en-US" sz="2400" b="1" dirty="0" err="1" smtClean="0"/>
              <a:t>Sz</a:t>
            </a:r>
            <a:r>
              <a:rPr lang="en-US" sz="2400" dirty="0" smtClean="0"/>
              <a:t> and gave a written account of 6 key features</a:t>
            </a:r>
          </a:p>
          <a:p>
            <a:pPr>
              <a:lnSpc>
                <a:spcPct val="90000"/>
              </a:lnSpc>
              <a:buClr>
                <a:srgbClr val="FFFF00"/>
              </a:buClr>
            </a:pPr>
            <a:endParaRPr lang="en-US" sz="2800" dirty="0" smtClean="0"/>
          </a:p>
          <a:p>
            <a:pPr>
              <a:lnSpc>
                <a:spcPct val="90000"/>
              </a:lnSpc>
              <a:buClr>
                <a:srgbClr val="FFFF00"/>
              </a:buClr>
            </a:pPr>
            <a:r>
              <a:rPr lang="en-US" sz="2800" dirty="0" smtClean="0"/>
              <a:t>Results: </a:t>
            </a:r>
          </a:p>
          <a:p>
            <a:pPr marL="342900" lvl="1" indent="-342900">
              <a:lnSpc>
                <a:spcPct val="90000"/>
              </a:lnSpc>
              <a:buClr>
                <a:srgbClr val="FFFF00"/>
              </a:buClr>
            </a:pPr>
            <a:r>
              <a:rPr lang="en-US" sz="2400" b="1" dirty="0" smtClean="0"/>
              <a:t>Mean scores 3.5 </a:t>
            </a:r>
            <a:r>
              <a:rPr lang="en-US" sz="2400" dirty="0" smtClean="0"/>
              <a:t>(range 1-6)</a:t>
            </a:r>
          </a:p>
          <a:p>
            <a:pPr marL="342900" lvl="1" indent="-342900">
              <a:lnSpc>
                <a:spcPct val="90000"/>
              </a:lnSpc>
              <a:buClr>
                <a:srgbClr val="FFFF00"/>
              </a:buClr>
            </a:pPr>
            <a:r>
              <a:rPr lang="en-US" sz="2400" dirty="0" smtClean="0"/>
              <a:t>Unresponsiveness and </a:t>
            </a:r>
            <a:r>
              <a:rPr lang="en-US" sz="2400" dirty="0" err="1" smtClean="0"/>
              <a:t>lateralising</a:t>
            </a:r>
            <a:r>
              <a:rPr lang="en-US" sz="2400" dirty="0" smtClean="0"/>
              <a:t> features were often missed</a:t>
            </a:r>
          </a:p>
          <a:p>
            <a:pPr marL="342900" lvl="1" indent="-342900">
              <a:lnSpc>
                <a:spcPct val="90000"/>
              </a:lnSpc>
              <a:buClr>
                <a:srgbClr val="FFFF00"/>
              </a:buClr>
            </a:pPr>
            <a:r>
              <a:rPr lang="en-US" sz="2400" dirty="0" smtClean="0"/>
              <a:t>Left and right were often confused</a:t>
            </a:r>
          </a:p>
          <a:p>
            <a:pPr marL="342900" lvl="1" indent="-342900">
              <a:lnSpc>
                <a:spcPct val="90000"/>
              </a:lnSpc>
              <a:buClr>
                <a:srgbClr val="FFFF00"/>
              </a:buClr>
            </a:pPr>
            <a:r>
              <a:rPr lang="en-US" sz="2400" dirty="0" smtClean="0"/>
              <a:t>Highest scores by a medical and a non-medical student</a:t>
            </a:r>
          </a:p>
          <a:p>
            <a:pPr marL="342900" lvl="1" indent="-342900">
              <a:lnSpc>
                <a:spcPct val="90000"/>
              </a:lnSpc>
              <a:buClr>
                <a:srgbClr val="FFFF00"/>
              </a:buClr>
            </a:pPr>
            <a:r>
              <a:rPr lang="en-US" sz="2400" dirty="0" smtClean="0"/>
              <a:t>Lowest score by a doctor</a:t>
            </a:r>
          </a:p>
        </p:txBody>
      </p:sp>
      <p:sp>
        <p:nvSpPr>
          <p:cNvPr id="10244" name="Text Box 4"/>
          <p:cNvSpPr txBox="1">
            <a:spLocks noChangeArrowheads="1"/>
          </p:cNvSpPr>
          <p:nvPr/>
        </p:nvSpPr>
        <p:spPr bwMode="auto">
          <a:xfrm>
            <a:off x="2500298" y="6215082"/>
            <a:ext cx="6287427" cy="400110"/>
          </a:xfrm>
          <a:prstGeom prst="rect">
            <a:avLst/>
          </a:prstGeom>
          <a:noFill/>
          <a:ln w="9525">
            <a:noFill/>
            <a:miter lim="800000"/>
            <a:headEnd/>
            <a:tailEnd/>
          </a:ln>
        </p:spPr>
        <p:txBody>
          <a:bodyPr wrap="none">
            <a:spAutoFit/>
          </a:bodyPr>
          <a:lstStyle/>
          <a:p>
            <a:r>
              <a:rPr lang="en-US" sz="2000" dirty="0" err="1"/>
              <a:t>Mannan</a:t>
            </a:r>
            <a:r>
              <a:rPr lang="en-US" sz="2000" dirty="0"/>
              <a:t> and </a:t>
            </a:r>
            <a:r>
              <a:rPr lang="en-US" sz="2000" dirty="0" err="1"/>
              <a:t>Wieshmann</a:t>
            </a:r>
            <a:r>
              <a:rPr lang="en-US" sz="2000" dirty="0"/>
              <a:t>. </a:t>
            </a:r>
            <a:r>
              <a:rPr lang="en-US" sz="2000" dirty="0" smtClean="0"/>
              <a:t>Seizure. 2003 Oct;12(7):444-7. </a:t>
            </a:r>
            <a:endParaRPr lang="en-US" sz="2000" dirty="0"/>
          </a:p>
        </p:txBody>
      </p:sp>
      <p:graphicFrame>
        <p:nvGraphicFramePr>
          <p:cNvPr id="5" name="Tabella 4"/>
          <p:cNvGraphicFramePr>
            <a:graphicFrameLocks noGrp="1"/>
          </p:cNvGraphicFramePr>
          <p:nvPr/>
        </p:nvGraphicFramePr>
        <p:xfrm>
          <a:off x="4953024" y="1071546"/>
          <a:ext cx="4048132" cy="4846320"/>
        </p:xfrm>
        <a:graphic>
          <a:graphicData uri="http://schemas.openxmlformats.org/drawingml/2006/table">
            <a:tbl>
              <a:tblPr firstRow="1" bandRow="1">
                <a:tableStyleId>{5C22544A-7EE6-4342-B048-85BDC9FD1C3A}</a:tableStyleId>
              </a:tblPr>
              <a:tblGrid>
                <a:gridCol w="4048132"/>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Key features of the seizure.</a:t>
                      </a:r>
                      <a:endParaRPr lang="it-IT" sz="2400" b="1"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noProof="0" dirty="0" smtClean="0"/>
                        <a:t>Short duration (∼3 minutes)</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noProof="0" dirty="0" smtClean="0"/>
                        <a:t>Eyes open</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noProof="0" dirty="0" smtClean="0"/>
                        <a:t>Aura (patient rings for nurse)</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noProof="0" dirty="0" smtClean="0"/>
                        <a:t>Unresponsive when nurse comes in</a:t>
                      </a:r>
                      <a:endParaRPr lang="en-US" sz="2400" noProof="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noProof="0" dirty="0" smtClean="0"/>
                        <a:t>Head turning to left</a:t>
                      </a:r>
                      <a:endParaRPr lang="en-US" sz="2400" noProof="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noProof="0" dirty="0" smtClean="0"/>
                        <a:t>Right </a:t>
                      </a:r>
                      <a:r>
                        <a:rPr lang="en-US" sz="2400" noProof="0" dirty="0" err="1" smtClean="0"/>
                        <a:t>dystonic</a:t>
                      </a:r>
                      <a:r>
                        <a:rPr lang="en-US" sz="2400" noProof="0" dirty="0" smtClean="0"/>
                        <a:t> posturing</a:t>
                      </a:r>
                      <a:endParaRPr lang="en-US" sz="2400" noProof="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noProof="0" dirty="0" smtClean="0"/>
                        <a:t>Left unilateral gestural automatism</a:t>
                      </a:r>
                      <a:endParaRPr lang="en-US" sz="2400" noProof="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noProof="0" dirty="0" smtClean="0"/>
                        <a:t>Followed by bilateral shaking</a:t>
                      </a:r>
                      <a:endParaRPr lang="en-US" sz="2400" noProof="0" dirty="0"/>
                    </a:p>
                  </a:txBody>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52400" y="0"/>
            <a:ext cx="8991600" cy="1143000"/>
          </a:xfrm>
        </p:spPr>
        <p:txBody>
          <a:bodyPr>
            <a:normAutofit/>
          </a:bodyPr>
          <a:lstStyle/>
          <a:p>
            <a:r>
              <a:rPr lang="it-IT" dirty="0" smtClean="0"/>
              <a:t>Crisi provocate /sintomatiche acute</a:t>
            </a:r>
          </a:p>
        </p:txBody>
      </p:sp>
      <p:sp>
        <p:nvSpPr>
          <p:cNvPr id="14339" name="Rectangle 3"/>
          <p:cNvSpPr>
            <a:spLocks noGrp="1" noChangeArrowheads="1"/>
          </p:cNvSpPr>
          <p:nvPr>
            <p:ph type="body" idx="1"/>
          </p:nvPr>
        </p:nvSpPr>
        <p:spPr>
          <a:xfrm>
            <a:off x="857224" y="1500174"/>
            <a:ext cx="7772400" cy="4714908"/>
          </a:xfrm>
        </p:spPr>
        <p:txBody>
          <a:bodyPr>
            <a:normAutofit fontScale="92500"/>
          </a:bodyPr>
          <a:lstStyle/>
          <a:p>
            <a:pPr>
              <a:buClr>
                <a:schemeClr val="tx2"/>
              </a:buClr>
            </a:pPr>
            <a:r>
              <a:rPr lang="it-IT" sz="3600" dirty="0" smtClean="0"/>
              <a:t>Non vi è necessità di trattamento cronico nei seguenti casi</a:t>
            </a:r>
          </a:p>
          <a:p>
            <a:pPr lvl="1">
              <a:buClr>
                <a:schemeClr val="tx2"/>
              </a:buClr>
            </a:pPr>
            <a:r>
              <a:rPr lang="it-IT" sz="3200" dirty="0" smtClean="0"/>
              <a:t>Crisi febbrili</a:t>
            </a:r>
          </a:p>
          <a:p>
            <a:pPr lvl="1">
              <a:buClr>
                <a:schemeClr val="tx2"/>
              </a:buClr>
            </a:pPr>
            <a:r>
              <a:rPr lang="it-IT" sz="3200" dirty="0" smtClean="0"/>
              <a:t>Alcool</a:t>
            </a:r>
          </a:p>
          <a:p>
            <a:pPr lvl="1">
              <a:buClr>
                <a:schemeClr val="tx2"/>
              </a:buClr>
            </a:pPr>
            <a:r>
              <a:rPr lang="it-IT" sz="3200" dirty="0" smtClean="0"/>
              <a:t>Agenti chimici (Farmaci, sostanze da abuso)</a:t>
            </a:r>
          </a:p>
          <a:p>
            <a:pPr lvl="1">
              <a:buClr>
                <a:schemeClr val="tx2"/>
              </a:buClr>
            </a:pPr>
            <a:r>
              <a:rPr lang="it-IT" sz="3200" dirty="0" smtClean="0"/>
              <a:t>Infezione del sistema nervoso</a:t>
            </a:r>
          </a:p>
          <a:p>
            <a:pPr lvl="1">
              <a:buClr>
                <a:schemeClr val="tx2"/>
              </a:buClr>
            </a:pPr>
            <a:r>
              <a:rPr lang="it-IT" sz="3200" dirty="0" smtClean="0"/>
              <a:t>Deprivazione di sonno</a:t>
            </a:r>
          </a:p>
          <a:p>
            <a:pPr lvl="1">
              <a:buClr>
                <a:schemeClr val="tx2"/>
              </a:buClr>
            </a:pPr>
            <a:r>
              <a:rPr lang="it-IT" sz="3200" dirty="0" smtClean="0"/>
              <a:t>Alterazioni metaboliche</a:t>
            </a:r>
            <a:endParaRPr lang="it-IT" sz="20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95536" y="188640"/>
            <a:ext cx="8424936" cy="2062103"/>
          </a:xfrm>
          <a:prstGeom prst="rect">
            <a:avLst/>
          </a:prstGeom>
          <a:noFill/>
        </p:spPr>
        <p:txBody>
          <a:bodyPr wrap="square" rtlCol="0">
            <a:spAutoFit/>
          </a:bodyPr>
          <a:lstStyle/>
          <a:p>
            <a:pPr algn="ctr"/>
            <a:r>
              <a:rPr lang="en-GB" sz="3200" dirty="0" smtClean="0"/>
              <a:t>Epileptic Seizures and Epilepsy: Definitions Proposed by the International League Against Epilepsy (ILAE) and the International Bureau for Epilepsy</a:t>
            </a:r>
            <a:endParaRPr lang="it-IT" sz="3200" dirty="0"/>
          </a:p>
        </p:txBody>
      </p:sp>
      <p:sp>
        <p:nvSpPr>
          <p:cNvPr id="3" name="CasellaDiTesto 2"/>
          <p:cNvSpPr txBox="1"/>
          <p:nvPr/>
        </p:nvSpPr>
        <p:spPr>
          <a:xfrm>
            <a:off x="539552" y="2337842"/>
            <a:ext cx="8424936" cy="3539430"/>
          </a:xfrm>
          <a:prstGeom prst="rect">
            <a:avLst/>
          </a:prstGeom>
          <a:noFill/>
        </p:spPr>
        <p:txBody>
          <a:bodyPr wrap="square" rtlCol="0">
            <a:spAutoFit/>
          </a:bodyPr>
          <a:lstStyle/>
          <a:p>
            <a:r>
              <a:rPr lang="en-GB" sz="3200" dirty="0" smtClean="0"/>
              <a:t>Epilepsy is a disorder of the brain characterised by an </a:t>
            </a:r>
            <a:r>
              <a:rPr lang="en-GB" sz="3200" i="1" u="sng" dirty="0" smtClean="0"/>
              <a:t>enduring predisposition</a:t>
            </a:r>
            <a:r>
              <a:rPr lang="en-GB" sz="3200" dirty="0" smtClean="0"/>
              <a:t> to generate epileptic seizures and by the </a:t>
            </a:r>
            <a:r>
              <a:rPr lang="en-GB" sz="3200" dirty="0" err="1" smtClean="0"/>
              <a:t>neurobiologic</a:t>
            </a:r>
            <a:r>
              <a:rPr lang="en-GB" sz="3200" dirty="0" smtClean="0"/>
              <a:t>, cognitive, psychological, and social consequences of this condition. The definition of epilepsy requires the occurrence of at least one epileptic seizure. </a:t>
            </a:r>
          </a:p>
        </p:txBody>
      </p:sp>
      <p:sp>
        <p:nvSpPr>
          <p:cNvPr id="4" name="CasellaDiTesto 3"/>
          <p:cNvSpPr txBox="1"/>
          <p:nvPr/>
        </p:nvSpPr>
        <p:spPr>
          <a:xfrm>
            <a:off x="3707904" y="5949280"/>
            <a:ext cx="5112568" cy="461665"/>
          </a:xfrm>
          <a:prstGeom prst="rect">
            <a:avLst/>
          </a:prstGeom>
          <a:noFill/>
        </p:spPr>
        <p:txBody>
          <a:bodyPr wrap="square" rtlCol="0">
            <a:spAutoFit/>
          </a:bodyPr>
          <a:lstStyle/>
          <a:p>
            <a:r>
              <a:rPr lang="it-IT" sz="2400" dirty="0" smtClean="0"/>
              <a:t>Fisher </a:t>
            </a:r>
            <a:r>
              <a:rPr lang="it-IT" sz="2400" dirty="0" err="1" smtClean="0"/>
              <a:t>et</a:t>
            </a:r>
            <a:r>
              <a:rPr lang="it-IT" sz="2400" dirty="0" smtClean="0"/>
              <a:t> al., </a:t>
            </a:r>
            <a:r>
              <a:rPr lang="it-IT" sz="2400" dirty="0" err="1" smtClean="0"/>
              <a:t>Epilepsia</a:t>
            </a:r>
            <a:r>
              <a:rPr lang="it-IT" sz="2400" dirty="0" smtClean="0"/>
              <a:t> 46:470-472, 2005</a:t>
            </a:r>
            <a:endParaRPr lang="en-US" sz="24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685800" y="0"/>
            <a:ext cx="7772400" cy="1143000"/>
          </a:xfrm>
          <a:prstGeom prst="rect">
            <a:avLst/>
          </a:prstGeom>
          <a:noFill/>
          <a:ln w="9525">
            <a:noFill/>
            <a:miter lim="800000"/>
            <a:headEnd/>
            <a:tailEnd/>
          </a:ln>
        </p:spPr>
        <p:txBody>
          <a:bodyPr anchor="ctr"/>
          <a:lstStyle/>
          <a:p>
            <a:pPr algn="ctr"/>
            <a:r>
              <a:rPr lang="en-US" sz="3600" b="1" dirty="0">
                <a:solidFill>
                  <a:schemeClr val="tx2"/>
                </a:solidFill>
                <a:latin typeface="Helvetica Neue" charset="0"/>
              </a:rPr>
              <a:t>Single Seizure - History</a:t>
            </a:r>
          </a:p>
        </p:txBody>
      </p:sp>
      <p:sp>
        <p:nvSpPr>
          <p:cNvPr id="16387" name="Rectangle 3"/>
          <p:cNvSpPr>
            <a:spLocks noChangeArrowheads="1"/>
          </p:cNvSpPr>
          <p:nvPr/>
        </p:nvSpPr>
        <p:spPr bwMode="auto">
          <a:xfrm>
            <a:off x="304800" y="1981200"/>
            <a:ext cx="4987280" cy="3200400"/>
          </a:xfrm>
          <a:prstGeom prst="rect">
            <a:avLst/>
          </a:prstGeom>
          <a:noFill/>
          <a:ln w="9525">
            <a:noFill/>
            <a:miter lim="800000"/>
            <a:headEnd/>
            <a:tailEnd/>
          </a:ln>
        </p:spPr>
        <p:txBody>
          <a:bodyPr/>
          <a:lstStyle/>
          <a:p>
            <a:pPr marL="342900" indent="-342900" algn="ctr">
              <a:spcBef>
                <a:spcPct val="20000"/>
              </a:spcBef>
              <a:buClr>
                <a:schemeClr val="tx2"/>
              </a:buClr>
            </a:pPr>
            <a:r>
              <a:rPr lang="en-US" sz="2400" b="1" dirty="0">
                <a:solidFill>
                  <a:schemeClr val="accent2"/>
                </a:solidFill>
                <a:latin typeface="Arial" charset="0"/>
              </a:rPr>
              <a:t>Evolution in thinking</a:t>
            </a:r>
          </a:p>
          <a:p>
            <a:pPr marL="342900" indent="-342900">
              <a:spcBef>
                <a:spcPct val="20000"/>
              </a:spcBef>
              <a:buClr>
                <a:schemeClr val="tx2"/>
              </a:buClr>
              <a:buFontTx/>
              <a:buChar char="•"/>
            </a:pPr>
            <a:r>
              <a:rPr lang="en-US" sz="2400" dirty="0" err="1">
                <a:latin typeface="Palatino" charset="0"/>
              </a:rPr>
              <a:t>Gowers</a:t>
            </a:r>
            <a:r>
              <a:rPr lang="en-US" sz="2400" dirty="0">
                <a:latin typeface="Palatino" charset="0"/>
              </a:rPr>
              <a:t> (1881) - “seizures beget seizures”</a:t>
            </a:r>
          </a:p>
          <a:p>
            <a:pPr marL="342900" indent="-342900">
              <a:spcBef>
                <a:spcPct val="20000"/>
              </a:spcBef>
              <a:buClr>
                <a:schemeClr val="tx2"/>
              </a:buClr>
              <a:buFontTx/>
              <a:buChar char="•"/>
            </a:pPr>
            <a:r>
              <a:rPr lang="en-US" sz="2000" dirty="0">
                <a:latin typeface="Palatino" charset="0"/>
              </a:rPr>
              <a:t>Current evidence:</a:t>
            </a:r>
          </a:p>
          <a:p>
            <a:pPr marL="742950" lvl="1" indent="-285750">
              <a:spcBef>
                <a:spcPct val="20000"/>
              </a:spcBef>
              <a:buClr>
                <a:schemeClr val="tx2"/>
              </a:buClr>
              <a:buFontTx/>
              <a:buChar char="–"/>
            </a:pPr>
            <a:r>
              <a:rPr lang="en-US" sz="2400" dirty="0">
                <a:latin typeface="Palatino" charset="0"/>
              </a:rPr>
              <a:t>60% of 1st seizures do not recur</a:t>
            </a:r>
          </a:p>
          <a:p>
            <a:pPr marL="742950" lvl="1" indent="-285750">
              <a:spcBef>
                <a:spcPct val="20000"/>
              </a:spcBef>
              <a:buClr>
                <a:schemeClr val="tx2"/>
              </a:buClr>
              <a:buFontTx/>
              <a:buChar char="–"/>
            </a:pPr>
            <a:r>
              <a:rPr lang="en-US" sz="2400" dirty="0">
                <a:latin typeface="Palatino" charset="0"/>
              </a:rPr>
              <a:t>Delayed treatment does not influence outcome</a:t>
            </a:r>
          </a:p>
        </p:txBody>
      </p:sp>
      <p:pic>
        <p:nvPicPr>
          <p:cNvPr id="16388" name="Picture 4"/>
          <p:cNvPicPr>
            <a:picLocks noChangeAspect="1" noChangeArrowheads="1"/>
          </p:cNvPicPr>
          <p:nvPr/>
        </p:nvPicPr>
        <p:blipFill>
          <a:blip r:embed="rId3" cstate="print"/>
          <a:srcRect t="6691" r="53838" b="5225"/>
          <a:stretch>
            <a:fillRect/>
          </a:stretch>
        </p:blipFill>
        <p:spPr bwMode="auto">
          <a:xfrm>
            <a:off x="5257800" y="1295400"/>
            <a:ext cx="3354388"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Che fare se il paziente non è stato ricoverato</a:t>
            </a:r>
            <a:endParaRPr lang="it-IT" dirty="0"/>
          </a:p>
        </p:txBody>
      </p:sp>
      <p:sp>
        <p:nvSpPr>
          <p:cNvPr id="3" name="Segnaposto contenuto 2"/>
          <p:cNvSpPr>
            <a:spLocks noGrp="1"/>
          </p:cNvSpPr>
          <p:nvPr>
            <p:ph idx="1"/>
          </p:nvPr>
        </p:nvSpPr>
        <p:spPr>
          <a:xfrm>
            <a:off x="1571604" y="1600200"/>
            <a:ext cx="6000792" cy="4525963"/>
          </a:xfrm>
        </p:spPr>
        <p:txBody>
          <a:bodyPr/>
          <a:lstStyle/>
          <a:p>
            <a:r>
              <a:rPr lang="it-IT" dirty="0" smtClean="0"/>
              <a:t>Trattare il paziente</a:t>
            </a:r>
          </a:p>
          <a:p>
            <a:r>
              <a:rPr lang="it-IT" dirty="0" smtClean="0"/>
              <a:t>Non trattare il paziente</a:t>
            </a:r>
          </a:p>
          <a:p>
            <a:r>
              <a:rPr lang="it-IT" dirty="0" smtClean="0"/>
              <a:t>Inviarlo ad uno specialista</a:t>
            </a:r>
          </a:p>
          <a:p>
            <a:r>
              <a:rPr lang="it-IT" dirty="0" err="1" smtClean="0"/>
              <a:t>Counseling</a:t>
            </a:r>
            <a:endParaRPr lang="it-IT" dirty="0" smtClean="0"/>
          </a:p>
          <a:p>
            <a:r>
              <a:rPr lang="it-IT" dirty="0" smtClean="0"/>
              <a:t>Esami particolari mentre si aspetta la visita specialistica?</a:t>
            </a:r>
          </a:p>
          <a:p>
            <a:r>
              <a:rPr lang="it-IT" dirty="0" smtClean="0"/>
              <a:t>A che serve l’EEG? </a:t>
            </a:r>
          </a:p>
          <a:p>
            <a:endParaRPr lang="it-IT"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142984"/>
            <a:ext cx="8229600" cy="3571900"/>
          </a:xfrm>
        </p:spPr>
        <p:txBody>
          <a:bodyPr>
            <a:normAutofit/>
          </a:bodyPr>
          <a:lstStyle/>
          <a:p>
            <a:r>
              <a:rPr lang="it-IT" sz="4000" dirty="0" smtClean="0"/>
              <a:t>L’obiettivo della terapia è quello di prevenire eventuali recidive NON quello di cambiare la prognosi della epilessia a lungo termine</a:t>
            </a:r>
            <a:endParaRPr lang="it-IT" sz="4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dirty="0" smtClean="0"/>
              <a:t>Risk of recurrence after one, two, or three seizures</a:t>
            </a:r>
            <a:endParaRPr lang="en-US" dirty="0"/>
          </a:p>
        </p:txBody>
      </p:sp>
      <p:graphicFrame>
        <p:nvGraphicFramePr>
          <p:cNvPr id="89090" name="Object 6"/>
          <p:cNvGraphicFramePr>
            <a:graphicFrameLocks noChangeAspect="1"/>
          </p:cNvGraphicFramePr>
          <p:nvPr/>
        </p:nvGraphicFramePr>
        <p:xfrm>
          <a:off x="1547664" y="1700808"/>
          <a:ext cx="6191250" cy="4489450"/>
        </p:xfrm>
        <a:graphic>
          <a:graphicData uri="http://schemas.openxmlformats.org/presentationml/2006/ole">
            <p:oleObj spid="_x0000_s1026" name="Immagine bitmap" r:id="rId4" imgW="4656103" imgH="3375484" progId="PBrush">
              <p:embed/>
            </p:oleObj>
          </a:graphicData>
        </a:graphic>
      </p:graphicFrame>
      <p:sp>
        <p:nvSpPr>
          <p:cNvPr id="4" name="CasellaDiTesto 3"/>
          <p:cNvSpPr txBox="1"/>
          <p:nvPr/>
        </p:nvSpPr>
        <p:spPr>
          <a:xfrm>
            <a:off x="5508104" y="6237312"/>
            <a:ext cx="3312368" cy="395173"/>
          </a:xfrm>
          <a:prstGeom prst="rect">
            <a:avLst/>
          </a:prstGeom>
          <a:noFill/>
        </p:spPr>
        <p:txBody>
          <a:bodyPr wrap="square" rtlCol="0">
            <a:spAutoFit/>
          </a:bodyPr>
          <a:lstStyle/>
          <a:p>
            <a:pPr algn="ctr">
              <a:lnSpc>
                <a:spcPct val="80000"/>
              </a:lnSpc>
              <a:spcBef>
                <a:spcPct val="50000"/>
              </a:spcBef>
              <a:buFontTx/>
              <a:buNone/>
            </a:pPr>
            <a:r>
              <a:rPr kumimoji="1" lang="it-IT" sz="2400" dirty="0" err="1" smtClean="0">
                <a:solidFill>
                  <a:srgbClr val="000099"/>
                </a:solidFill>
              </a:rPr>
              <a:t>Hauser</a:t>
            </a:r>
            <a:r>
              <a:rPr kumimoji="1" lang="it-IT" sz="2400" dirty="0" smtClean="0">
                <a:solidFill>
                  <a:srgbClr val="000099"/>
                </a:solidFill>
              </a:rPr>
              <a:t>, 1990</a:t>
            </a:r>
            <a:endParaRPr lang="en-US" sz="2400" dirty="0" smtClean="0">
              <a:solidFill>
                <a:srgbClr val="000099"/>
              </a:solidFill>
            </a:endParaRPr>
          </a:p>
        </p:txBody>
      </p:sp>
      <p:sp>
        <p:nvSpPr>
          <p:cNvPr id="5" name="CasellaDiTesto 4"/>
          <p:cNvSpPr txBox="1"/>
          <p:nvPr/>
        </p:nvSpPr>
        <p:spPr>
          <a:xfrm>
            <a:off x="4211960" y="1340768"/>
            <a:ext cx="4104456" cy="461665"/>
          </a:xfrm>
          <a:prstGeom prst="rect">
            <a:avLst/>
          </a:prstGeom>
          <a:noFill/>
        </p:spPr>
        <p:txBody>
          <a:bodyPr wrap="square" rtlCol="0">
            <a:spAutoFit/>
          </a:bodyPr>
          <a:lstStyle/>
          <a:p>
            <a:r>
              <a:rPr lang="it-IT" sz="2400" b="1" dirty="0" smtClean="0">
                <a:solidFill>
                  <a:srgbClr val="FF0000"/>
                </a:solidFill>
              </a:rPr>
              <a:t> </a:t>
            </a:r>
            <a:endParaRPr lang="it-IT" sz="2400" b="1"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034" y="2071678"/>
            <a:ext cx="8229600" cy="2357454"/>
          </a:xfrm>
        </p:spPr>
        <p:txBody>
          <a:bodyPr>
            <a:normAutofit fontScale="90000"/>
          </a:bodyPr>
          <a:lstStyle/>
          <a:p>
            <a:r>
              <a:rPr lang="it-IT" sz="5300" dirty="0" smtClean="0"/>
              <a:t>Il parkinson</a:t>
            </a:r>
            <a:r>
              <a:rPr lang="it-IT" dirty="0" smtClean="0"/>
              <a:t> </a:t>
            </a:r>
            <a:br>
              <a:rPr lang="it-IT" dirty="0" smtClean="0"/>
            </a:br>
            <a:r>
              <a:rPr lang="it-IT" dirty="0" smtClean="0"/>
              <a:t>In questo caso è importante l’osservazione e l’esame obiettivo oltre che l’anamnesi</a:t>
            </a:r>
            <a:endParaRPr lang="it-IT"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Documenti\Lilly\Zyprexa\sintomi parkinson.jpg"/>
          <p:cNvPicPr>
            <a:picLocks noChangeAspect="1" noChangeArrowheads="1"/>
          </p:cNvPicPr>
          <p:nvPr/>
        </p:nvPicPr>
        <p:blipFill>
          <a:blip r:embed="rId3" cstate="print"/>
          <a:srcRect l="1837" t="5093" r="55272" b="75162"/>
          <a:stretch>
            <a:fillRect/>
          </a:stretch>
        </p:blipFill>
        <p:spPr bwMode="auto">
          <a:xfrm>
            <a:off x="4357684" y="1357298"/>
            <a:ext cx="4786316" cy="4581620"/>
          </a:xfrm>
          <a:prstGeom prst="rect">
            <a:avLst/>
          </a:prstGeom>
          <a:noFill/>
        </p:spPr>
      </p:pic>
      <p:sp>
        <p:nvSpPr>
          <p:cNvPr id="33796" name="Text Box 4"/>
          <p:cNvSpPr txBox="1">
            <a:spLocks noChangeArrowheads="1"/>
          </p:cNvSpPr>
          <p:nvPr/>
        </p:nvSpPr>
        <p:spPr bwMode="auto">
          <a:xfrm>
            <a:off x="3276600" y="168275"/>
            <a:ext cx="2351088" cy="579438"/>
          </a:xfrm>
          <a:prstGeom prst="rect">
            <a:avLst/>
          </a:prstGeom>
          <a:noFill/>
          <a:ln w="9525">
            <a:noFill/>
            <a:miter lim="800000"/>
            <a:headEnd/>
            <a:tailEnd/>
          </a:ln>
          <a:effectLst/>
        </p:spPr>
        <p:txBody>
          <a:bodyPr wrap="none">
            <a:spAutoFit/>
          </a:bodyPr>
          <a:lstStyle/>
          <a:p>
            <a:pPr eaLnBrk="0" hangingPunct="0"/>
            <a:r>
              <a:rPr lang="it-IT" sz="3200" b="1">
                <a:solidFill>
                  <a:srgbClr val="FF3300"/>
                </a:solidFill>
                <a:latin typeface="Comic Sans MS" pitchFamily="66" charset="0"/>
              </a:rPr>
              <a:t>Il Tremore</a:t>
            </a:r>
          </a:p>
        </p:txBody>
      </p:sp>
      <p:sp>
        <p:nvSpPr>
          <p:cNvPr id="33797" name="Line 5"/>
          <p:cNvSpPr>
            <a:spLocks noChangeShapeType="1"/>
          </p:cNvSpPr>
          <p:nvPr/>
        </p:nvSpPr>
        <p:spPr bwMode="auto">
          <a:xfrm>
            <a:off x="0" y="931863"/>
            <a:ext cx="9144000" cy="0"/>
          </a:xfrm>
          <a:prstGeom prst="line">
            <a:avLst/>
          </a:prstGeom>
          <a:noFill/>
          <a:ln w="9525">
            <a:solidFill>
              <a:schemeClr val="tx1"/>
            </a:solidFill>
            <a:round/>
            <a:headEnd/>
            <a:tailEnd/>
          </a:ln>
          <a:effectLst/>
        </p:spPr>
        <p:txBody>
          <a:bodyPr wrap="none" anchor="ctr"/>
          <a:lstStyle/>
          <a:p>
            <a:endParaRPr lang="it-IT"/>
          </a:p>
        </p:txBody>
      </p:sp>
      <p:sp>
        <p:nvSpPr>
          <p:cNvPr id="33798" name="Line 6"/>
          <p:cNvSpPr>
            <a:spLocks noChangeShapeType="1"/>
          </p:cNvSpPr>
          <p:nvPr/>
        </p:nvSpPr>
        <p:spPr bwMode="auto">
          <a:xfrm>
            <a:off x="0" y="6403975"/>
            <a:ext cx="9144000" cy="0"/>
          </a:xfrm>
          <a:prstGeom prst="line">
            <a:avLst/>
          </a:prstGeom>
          <a:noFill/>
          <a:ln w="9525">
            <a:solidFill>
              <a:schemeClr val="tx1"/>
            </a:solidFill>
            <a:round/>
            <a:headEnd/>
            <a:tailEnd/>
          </a:ln>
          <a:effectLst/>
        </p:spPr>
        <p:txBody>
          <a:bodyPr wrap="none" anchor="ctr"/>
          <a:lstStyle/>
          <a:p>
            <a:endParaRPr lang="it-IT"/>
          </a:p>
        </p:txBody>
      </p:sp>
      <p:sp>
        <p:nvSpPr>
          <p:cNvPr id="7" name="CasellaDiTesto 6"/>
          <p:cNvSpPr txBox="1"/>
          <p:nvPr/>
        </p:nvSpPr>
        <p:spPr>
          <a:xfrm>
            <a:off x="0" y="1071546"/>
            <a:ext cx="4286248" cy="5115246"/>
          </a:xfrm>
          <a:prstGeom prst="rect">
            <a:avLst/>
          </a:prstGeom>
          <a:noFill/>
        </p:spPr>
        <p:txBody>
          <a:bodyPr wrap="square" rtlCol="0">
            <a:spAutoFit/>
          </a:bodyPr>
          <a:lstStyle/>
          <a:p>
            <a:pPr>
              <a:lnSpc>
                <a:spcPct val="80000"/>
              </a:lnSpc>
            </a:pPr>
            <a:r>
              <a:rPr lang="it-IT" sz="2400" dirty="0" smtClean="0">
                <a:latin typeface="Tahoma" pitchFamily="34" charset="0"/>
                <a:ea typeface="ＭＳ Ｐゴシック" pitchFamily="34" charset="-128"/>
                <a:cs typeface="Tahoma" pitchFamily="34" charset="0"/>
              </a:rPr>
              <a:t>Presente a riposo, unilaterale, frequenza 4-6 Hz, alternato (agonista-antagonista); scompare durante l’esecuzione di un movimento</a:t>
            </a:r>
          </a:p>
          <a:p>
            <a:pPr>
              <a:lnSpc>
                <a:spcPct val="80000"/>
              </a:lnSpc>
            </a:pPr>
            <a:endParaRPr lang="it-IT" sz="2400" dirty="0" smtClean="0">
              <a:latin typeface="Tahoma" pitchFamily="34" charset="0"/>
              <a:ea typeface="ＭＳ Ｐゴシック" pitchFamily="34" charset="-128"/>
              <a:cs typeface="Tahoma" pitchFamily="34" charset="0"/>
            </a:endParaRPr>
          </a:p>
          <a:p>
            <a:pPr>
              <a:lnSpc>
                <a:spcPct val="80000"/>
              </a:lnSpc>
            </a:pPr>
            <a:r>
              <a:rPr lang="it-IT" sz="2400" dirty="0" smtClean="0">
                <a:latin typeface="Tahoma" pitchFamily="34" charset="0"/>
                <a:ea typeface="ＭＳ Ｐゴシック" pitchFamily="34" charset="-128"/>
                <a:cs typeface="Tahoma" pitchFamily="34" charset="0"/>
              </a:rPr>
              <a:t>Nelle fasi iniziali è presente un coinvolgimento distale dell’arto superiore </a:t>
            </a:r>
          </a:p>
          <a:p>
            <a:pPr>
              <a:lnSpc>
                <a:spcPct val="80000"/>
              </a:lnSpc>
            </a:pPr>
            <a:endParaRPr lang="it-IT" sz="2400" dirty="0" smtClean="0">
              <a:latin typeface="Tahoma" pitchFamily="34" charset="0"/>
              <a:ea typeface="ＭＳ Ｐゴシック" pitchFamily="34" charset="-128"/>
              <a:cs typeface="Tahoma" pitchFamily="34" charset="0"/>
            </a:endParaRPr>
          </a:p>
          <a:p>
            <a:pPr>
              <a:lnSpc>
                <a:spcPct val="80000"/>
              </a:lnSpc>
            </a:pPr>
            <a:r>
              <a:rPr lang="it-IT" sz="2400" dirty="0" smtClean="0">
                <a:latin typeface="Tahoma" pitchFamily="34" charset="0"/>
                <a:ea typeface="ＭＳ Ｐゴシック" pitchFamily="34" charset="-128"/>
                <a:cs typeface="Tahoma" pitchFamily="34" charset="0"/>
              </a:rPr>
              <a:t>Si attenua durante il sonno e con il movimento</a:t>
            </a:r>
          </a:p>
          <a:p>
            <a:pPr>
              <a:lnSpc>
                <a:spcPct val="80000"/>
              </a:lnSpc>
            </a:pPr>
            <a:r>
              <a:rPr lang="it-IT" sz="2400" dirty="0" smtClean="0">
                <a:latin typeface="Tahoma" pitchFamily="34" charset="0"/>
                <a:ea typeface="ＭＳ Ｐゴシック" pitchFamily="34" charset="-128"/>
                <a:cs typeface="Tahoma" pitchFamily="34" charset="0"/>
              </a:rPr>
              <a:t>volontario</a:t>
            </a:r>
          </a:p>
          <a:p>
            <a:pPr>
              <a:lnSpc>
                <a:spcPct val="80000"/>
              </a:lnSpc>
            </a:pPr>
            <a:endParaRPr lang="it-IT" sz="2400" dirty="0" smtClean="0">
              <a:latin typeface="Tahoma" pitchFamily="34" charset="0"/>
              <a:ea typeface="ＭＳ Ｐゴシック" pitchFamily="34" charset="-128"/>
              <a:cs typeface="Tahoma" pitchFamily="34" charset="0"/>
            </a:endParaRPr>
          </a:p>
          <a:p>
            <a:pPr>
              <a:lnSpc>
                <a:spcPct val="80000"/>
              </a:lnSpc>
            </a:pPr>
            <a:r>
              <a:rPr lang="it-IT" sz="2400" dirty="0" smtClean="0">
                <a:latin typeface="Tahoma" pitchFamily="34" charset="0"/>
                <a:ea typeface="ＭＳ Ｐゴシック" pitchFamily="34" charset="-128"/>
                <a:cs typeface="Tahoma" pitchFamily="34" charset="0"/>
              </a:rPr>
              <a:t>Fattori favorenti sono l’ansia, le emozioni, l’attenzione da parte di terzi </a:t>
            </a:r>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Come sono strutturati i rapporti tra il curante ed lo specialista</a:t>
            </a:r>
            <a:endParaRPr lang="it-IT" dirty="0"/>
          </a:p>
        </p:txBody>
      </p:sp>
      <p:sp>
        <p:nvSpPr>
          <p:cNvPr id="3" name="Segnaposto contenuto 2"/>
          <p:cNvSpPr>
            <a:spLocks noGrp="1"/>
          </p:cNvSpPr>
          <p:nvPr>
            <p:ph idx="1"/>
          </p:nvPr>
        </p:nvSpPr>
        <p:spPr/>
        <p:txBody>
          <a:bodyPr>
            <a:normAutofit fontScale="92500" lnSpcReduction="20000"/>
          </a:bodyPr>
          <a:lstStyle/>
          <a:p>
            <a:pPr marL="514350" indent="-514350" algn="ctr">
              <a:buNone/>
            </a:pPr>
            <a:r>
              <a:rPr lang="it-IT" sz="4300" b="1" dirty="0" smtClean="0"/>
              <a:t>Il passato</a:t>
            </a:r>
          </a:p>
          <a:p>
            <a:pPr marL="514350" indent="-514350"/>
            <a:r>
              <a:rPr lang="it-IT" dirty="0" smtClean="0"/>
              <a:t>Il medico fa una richiesta e invia il paziente al CUP. La visita viene fatta dopo una attesa che può essere anche di vari mesi </a:t>
            </a:r>
          </a:p>
          <a:p>
            <a:pPr marL="514350" indent="-514350"/>
            <a:r>
              <a:rPr lang="it-IT" dirty="0" smtClean="0"/>
              <a:t>Se la visita è ritenuta urgente telefona direttamente allo specialista oppure invia il paziente in DEA</a:t>
            </a:r>
          </a:p>
          <a:p>
            <a:pPr marL="514350" indent="-514350"/>
            <a:r>
              <a:rPr lang="it-IT" dirty="0" smtClean="0"/>
              <a:t>Spesso da quel momento in poi allo specialista sono delegati tutti i controlli e le procedure necessarie alla diagnosi ed al </a:t>
            </a:r>
            <a:r>
              <a:rPr lang="it-IT" dirty="0" err="1" smtClean="0"/>
              <a:t>follow</a:t>
            </a:r>
            <a:r>
              <a:rPr lang="it-IT" dirty="0" smtClean="0"/>
              <a:t> up clinico</a:t>
            </a:r>
            <a:endParaRPr lang="it-IT"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008188" y="1016000"/>
            <a:ext cx="5599112" cy="5230813"/>
            <a:chOff x="2189" y="586"/>
            <a:chExt cx="3571" cy="3024"/>
          </a:xfrm>
        </p:grpSpPr>
        <p:pic>
          <p:nvPicPr>
            <p:cNvPr id="37891" name="Picture 3" descr="C:\Documenti\Lilly\Zyprexa\sintomi parkinson.jpg"/>
            <p:cNvPicPr>
              <a:picLocks noChangeAspect="1" noChangeArrowheads="1"/>
            </p:cNvPicPr>
            <p:nvPr/>
          </p:nvPicPr>
          <p:blipFill>
            <a:blip r:embed="rId3" cstate="print"/>
            <a:srcRect t="23935" r="13144" b="40625"/>
            <a:stretch>
              <a:fillRect/>
            </a:stretch>
          </p:blipFill>
          <p:spPr bwMode="auto">
            <a:xfrm>
              <a:off x="2189" y="590"/>
              <a:ext cx="3571" cy="3017"/>
            </a:xfrm>
            <a:prstGeom prst="rect">
              <a:avLst/>
            </a:prstGeom>
            <a:noFill/>
          </p:spPr>
        </p:pic>
        <p:pic>
          <p:nvPicPr>
            <p:cNvPr id="37892" name="Picture 4" descr="C:\Documenti\Lilly\Zyprexa\sintomi parkinson.jpg"/>
            <p:cNvPicPr>
              <a:picLocks noChangeAspect="1" noChangeArrowheads="1"/>
            </p:cNvPicPr>
            <p:nvPr/>
          </p:nvPicPr>
          <p:blipFill>
            <a:blip r:embed="rId3" cstate="print"/>
            <a:srcRect l="85683" t="43504" b="47310"/>
            <a:stretch>
              <a:fillRect/>
            </a:stretch>
          </p:blipFill>
          <p:spPr bwMode="auto">
            <a:xfrm>
              <a:off x="5092" y="596"/>
              <a:ext cx="668" cy="1837"/>
            </a:xfrm>
            <a:prstGeom prst="rect">
              <a:avLst/>
            </a:prstGeom>
            <a:noFill/>
          </p:spPr>
        </p:pic>
        <p:pic>
          <p:nvPicPr>
            <p:cNvPr id="37893" name="Picture 5" descr="C:\Documenti\Lilly\Zyprexa\sintomi parkinson.jpg"/>
            <p:cNvPicPr>
              <a:picLocks noChangeAspect="1" noChangeArrowheads="1"/>
            </p:cNvPicPr>
            <p:nvPr/>
          </p:nvPicPr>
          <p:blipFill>
            <a:blip r:embed="rId3" cstate="print"/>
            <a:srcRect l="85683" t="43504" b="47310"/>
            <a:stretch>
              <a:fillRect/>
            </a:stretch>
          </p:blipFill>
          <p:spPr bwMode="auto">
            <a:xfrm>
              <a:off x="3717" y="586"/>
              <a:ext cx="2040" cy="174"/>
            </a:xfrm>
            <a:prstGeom prst="rect">
              <a:avLst/>
            </a:prstGeom>
            <a:noFill/>
          </p:spPr>
        </p:pic>
        <p:pic>
          <p:nvPicPr>
            <p:cNvPr id="37894" name="Picture 6" descr="C:\Documenti\Lilly\Zyprexa\sintomi parkinson.jpg"/>
            <p:cNvPicPr>
              <a:picLocks noChangeAspect="1" noChangeArrowheads="1"/>
            </p:cNvPicPr>
            <p:nvPr/>
          </p:nvPicPr>
          <p:blipFill>
            <a:blip r:embed="rId3" cstate="print"/>
            <a:srcRect l="85683" t="43504" b="47310"/>
            <a:stretch>
              <a:fillRect/>
            </a:stretch>
          </p:blipFill>
          <p:spPr bwMode="auto">
            <a:xfrm>
              <a:off x="2199" y="2787"/>
              <a:ext cx="2489" cy="823"/>
            </a:xfrm>
            <a:prstGeom prst="rect">
              <a:avLst/>
            </a:prstGeom>
            <a:noFill/>
          </p:spPr>
        </p:pic>
      </p:grpSp>
      <p:sp>
        <p:nvSpPr>
          <p:cNvPr id="37895" name="Line 7"/>
          <p:cNvSpPr>
            <a:spLocks noChangeShapeType="1"/>
          </p:cNvSpPr>
          <p:nvPr/>
        </p:nvSpPr>
        <p:spPr bwMode="auto">
          <a:xfrm>
            <a:off x="0" y="6403975"/>
            <a:ext cx="9144000" cy="0"/>
          </a:xfrm>
          <a:prstGeom prst="line">
            <a:avLst/>
          </a:prstGeom>
          <a:noFill/>
          <a:ln w="9525">
            <a:solidFill>
              <a:schemeClr val="tx1"/>
            </a:solidFill>
            <a:round/>
            <a:headEnd/>
            <a:tailEnd/>
          </a:ln>
          <a:effectLst/>
        </p:spPr>
        <p:txBody>
          <a:bodyPr wrap="none" anchor="ctr"/>
          <a:lstStyle/>
          <a:p>
            <a:endParaRPr lang="it-IT"/>
          </a:p>
        </p:txBody>
      </p:sp>
      <p:sp>
        <p:nvSpPr>
          <p:cNvPr id="37896" name="Line 8"/>
          <p:cNvSpPr>
            <a:spLocks noChangeShapeType="1"/>
          </p:cNvSpPr>
          <p:nvPr/>
        </p:nvSpPr>
        <p:spPr bwMode="auto">
          <a:xfrm>
            <a:off x="0" y="931863"/>
            <a:ext cx="9144000" cy="0"/>
          </a:xfrm>
          <a:prstGeom prst="line">
            <a:avLst/>
          </a:prstGeom>
          <a:noFill/>
          <a:ln w="9525">
            <a:solidFill>
              <a:schemeClr val="tx1"/>
            </a:solidFill>
            <a:round/>
            <a:headEnd/>
            <a:tailEnd/>
          </a:ln>
          <a:effectLst/>
        </p:spPr>
        <p:txBody>
          <a:bodyPr wrap="none" anchor="ctr"/>
          <a:lstStyle/>
          <a:p>
            <a:endParaRPr lang="it-IT"/>
          </a:p>
        </p:txBody>
      </p:sp>
      <p:sp>
        <p:nvSpPr>
          <p:cNvPr id="37897" name="Text Box 9"/>
          <p:cNvSpPr txBox="1">
            <a:spLocks noChangeArrowheads="1"/>
          </p:cNvSpPr>
          <p:nvPr/>
        </p:nvSpPr>
        <p:spPr bwMode="auto">
          <a:xfrm>
            <a:off x="3276600" y="168275"/>
            <a:ext cx="2284413" cy="579438"/>
          </a:xfrm>
          <a:prstGeom prst="rect">
            <a:avLst/>
          </a:prstGeom>
          <a:noFill/>
          <a:ln w="9525">
            <a:noFill/>
            <a:miter lim="800000"/>
            <a:headEnd/>
            <a:tailEnd/>
          </a:ln>
          <a:effectLst/>
        </p:spPr>
        <p:txBody>
          <a:bodyPr wrap="none">
            <a:spAutoFit/>
          </a:bodyPr>
          <a:lstStyle/>
          <a:p>
            <a:pPr eaLnBrk="0" hangingPunct="0"/>
            <a:r>
              <a:rPr lang="it-IT" sz="3200" b="1">
                <a:solidFill>
                  <a:srgbClr val="FF3300"/>
                </a:solidFill>
                <a:latin typeface="Comic Sans MS" pitchFamily="66" charset="0"/>
              </a:rPr>
              <a:t>La Rigidità</a:t>
            </a:r>
          </a:p>
        </p:txBody>
      </p:sp>
    </p:spTree>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a:xfrm>
            <a:off x="250825" y="1314450"/>
            <a:ext cx="8642350" cy="4686318"/>
          </a:xfrm>
        </p:spPr>
        <p:txBody>
          <a:bodyPr>
            <a:normAutofit/>
          </a:bodyPr>
          <a:lstStyle/>
          <a:p>
            <a:pPr marL="0" indent="0" algn="ctr" eaLnBrk="1" hangingPunct="1">
              <a:lnSpc>
                <a:spcPct val="80000"/>
              </a:lnSpc>
              <a:spcAft>
                <a:spcPts val="600"/>
              </a:spcAft>
              <a:buFontTx/>
              <a:buNone/>
            </a:pPr>
            <a:r>
              <a:rPr lang="it-IT" sz="4000" dirty="0" smtClean="0">
                <a:latin typeface="Tahoma" pitchFamily="34" charset="0"/>
                <a:ea typeface="ＭＳ Ｐゴシック" pitchFamily="34" charset="-128"/>
              </a:rPr>
              <a:t>BRADICINESIA - ACINESIA</a:t>
            </a:r>
            <a:r>
              <a:rPr lang="it-IT" sz="3600" dirty="0" smtClean="0">
                <a:latin typeface="Tahoma" pitchFamily="34" charset="0"/>
                <a:ea typeface="ＭＳ Ｐゴシック" pitchFamily="34" charset="-128"/>
              </a:rPr>
              <a:t>	</a:t>
            </a:r>
          </a:p>
          <a:p>
            <a:pPr marL="0" indent="0" eaLnBrk="1" hangingPunct="1">
              <a:lnSpc>
                <a:spcPct val="80000"/>
              </a:lnSpc>
              <a:spcAft>
                <a:spcPts val="600"/>
              </a:spcAft>
              <a:buFontTx/>
              <a:buNone/>
            </a:pPr>
            <a:endParaRPr lang="it-IT" sz="1100" dirty="0" smtClean="0">
              <a:latin typeface="Tahoma" pitchFamily="34" charset="0"/>
              <a:ea typeface="ＭＳ Ｐゴシック" pitchFamily="34" charset="-128"/>
            </a:endParaRPr>
          </a:p>
          <a:p>
            <a:pPr marL="0" indent="0" eaLnBrk="1" hangingPunct="1">
              <a:lnSpc>
                <a:spcPct val="80000"/>
              </a:lnSpc>
              <a:spcAft>
                <a:spcPts val="600"/>
              </a:spcAft>
              <a:buFont typeface="Wingdings" pitchFamily="2" charset="2"/>
              <a:buNone/>
            </a:pPr>
            <a:r>
              <a:rPr lang="it-IT" dirty="0" smtClean="0">
                <a:latin typeface="Comic Sans MS" pitchFamily="66" charset="0"/>
                <a:ea typeface="ＭＳ Ｐゴシック" pitchFamily="34" charset="-128"/>
              </a:rPr>
              <a:t>Lentezza nell’esecuzione del movimento volontario e di movimenti rapidi ed alternati </a:t>
            </a:r>
          </a:p>
          <a:p>
            <a:pPr marL="0" indent="0" eaLnBrk="1" hangingPunct="1">
              <a:lnSpc>
                <a:spcPct val="80000"/>
              </a:lnSpc>
              <a:spcAft>
                <a:spcPts val="600"/>
              </a:spcAft>
              <a:buFont typeface="Wingdings" pitchFamily="2" charset="2"/>
              <a:buNone/>
            </a:pPr>
            <a:r>
              <a:rPr lang="it-IT" dirty="0" smtClean="0">
                <a:latin typeface="Comic Sans MS" pitchFamily="66" charset="0"/>
                <a:ea typeface="ＭＳ Ｐゴシック" pitchFamily="34" charset="-128"/>
              </a:rPr>
              <a:t>Deambulazione lenta, a piccoli passi, con riduzione del movimento pendolare degli arti</a:t>
            </a:r>
          </a:p>
          <a:p>
            <a:pPr marL="0" indent="0" eaLnBrk="1" hangingPunct="1">
              <a:lnSpc>
                <a:spcPct val="80000"/>
              </a:lnSpc>
              <a:spcAft>
                <a:spcPts val="600"/>
              </a:spcAft>
              <a:buFont typeface="Wingdings" pitchFamily="2" charset="2"/>
              <a:buNone/>
            </a:pPr>
            <a:r>
              <a:rPr lang="it-IT" dirty="0" smtClean="0">
                <a:latin typeface="Comic Sans MS" pitchFamily="66" charset="0"/>
                <a:ea typeface="ＭＳ Ｐゴシック" pitchFamily="34" charset="-128"/>
              </a:rPr>
              <a:t>Difficoltoso inizio della deambulazione (sensazione di avere i piedi incollati al pavimento)</a:t>
            </a:r>
          </a:p>
        </p:txBody>
      </p:sp>
      <p:sp>
        <p:nvSpPr>
          <p:cNvPr id="14339" name="Rectangle 2"/>
          <p:cNvSpPr>
            <a:spLocks noGrp="1" noChangeArrowheads="1"/>
          </p:cNvSpPr>
          <p:nvPr>
            <p:ph type="title"/>
          </p:nvPr>
        </p:nvSpPr>
        <p:spPr>
          <a:xfrm>
            <a:off x="611188" y="125413"/>
            <a:ext cx="8047037" cy="1143000"/>
          </a:xfrm>
        </p:spPr>
        <p:txBody>
          <a:bodyPr/>
          <a:lstStyle/>
          <a:p>
            <a:r>
              <a:rPr lang="it-IT" sz="3200" b="1" i="1" dirty="0" smtClean="0">
                <a:latin typeface="Tahoma" pitchFamily="34" charset="0"/>
                <a:ea typeface="ＭＳ Ｐゴシック" pitchFamily="34" charset="-128"/>
              </a:rPr>
              <a:t>Sintomi motori nella</a:t>
            </a:r>
            <a:br>
              <a:rPr lang="it-IT" sz="3200" b="1" i="1" dirty="0" smtClean="0">
                <a:latin typeface="Tahoma" pitchFamily="34" charset="0"/>
                <a:ea typeface="ＭＳ Ｐゴシック" pitchFamily="34" charset="-128"/>
              </a:rPr>
            </a:br>
            <a:r>
              <a:rPr lang="it-IT" sz="3200" b="1" i="1" dirty="0" smtClean="0">
                <a:latin typeface="Tahoma" pitchFamily="34" charset="0"/>
                <a:ea typeface="ＭＳ Ｐゴシック" pitchFamily="34" charset="-128"/>
              </a:rPr>
              <a:t>MALATTIA </a:t>
            </a:r>
            <a:r>
              <a:rPr lang="it-IT" sz="3200" b="1" i="1" dirty="0" err="1" smtClean="0">
                <a:latin typeface="Tahoma" pitchFamily="34" charset="0"/>
                <a:ea typeface="ＭＳ Ｐゴシック" pitchFamily="34" charset="-128"/>
              </a:rPr>
              <a:t>DI</a:t>
            </a:r>
            <a:r>
              <a:rPr lang="it-IT" sz="3200" b="1" i="1" dirty="0" smtClean="0">
                <a:latin typeface="Tahoma" pitchFamily="34" charset="0"/>
                <a:ea typeface="ＭＳ Ｐゴシック" pitchFamily="34" charset="-128"/>
              </a:rPr>
              <a:t> PARKINSON</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116138" y="996950"/>
            <a:ext cx="4733925" cy="5324475"/>
            <a:chOff x="2034" y="613"/>
            <a:chExt cx="1826" cy="2977"/>
          </a:xfrm>
        </p:grpSpPr>
        <p:pic>
          <p:nvPicPr>
            <p:cNvPr id="41987" name="Picture 3" descr="C:\Documenti\Lilly\Zyprexa\sintomi parkinson.jpg"/>
            <p:cNvPicPr>
              <a:picLocks noChangeAspect="1" noChangeArrowheads="1"/>
            </p:cNvPicPr>
            <p:nvPr/>
          </p:nvPicPr>
          <p:blipFill>
            <a:blip r:embed="rId3" cstate="print"/>
            <a:srcRect l="44295" b="56180"/>
            <a:stretch>
              <a:fillRect/>
            </a:stretch>
          </p:blipFill>
          <p:spPr bwMode="auto">
            <a:xfrm>
              <a:off x="2041" y="613"/>
              <a:ext cx="1819" cy="2976"/>
            </a:xfrm>
            <a:prstGeom prst="rect">
              <a:avLst/>
            </a:prstGeom>
            <a:noFill/>
          </p:spPr>
        </p:pic>
        <p:pic>
          <p:nvPicPr>
            <p:cNvPr id="41988" name="Picture 4" descr="C:\Documenti\Lilly\Zyprexa\sintomi parkinson.jpg"/>
            <p:cNvPicPr>
              <a:picLocks noChangeAspect="1" noChangeArrowheads="1"/>
            </p:cNvPicPr>
            <p:nvPr/>
          </p:nvPicPr>
          <p:blipFill>
            <a:blip r:embed="rId3" cstate="print"/>
            <a:srcRect l="44295" r="44344" b="83891"/>
            <a:stretch>
              <a:fillRect/>
            </a:stretch>
          </p:blipFill>
          <p:spPr bwMode="auto">
            <a:xfrm>
              <a:off x="2034" y="2467"/>
              <a:ext cx="898" cy="1123"/>
            </a:xfrm>
            <a:prstGeom prst="rect">
              <a:avLst/>
            </a:prstGeom>
            <a:noFill/>
          </p:spPr>
        </p:pic>
      </p:grpSp>
      <p:sp>
        <p:nvSpPr>
          <p:cNvPr id="41989" name="Line 5"/>
          <p:cNvSpPr>
            <a:spLocks noChangeShapeType="1"/>
          </p:cNvSpPr>
          <p:nvPr/>
        </p:nvSpPr>
        <p:spPr bwMode="auto">
          <a:xfrm>
            <a:off x="0" y="6403975"/>
            <a:ext cx="9144000" cy="0"/>
          </a:xfrm>
          <a:prstGeom prst="line">
            <a:avLst/>
          </a:prstGeom>
          <a:noFill/>
          <a:ln w="9525">
            <a:solidFill>
              <a:schemeClr val="tx1"/>
            </a:solidFill>
            <a:round/>
            <a:headEnd/>
            <a:tailEnd/>
          </a:ln>
          <a:effectLst/>
        </p:spPr>
        <p:txBody>
          <a:bodyPr wrap="none" anchor="ctr"/>
          <a:lstStyle/>
          <a:p>
            <a:endParaRPr lang="it-IT"/>
          </a:p>
        </p:txBody>
      </p:sp>
      <p:sp>
        <p:nvSpPr>
          <p:cNvPr id="41990" name="Line 6"/>
          <p:cNvSpPr>
            <a:spLocks noChangeShapeType="1"/>
          </p:cNvSpPr>
          <p:nvPr/>
        </p:nvSpPr>
        <p:spPr bwMode="auto">
          <a:xfrm>
            <a:off x="0" y="931863"/>
            <a:ext cx="9144000" cy="0"/>
          </a:xfrm>
          <a:prstGeom prst="line">
            <a:avLst/>
          </a:prstGeom>
          <a:noFill/>
          <a:ln w="9525">
            <a:solidFill>
              <a:schemeClr val="tx1"/>
            </a:solidFill>
            <a:round/>
            <a:headEnd/>
            <a:tailEnd/>
          </a:ln>
          <a:effectLst/>
        </p:spPr>
        <p:txBody>
          <a:bodyPr wrap="none" anchor="ctr"/>
          <a:lstStyle/>
          <a:p>
            <a:endParaRPr lang="it-IT"/>
          </a:p>
        </p:txBody>
      </p:sp>
      <p:sp>
        <p:nvSpPr>
          <p:cNvPr id="41991" name="Text Box 7"/>
          <p:cNvSpPr txBox="1">
            <a:spLocks noChangeArrowheads="1"/>
          </p:cNvSpPr>
          <p:nvPr/>
        </p:nvSpPr>
        <p:spPr bwMode="auto">
          <a:xfrm>
            <a:off x="3276600" y="168275"/>
            <a:ext cx="2281238" cy="579438"/>
          </a:xfrm>
          <a:prstGeom prst="rect">
            <a:avLst/>
          </a:prstGeom>
          <a:noFill/>
          <a:ln w="9525">
            <a:noFill/>
            <a:miter lim="800000"/>
            <a:headEnd/>
            <a:tailEnd/>
          </a:ln>
          <a:effectLst/>
        </p:spPr>
        <p:txBody>
          <a:bodyPr wrap="none">
            <a:spAutoFit/>
          </a:bodyPr>
          <a:lstStyle/>
          <a:p>
            <a:pPr eaLnBrk="0" hangingPunct="0"/>
            <a:r>
              <a:rPr lang="it-IT" sz="3200" b="1">
                <a:solidFill>
                  <a:srgbClr val="FF3300"/>
                </a:solidFill>
                <a:latin typeface="Comic Sans MS" pitchFamily="66" charset="0"/>
              </a:rPr>
              <a:t>L’Equilibrio</a:t>
            </a:r>
          </a:p>
        </p:txBody>
      </p:sp>
    </p:spTree>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11188" y="125413"/>
            <a:ext cx="8047037" cy="1143000"/>
          </a:xfrm>
        </p:spPr>
        <p:txBody>
          <a:bodyPr/>
          <a:lstStyle/>
          <a:p>
            <a:r>
              <a:rPr lang="it-IT" sz="3200" b="1" i="1" dirty="0" smtClean="0">
                <a:latin typeface="Tahoma" pitchFamily="34" charset="0"/>
                <a:ea typeface="ＭＳ Ｐゴシック" pitchFamily="34" charset="-128"/>
              </a:rPr>
              <a:t>Sintomi motori nella</a:t>
            </a:r>
            <a:br>
              <a:rPr lang="it-IT" sz="3200" b="1" i="1" dirty="0" smtClean="0">
                <a:latin typeface="Tahoma" pitchFamily="34" charset="0"/>
                <a:ea typeface="ＭＳ Ｐゴシック" pitchFamily="34" charset="-128"/>
              </a:rPr>
            </a:br>
            <a:r>
              <a:rPr lang="it-IT" sz="3200" b="1" i="1" dirty="0" smtClean="0">
                <a:latin typeface="Tahoma" pitchFamily="34" charset="0"/>
                <a:ea typeface="ＭＳ Ｐゴシック" pitchFamily="34" charset="-128"/>
              </a:rPr>
              <a:t>MALATTIA </a:t>
            </a:r>
            <a:r>
              <a:rPr lang="it-IT" sz="3200" b="1" i="1" dirty="0" err="1" smtClean="0">
                <a:latin typeface="Tahoma" pitchFamily="34" charset="0"/>
                <a:ea typeface="ＭＳ Ｐゴシック" pitchFamily="34" charset="-128"/>
              </a:rPr>
              <a:t>DI</a:t>
            </a:r>
            <a:r>
              <a:rPr lang="it-IT" sz="3200" b="1" i="1" dirty="0" smtClean="0">
                <a:latin typeface="Tahoma" pitchFamily="34" charset="0"/>
                <a:ea typeface="ＭＳ Ｐゴシック" pitchFamily="34" charset="-128"/>
              </a:rPr>
              <a:t> PARKINSON</a:t>
            </a:r>
          </a:p>
        </p:txBody>
      </p:sp>
      <p:pic>
        <p:nvPicPr>
          <p:cNvPr id="12291" name="Picture 3"/>
          <p:cNvPicPr>
            <a:picLocks noChangeAspect="1" noChangeArrowheads="1"/>
          </p:cNvPicPr>
          <p:nvPr/>
        </p:nvPicPr>
        <p:blipFill>
          <a:blip r:embed="rId2" cstate="print"/>
          <a:srcRect/>
          <a:stretch>
            <a:fillRect/>
          </a:stretch>
        </p:blipFill>
        <p:spPr bwMode="auto">
          <a:xfrm>
            <a:off x="779463" y="1412875"/>
            <a:ext cx="3287712" cy="2609850"/>
          </a:xfrm>
          <a:prstGeom prst="rect">
            <a:avLst/>
          </a:prstGeom>
          <a:noFill/>
          <a:ln w="9525">
            <a:noFill/>
            <a:miter lim="800000"/>
            <a:headEnd/>
            <a:tailEnd/>
          </a:ln>
        </p:spPr>
      </p:pic>
      <p:sp>
        <p:nvSpPr>
          <p:cNvPr id="12292" name="CasellaDiTesto 7"/>
          <p:cNvSpPr txBox="1">
            <a:spLocks noChangeArrowheads="1"/>
          </p:cNvSpPr>
          <p:nvPr/>
        </p:nvSpPr>
        <p:spPr bwMode="auto">
          <a:xfrm>
            <a:off x="1258888" y="4149725"/>
            <a:ext cx="2151615" cy="338554"/>
          </a:xfrm>
          <a:prstGeom prst="rect">
            <a:avLst/>
          </a:prstGeom>
          <a:noFill/>
          <a:ln w="9525">
            <a:noFill/>
            <a:miter lim="800000"/>
            <a:headEnd/>
            <a:tailEnd/>
          </a:ln>
        </p:spPr>
        <p:txBody>
          <a:bodyPr wrap="none">
            <a:spAutoFit/>
          </a:bodyPr>
          <a:lstStyle/>
          <a:p>
            <a:r>
              <a:rPr lang="it-IT" sz="1600" dirty="0"/>
              <a:t>Fenomeno della troclea</a:t>
            </a:r>
          </a:p>
        </p:txBody>
      </p:sp>
      <p:pic>
        <p:nvPicPr>
          <p:cNvPr id="12293" name="Picture 7"/>
          <p:cNvPicPr>
            <a:picLocks noChangeAspect="1" noChangeArrowheads="1"/>
          </p:cNvPicPr>
          <p:nvPr/>
        </p:nvPicPr>
        <p:blipFill>
          <a:blip r:embed="rId3" cstate="print"/>
          <a:srcRect/>
          <a:stretch>
            <a:fillRect/>
          </a:stretch>
        </p:blipFill>
        <p:spPr bwMode="auto">
          <a:xfrm>
            <a:off x="693738" y="4508500"/>
            <a:ext cx="3446462" cy="2274888"/>
          </a:xfrm>
          <a:prstGeom prst="rect">
            <a:avLst/>
          </a:prstGeom>
          <a:noFill/>
          <a:ln w="9525">
            <a:noFill/>
            <a:miter lim="800000"/>
            <a:headEnd/>
            <a:tailEnd/>
          </a:ln>
        </p:spPr>
      </p:pic>
      <p:pic>
        <p:nvPicPr>
          <p:cNvPr id="12294" name="Picture 8"/>
          <p:cNvPicPr>
            <a:picLocks noChangeAspect="1" noChangeArrowheads="1"/>
          </p:cNvPicPr>
          <p:nvPr/>
        </p:nvPicPr>
        <p:blipFill>
          <a:blip r:embed="rId4" cstate="print"/>
          <a:srcRect/>
          <a:stretch>
            <a:fillRect/>
          </a:stretch>
        </p:blipFill>
        <p:spPr bwMode="auto">
          <a:xfrm>
            <a:off x="4572000" y="1553632"/>
            <a:ext cx="4286280" cy="4655481"/>
          </a:xfrm>
          <a:prstGeom prst="rect">
            <a:avLst/>
          </a:prstGeom>
          <a:noFill/>
          <a:ln w="9525">
            <a:noFill/>
            <a:miter lim="800000"/>
            <a:headEnd/>
            <a:tailEnd/>
          </a:ln>
        </p:spPr>
      </p:pic>
      <p:sp>
        <p:nvSpPr>
          <p:cNvPr id="12295" name="CasellaDiTesto 7"/>
          <p:cNvSpPr txBox="1">
            <a:spLocks noChangeArrowheads="1"/>
          </p:cNvSpPr>
          <p:nvPr/>
        </p:nvSpPr>
        <p:spPr bwMode="auto">
          <a:xfrm>
            <a:off x="6072198" y="6143644"/>
            <a:ext cx="1411156" cy="338554"/>
          </a:xfrm>
          <a:prstGeom prst="rect">
            <a:avLst/>
          </a:prstGeom>
          <a:noFill/>
          <a:ln w="9525">
            <a:noFill/>
            <a:miter lim="800000"/>
            <a:headEnd/>
            <a:tailEnd/>
          </a:ln>
        </p:spPr>
        <p:txBody>
          <a:bodyPr wrap="none">
            <a:spAutoFit/>
          </a:bodyPr>
          <a:lstStyle/>
          <a:p>
            <a:r>
              <a:rPr lang="it-IT" sz="1600" dirty="0" err="1"/>
              <a:t>Camptocormia</a:t>
            </a:r>
            <a:endParaRPr lang="it-IT" sz="1600"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Che fare?</a:t>
            </a:r>
            <a:endParaRPr lang="it-IT" dirty="0"/>
          </a:p>
        </p:txBody>
      </p:sp>
      <p:sp>
        <p:nvSpPr>
          <p:cNvPr id="3" name="Segnaposto contenuto 2"/>
          <p:cNvSpPr>
            <a:spLocks noGrp="1"/>
          </p:cNvSpPr>
          <p:nvPr>
            <p:ph idx="1"/>
          </p:nvPr>
        </p:nvSpPr>
        <p:spPr>
          <a:xfrm>
            <a:off x="2500298" y="1857364"/>
            <a:ext cx="4614866" cy="4525963"/>
          </a:xfrm>
        </p:spPr>
        <p:txBody>
          <a:bodyPr/>
          <a:lstStyle/>
          <a:p>
            <a:r>
              <a:rPr lang="it-IT" dirty="0" smtClean="0"/>
              <a:t>Trattare ?</a:t>
            </a:r>
          </a:p>
          <a:p>
            <a:r>
              <a:rPr lang="it-IT" dirty="0" smtClean="0"/>
              <a:t>Non trattare?</a:t>
            </a:r>
          </a:p>
          <a:p>
            <a:r>
              <a:rPr lang="it-IT" dirty="0" smtClean="0"/>
              <a:t>Come trattare?</a:t>
            </a:r>
          </a:p>
          <a:p>
            <a:r>
              <a:rPr lang="it-IT" dirty="0" smtClean="0"/>
              <a:t>Inviare allo specialista?</a:t>
            </a:r>
          </a:p>
          <a:p>
            <a:endParaRPr lang="it-IT"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026"/>
          <p:cNvSpPr>
            <a:spLocks noChangeArrowheads="1"/>
          </p:cNvSpPr>
          <p:nvPr/>
        </p:nvSpPr>
        <p:spPr bwMode="auto">
          <a:xfrm>
            <a:off x="5334000" y="3810000"/>
            <a:ext cx="990600" cy="609600"/>
          </a:xfrm>
          <a:prstGeom prst="rect">
            <a:avLst/>
          </a:prstGeom>
          <a:solidFill>
            <a:srgbClr val="FFFF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FF"/>
            </a:extrusionClr>
          </a:sp3d>
        </p:spPr>
        <p:txBody>
          <a:bodyPr>
            <a:flatTx/>
          </a:bodyPr>
          <a:lstStyle/>
          <a:p>
            <a:endParaRPr lang="it-IT">
              <a:latin typeface="Calibri" pitchFamily="34" charset="0"/>
            </a:endParaRPr>
          </a:p>
        </p:txBody>
      </p:sp>
      <p:sp>
        <p:nvSpPr>
          <p:cNvPr id="67587" name="Freeform 1027"/>
          <p:cNvSpPr>
            <a:spLocks/>
          </p:cNvSpPr>
          <p:nvPr/>
        </p:nvSpPr>
        <p:spPr bwMode="auto">
          <a:xfrm>
            <a:off x="914400" y="1430462"/>
            <a:ext cx="7315200" cy="2214562"/>
          </a:xfrm>
          <a:custGeom>
            <a:avLst/>
            <a:gdLst>
              <a:gd name="T0" fmla="*/ 2501 w 10296"/>
              <a:gd name="T1" fmla="*/ 580 h 3147"/>
              <a:gd name="T2" fmla="*/ 471 w 10296"/>
              <a:gd name="T3" fmla="*/ 1963 h 3147"/>
              <a:gd name="T4" fmla="*/ 415 w 10296"/>
              <a:gd name="T5" fmla="*/ 2758 h 3147"/>
              <a:gd name="T6" fmla="*/ 1009 w 10296"/>
              <a:gd name="T7" fmla="*/ 2758 h 3147"/>
              <a:gd name="T8" fmla="*/ 1458 w 10296"/>
              <a:gd name="T9" fmla="*/ 2849 h 3147"/>
              <a:gd name="T10" fmla="*/ 2086 w 10296"/>
              <a:gd name="T11" fmla="*/ 2717 h 3147"/>
              <a:gd name="T12" fmla="*/ 2613 w 10296"/>
              <a:gd name="T13" fmla="*/ 2907 h 3147"/>
              <a:gd name="T14" fmla="*/ 3140 w 10296"/>
              <a:gd name="T15" fmla="*/ 2717 h 3147"/>
              <a:gd name="T16" fmla="*/ 3791 w 10296"/>
              <a:gd name="T17" fmla="*/ 2849 h 3147"/>
              <a:gd name="T18" fmla="*/ 4240 w 10296"/>
              <a:gd name="T19" fmla="*/ 2758 h 3147"/>
              <a:gd name="T20" fmla="*/ 4890 w 10296"/>
              <a:gd name="T21" fmla="*/ 2783 h 3147"/>
              <a:gd name="T22" fmla="*/ 5327 w 10296"/>
              <a:gd name="T23" fmla="*/ 2824 h 3147"/>
              <a:gd name="T24" fmla="*/ 5989 w 10296"/>
              <a:gd name="T25" fmla="*/ 2733 h 3147"/>
              <a:gd name="T26" fmla="*/ 6460 w 10296"/>
              <a:gd name="T27" fmla="*/ 2882 h 3147"/>
              <a:gd name="T28" fmla="*/ 7055 w 10296"/>
              <a:gd name="T29" fmla="*/ 2708 h 3147"/>
              <a:gd name="T30" fmla="*/ 7638 w 10296"/>
              <a:gd name="T31" fmla="*/ 2882 h 3147"/>
              <a:gd name="T32" fmla="*/ 8109 w 10296"/>
              <a:gd name="T33" fmla="*/ 2725 h 3147"/>
              <a:gd name="T34" fmla="*/ 8782 w 10296"/>
              <a:gd name="T35" fmla="*/ 2824 h 3147"/>
              <a:gd name="T36" fmla="*/ 9219 w 10296"/>
              <a:gd name="T37" fmla="*/ 2783 h 3147"/>
              <a:gd name="T38" fmla="*/ 9814 w 10296"/>
              <a:gd name="T39" fmla="*/ 2742 h 3147"/>
              <a:gd name="T40" fmla="*/ 10072 w 10296"/>
              <a:gd name="T41" fmla="*/ 2493 h 3147"/>
              <a:gd name="T42" fmla="*/ 9231 w 10296"/>
              <a:gd name="T43" fmla="*/ 1334 h 3147"/>
              <a:gd name="T44" fmla="*/ 7425 w 10296"/>
              <a:gd name="T45" fmla="*/ 472 h 3147"/>
              <a:gd name="T46" fmla="*/ 5417 w 10296"/>
              <a:gd name="T47" fmla="*/ 149 h 3147"/>
              <a:gd name="T48" fmla="*/ 4901 w 10296"/>
              <a:gd name="T49" fmla="*/ 149 h 3147"/>
              <a:gd name="T50" fmla="*/ 4980 w 10296"/>
              <a:gd name="T51" fmla="*/ 0 h 3147"/>
              <a:gd name="T52" fmla="*/ 5989 w 10296"/>
              <a:gd name="T53" fmla="*/ 50 h 3147"/>
              <a:gd name="T54" fmla="*/ 8064 w 10296"/>
              <a:gd name="T55" fmla="*/ 530 h 3147"/>
              <a:gd name="T56" fmla="*/ 9724 w 10296"/>
              <a:gd name="T57" fmla="*/ 1566 h 3147"/>
              <a:gd name="T58" fmla="*/ 10296 w 10296"/>
              <a:gd name="T59" fmla="*/ 2998 h 3147"/>
              <a:gd name="T60" fmla="*/ 10117 w 10296"/>
              <a:gd name="T61" fmla="*/ 3023 h 3147"/>
              <a:gd name="T62" fmla="*/ 9488 w 10296"/>
              <a:gd name="T63" fmla="*/ 2866 h 3147"/>
              <a:gd name="T64" fmla="*/ 8995 w 10296"/>
              <a:gd name="T65" fmla="*/ 3056 h 3147"/>
              <a:gd name="T66" fmla="*/ 8860 w 10296"/>
              <a:gd name="T67" fmla="*/ 3023 h 3147"/>
              <a:gd name="T68" fmla="*/ 8199 w 10296"/>
              <a:gd name="T69" fmla="*/ 2858 h 3147"/>
              <a:gd name="T70" fmla="*/ 7739 w 10296"/>
              <a:gd name="T71" fmla="*/ 3056 h 3147"/>
              <a:gd name="T72" fmla="*/ 7582 w 10296"/>
              <a:gd name="T73" fmla="*/ 3023 h 3147"/>
              <a:gd name="T74" fmla="*/ 6943 w 10296"/>
              <a:gd name="T75" fmla="*/ 2858 h 3147"/>
              <a:gd name="T76" fmla="*/ 6460 w 10296"/>
              <a:gd name="T77" fmla="*/ 3056 h 3147"/>
              <a:gd name="T78" fmla="*/ 6314 w 10296"/>
              <a:gd name="T79" fmla="*/ 3023 h 3147"/>
              <a:gd name="T80" fmla="*/ 5664 w 10296"/>
              <a:gd name="T81" fmla="*/ 2866 h 3147"/>
              <a:gd name="T82" fmla="*/ 5204 w 10296"/>
              <a:gd name="T83" fmla="*/ 3056 h 3147"/>
              <a:gd name="T84" fmla="*/ 5058 w 10296"/>
              <a:gd name="T85" fmla="*/ 3023 h 3147"/>
              <a:gd name="T86" fmla="*/ 4419 w 10296"/>
              <a:gd name="T87" fmla="*/ 2866 h 3147"/>
              <a:gd name="T88" fmla="*/ 3937 w 10296"/>
              <a:gd name="T89" fmla="*/ 3056 h 3147"/>
              <a:gd name="T90" fmla="*/ 3791 w 10296"/>
              <a:gd name="T91" fmla="*/ 3023 h 3147"/>
              <a:gd name="T92" fmla="*/ 3129 w 10296"/>
              <a:gd name="T93" fmla="*/ 2866 h 3147"/>
              <a:gd name="T94" fmla="*/ 2669 w 10296"/>
              <a:gd name="T95" fmla="*/ 3056 h 3147"/>
              <a:gd name="T96" fmla="*/ 2524 w 10296"/>
              <a:gd name="T97" fmla="*/ 3023 h 3147"/>
              <a:gd name="T98" fmla="*/ 1873 w 10296"/>
              <a:gd name="T99" fmla="*/ 2866 h 3147"/>
              <a:gd name="T100" fmla="*/ 1402 w 10296"/>
              <a:gd name="T101" fmla="*/ 3056 h 3147"/>
              <a:gd name="T102" fmla="*/ 1256 w 10296"/>
              <a:gd name="T103" fmla="*/ 3023 h 3147"/>
              <a:gd name="T104" fmla="*/ 606 w 10296"/>
              <a:gd name="T105" fmla="*/ 2866 h 3147"/>
              <a:gd name="T106" fmla="*/ 135 w 10296"/>
              <a:gd name="T107" fmla="*/ 3056 h 3147"/>
              <a:gd name="T108" fmla="*/ 191 w 10296"/>
              <a:gd name="T109" fmla="*/ 2145 h 3147"/>
              <a:gd name="T110" fmla="*/ 1054 w 10296"/>
              <a:gd name="T111" fmla="*/ 1143 h 3147"/>
              <a:gd name="T112" fmla="*/ 2333 w 10296"/>
              <a:gd name="T113" fmla="*/ 481 h 3147"/>
              <a:gd name="T114" fmla="*/ 3623 w 10296"/>
              <a:gd name="T115" fmla="*/ 141 h 3147"/>
              <a:gd name="T116" fmla="*/ 4812 w 10296"/>
              <a:gd name="T117" fmla="*/ 149 h 314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296"/>
              <a:gd name="T178" fmla="*/ 0 h 3147"/>
              <a:gd name="T179" fmla="*/ 10296 w 10296"/>
              <a:gd name="T180" fmla="*/ 3147 h 314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296" h="3147">
                <a:moveTo>
                  <a:pt x="4812" y="149"/>
                </a:moveTo>
                <a:lnTo>
                  <a:pt x="4430" y="174"/>
                </a:lnTo>
                <a:lnTo>
                  <a:pt x="4049" y="216"/>
                </a:lnTo>
                <a:lnTo>
                  <a:pt x="3656" y="282"/>
                </a:lnTo>
                <a:lnTo>
                  <a:pt x="3264" y="365"/>
                </a:lnTo>
                <a:lnTo>
                  <a:pt x="2882" y="464"/>
                </a:lnTo>
                <a:lnTo>
                  <a:pt x="2501" y="580"/>
                </a:lnTo>
                <a:lnTo>
                  <a:pt x="2142" y="721"/>
                </a:lnTo>
                <a:lnTo>
                  <a:pt x="1795" y="878"/>
                </a:lnTo>
                <a:lnTo>
                  <a:pt x="1469" y="1052"/>
                </a:lnTo>
                <a:lnTo>
                  <a:pt x="1178" y="1251"/>
                </a:lnTo>
                <a:lnTo>
                  <a:pt x="908" y="1466"/>
                </a:lnTo>
                <a:lnTo>
                  <a:pt x="673" y="1706"/>
                </a:lnTo>
                <a:lnTo>
                  <a:pt x="471" y="1963"/>
                </a:lnTo>
                <a:lnTo>
                  <a:pt x="325" y="2245"/>
                </a:lnTo>
                <a:lnTo>
                  <a:pt x="224" y="2543"/>
                </a:lnTo>
                <a:lnTo>
                  <a:pt x="168" y="2866"/>
                </a:lnTo>
                <a:lnTo>
                  <a:pt x="213" y="2841"/>
                </a:lnTo>
                <a:lnTo>
                  <a:pt x="280" y="2808"/>
                </a:lnTo>
                <a:lnTo>
                  <a:pt x="336" y="2783"/>
                </a:lnTo>
                <a:lnTo>
                  <a:pt x="415" y="2758"/>
                </a:lnTo>
                <a:lnTo>
                  <a:pt x="482" y="2742"/>
                </a:lnTo>
                <a:lnTo>
                  <a:pt x="561" y="2725"/>
                </a:lnTo>
                <a:lnTo>
                  <a:pt x="639" y="2708"/>
                </a:lnTo>
                <a:lnTo>
                  <a:pt x="718" y="2708"/>
                </a:lnTo>
                <a:lnTo>
                  <a:pt x="819" y="2717"/>
                </a:lnTo>
                <a:lnTo>
                  <a:pt x="920" y="2733"/>
                </a:lnTo>
                <a:lnTo>
                  <a:pt x="1009" y="2758"/>
                </a:lnTo>
                <a:lnTo>
                  <a:pt x="1099" y="2783"/>
                </a:lnTo>
                <a:lnTo>
                  <a:pt x="1178" y="2816"/>
                </a:lnTo>
                <a:lnTo>
                  <a:pt x="1245" y="2849"/>
                </a:lnTo>
                <a:lnTo>
                  <a:pt x="1312" y="2882"/>
                </a:lnTo>
                <a:lnTo>
                  <a:pt x="1357" y="2907"/>
                </a:lnTo>
                <a:lnTo>
                  <a:pt x="1402" y="2882"/>
                </a:lnTo>
                <a:lnTo>
                  <a:pt x="1458" y="2849"/>
                </a:lnTo>
                <a:lnTo>
                  <a:pt x="1525" y="2816"/>
                </a:lnTo>
                <a:lnTo>
                  <a:pt x="1604" y="2783"/>
                </a:lnTo>
                <a:lnTo>
                  <a:pt x="1694" y="2758"/>
                </a:lnTo>
                <a:lnTo>
                  <a:pt x="1783" y="2733"/>
                </a:lnTo>
                <a:lnTo>
                  <a:pt x="1884" y="2717"/>
                </a:lnTo>
                <a:lnTo>
                  <a:pt x="1985" y="2708"/>
                </a:lnTo>
                <a:lnTo>
                  <a:pt x="2086" y="2717"/>
                </a:lnTo>
                <a:lnTo>
                  <a:pt x="2187" y="2733"/>
                </a:lnTo>
                <a:lnTo>
                  <a:pt x="2277" y="2758"/>
                </a:lnTo>
                <a:lnTo>
                  <a:pt x="2367" y="2783"/>
                </a:lnTo>
                <a:lnTo>
                  <a:pt x="2445" y="2816"/>
                </a:lnTo>
                <a:lnTo>
                  <a:pt x="2512" y="2849"/>
                </a:lnTo>
                <a:lnTo>
                  <a:pt x="2568" y="2882"/>
                </a:lnTo>
                <a:lnTo>
                  <a:pt x="2613" y="2907"/>
                </a:lnTo>
                <a:lnTo>
                  <a:pt x="2658" y="2882"/>
                </a:lnTo>
                <a:lnTo>
                  <a:pt x="2714" y="2849"/>
                </a:lnTo>
                <a:lnTo>
                  <a:pt x="2781" y="2816"/>
                </a:lnTo>
                <a:lnTo>
                  <a:pt x="2860" y="2783"/>
                </a:lnTo>
                <a:lnTo>
                  <a:pt x="2939" y="2750"/>
                </a:lnTo>
                <a:lnTo>
                  <a:pt x="3039" y="2733"/>
                </a:lnTo>
                <a:lnTo>
                  <a:pt x="3140" y="2717"/>
                </a:lnTo>
                <a:lnTo>
                  <a:pt x="3253" y="2708"/>
                </a:lnTo>
                <a:lnTo>
                  <a:pt x="3365" y="2717"/>
                </a:lnTo>
                <a:lnTo>
                  <a:pt x="3466" y="2733"/>
                </a:lnTo>
                <a:lnTo>
                  <a:pt x="3567" y="2750"/>
                </a:lnTo>
                <a:lnTo>
                  <a:pt x="3645" y="2783"/>
                </a:lnTo>
                <a:lnTo>
                  <a:pt x="3724" y="2816"/>
                </a:lnTo>
                <a:lnTo>
                  <a:pt x="3791" y="2849"/>
                </a:lnTo>
                <a:lnTo>
                  <a:pt x="3847" y="2882"/>
                </a:lnTo>
                <a:lnTo>
                  <a:pt x="3892" y="2907"/>
                </a:lnTo>
                <a:lnTo>
                  <a:pt x="3937" y="2882"/>
                </a:lnTo>
                <a:lnTo>
                  <a:pt x="4004" y="2849"/>
                </a:lnTo>
                <a:lnTo>
                  <a:pt x="4071" y="2816"/>
                </a:lnTo>
                <a:lnTo>
                  <a:pt x="4161" y="2783"/>
                </a:lnTo>
                <a:lnTo>
                  <a:pt x="4240" y="2758"/>
                </a:lnTo>
                <a:lnTo>
                  <a:pt x="4329" y="2733"/>
                </a:lnTo>
                <a:lnTo>
                  <a:pt x="4430" y="2717"/>
                </a:lnTo>
                <a:lnTo>
                  <a:pt x="4520" y="2708"/>
                </a:lnTo>
                <a:lnTo>
                  <a:pt x="4621" y="2717"/>
                </a:lnTo>
                <a:lnTo>
                  <a:pt x="4711" y="2733"/>
                </a:lnTo>
                <a:lnTo>
                  <a:pt x="4812" y="2758"/>
                </a:lnTo>
                <a:lnTo>
                  <a:pt x="4890" y="2783"/>
                </a:lnTo>
                <a:lnTo>
                  <a:pt x="4980" y="2824"/>
                </a:lnTo>
                <a:lnTo>
                  <a:pt x="5047" y="2858"/>
                </a:lnTo>
                <a:lnTo>
                  <a:pt x="5114" y="2891"/>
                </a:lnTo>
                <a:lnTo>
                  <a:pt x="5159" y="2916"/>
                </a:lnTo>
                <a:lnTo>
                  <a:pt x="5204" y="2891"/>
                </a:lnTo>
                <a:lnTo>
                  <a:pt x="5260" y="2858"/>
                </a:lnTo>
                <a:lnTo>
                  <a:pt x="5327" y="2824"/>
                </a:lnTo>
                <a:lnTo>
                  <a:pt x="5406" y="2783"/>
                </a:lnTo>
                <a:lnTo>
                  <a:pt x="5484" y="2758"/>
                </a:lnTo>
                <a:lnTo>
                  <a:pt x="5585" y="2733"/>
                </a:lnTo>
                <a:lnTo>
                  <a:pt x="5675" y="2717"/>
                </a:lnTo>
                <a:lnTo>
                  <a:pt x="5776" y="2708"/>
                </a:lnTo>
                <a:lnTo>
                  <a:pt x="5888" y="2717"/>
                </a:lnTo>
                <a:lnTo>
                  <a:pt x="5989" y="2733"/>
                </a:lnTo>
                <a:lnTo>
                  <a:pt x="6079" y="2758"/>
                </a:lnTo>
                <a:lnTo>
                  <a:pt x="6169" y="2783"/>
                </a:lnTo>
                <a:lnTo>
                  <a:pt x="6247" y="2816"/>
                </a:lnTo>
                <a:lnTo>
                  <a:pt x="6314" y="2849"/>
                </a:lnTo>
                <a:lnTo>
                  <a:pt x="6371" y="2882"/>
                </a:lnTo>
                <a:lnTo>
                  <a:pt x="6415" y="2907"/>
                </a:lnTo>
                <a:lnTo>
                  <a:pt x="6460" y="2882"/>
                </a:lnTo>
                <a:lnTo>
                  <a:pt x="6516" y="2849"/>
                </a:lnTo>
                <a:lnTo>
                  <a:pt x="6595" y="2816"/>
                </a:lnTo>
                <a:lnTo>
                  <a:pt x="6673" y="2783"/>
                </a:lnTo>
                <a:lnTo>
                  <a:pt x="6763" y="2750"/>
                </a:lnTo>
                <a:lnTo>
                  <a:pt x="6853" y="2725"/>
                </a:lnTo>
                <a:lnTo>
                  <a:pt x="6954" y="2708"/>
                </a:lnTo>
                <a:lnTo>
                  <a:pt x="7055" y="2708"/>
                </a:lnTo>
                <a:lnTo>
                  <a:pt x="7156" y="2717"/>
                </a:lnTo>
                <a:lnTo>
                  <a:pt x="7245" y="2733"/>
                </a:lnTo>
                <a:lnTo>
                  <a:pt x="7335" y="2758"/>
                </a:lnTo>
                <a:lnTo>
                  <a:pt x="7425" y="2791"/>
                </a:lnTo>
                <a:lnTo>
                  <a:pt x="7503" y="2824"/>
                </a:lnTo>
                <a:lnTo>
                  <a:pt x="7571" y="2849"/>
                </a:lnTo>
                <a:lnTo>
                  <a:pt x="7638" y="2882"/>
                </a:lnTo>
                <a:lnTo>
                  <a:pt x="7683" y="2907"/>
                </a:lnTo>
                <a:lnTo>
                  <a:pt x="7728" y="2882"/>
                </a:lnTo>
                <a:lnTo>
                  <a:pt x="7784" y="2849"/>
                </a:lnTo>
                <a:lnTo>
                  <a:pt x="7851" y="2816"/>
                </a:lnTo>
                <a:lnTo>
                  <a:pt x="7929" y="2783"/>
                </a:lnTo>
                <a:lnTo>
                  <a:pt x="8019" y="2750"/>
                </a:lnTo>
                <a:lnTo>
                  <a:pt x="8109" y="2725"/>
                </a:lnTo>
                <a:lnTo>
                  <a:pt x="8210" y="2708"/>
                </a:lnTo>
                <a:lnTo>
                  <a:pt x="8322" y="2708"/>
                </a:lnTo>
                <a:lnTo>
                  <a:pt x="8423" y="2717"/>
                </a:lnTo>
                <a:lnTo>
                  <a:pt x="8524" y="2733"/>
                </a:lnTo>
                <a:lnTo>
                  <a:pt x="8614" y="2758"/>
                </a:lnTo>
                <a:lnTo>
                  <a:pt x="8703" y="2791"/>
                </a:lnTo>
                <a:lnTo>
                  <a:pt x="8782" y="2824"/>
                </a:lnTo>
                <a:lnTo>
                  <a:pt x="8849" y="2858"/>
                </a:lnTo>
                <a:lnTo>
                  <a:pt x="8905" y="2891"/>
                </a:lnTo>
                <a:lnTo>
                  <a:pt x="8950" y="2916"/>
                </a:lnTo>
                <a:lnTo>
                  <a:pt x="8995" y="2891"/>
                </a:lnTo>
                <a:lnTo>
                  <a:pt x="9062" y="2858"/>
                </a:lnTo>
                <a:lnTo>
                  <a:pt x="9130" y="2824"/>
                </a:lnTo>
                <a:lnTo>
                  <a:pt x="9219" y="2783"/>
                </a:lnTo>
                <a:lnTo>
                  <a:pt x="9298" y="2758"/>
                </a:lnTo>
                <a:lnTo>
                  <a:pt x="9399" y="2733"/>
                </a:lnTo>
                <a:lnTo>
                  <a:pt x="9488" y="2717"/>
                </a:lnTo>
                <a:lnTo>
                  <a:pt x="9589" y="2708"/>
                </a:lnTo>
                <a:lnTo>
                  <a:pt x="9668" y="2708"/>
                </a:lnTo>
                <a:lnTo>
                  <a:pt x="9746" y="2725"/>
                </a:lnTo>
                <a:lnTo>
                  <a:pt x="9814" y="2742"/>
                </a:lnTo>
                <a:lnTo>
                  <a:pt x="9892" y="2758"/>
                </a:lnTo>
                <a:lnTo>
                  <a:pt x="9960" y="2783"/>
                </a:lnTo>
                <a:lnTo>
                  <a:pt x="10027" y="2816"/>
                </a:lnTo>
                <a:lnTo>
                  <a:pt x="10083" y="2841"/>
                </a:lnTo>
                <a:lnTo>
                  <a:pt x="10139" y="2866"/>
                </a:lnTo>
                <a:lnTo>
                  <a:pt x="10117" y="2675"/>
                </a:lnTo>
                <a:lnTo>
                  <a:pt x="10072" y="2493"/>
                </a:lnTo>
                <a:lnTo>
                  <a:pt x="10016" y="2311"/>
                </a:lnTo>
                <a:lnTo>
                  <a:pt x="9937" y="2137"/>
                </a:lnTo>
                <a:lnTo>
                  <a:pt x="9836" y="1971"/>
                </a:lnTo>
                <a:lnTo>
                  <a:pt x="9724" y="1806"/>
                </a:lnTo>
                <a:lnTo>
                  <a:pt x="9589" y="1648"/>
                </a:lnTo>
                <a:lnTo>
                  <a:pt x="9432" y="1499"/>
                </a:lnTo>
                <a:lnTo>
                  <a:pt x="9231" y="1334"/>
                </a:lnTo>
                <a:lnTo>
                  <a:pt x="9017" y="1176"/>
                </a:lnTo>
                <a:lnTo>
                  <a:pt x="8782" y="1027"/>
                </a:lnTo>
                <a:lnTo>
                  <a:pt x="8535" y="895"/>
                </a:lnTo>
                <a:lnTo>
                  <a:pt x="8266" y="771"/>
                </a:lnTo>
                <a:lnTo>
                  <a:pt x="7997" y="663"/>
                </a:lnTo>
                <a:lnTo>
                  <a:pt x="7716" y="564"/>
                </a:lnTo>
                <a:lnTo>
                  <a:pt x="7425" y="472"/>
                </a:lnTo>
                <a:lnTo>
                  <a:pt x="7133" y="398"/>
                </a:lnTo>
                <a:lnTo>
                  <a:pt x="6842" y="323"/>
                </a:lnTo>
                <a:lnTo>
                  <a:pt x="6550" y="265"/>
                </a:lnTo>
                <a:lnTo>
                  <a:pt x="6258" y="224"/>
                </a:lnTo>
                <a:lnTo>
                  <a:pt x="5967" y="191"/>
                </a:lnTo>
                <a:lnTo>
                  <a:pt x="5686" y="158"/>
                </a:lnTo>
                <a:lnTo>
                  <a:pt x="5417" y="149"/>
                </a:lnTo>
                <a:lnTo>
                  <a:pt x="5159" y="141"/>
                </a:lnTo>
                <a:lnTo>
                  <a:pt x="5114" y="141"/>
                </a:lnTo>
                <a:lnTo>
                  <a:pt x="5069" y="141"/>
                </a:lnTo>
                <a:lnTo>
                  <a:pt x="5025" y="141"/>
                </a:lnTo>
                <a:lnTo>
                  <a:pt x="4991" y="141"/>
                </a:lnTo>
                <a:lnTo>
                  <a:pt x="4946" y="149"/>
                </a:lnTo>
                <a:lnTo>
                  <a:pt x="4901" y="149"/>
                </a:lnTo>
                <a:lnTo>
                  <a:pt x="4856" y="149"/>
                </a:lnTo>
                <a:lnTo>
                  <a:pt x="4812" y="149"/>
                </a:lnTo>
                <a:lnTo>
                  <a:pt x="4789" y="9"/>
                </a:lnTo>
                <a:lnTo>
                  <a:pt x="4834" y="9"/>
                </a:lnTo>
                <a:lnTo>
                  <a:pt x="4879" y="0"/>
                </a:lnTo>
                <a:lnTo>
                  <a:pt x="4924" y="0"/>
                </a:lnTo>
                <a:lnTo>
                  <a:pt x="4980" y="0"/>
                </a:lnTo>
                <a:lnTo>
                  <a:pt x="5025" y="0"/>
                </a:lnTo>
                <a:lnTo>
                  <a:pt x="5069" y="0"/>
                </a:lnTo>
                <a:lnTo>
                  <a:pt x="5114" y="0"/>
                </a:lnTo>
                <a:lnTo>
                  <a:pt x="5159" y="0"/>
                </a:lnTo>
                <a:lnTo>
                  <a:pt x="5428" y="9"/>
                </a:lnTo>
                <a:lnTo>
                  <a:pt x="5698" y="25"/>
                </a:lnTo>
                <a:lnTo>
                  <a:pt x="5989" y="50"/>
                </a:lnTo>
                <a:lnTo>
                  <a:pt x="6281" y="83"/>
                </a:lnTo>
                <a:lnTo>
                  <a:pt x="6584" y="133"/>
                </a:lnTo>
                <a:lnTo>
                  <a:pt x="6886" y="191"/>
                </a:lnTo>
                <a:lnTo>
                  <a:pt x="7178" y="257"/>
                </a:lnTo>
                <a:lnTo>
                  <a:pt x="7481" y="340"/>
                </a:lnTo>
                <a:lnTo>
                  <a:pt x="7772" y="431"/>
                </a:lnTo>
                <a:lnTo>
                  <a:pt x="8064" y="530"/>
                </a:lnTo>
                <a:lnTo>
                  <a:pt x="8344" y="646"/>
                </a:lnTo>
                <a:lnTo>
                  <a:pt x="8614" y="771"/>
                </a:lnTo>
                <a:lnTo>
                  <a:pt x="8872" y="911"/>
                </a:lnTo>
                <a:lnTo>
                  <a:pt x="9118" y="1060"/>
                </a:lnTo>
                <a:lnTo>
                  <a:pt x="9343" y="1218"/>
                </a:lnTo>
                <a:lnTo>
                  <a:pt x="9545" y="1392"/>
                </a:lnTo>
                <a:lnTo>
                  <a:pt x="9724" y="1566"/>
                </a:lnTo>
                <a:lnTo>
                  <a:pt x="9870" y="1756"/>
                </a:lnTo>
                <a:lnTo>
                  <a:pt x="10004" y="1947"/>
                </a:lnTo>
                <a:lnTo>
                  <a:pt x="10105" y="2145"/>
                </a:lnTo>
                <a:lnTo>
                  <a:pt x="10195" y="2344"/>
                </a:lnTo>
                <a:lnTo>
                  <a:pt x="10251" y="2559"/>
                </a:lnTo>
                <a:lnTo>
                  <a:pt x="10285" y="2775"/>
                </a:lnTo>
                <a:lnTo>
                  <a:pt x="10296" y="2998"/>
                </a:lnTo>
                <a:lnTo>
                  <a:pt x="10296" y="3023"/>
                </a:lnTo>
                <a:lnTo>
                  <a:pt x="10296" y="3065"/>
                </a:lnTo>
                <a:lnTo>
                  <a:pt x="10296" y="3114"/>
                </a:lnTo>
                <a:lnTo>
                  <a:pt x="10296" y="3139"/>
                </a:lnTo>
                <a:lnTo>
                  <a:pt x="10173" y="3056"/>
                </a:lnTo>
                <a:lnTo>
                  <a:pt x="10161" y="3048"/>
                </a:lnTo>
                <a:lnTo>
                  <a:pt x="10117" y="3023"/>
                </a:lnTo>
                <a:lnTo>
                  <a:pt x="10060" y="2990"/>
                </a:lnTo>
                <a:lnTo>
                  <a:pt x="9982" y="2957"/>
                </a:lnTo>
                <a:lnTo>
                  <a:pt x="9892" y="2924"/>
                </a:lnTo>
                <a:lnTo>
                  <a:pt x="9791" y="2891"/>
                </a:lnTo>
                <a:lnTo>
                  <a:pt x="9690" y="2866"/>
                </a:lnTo>
                <a:lnTo>
                  <a:pt x="9589" y="2858"/>
                </a:lnTo>
                <a:lnTo>
                  <a:pt x="9488" y="2866"/>
                </a:lnTo>
                <a:lnTo>
                  <a:pt x="9376" y="2891"/>
                </a:lnTo>
                <a:lnTo>
                  <a:pt x="9287" y="2924"/>
                </a:lnTo>
                <a:lnTo>
                  <a:pt x="9197" y="2957"/>
                </a:lnTo>
                <a:lnTo>
                  <a:pt x="9118" y="2990"/>
                </a:lnTo>
                <a:lnTo>
                  <a:pt x="9051" y="3023"/>
                </a:lnTo>
                <a:lnTo>
                  <a:pt x="9017" y="3048"/>
                </a:lnTo>
                <a:lnTo>
                  <a:pt x="8995" y="3056"/>
                </a:lnTo>
                <a:lnTo>
                  <a:pt x="8984" y="3065"/>
                </a:lnTo>
                <a:lnTo>
                  <a:pt x="8973" y="3073"/>
                </a:lnTo>
                <a:lnTo>
                  <a:pt x="8961" y="3081"/>
                </a:lnTo>
                <a:lnTo>
                  <a:pt x="8950" y="3089"/>
                </a:lnTo>
                <a:lnTo>
                  <a:pt x="8905" y="3056"/>
                </a:lnTo>
                <a:lnTo>
                  <a:pt x="8894" y="3048"/>
                </a:lnTo>
                <a:lnTo>
                  <a:pt x="8860" y="3023"/>
                </a:lnTo>
                <a:lnTo>
                  <a:pt x="8804" y="2998"/>
                </a:lnTo>
                <a:lnTo>
                  <a:pt x="8726" y="2957"/>
                </a:lnTo>
                <a:lnTo>
                  <a:pt x="8636" y="2924"/>
                </a:lnTo>
                <a:lnTo>
                  <a:pt x="8535" y="2891"/>
                </a:lnTo>
                <a:lnTo>
                  <a:pt x="8423" y="2866"/>
                </a:lnTo>
                <a:lnTo>
                  <a:pt x="8311" y="2858"/>
                </a:lnTo>
                <a:lnTo>
                  <a:pt x="8199" y="2858"/>
                </a:lnTo>
                <a:lnTo>
                  <a:pt x="8098" y="2882"/>
                </a:lnTo>
                <a:lnTo>
                  <a:pt x="7997" y="2916"/>
                </a:lnTo>
                <a:lnTo>
                  <a:pt x="7907" y="2949"/>
                </a:lnTo>
                <a:lnTo>
                  <a:pt x="7840" y="2990"/>
                </a:lnTo>
                <a:lnTo>
                  <a:pt x="7784" y="3023"/>
                </a:lnTo>
                <a:lnTo>
                  <a:pt x="7750" y="3048"/>
                </a:lnTo>
                <a:lnTo>
                  <a:pt x="7739" y="3056"/>
                </a:lnTo>
                <a:lnTo>
                  <a:pt x="7728" y="3065"/>
                </a:lnTo>
                <a:lnTo>
                  <a:pt x="7716" y="3073"/>
                </a:lnTo>
                <a:lnTo>
                  <a:pt x="7705" y="3081"/>
                </a:lnTo>
                <a:lnTo>
                  <a:pt x="7694" y="3089"/>
                </a:lnTo>
                <a:lnTo>
                  <a:pt x="7638" y="3056"/>
                </a:lnTo>
                <a:lnTo>
                  <a:pt x="7627" y="3048"/>
                </a:lnTo>
                <a:lnTo>
                  <a:pt x="7582" y="3023"/>
                </a:lnTo>
                <a:lnTo>
                  <a:pt x="7526" y="2998"/>
                </a:lnTo>
                <a:lnTo>
                  <a:pt x="7447" y="2957"/>
                </a:lnTo>
                <a:lnTo>
                  <a:pt x="7357" y="2924"/>
                </a:lnTo>
                <a:lnTo>
                  <a:pt x="7257" y="2891"/>
                </a:lnTo>
                <a:lnTo>
                  <a:pt x="7156" y="2866"/>
                </a:lnTo>
                <a:lnTo>
                  <a:pt x="7043" y="2858"/>
                </a:lnTo>
                <a:lnTo>
                  <a:pt x="6943" y="2858"/>
                </a:lnTo>
                <a:lnTo>
                  <a:pt x="6830" y="2882"/>
                </a:lnTo>
                <a:lnTo>
                  <a:pt x="6741" y="2916"/>
                </a:lnTo>
                <a:lnTo>
                  <a:pt x="6651" y="2949"/>
                </a:lnTo>
                <a:lnTo>
                  <a:pt x="6572" y="2990"/>
                </a:lnTo>
                <a:lnTo>
                  <a:pt x="6516" y="3023"/>
                </a:lnTo>
                <a:lnTo>
                  <a:pt x="6471" y="3048"/>
                </a:lnTo>
                <a:lnTo>
                  <a:pt x="6460" y="3056"/>
                </a:lnTo>
                <a:lnTo>
                  <a:pt x="6449" y="3065"/>
                </a:lnTo>
                <a:lnTo>
                  <a:pt x="6438" y="3073"/>
                </a:lnTo>
                <a:lnTo>
                  <a:pt x="6427" y="3081"/>
                </a:lnTo>
                <a:lnTo>
                  <a:pt x="6415" y="3089"/>
                </a:lnTo>
                <a:lnTo>
                  <a:pt x="6371" y="3056"/>
                </a:lnTo>
                <a:lnTo>
                  <a:pt x="6359" y="3048"/>
                </a:lnTo>
                <a:lnTo>
                  <a:pt x="6314" y="3023"/>
                </a:lnTo>
                <a:lnTo>
                  <a:pt x="6258" y="2990"/>
                </a:lnTo>
                <a:lnTo>
                  <a:pt x="6191" y="2957"/>
                </a:lnTo>
                <a:lnTo>
                  <a:pt x="6101" y="2924"/>
                </a:lnTo>
                <a:lnTo>
                  <a:pt x="6000" y="2891"/>
                </a:lnTo>
                <a:lnTo>
                  <a:pt x="5888" y="2866"/>
                </a:lnTo>
                <a:lnTo>
                  <a:pt x="5776" y="2858"/>
                </a:lnTo>
                <a:lnTo>
                  <a:pt x="5664" y="2866"/>
                </a:lnTo>
                <a:lnTo>
                  <a:pt x="5563" y="2891"/>
                </a:lnTo>
                <a:lnTo>
                  <a:pt x="5473" y="2924"/>
                </a:lnTo>
                <a:lnTo>
                  <a:pt x="5384" y="2957"/>
                </a:lnTo>
                <a:lnTo>
                  <a:pt x="5316" y="2990"/>
                </a:lnTo>
                <a:lnTo>
                  <a:pt x="5260" y="3023"/>
                </a:lnTo>
                <a:lnTo>
                  <a:pt x="5215" y="3048"/>
                </a:lnTo>
                <a:lnTo>
                  <a:pt x="5204" y="3056"/>
                </a:lnTo>
                <a:lnTo>
                  <a:pt x="5193" y="3065"/>
                </a:lnTo>
                <a:lnTo>
                  <a:pt x="5182" y="3073"/>
                </a:lnTo>
                <a:lnTo>
                  <a:pt x="5170" y="3081"/>
                </a:lnTo>
                <a:lnTo>
                  <a:pt x="5159" y="3089"/>
                </a:lnTo>
                <a:lnTo>
                  <a:pt x="5114" y="3056"/>
                </a:lnTo>
                <a:lnTo>
                  <a:pt x="5103" y="3048"/>
                </a:lnTo>
                <a:lnTo>
                  <a:pt x="5058" y="3023"/>
                </a:lnTo>
                <a:lnTo>
                  <a:pt x="5002" y="2990"/>
                </a:lnTo>
                <a:lnTo>
                  <a:pt x="4924" y="2957"/>
                </a:lnTo>
                <a:lnTo>
                  <a:pt x="4834" y="2924"/>
                </a:lnTo>
                <a:lnTo>
                  <a:pt x="4733" y="2891"/>
                </a:lnTo>
                <a:lnTo>
                  <a:pt x="4621" y="2866"/>
                </a:lnTo>
                <a:lnTo>
                  <a:pt x="4520" y="2858"/>
                </a:lnTo>
                <a:lnTo>
                  <a:pt x="4419" y="2866"/>
                </a:lnTo>
                <a:lnTo>
                  <a:pt x="4318" y="2891"/>
                </a:lnTo>
                <a:lnTo>
                  <a:pt x="4217" y="2924"/>
                </a:lnTo>
                <a:lnTo>
                  <a:pt x="4127" y="2957"/>
                </a:lnTo>
                <a:lnTo>
                  <a:pt x="4049" y="2990"/>
                </a:lnTo>
                <a:lnTo>
                  <a:pt x="3993" y="3023"/>
                </a:lnTo>
                <a:lnTo>
                  <a:pt x="3948" y="3048"/>
                </a:lnTo>
                <a:lnTo>
                  <a:pt x="3937" y="3056"/>
                </a:lnTo>
                <a:lnTo>
                  <a:pt x="3925" y="3065"/>
                </a:lnTo>
                <a:lnTo>
                  <a:pt x="3914" y="3073"/>
                </a:lnTo>
                <a:lnTo>
                  <a:pt x="3892" y="3081"/>
                </a:lnTo>
                <a:lnTo>
                  <a:pt x="3881" y="3089"/>
                </a:lnTo>
                <a:lnTo>
                  <a:pt x="3836" y="3056"/>
                </a:lnTo>
                <a:lnTo>
                  <a:pt x="3825" y="3048"/>
                </a:lnTo>
                <a:lnTo>
                  <a:pt x="3791" y="3023"/>
                </a:lnTo>
                <a:lnTo>
                  <a:pt x="3735" y="2990"/>
                </a:lnTo>
                <a:lnTo>
                  <a:pt x="3668" y="2957"/>
                </a:lnTo>
                <a:lnTo>
                  <a:pt x="3589" y="2924"/>
                </a:lnTo>
                <a:lnTo>
                  <a:pt x="3488" y="2891"/>
                </a:lnTo>
                <a:lnTo>
                  <a:pt x="3376" y="2866"/>
                </a:lnTo>
                <a:lnTo>
                  <a:pt x="3253" y="2858"/>
                </a:lnTo>
                <a:lnTo>
                  <a:pt x="3129" y="2866"/>
                </a:lnTo>
                <a:lnTo>
                  <a:pt x="3028" y="2891"/>
                </a:lnTo>
                <a:lnTo>
                  <a:pt x="2927" y="2924"/>
                </a:lnTo>
                <a:lnTo>
                  <a:pt x="2849" y="2957"/>
                </a:lnTo>
                <a:lnTo>
                  <a:pt x="2770" y="2990"/>
                </a:lnTo>
                <a:lnTo>
                  <a:pt x="2714" y="3023"/>
                </a:lnTo>
                <a:lnTo>
                  <a:pt x="2681" y="3048"/>
                </a:lnTo>
                <a:lnTo>
                  <a:pt x="2669" y="3056"/>
                </a:lnTo>
                <a:lnTo>
                  <a:pt x="2658" y="3065"/>
                </a:lnTo>
                <a:lnTo>
                  <a:pt x="2647" y="3073"/>
                </a:lnTo>
                <a:lnTo>
                  <a:pt x="2636" y="3089"/>
                </a:lnTo>
                <a:lnTo>
                  <a:pt x="2624" y="3098"/>
                </a:lnTo>
                <a:lnTo>
                  <a:pt x="2568" y="3056"/>
                </a:lnTo>
                <a:lnTo>
                  <a:pt x="2557" y="3048"/>
                </a:lnTo>
                <a:lnTo>
                  <a:pt x="2524" y="3023"/>
                </a:lnTo>
                <a:lnTo>
                  <a:pt x="2467" y="2990"/>
                </a:lnTo>
                <a:lnTo>
                  <a:pt x="2389" y="2957"/>
                </a:lnTo>
                <a:lnTo>
                  <a:pt x="2299" y="2924"/>
                </a:lnTo>
                <a:lnTo>
                  <a:pt x="2209" y="2891"/>
                </a:lnTo>
                <a:lnTo>
                  <a:pt x="2097" y="2866"/>
                </a:lnTo>
                <a:lnTo>
                  <a:pt x="1985" y="2858"/>
                </a:lnTo>
                <a:lnTo>
                  <a:pt x="1873" y="2866"/>
                </a:lnTo>
                <a:lnTo>
                  <a:pt x="1772" y="2891"/>
                </a:lnTo>
                <a:lnTo>
                  <a:pt x="1671" y="2924"/>
                </a:lnTo>
                <a:lnTo>
                  <a:pt x="1581" y="2957"/>
                </a:lnTo>
                <a:lnTo>
                  <a:pt x="1514" y="2990"/>
                </a:lnTo>
                <a:lnTo>
                  <a:pt x="1447" y="3023"/>
                </a:lnTo>
                <a:lnTo>
                  <a:pt x="1413" y="3048"/>
                </a:lnTo>
                <a:lnTo>
                  <a:pt x="1402" y="3056"/>
                </a:lnTo>
                <a:lnTo>
                  <a:pt x="1391" y="3065"/>
                </a:lnTo>
                <a:lnTo>
                  <a:pt x="1380" y="3073"/>
                </a:lnTo>
                <a:lnTo>
                  <a:pt x="1368" y="3081"/>
                </a:lnTo>
                <a:lnTo>
                  <a:pt x="1357" y="3089"/>
                </a:lnTo>
                <a:lnTo>
                  <a:pt x="1301" y="3056"/>
                </a:lnTo>
                <a:lnTo>
                  <a:pt x="1290" y="3048"/>
                </a:lnTo>
                <a:lnTo>
                  <a:pt x="1256" y="3023"/>
                </a:lnTo>
                <a:lnTo>
                  <a:pt x="1189" y="2990"/>
                </a:lnTo>
                <a:lnTo>
                  <a:pt x="1122" y="2957"/>
                </a:lnTo>
                <a:lnTo>
                  <a:pt x="1032" y="2924"/>
                </a:lnTo>
                <a:lnTo>
                  <a:pt x="931" y="2891"/>
                </a:lnTo>
                <a:lnTo>
                  <a:pt x="830" y="2866"/>
                </a:lnTo>
                <a:lnTo>
                  <a:pt x="718" y="2858"/>
                </a:lnTo>
                <a:lnTo>
                  <a:pt x="606" y="2866"/>
                </a:lnTo>
                <a:lnTo>
                  <a:pt x="505" y="2891"/>
                </a:lnTo>
                <a:lnTo>
                  <a:pt x="404" y="2924"/>
                </a:lnTo>
                <a:lnTo>
                  <a:pt x="314" y="2957"/>
                </a:lnTo>
                <a:lnTo>
                  <a:pt x="247" y="2990"/>
                </a:lnTo>
                <a:lnTo>
                  <a:pt x="179" y="3023"/>
                </a:lnTo>
                <a:lnTo>
                  <a:pt x="146" y="3048"/>
                </a:lnTo>
                <a:lnTo>
                  <a:pt x="135" y="3056"/>
                </a:lnTo>
                <a:lnTo>
                  <a:pt x="0" y="3147"/>
                </a:lnTo>
                <a:lnTo>
                  <a:pt x="0" y="2998"/>
                </a:lnTo>
                <a:lnTo>
                  <a:pt x="11" y="2816"/>
                </a:lnTo>
                <a:lnTo>
                  <a:pt x="34" y="2642"/>
                </a:lnTo>
                <a:lnTo>
                  <a:pt x="67" y="2477"/>
                </a:lnTo>
                <a:lnTo>
                  <a:pt x="123" y="2311"/>
                </a:lnTo>
                <a:lnTo>
                  <a:pt x="191" y="2145"/>
                </a:lnTo>
                <a:lnTo>
                  <a:pt x="269" y="1988"/>
                </a:lnTo>
                <a:lnTo>
                  <a:pt x="370" y="1839"/>
                </a:lnTo>
                <a:lnTo>
                  <a:pt x="482" y="1690"/>
                </a:lnTo>
                <a:lnTo>
                  <a:pt x="606" y="1541"/>
                </a:lnTo>
                <a:lnTo>
                  <a:pt x="740" y="1408"/>
                </a:lnTo>
                <a:lnTo>
                  <a:pt x="886" y="1276"/>
                </a:lnTo>
                <a:lnTo>
                  <a:pt x="1054" y="1143"/>
                </a:lnTo>
                <a:lnTo>
                  <a:pt x="1234" y="1019"/>
                </a:lnTo>
                <a:lnTo>
                  <a:pt x="1424" y="903"/>
                </a:lnTo>
                <a:lnTo>
                  <a:pt x="1626" y="795"/>
                </a:lnTo>
                <a:lnTo>
                  <a:pt x="1839" y="688"/>
                </a:lnTo>
                <a:lnTo>
                  <a:pt x="1996" y="613"/>
                </a:lnTo>
                <a:lnTo>
                  <a:pt x="2165" y="547"/>
                </a:lnTo>
                <a:lnTo>
                  <a:pt x="2333" y="481"/>
                </a:lnTo>
                <a:lnTo>
                  <a:pt x="2512" y="423"/>
                </a:lnTo>
                <a:lnTo>
                  <a:pt x="2692" y="365"/>
                </a:lnTo>
                <a:lnTo>
                  <a:pt x="2871" y="315"/>
                </a:lnTo>
                <a:lnTo>
                  <a:pt x="3051" y="265"/>
                </a:lnTo>
                <a:lnTo>
                  <a:pt x="3241" y="224"/>
                </a:lnTo>
                <a:lnTo>
                  <a:pt x="3432" y="183"/>
                </a:lnTo>
                <a:lnTo>
                  <a:pt x="3623" y="141"/>
                </a:lnTo>
                <a:lnTo>
                  <a:pt x="3813" y="108"/>
                </a:lnTo>
                <a:lnTo>
                  <a:pt x="4015" y="83"/>
                </a:lnTo>
                <a:lnTo>
                  <a:pt x="4206" y="58"/>
                </a:lnTo>
                <a:lnTo>
                  <a:pt x="4397" y="34"/>
                </a:lnTo>
                <a:lnTo>
                  <a:pt x="4598" y="17"/>
                </a:lnTo>
                <a:lnTo>
                  <a:pt x="4789" y="9"/>
                </a:lnTo>
                <a:lnTo>
                  <a:pt x="4812" y="149"/>
                </a:lnTo>
                <a:close/>
              </a:path>
            </a:pathLst>
          </a:custGeom>
          <a:solidFill>
            <a:srgbClr val="000000"/>
          </a:solidFill>
          <a:ln w="9525">
            <a:noFill/>
            <a:round/>
            <a:headEnd/>
            <a:tailEnd/>
          </a:ln>
        </p:spPr>
        <p:txBody>
          <a:bodyPr/>
          <a:lstStyle/>
          <a:p>
            <a:endParaRPr lang="it-IT">
              <a:latin typeface="Calibri" pitchFamily="34" charset="0"/>
            </a:endParaRPr>
          </a:p>
        </p:txBody>
      </p:sp>
      <p:sp>
        <p:nvSpPr>
          <p:cNvPr id="67588" name="Freeform 1028"/>
          <p:cNvSpPr>
            <a:spLocks/>
          </p:cNvSpPr>
          <p:nvPr/>
        </p:nvSpPr>
        <p:spPr bwMode="auto">
          <a:xfrm>
            <a:off x="3700463" y="3451225"/>
            <a:ext cx="925512" cy="2568575"/>
          </a:xfrm>
          <a:custGeom>
            <a:avLst/>
            <a:gdLst>
              <a:gd name="T0" fmla="*/ 1200 w 1379"/>
              <a:gd name="T1" fmla="*/ 0 h 3685"/>
              <a:gd name="T2" fmla="*/ 1200 w 1379"/>
              <a:gd name="T3" fmla="*/ 2592 h 3685"/>
              <a:gd name="T4" fmla="*/ 1200 w 1379"/>
              <a:gd name="T5" fmla="*/ 2600 h 3685"/>
              <a:gd name="T6" fmla="*/ 1200 w 1379"/>
              <a:gd name="T7" fmla="*/ 2600 h 3685"/>
              <a:gd name="T8" fmla="*/ 1200 w 1379"/>
              <a:gd name="T9" fmla="*/ 2633 h 3685"/>
              <a:gd name="T10" fmla="*/ 1211 w 1379"/>
              <a:gd name="T11" fmla="*/ 2733 h 3685"/>
              <a:gd name="T12" fmla="*/ 1211 w 1379"/>
              <a:gd name="T13" fmla="*/ 2865 h 3685"/>
              <a:gd name="T14" fmla="*/ 1200 w 1379"/>
              <a:gd name="T15" fmla="*/ 3031 h 3685"/>
              <a:gd name="T16" fmla="*/ 1166 w 1379"/>
              <a:gd name="T17" fmla="*/ 3197 h 3685"/>
              <a:gd name="T18" fmla="*/ 1110 w 1379"/>
              <a:gd name="T19" fmla="*/ 3346 h 3685"/>
              <a:gd name="T20" fmla="*/ 1031 w 1379"/>
              <a:gd name="T21" fmla="*/ 3462 h 3685"/>
              <a:gd name="T22" fmla="*/ 919 w 1379"/>
              <a:gd name="T23" fmla="*/ 3528 h 3685"/>
              <a:gd name="T24" fmla="*/ 841 w 1379"/>
              <a:gd name="T25" fmla="*/ 3544 h 3685"/>
              <a:gd name="T26" fmla="*/ 774 w 1379"/>
              <a:gd name="T27" fmla="*/ 3561 h 3685"/>
              <a:gd name="T28" fmla="*/ 695 w 1379"/>
              <a:gd name="T29" fmla="*/ 3561 h 3685"/>
              <a:gd name="T30" fmla="*/ 639 w 1379"/>
              <a:gd name="T31" fmla="*/ 3561 h 3685"/>
              <a:gd name="T32" fmla="*/ 572 w 1379"/>
              <a:gd name="T33" fmla="*/ 3561 h 3685"/>
              <a:gd name="T34" fmla="*/ 516 w 1379"/>
              <a:gd name="T35" fmla="*/ 3544 h 3685"/>
              <a:gd name="T36" fmla="*/ 459 w 1379"/>
              <a:gd name="T37" fmla="*/ 3528 h 3685"/>
              <a:gd name="T38" fmla="*/ 415 w 1379"/>
              <a:gd name="T39" fmla="*/ 3503 h 3685"/>
              <a:gd name="T40" fmla="*/ 302 w 1379"/>
              <a:gd name="T41" fmla="*/ 3412 h 3685"/>
              <a:gd name="T42" fmla="*/ 235 w 1379"/>
              <a:gd name="T43" fmla="*/ 3296 h 3685"/>
              <a:gd name="T44" fmla="*/ 190 w 1379"/>
              <a:gd name="T45" fmla="*/ 3172 h 3685"/>
              <a:gd name="T46" fmla="*/ 168 w 1379"/>
              <a:gd name="T47" fmla="*/ 3039 h 3685"/>
              <a:gd name="T48" fmla="*/ 157 w 1379"/>
              <a:gd name="T49" fmla="*/ 2915 h 3685"/>
              <a:gd name="T50" fmla="*/ 157 w 1379"/>
              <a:gd name="T51" fmla="*/ 2807 h 3685"/>
              <a:gd name="T52" fmla="*/ 168 w 1379"/>
              <a:gd name="T53" fmla="*/ 2733 h 3685"/>
              <a:gd name="T54" fmla="*/ 168 w 1379"/>
              <a:gd name="T55" fmla="*/ 2708 h 3685"/>
              <a:gd name="T56" fmla="*/ 11 w 1379"/>
              <a:gd name="T57" fmla="*/ 2691 h 3685"/>
              <a:gd name="T58" fmla="*/ 0 w 1379"/>
              <a:gd name="T59" fmla="*/ 2733 h 3685"/>
              <a:gd name="T60" fmla="*/ 0 w 1379"/>
              <a:gd name="T61" fmla="*/ 2816 h 3685"/>
              <a:gd name="T62" fmla="*/ 0 w 1379"/>
              <a:gd name="T63" fmla="*/ 2932 h 3685"/>
              <a:gd name="T64" fmla="*/ 11 w 1379"/>
              <a:gd name="T65" fmla="*/ 3064 h 3685"/>
              <a:gd name="T66" fmla="*/ 44 w 1379"/>
              <a:gd name="T67" fmla="*/ 3213 h 3685"/>
              <a:gd name="T68" fmla="*/ 101 w 1379"/>
              <a:gd name="T69" fmla="*/ 3362 h 3685"/>
              <a:gd name="T70" fmla="*/ 190 w 1379"/>
              <a:gd name="T71" fmla="*/ 3486 h 3685"/>
              <a:gd name="T72" fmla="*/ 325 w 1379"/>
              <a:gd name="T73" fmla="*/ 3594 h 3685"/>
              <a:gd name="T74" fmla="*/ 392 w 1379"/>
              <a:gd name="T75" fmla="*/ 3627 h 3685"/>
              <a:gd name="T76" fmla="*/ 459 w 1379"/>
              <a:gd name="T77" fmla="*/ 3652 h 3685"/>
              <a:gd name="T78" fmla="*/ 527 w 1379"/>
              <a:gd name="T79" fmla="*/ 3669 h 3685"/>
              <a:gd name="T80" fmla="*/ 605 w 1379"/>
              <a:gd name="T81" fmla="*/ 3677 h 3685"/>
              <a:gd name="T82" fmla="*/ 695 w 1379"/>
              <a:gd name="T83" fmla="*/ 3685 h 3685"/>
              <a:gd name="T84" fmla="*/ 785 w 1379"/>
              <a:gd name="T85" fmla="*/ 3677 h 3685"/>
              <a:gd name="T86" fmla="*/ 874 w 1379"/>
              <a:gd name="T87" fmla="*/ 3660 h 3685"/>
              <a:gd name="T88" fmla="*/ 975 w 1379"/>
              <a:gd name="T89" fmla="*/ 3635 h 3685"/>
              <a:gd name="T90" fmla="*/ 1144 w 1379"/>
              <a:gd name="T91" fmla="*/ 3553 h 3685"/>
              <a:gd name="T92" fmla="*/ 1256 w 1379"/>
              <a:gd name="T93" fmla="*/ 3412 h 3685"/>
              <a:gd name="T94" fmla="*/ 1334 w 1379"/>
              <a:gd name="T95" fmla="*/ 3246 h 3685"/>
              <a:gd name="T96" fmla="*/ 1368 w 1379"/>
              <a:gd name="T97" fmla="*/ 3056 h 3685"/>
              <a:gd name="T98" fmla="*/ 1379 w 1379"/>
              <a:gd name="T99" fmla="*/ 2882 h 3685"/>
              <a:gd name="T100" fmla="*/ 1379 w 1379"/>
              <a:gd name="T101" fmla="*/ 2733 h 3685"/>
              <a:gd name="T102" fmla="*/ 1368 w 1379"/>
              <a:gd name="T103" fmla="*/ 2625 h 3685"/>
              <a:gd name="T104" fmla="*/ 1357 w 1379"/>
              <a:gd name="T105" fmla="*/ 2584 h 3685"/>
              <a:gd name="T106" fmla="*/ 1357 w 1379"/>
              <a:gd name="T107" fmla="*/ 2592 h 3685"/>
              <a:gd name="T108" fmla="*/ 1357 w 1379"/>
              <a:gd name="T109" fmla="*/ 0 h 3685"/>
              <a:gd name="T110" fmla="*/ 1200 w 1379"/>
              <a:gd name="T111" fmla="*/ 0 h 36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79"/>
              <a:gd name="T169" fmla="*/ 0 h 3685"/>
              <a:gd name="T170" fmla="*/ 1379 w 1379"/>
              <a:gd name="T171" fmla="*/ 3685 h 368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79" h="3685">
                <a:moveTo>
                  <a:pt x="1200" y="0"/>
                </a:moveTo>
                <a:lnTo>
                  <a:pt x="1200" y="2592"/>
                </a:lnTo>
                <a:lnTo>
                  <a:pt x="1200" y="2600"/>
                </a:lnTo>
                <a:lnTo>
                  <a:pt x="1200" y="2633"/>
                </a:lnTo>
                <a:lnTo>
                  <a:pt x="1211" y="2733"/>
                </a:lnTo>
                <a:lnTo>
                  <a:pt x="1211" y="2865"/>
                </a:lnTo>
                <a:lnTo>
                  <a:pt x="1200" y="3031"/>
                </a:lnTo>
                <a:lnTo>
                  <a:pt x="1166" y="3197"/>
                </a:lnTo>
                <a:lnTo>
                  <a:pt x="1110" y="3346"/>
                </a:lnTo>
                <a:lnTo>
                  <a:pt x="1031" y="3462"/>
                </a:lnTo>
                <a:lnTo>
                  <a:pt x="919" y="3528"/>
                </a:lnTo>
                <a:lnTo>
                  <a:pt x="841" y="3544"/>
                </a:lnTo>
                <a:lnTo>
                  <a:pt x="774" y="3561"/>
                </a:lnTo>
                <a:lnTo>
                  <a:pt x="695" y="3561"/>
                </a:lnTo>
                <a:lnTo>
                  <a:pt x="639" y="3561"/>
                </a:lnTo>
                <a:lnTo>
                  <a:pt x="572" y="3561"/>
                </a:lnTo>
                <a:lnTo>
                  <a:pt x="516" y="3544"/>
                </a:lnTo>
                <a:lnTo>
                  <a:pt x="459" y="3528"/>
                </a:lnTo>
                <a:lnTo>
                  <a:pt x="415" y="3503"/>
                </a:lnTo>
                <a:lnTo>
                  <a:pt x="302" y="3412"/>
                </a:lnTo>
                <a:lnTo>
                  <a:pt x="235" y="3296"/>
                </a:lnTo>
                <a:lnTo>
                  <a:pt x="190" y="3172"/>
                </a:lnTo>
                <a:lnTo>
                  <a:pt x="168" y="3039"/>
                </a:lnTo>
                <a:lnTo>
                  <a:pt x="157" y="2915"/>
                </a:lnTo>
                <a:lnTo>
                  <a:pt x="157" y="2807"/>
                </a:lnTo>
                <a:lnTo>
                  <a:pt x="168" y="2733"/>
                </a:lnTo>
                <a:lnTo>
                  <a:pt x="168" y="2708"/>
                </a:lnTo>
                <a:lnTo>
                  <a:pt x="11" y="2691"/>
                </a:lnTo>
                <a:lnTo>
                  <a:pt x="0" y="2733"/>
                </a:lnTo>
                <a:lnTo>
                  <a:pt x="0" y="2816"/>
                </a:lnTo>
                <a:lnTo>
                  <a:pt x="0" y="2932"/>
                </a:lnTo>
                <a:lnTo>
                  <a:pt x="11" y="3064"/>
                </a:lnTo>
                <a:lnTo>
                  <a:pt x="44" y="3213"/>
                </a:lnTo>
                <a:lnTo>
                  <a:pt x="101" y="3362"/>
                </a:lnTo>
                <a:lnTo>
                  <a:pt x="190" y="3486"/>
                </a:lnTo>
                <a:lnTo>
                  <a:pt x="325" y="3594"/>
                </a:lnTo>
                <a:lnTo>
                  <a:pt x="392" y="3627"/>
                </a:lnTo>
                <a:lnTo>
                  <a:pt x="459" y="3652"/>
                </a:lnTo>
                <a:lnTo>
                  <a:pt x="527" y="3669"/>
                </a:lnTo>
                <a:lnTo>
                  <a:pt x="605" y="3677"/>
                </a:lnTo>
                <a:lnTo>
                  <a:pt x="695" y="3685"/>
                </a:lnTo>
                <a:lnTo>
                  <a:pt x="785" y="3677"/>
                </a:lnTo>
                <a:lnTo>
                  <a:pt x="874" y="3660"/>
                </a:lnTo>
                <a:lnTo>
                  <a:pt x="975" y="3635"/>
                </a:lnTo>
                <a:lnTo>
                  <a:pt x="1144" y="3553"/>
                </a:lnTo>
                <a:lnTo>
                  <a:pt x="1256" y="3412"/>
                </a:lnTo>
                <a:lnTo>
                  <a:pt x="1334" y="3246"/>
                </a:lnTo>
                <a:lnTo>
                  <a:pt x="1368" y="3056"/>
                </a:lnTo>
                <a:lnTo>
                  <a:pt x="1379" y="2882"/>
                </a:lnTo>
                <a:lnTo>
                  <a:pt x="1379" y="2733"/>
                </a:lnTo>
                <a:lnTo>
                  <a:pt x="1368" y="2625"/>
                </a:lnTo>
                <a:lnTo>
                  <a:pt x="1357" y="2584"/>
                </a:lnTo>
                <a:lnTo>
                  <a:pt x="1357" y="2592"/>
                </a:lnTo>
                <a:lnTo>
                  <a:pt x="1357" y="0"/>
                </a:lnTo>
                <a:lnTo>
                  <a:pt x="1200" y="0"/>
                </a:lnTo>
                <a:close/>
              </a:path>
            </a:pathLst>
          </a:custGeom>
          <a:solidFill>
            <a:srgbClr val="000000"/>
          </a:solidFill>
          <a:ln w="9525">
            <a:noFill/>
            <a:round/>
            <a:headEnd/>
            <a:tailEnd/>
          </a:ln>
        </p:spPr>
        <p:txBody>
          <a:bodyPr/>
          <a:lstStyle/>
          <a:p>
            <a:endParaRPr lang="it-IT">
              <a:latin typeface="Calibri" pitchFamily="34" charset="0"/>
            </a:endParaRPr>
          </a:p>
        </p:txBody>
      </p:sp>
      <p:sp>
        <p:nvSpPr>
          <p:cNvPr id="67589" name="Freeform 1029"/>
          <p:cNvSpPr>
            <a:spLocks/>
          </p:cNvSpPr>
          <p:nvPr/>
        </p:nvSpPr>
        <p:spPr bwMode="auto">
          <a:xfrm>
            <a:off x="1835150" y="1685602"/>
            <a:ext cx="5530850" cy="2103438"/>
          </a:xfrm>
          <a:custGeom>
            <a:avLst/>
            <a:gdLst>
              <a:gd name="T0" fmla="*/ 4206 w 7784"/>
              <a:gd name="T1" fmla="*/ 107 h 2989"/>
              <a:gd name="T2" fmla="*/ 4038 w 7784"/>
              <a:gd name="T3" fmla="*/ 41 h 2989"/>
              <a:gd name="T4" fmla="*/ 3948 w 7784"/>
              <a:gd name="T5" fmla="*/ 0 h 2989"/>
              <a:gd name="T6" fmla="*/ 3825 w 7784"/>
              <a:gd name="T7" fmla="*/ 16 h 2989"/>
              <a:gd name="T8" fmla="*/ 3702 w 7784"/>
              <a:gd name="T9" fmla="*/ 74 h 2989"/>
              <a:gd name="T10" fmla="*/ 3522 w 7784"/>
              <a:gd name="T11" fmla="*/ 149 h 2989"/>
              <a:gd name="T12" fmla="*/ 3006 w 7784"/>
              <a:gd name="T13" fmla="*/ 347 h 2989"/>
              <a:gd name="T14" fmla="*/ 2199 w 7784"/>
              <a:gd name="T15" fmla="*/ 704 h 2989"/>
              <a:gd name="T16" fmla="*/ 1346 w 7784"/>
              <a:gd name="T17" fmla="*/ 1167 h 2989"/>
              <a:gd name="T18" fmla="*/ 595 w 7784"/>
              <a:gd name="T19" fmla="*/ 1747 h 2989"/>
              <a:gd name="T20" fmla="*/ 113 w 7784"/>
              <a:gd name="T21" fmla="*/ 2434 h 2989"/>
              <a:gd name="T22" fmla="*/ 157 w 7784"/>
              <a:gd name="T23" fmla="*/ 2956 h 2989"/>
              <a:gd name="T24" fmla="*/ 348 w 7784"/>
              <a:gd name="T25" fmla="*/ 2294 h 2989"/>
              <a:gd name="T26" fmla="*/ 853 w 7784"/>
              <a:gd name="T27" fmla="*/ 1722 h 2989"/>
              <a:gd name="T28" fmla="*/ 1537 w 7784"/>
              <a:gd name="T29" fmla="*/ 1225 h 2989"/>
              <a:gd name="T30" fmla="*/ 2300 w 7784"/>
              <a:gd name="T31" fmla="*/ 820 h 2989"/>
              <a:gd name="T32" fmla="*/ 3029 w 7784"/>
              <a:gd name="T33" fmla="*/ 497 h 2989"/>
              <a:gd name="T34" fmla="*/ 2939 w 7784"/>
              <a:gd name="T35" fmla="*/ 604 h 2989"/>
              <a:gd name="T36" fmla="*/ 2457 w 7784"/>
              <a:gd name="T37" fmla="*/ 960 h 2989"/>
              <a:gd name="T38" fmla="*/ 1986 w 7784"/>
              <a:gd name="T39" fmla="*/ 1399 h 2989"/>
              <a:gd name="T40" fmla="*/ 1604 w 7784"/>
              <a:gd name="T41" fmla="*/ 1929 h 2989"/>
              <a:gd name="T42" fmla="*/ 1357 w 7784"/>
              <a:gd name="T43" fmla="*/ 2534 h 2989"/>
              <a:gd name="T44" fmla="*/ 1458 w 7784"/>
              <a:gd name="T45" fmla="*/ 2989 h 2989"/>
              <a:gd name="T46" fmla="*/ 1571 w 7784"/>
              <a:gd name="T47" fmla="*/ 2352 h 2989"/>
              <a:gd name="T48" fmla="*/ 1873 w 7784"/>
              <a:gd name="T49" fmla="*/ 1797 h 2989"/>
              <a:gd name="T50" fmla="*/ 2288 w 7784"/>
              <a:gd name="T51" fmla="*/ 1316 h 2989"/>
              <a:gd name="T52" fmla="*/ 2759 w 7784"/>
              <a:gd name="T53" fmla="*/ 919 h 2989"/>
              <a:gd name="T54" fmla="*/ 3219 w 7784"/>
              <a:gd name="T55" fmla="*/ 596 h 2989"/>
              <a:gd name="T56" fmla="*/ 3073 w 7784"/>
              <a:gd name="T57" fmla="*/ 935 h 2989"/>
              <a:gd name="T58" fmla="*/ 2715 w 7784"/>
              <a:gd name="T59" fmla="*/ 1822 h 2989"/>
              <a:gd name="T60" fmla="*/ 2546 w 7784"/>
              <a:gd name="T61" fmla="*/ 2989 h 2989"/>
              <a:gd name="T62" fmla="*/ 2872 w 7784"/>
              <a:gd name="T63" fmla="*/ 1830 h 2989"/>
              <a:gd name="T64" fmla="*/ 3421 w 7784"/>
              <a:gd name="T65" fmla="*/ 704 h 2989"/>
              <a:gd name="T66" fmla="*/ 3814 w 7784"/>
              <a:gd name="T67" fmla="*/ 273 h 2989"/>
              <a:gd name="T68" fmla="*/ 3971 w 7784"/>
              <a:gd name="T69" fmla="*/ 290 h 2989"/>
              <a:gd name="T70" fmla="*/ 4386 w 7784"/>
              <a:gd name="T71" fmla="*/ 762 h 2989"/>
              <a:gd name="T72" fmla="*/ 4890 w 7784"/>
              <a:gd name="T73" fmla="*/ 1880 h 2989"/>
              <a:gd name="T74" fmla="*/ 5204 w 7784"/>
              <a:gd name="T75" fmla="*/ 2989 h 2989"/>
              <a:gd name="T76" fmla="*/ 5036 w 7784"/>
              <a:gd name="T77" fmla="*/ 1797 h 2989"/>
              <a:gd name="T78" fmla="*/ 4655 w 7784"/>
              <a:gd name="T79" fmla="*/ 894 h 2989"/>
              <a:gd name="T80" fmla="*/ 4498 w 7784"/>
              <a:gd name="T81" fmla="*/ 555 h 2989"/>
              <a:gd name="T82" fmla="*/ 4969 w 7784"/>
              <a:gd name="T83" fmla="*/ 869 h 2989"/>
              <a:gd name="T84" fmla="*/ 5451 w 7784"/>
              <a:gd name="T85" fmla="*/ 1267 h 2989"/>
              <a:gd name="T86" fmla="*/ 5889 w 7784"/>
              <a:gd name="T87" fmla="*/ 1755 h 2989"/>
              <a:gd name="T88" fmla="*/ 6203 w 7784"/>
              <a:gd name="T89" fmla="*/ 2335 h 2989"/>
              <a:gd name="T90" fmla="*/ 6326 w 7784"/>
              <a:gd name="T91" fmla="*/ 2989 h 2989"/>
              <a:gd name="T92" fmla="*/ 6427 w 7784"/>
              <a:gd name="T93" fmla="*/ 2534 h 2989"/>
              <a:gd name="T94" fmla="*/ 6169 w 7784"/>
              <a:gd name="T95" fmla="*/ 1913 h 2989"/>
              <a:gd name="T96" fmla="*/ 5776 w 7784"/>
              <a:gd name="T97" fmla="*/ 1383 h 2989"/>
              <a:gd name="T98" fmla="*/ 5305 w 7784"/>
              <a:gd name="T99" fmla="*/ 935 h 2989"/>
              <a:gd name="T100" fmla="*/ 4812 w 7784"/>
              <a:gd name="T101" fmla="*/ 579 h 2989"/>
              <a:gd name="T102" fmla="*/ 4722 w 7784"/>
              <a:gd name="T103" fmla="*/ 472 h 2989"/>
              <a:gd name="T104" fmla="*/ 5451 w 7784"/>
              <a:gd name="T105" fmla="*/ 795 h 2989"/>
              <a:gd name="T106" fmla="*/ 6225 w 7784"/>
              <a:gd name="T107" fmla="*/ 1201 h 2989"/>
              <a:gd name="T108" fmla="*/ 6920 w 7784"/>
              <a:gd name="T109" fmla="*/ 1697 h 2989"/>
              <a:gd name="T110" fmla="*/ 7425 w 7784"/>
              <a:gd name="T111" fmla="*/ 2277 h 2989"/>
              <a:gd name="T112" fmla="*/ 7627 w 7784"/>
              <a:gd name="T113" fmla="*/ 2948 h 2989"/>
              <a:gd name="T114" fmla="*/ 7672 w 7784"/>
              <a:gd name="T115" fmla="*/ 2426 h 2989"/>
              <a:gd name="T116" fmla="*/ 7190 w 7784"/>
              <a:gd name="T117" fmla="*/ 1739 h 2989"/>
              <a:gd name="T118" fmla="*/ 6438 w 7784"/>
              <a:gd name="T119" fmla="*/ 1159 h 2989"/>
              <a:gd name="T120" fmla="*/ 5586 w 7784"/>
              <a:gd name="T121" fmla="*/ 695 h 2989"/>
              <a:gd name="T122" fmla="*/ 4778 w 7784"/>
              <a:gd name="T123" fmla="*/ 339 h 298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784"/>
              <a:gd name="T187" fmla="*/ 0 h 2989"/>
              <a:gd name="T188" fmla="*/ 7784 w 7784"/>
              <a:gd name="T189" fmla="*/ 2989 h 298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784" h="2989">
                <a:moveTo>
                  <a:pt x="4341" y="165"/>
                </a:moveTo>
                <a:lnTo>
                  <a:pt x="4274" y="140"/>
                </a:lnTo>
                <a:lnTo>
                  <a:pt x="4206" y="107"/>
                </a:lnTo>
                <a:lnTo>
                  <a:pt x="4150" y="91"/>
                </a:lnTo>
                <a:lnTo>
                  <a:pt x="4094" y="66"/>
                </a:lnTo>
                <a:lnTo>
                  <a:pt x="4038" y="41"/>
                </a:lnTo>
                <a:lnTo>
                  <a:pt x="3993" y="25"/>
                </a:lnTo>
                <a:lnTo>
                  <a:pt x="3971" y="8"/>
                </a:lnTo>
                <a:lnTo>
                  <a:pt x="3948" y="0"/>
                </a:lnTo>
                <a:lnTo>
                  <a:pt x="3892" y="66"/>
                </a:lnTo>
                <a:lnTo>
                  <a:pt x="3836" y="8"/>
                </a:lnTo>
                <a:lnTo>
                  <a:pt x="3825" y="16"/>
                </a:lnTo>
                <a:lnTo>
                  <a:pt x="3791" y="33"/>
                </a:lnTo>
                <a:lnTo>
                  <a:pt x="3758" y="49"/>
                </a:lnTo>
                <a:lnTo>
                  <a:pt x="3702" y="74"/>
                </a:lnTo>
                <a:lnTo>
                  <a:pt x="3645" y="99"/>
                </a:lnTo>
                <a:lnTo>
                  <a:pt x="3589" y="116"/>
                </a:lnTo>
                <a:lnTo>
                  <a:pt x="3522" y="149"/>
                </a:lnTo>
                <a:lnTo>
                  <a:pt x="3455" y="174"/>
                </a:lnTo>
                <a:lnTo>
                  <a:pt x="3242" y="256"/>
                </a:lnTo>
                <a:lnTo>
                  <a:pt x="3006" y="347"/>
                </a:lnTo>
                <a:lnTo>
                  <a:pt x="2748" y="455"/>
                </a:lnTo>
                <a:lnTo>
                  <a:pt x="2479" y="571"/>
                </a:lnTo>
                <a:lnTo>
                  <a:pt x="2199" y="704"/>
                </a:lnTo>
                <a:lnTo>
                  <a:pt x="1907" y="844"/>
                </a:lnTo>
                <a:lnTo>
                  <a:pt x="1627" y="1002"/>
                </a:lnTo>
                <a:lnTo>
                  <a:pt x="1346" y="1167"/>
                </a:lnTo>
                <a:lnTo>
                  <a:pt x="1077" y="1350"/>
                </a:lnTo>
                <a:lnTo>
                  <a:pt x="830" y="1540"/>
                </a:lnTo>
                <a:lnTo>
                  <a:pt x="595" y="1747"/>
                </a:lnTo>
                <a:lnTo>
                  <a:pt x="404" y="1962"/>
                </a:lnTo>
                <a:lnTo>
                  <a:pt x="236" y="2194"/>
                </a:lnTo>
                <a:lnTo>
                  <a:pt x="113" y="2434"/>
                </a:lnTo>
                <a:lnTo>
                  <a:pt x="34" y="2691"/>
                </a:lnTo>
                <a:lnTo>
                  <a:pt x="0" y="2956"/>
                </a:lnTo>
                <a:lnTo>
                  <a:pt x="157" y="2956"/>
                </a:lnTo>
                <a:lnTo>
                  <a:pt x="180" y="2724"/>
                </a:lnTo>
                <a:lnTo>
                  <a:pt x="247" y="2509"/>
                </a:lnTo>
                <a:lnTo>
                  <a:pt x="348" y="2294"/>
                </a:lnTo>
                <a:lnTo>
                  <a:pt x="494" y="2095"/>
                </a:lnTo>
                <a:lnTo>
                  <a:pt x="651" y="1904"/>
                </a:lnTo>
                <a:lnTo>
                  <a:pt x="853" y="1722"/>
                </a:lnTo>
                <a:lnTo>
                  <a:pt x="1066" y="1548"/>
                </a:lnTo>
                <a:lnTo>
                  <a:pt x="1290" y="1383"/>
                </a:lnTo>
                <a:lnTo>
                  <a:pt x="1537" y="1225"/>
                </a:lnTo>
                <a:lnTo>
                  <a:pt x="1784" y="1076"/>
                </a:lnTo>
                <a:lnTo>
                  <a:pt x="2042" y="944"/>
                </a:lnTo>
                <a:lnTo>
                  <a:pt x="2300" y="820"/>
                </a:lnTo>
                <a:lnTo>
                  <a:pt x="2546" y="704"/>
                </a:lnTo>
                <a:lnTo>
                  <a:pt x="2793" y="596"/>
                </a:lnTo>
                <a:lnTo>
                  <a:pt x="3029" y="497"/>
                </a:lnTo>
                <a:lnTo>
                  <a:pt x="3242" y="414"/>
                </a:lnTo>
                <a:lnTo>
                  <a:pt x="3096" y="505"/>
                </a:lnTo>
                <a:lnTo>
                  <a:pt x="2939" y="604"/>
                </a:lnTo>
                <a:lnTo>
                  <a:pt x="2782" y="712"/>
                </a:lnTo>
                <a:lnTo>
                  <a:pt x="2614" y="828"/>
                </a:lnTo>
                <a:lnTo>
                  <a:pt x="2457" y="960"/>
                </a:lnTo>
                <a:lnTo>
                  <a:pt x="2300" y="1093"/>
                </a:lnTo>
                <a:lnTo>
                  <a:pt x="2143" y="1242"/>
                </a:lnTo>
                <a:lnTo>
                  <a:pt x="1986" y="1399"/>
                </a:lnTo>
                <a:lnTo>
                  <a:pt x="1851" y="1565"/>
                </a:lnTo>
                <a:lnTo>
                  <a:pt x="1716" y="1739"/>
                </a:lnTo>
                <a:lnTo>
                  <a:pt x="1604" y="1929"/>
                </a:lnTo>
                <a:lnTo>
                  <a:pt x="1503" y="2120"/>
                </a:lnTo>
                <a:lnTo>
                  <a:pt x="1425" y="2327"/>
                </a:lnTo>
                <a:lnTo>
                  <a:pt x="1357" y="2534"/>
                </a:lnTo>
                <a:lnTo>
                  <a:pt x="1313" y="2757"/>
                </a:lnTo>
                <a:lnTo>
                  <a:pt x="1301" y="2989"/>
                </a:lnTo>
                <a:lnTo>
                  <a:pt x="1458" y="2989"/>
                </a:lnTo>
                <a:lnTo>
                  <a:pt x="1470" y="2766"/>
                </a:lnTo>
                <a:lnTo>
                  <a:pt x="1514" y="2559"/>
                </a:lnTo>
                <a:lnTo>
                  <a:pt x="1571" y="2352"/>
                </a:lnTo>
                <a:lnTo>
                  <a:pt x="1660" y="2161"/>
                </a:lnTo>
                <a:lnTo>
                  <a:pt x="1761" y="1971"/>
                </a:lnTo>
                <a:lnTo>
                  <a:pt x="1873" y="1797"/>
                </a:lnTo>
                <a:lnTo>
                  <a:pt x="1997" y="1623"/>
                </a:lnTo>
                <a:lnTo>
                  <a:pt x="2143" y="1466"/>
                </a:lnTo>
                <a:lnTo>
                  <a:pt x="2288" y="1316"/>
                </a:lnTo>
                <a:lnTo>
                  <a:pt x="2434" y="1176"/>
                </a:lnTo>
                <a:lnTo>
                  <a:pt x="2602" y="1043"/>
                </a:lnTo>
                <a:lnTo>
                  <a:pt x="2759" y="919"/>
                </a:lnTo>
                <a:lnTo>
                  <a:pt x="2916" y="803"/>
                </a:lnTo>
                <a:lnTo>
                  <a:pt x="3073" y="695"/>
                </a:lnTo>
                <a:lnTo>
                  <a:pt x="3219" y="596"/>
                </a:lnTo>
                <a:lnTo>
                  <a:pt x="3365" y="513"/>
                </a:lnTo>
                <a:lnTo>
                  <a:pt x="3219" y="712"/>
                </a:lnTo>
                <a:lnTo>
                  <a:pt x="3073" y="935"/>
                </a:lnTo>
                <a:lnTo>
                  <a:pt x="2939" y="1201"/>
                </a:lnTo>
                <a:lnTo>
                  <a:pt x="2816" y="1499"/>
                </a:lnTo>
                <a:lnTo>
                  <a:pt x="2715" y="1822"/>
                </a:lnTo>
                <a:lnTo>
                  <a:pt x="2625" y="2178"/>
                </a:lnTo>
                <a:lnTo>
                  <a:pt x="2569" y="2567"/>
                </a:lnTo>
                <a:lnTo>
                  <a:pt x="2546" y="2989"/>
                </a:lnTo>
                <a:lnTo>
                  <a:pt x="2703" y="2989"/>
                </a:lnTo>
                <a:lnTo>
                  <a:pt x="2748" y="2368"/>
                </a:lnTo>
                <a:lnTo>
                  <a:pt x="2872" y="1830"/>
                </a:lnTo>
                <a:lnTo>
                  <a:pt x="3040" y="1374"/>
                </a:lnTo>
                <a:lnTo>
                  <a:pt x="3230" y="1002"/>
                </a:lnTo>
                <a:lnTo>
                  <a:pt x="3421" y="704"/>
                </a:lnTo>
                <a:lnTo>
                  <a:pt x="3601" y="488"/>
                </a:lnTo>
                <a:lnTo>
                  <a:pt x="3735" y="339"/>
                </a:lnTo>
                <a:lnTo>
                  <a:pt x="3814" y="273"/>
                </a:lnTo>
                <a:lnTo>
                  <a:pt x="3814" y="2989"/>
                </a:lnTo>
                <a:lnTo>
                  <a:pt x="3971" y="2989"/>
                </a:lnTo>
                <a:lnTo>
                  <a:pt x="3971" y="290"/>
                </a:lnTo>
                <a:lnTo>
                  <a:pt x="4072" y="381"/>
                </a:lnTo>
                <a:lnTo>
                  <a:pt x="4206" y="538"/>
                </a:lnTo>
                <a:lnTo>
                  <a:pt x="4386" y="762"/>
                </a:lnTo>
                <a:lnTo>
                  <a:pt x="4565" y="1060"/>
                </a:lnTo>
                <a:lnTo>
                  <a:pt x="4745" y="1432"/>
                </a:lnTo>
                <a:lnTo>
                  <a:pt x="4890" y="1880"/>
                </a:lnTo>
                <a:lnTo>
                  <a:pt x="5003" y="2393"/>
                </a:lnTo>
                <a:lnTo>
                  <a:pt x="5047" y="2989"/>
                </a:lnTo>
                <a:lnTo>
                  <a:pt x="5204" y="2989"/>
                </a:lnTo>
                <a:lnTo>
                  <a:pt x="5182" y="2559"/>
                </a:lnTo>
                <a:lnTo>
                  <a:pt x="5126" y="2161"/>
                </a:lnTo>
                <a:lnTo>
                  <a:pt x="5036" y="1797"/>
                </a:lnTo>
                <a:lnTo>
                  <a:pt x="4924" y="1457"/>
                </a:lnTo>
                <a:lnTo>
                  <a:pt x="4789" y="1159"/>
                </a:lnTo>
                <a:lnTo>
                  <a:pt x="4655" y="894"/>
                </a:lnTo>
                <a:lnTo>
                  <a:pt x="4498" y="670"/>
                </a:lnTo>
                <a:lnTo>
                  <a:pt x="4352" y="472"/>
                </a:lnTo>
                <a:lnTo>
                  <a:pt x="4498" y="555"/>
                </a:lnTo>
                <a:lnTo>
                  <a:pt x="4644" y="654"/>
                </a:lnTo>
                <a:lnTo>
                  <a:pt x="4801" y="753"/>
                </a:lnTo>
                <a:lnTo>
                  <a:pt x="4969" y="869"/>
                </a:lnTo>
                <a:lnTo>
                  <a:pt x="5126" y="993"/>
                </a:lnTo>
                <a:lnTo>
                  <a:pt x="5294" y="1126"/>
                </a:lnTo>
                <a:lnTo>
                  <a:pt x="5451" y="1267"/>
                </a:lnTo>
                <a:lnTo>
                  <a:pt x="5608" y="1424"/>
                </a:lnTo>
                <a:lnTo>
                  <a:pt x="5754" y="1590"/>
                </a:lnTo>
                <a:lnTo>
                  <a:pt x="5889" y="1755"/>
                </a:lnTo>
                <a:lnTo>
                  <a:pt x="6012" y="1938"/>
                </a:lnTo>
                <a:lnTo>
                  <a:pt x="6113" y="2128"/>
                </a:lnTo>
                <a:lnTo>
                  <a:pt x="6203" y="2335"/>
                </a:lnTo>
                <a:lnTo>
                  <a:pt x="6270" y="2542"/>
                </a:lnTo>
                <a:lnTo>
                  <a:pt x="6315" y="2757"/>
                </a:lnTo>
                <a:lnTo>
                  <a:pt x="6326" y="2989"/>
                </a:lnTo>
                <a:lnTo>
                  <a:pt x="6483" y="2989"/>
                </a:lnTo>
                <a:lnTo>
                  <a:pt x="6472" y="2757"/>
                </a:lnTo>
                <a:lnTo>
                  <a:pt x="6427" y="2534"/>
                </a:lnTo>
                <a:lnTo>
                  <a:pt x="6360" y="2319"/>
                </a:lnTo>
                <a:lnTo>
                  <a:pt x="6281" y="2111"/>
                </a:lnTo>
                <a:lnTo>
                  <a:pt x="6169" y="1913"/>
                </a:lnTo>
                <a:lnTo>
                  <a:pt x="6057" y="1722"/>
                </a:lnTo>
                <a:lnTo>
                  <a:pt x="5922" y="1548"/>
                </a:lnTo>
                <a:lnTo>
                  <a:pt x="5776" y="1383"/>
                </a:lnTo>
                <a:lnTo>
                  <a:pt x="5631" y="1225"/>
                </a:lnTo>
                <a:lnTo>
                  <a:pt x="5462" y="1076"/>
                </a:lnTo>
                <a:lnTo>
                  <a:pt x="5305" y="935"/>
                </a:lnTo>
                <a:lnTo>
                  <a:pt x="5137" y="811"/>
                </a:lnTo>
                <a:lnTo>
                  <a:pt x="4969" y="687"/>
                </a:lnTo>
                <a:lnTo>
                  <a:pt x="4812" y="579"/>
                </a:lnTo>
                <a:lnTo>
                  <a:pt x="4655" y="480"/>
                </a:lnTo>
                <a:lnTo>
                  <a:pt x="4509" y="389"/>
                </a:lnTo>
                <a:lnTo>
                  <a:pt x="4722" y="472"/>
                </a:lnTo>
                <a:lnTo>
                  <a:pt x="4958" y="571"/>
                </a:lnTo>
                <a:lnTo>
                  <a:pt x="5204" y="679"/>
                </a:lnTo>
                <a:lnTo>
                  <a:pt x="5451" y="795"/>
                </a:lnTo>
                <a:lnTo>
                  <a:pt x="5709" y="919"/>
                </a:lnTo>
                <a:lnTo>
                  <a:pt x="5967" y="1060"/>
                </a:lnTo>
                <a:lnTo>
                  <a:pt x="6225" y="1201"/>
                </a:lnTo>
                <a:lnTo>
                  <a:pt x="6472" y="1358"/>
                </a:lnTo>
                <a:lnTo>
                  <a:pt x="6707" y="1523"/>
                </a:lnTo>
                <a:lnTo>
                  <a:pt x="6920" y="1697"/>
                </a:lnTo>
                <a:lnTo>
                  <a:pt x="7122" y="1880"/>
                </a:lnTo>
                <a:lnTo>
                  <a:pt x="7291" y="2078"/>
                </a:lnTo>
                <a:lnTo>
                  <a:pt x="7425" y="2277"/>
                </a:lnTo>
                <a:lnTo>
                  <a:pt x="7537" y="2492"/>
                </a:lnTo>
                <a:lnTo>
                  <a:pt x="7605" y="2716"/>
                </a:lnTo>
                <a:lnTo>
                  <a:pt x="7627" y="2948"/>
                </a:lnTo>
                <a:lnTo>
                  <a:pt x="7784" y="2948"/>
                </a:lnTo>
                <a:lnTo>
                  <a:pt x="7750" y="2683"/>
                </a:lnTo>
                <a:lnTo>
                  <a:pt x="7672" y="2426"/>
                </a:lnTo>
                <a:lnTo>
                  <a:pt x="7549" y="2186"/>
                </a:lnTo>
                <a:lnTo>
                  <a:pt x="7380" y="1954"/>
                </a:lnTo>
                <a:lnTo>
                  <a:pt x="7190" y="1739"/>
                </a:lnTo>
                <a:lnTo>
                  <a:pt x="6954" y="1532"/>
                </a:lnTo>
                <a:lnTo>
                  <a:pt x="6707" y="1341"/>
                </a:lnTo>
                <a:lnTo>
                  <a:pt x="6438" y="1159"/>
                </a:lnTo>
                <a:lnTo>
                  <a:pt x="6158" y="993"/>
                </a:lnTo>
                <a:lnTo>
                  <a:pt x="5877" y="836"/>
                </a:lnTo>
                <a:lnTo>
                  <a:pt x="5586" y="695"/>
                </a:lnTo>
                <a:lnTo>
                  <a:pt x="5305" y="563"/>
                </a:lnTo>
                <a:lnTo>
                  <a:pt x="5036" y="447"/>
                </a:lnTo>
                <a:lnTo>
                  <a:pt x="4778" y="339"/>
                </a:lnTo>
                <a:lnTo>
                  <a:pt x="4543" y="248"/>
                </a:lnTo>
                <a:lnTo>
                  <a:pt x="4341" y="165"/>
                </a:lnTo>
                <a:close/>
              </a:path>
            </a:pathLst>
          </a:custGeom>
          <a:solidFill>
            <a:srgbClr val="000000"/>
          </a:solidFill>
          <a:ln w="9525">
            <a:noFill/>
            <a:round/>
            <a:headEnd/>
            <a:tailEnd/>
          </a:ln>
        </p:spPr>
        <p:txBody>
          <a:bodyPr/>
          <a:lstStyle/>
          <a:p>
            <a:endParaRPr lang="it-IT">
              <a:latin typeface="Calibri" pitchFamily="34" charset="0"/>
            </a:endParaRPr>
          </a:p>
        </p:txBody>
      </p:sp>
      <p:sp>
        <p:nvSpPr>
          <p:cNvPr id="67590" name="Freeform 1030"/>
          <p:cNvSpPr>
            <a:spLocks/>
          </p:cNvSpPr>
          <p:nvPr/>
        </p:nvSpPr>
        <p:spPr bwMode="auto">
          <a:xfrm>
            <a:off x="4484688" y="1434678"/>
            <a:ext cx="166687" cy="338138"/>
          </a:xfrm>
          <a:custGeom>
            <a:avLst/>
            <a:gdLst>
              <a:gd name="T0" fmla="*/ 235 w 235"/>
              <a:gd name="T1" fmla="*/ 480 h 480"/>
              <a:gd name="T2" fmla="*/ 235 w 235"/>
              <a:gd name="T3" fmla="*/ 99 h 480"/>
              <a:gd name="T4" fmla="*/ 235 w 235"/>
              <a:gd name="T5" fmla="*/ 83 h 480"/>
              <a:gd name="T6" fmla="*/ 224 w 235"/>
              <a:gd name="T7" fmla="*/ 50 h 480"/>
              <a:gd name="T8" fmla="*/ 179 w 235"/>
              <a:gd name="T9" fmla="*/ 17 h 480"/>
              <a:gd name="T10" fmla="*/ 112 w 235"/>
              <a:gd name="T11" fmla="*/ 0 h 480"/>
              <a:gd name="T12" fmla="*/ 44 w 235"/>
              <a:gd name="T13" fmla="*/ 17 h 480"/>
              <a:gd name="T14" fmla="*/ 11 w 235"/>
              <a:gd name="T15" fmla="*/ 50 h 480"/>
              <a:gd name="T16" fmla="*/ 0 w 235"/>
              <a:gd name="T17" fmla="*/ 83 h 480"/>
              <a:gd name="T18" fmla="*/ 0 w 235"/>
              <a:gd name="T19" fmla="*/ 99 h 480"/>
              <a:gd name="T20" fmla="*/ 0 w 235"/>
              <a:gd name="T21" fmla="*/ 480 h 480"/>
              <a:gd name="T22" fmla="*/ 235 w 235"/>
              <a:gd name="T23" fmla="*/ 480 h 4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5"/>
              <a:gd name="T37" fmla="*/ 0 h 480"/>
              <a:gd name="T38" fmla="*/ 235 w 235"/>
              <a:gd name="T39" fmla="*/ 480 h 4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5" h="480">
                <a:moveTo>
                  <a:pt x="235" y="480"/>
                </a:moveTo>
                <a:lnTo>
                  <a:pt x="235" y="99"/>
                </a:lnTo>
                <a:lnTo>
                  <a:pt x="235" y="83"/>
                </a:lnTo>
                <a:lnTo>
                  <a:pt x="224" y="50"/>
                </a:lnTo>
                <a:lnTo>
                  <a:pt x="179" y="17"/>
                </a:lnTo>
                <a:lnTo>
                  <a:pt x="112" y="0"/>
                </a:lnTo>
                <a:lnTo>
                  <a:pt x="44" y="17"/>
                </a:lnTo>
                <a:lnTo>
                  <a:pt x="11" y="50"/>
                </a:lnTo>
                <a:lnTo>
                  <a:pt x="0" y="83"/>
                </a:lnTo>
                <a:lnTo>
                  <a:pt x="0" y="99"/>
                </a:lnTo>
                <a:lnTo>
                  <a:pt x="0" y="480"/>
                </a:lnTo>
                <a:lnTo>
                  <a:pt x="235" y="480"/>
                </a:lnTo>
                <a:close/>
              </a:path>
            </a:pathLst>
          </a:custGeom>
          <a:solidFill>
            <a:srgbClr val="000000"/>
          </a:solidFill>
          <a:ln w="9525">
            <a:noFill/>
            <a:round/>
            <a:headEnd/>
            <a:tailEnd/>
          </a:ln>
        </p:spPr>
        <p:txBody>
          <a:bodyPr/>
          <a:lstStyle/>
          <a:p>
            <a:endParaRPr lang="it-IT">
              <a:latin typeface="Calibri" pitchFamily="34" charset="0"/>
            </a:endParaRPr>
          </a:p>
        </p:txBody>
      </p:sp>
      <p:sp>
        <p:nvSpPr>
          <p:cNvPr id="67591" name="Rectangle 1031"/>
          <p:cNvSpPr>
            <a:spLocks noChangeArrowheads="1"/>
          </p:cNvSpPr>
          <p:nvPr/>
        </p:nvSpPr>
        <p:spPr bwMode="auto">
          <a:xfrm>
            <a:off x="6705600" y="3886200"/>
            <a:ext cx="2133600" cy="1676400"/>
          </a:xfrm>
          <a:prstGeom prst="rect">
            <a:avLst/>
          </a:prstGeom>
          <a:solidFill>
            <a:srgbClr val="FFFF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FF"/>
            </a:extrusionClr>
          </a:sp3d>
        </p:spPr>
        <p:txBody>
          <a:bodyPr>
            <a:flatTx/>
          </a:bodyPr>
          <a:lstStyle/>
          <a:p>
            <a:endParaRPr lang="it-IT">
              <a:latin typeface="Calibri" pitchFamily="34" charset="0"/>
            </a:endParaRPr>
          </a:p>
        </p:txBody>
      </p:sp>
      <p:sp>
        <p:nvSpPr>
          <p:cNvPr id="67592" name="Rectangle 1032"/>
          <p:cNvSpPr>
            <a:spLocks noChangeArrowheads="1"/>
          </p:cNvSpPr>
          <p:nvPr/>
        </p:nvSpPr>
        <p:spPr bwMode="auto">
          <a:xfrm>
            <a:off x="1016000" y="3848100"/>
            <a:ext cx="2184400" cy="2095500"/>
          </a:xfrm>
          <a:prstGeom prst="rect">
            <a:avLst/>
          </a:prstGeom>
          <a:solidFill>
            <a:srgbClr val="FFFF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FF"/>
            </a:extrusionClr>
          </a:sp3d>
        </p:spPr>
        <p:txBody>
          <a:bodyPr>
            <a:flatTx/>
          </a:bodyPr>
          <a:lstStyle/>
          <a:p>
            <a:endParaRPr lang="it-IT">
              <a:latin typeface="Calibri" pitchFamily="34" charset="0"/>
            </a:endParaRPr>
          </a:p>
        </p:txBody>
      </p:sp>
      <p:sp>
        <p:nvSpPr>
          <p:cNvPr id="67593" name="Text Box 1033"/>
          <p:cNvSpPr txBox="1">
            <a:spLocks noChangeArrowheads="1"/>
          </p:cNvSpPr>
          <p:nvPr/>
        </p:nvSpPr>
        <p:spPr bwMode="auto">
          <a:xfrm>
            <a:off x="1066800" y="4114800"/>
            <a:ext cx="2057400" cy="1654175"/>
          </a:xfrm>
          <a:prstGeom prst="rect">
            <a:avLst/>
          </a:prstGeom>
          <a:solidFill>
            <a:srgbClr val="FFFFFF"/>
          </a:solidFill>
          <a:ln w="9525">
            <a:noFill/>
            <a:miter lim="800000"/>
            <a:headEnd/>
            <a:tailEnd/>
          </a:ln>
        </p:spPr>
        <p:txBody>
          <a:bodyPr/>
          <a:lstStyle/>
          <a:p>
            <a:pPr algn="ctr" eaLnBrk="0" hangingPunct="0"/>
            <a:endParaRPr lang="en-US" sz="1200">
              <a:latin typeface="Calibri" pitchFamily="34" charset="0"/>
            </a:endParaRPr>
          </a:p>
          <a:p>
            <a:pPr algn="ctr" eaLnBrk="0" hangingPunct="0"/>
            <a:r>
              <a:rPr lang="en-US" sz="2000" b="1"/>
              <a:t>Alzheimer’s</a:t>
            </a:r>
          </a:p>
          <a:p>
            <a:pPr algn="ctr" eaLnBrk="0" hangingPunct="0"/>
            <a:r>
              <a:rPr lang="en-US" sz="2000" b="1"/>
              <a:t>Disease</a:t>
            </a:r>
          </a:p>
          <a:p>
            <a:pPr algn="ctr" eaLnBrk="0" hangingPunct="0"/>
            <a:endParaRPr lang="en-US" sz="900" b="1"/>
          </a:p>
          <a:p>
            <a:pPr eaLnBrk="0" hangingPunct="0">
              <a:buFontTx/>
              <a:buChar char="•"/>
            </a:pPr>
            <a:r>
              <a:rPr lang="en-US" sz="1600" b="1"/>
              <a:t>Early onset</a:t>
            </a:r>
          </a:p>
          <a:p>
            <a:pPr eaLnBrk="0" hangingPunct="0">
              <a:buFontTx/>
              <a:buChar char="•"/>
            </a:pPr>
            <a:r>
              <a:rPr lang="en-US" sz="1600" b="1"/>
              <a:t>Normal onset</a:t>
            </a:r>
          </a:p>
        </p:txBody>
      </p:sp>
      <p:grpSp>
        <p:nvGrpSpPr>
          <p:cNvPr id="2" name="Group 1034"/>
          <p:cNvGrpSpPr>
            <a:grpSpLocks/>
          </p:cNvGrpSpPr>
          <p:nvPr/>
        </p:nvGrpSpPr>
        <p:grpSpPr bwMode="auto">
          <a:xfrm>
            <a:off x="3733800" y="4038600"/>
            <a:ext cx="1330325" cy="1150938"/>
            <a:chOff x="3283" y="2744"/>
            <a:chExt cx="838" cy="725"/>
          </a:xfrm>
        </p:grpSpPr>
        <p:sp>
          <p:nvSpPr>
            <p:cNvPr id="67600" name="Rectangle 1035"/>
            <p:cNvSpPr>
              <a:spLocks noChangeArrowheads="1"/>
            </p:cNvSpPr>
            <p:nvPr/>
          </p:nvSpPr>
          <p:spPr bwMode="auto">
            <a:xfrm>
              <a:off x="3283" y="2744"/>
              <a:ext cx="838" cy="725"/>
            </a:xfrm>
            <a:prstGeom prst="rect">
              <a:avLst/>
            </a:prstGeom>
            <a:solidFill>
              <a:srgbClr val="FFFF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FF"/>
              </a:extrusionClr>
            </a:sp3d>
          </p:spPr>
          <p:txBody>
            <a:bodyPr>
              <a:flatTx/>
            </a:bodyPr>
            <a:lstStyle/>
            <a:p>
              <a:endParaRPr lang="it-IT">
                <a:latin typeface="Calibri" pitchFamily="34" charset="0"/>
              </a:endParaRPr>
            </a:p>
          </p:txBody>
        </p:sp>
        <p:sp>
          <p:nvSpPr>
            <p:cNvPr id="67601" name="Text Box 1036"/>
            <p:cNvSpPr txBox="1">
              <a:spLocks noChangeArrowheads="1"/>
            </p:cNvSpPr>
            <p:nvPr/>
          </p:nvSpPr>
          <p:spPr bwMode="auto">
            <a:xfrm>
              <a:off x="3347" y="2871"/>
              <a:ext cx="709" cy="565"/>
            </a:xfrm>
            <a:prstGeom prst="rect">
              <a:avLst/>
            </a:prstGeom>
            <a:solidFill>
              <a:srgbClr val="FFFFFF"/>
            </a:solidFill>
            <a:ln w="9525">
              <a:noFill/>
              <a:miter lim="800000"/>
              <a:headEnd/>
              <a:tailEnd/>
            </a:ln>
          </p:spPr>
          <p:txBody>
            <a:bodyPr/>
            <a:lstStyle/>
            <a:p>
              <a:pPr algn="ctr" eaLnBrk="0" hangingPunct="0"/>
              <a:r>
                <a:rPr lang="en-US" sz="1400"/>
                <a:t>Vascular (Multi-infarct)</a:t>
              </a:r>
            </a:p>
            <a:p>
              <a:pPr algn="ctr" eaLnBrk="0" hangingPunct="0"/>
              <a:r>
                <a:rPr lang="en-US" sz="1400"/>
                <a:t>Dementia</a:t>
              </a:r>
            </a:p>
          </p:txBody>
        </p:sp>
      </p:grpSp>
      <p:sp>
        <p:nvSpPr>
          <p:cNvPr id="67595" name="Text Box 1037"/>
          <p:cNvSpPr txBox="1">
            <a:spLocks noChangeArrowheads="1"/>
          </p:cNvSpPr>
          <p:nvPr/>
        </p:nvSpPr>
        <p:spPr bwMode="auto">
          <a:xfrm>
            <a:off x="5410200" y="3886200"/>
            <a:ext cx="838200" cy="457200"/>
          </a:xfrm>
          <a:prstGeom prst="rect">
            <a:avLst/>
          </a:prstGeom>
          <a:solidFill>
            <a:srgbClr val="FFFFFF"/>
          </a:solidFill>
          <a:ln w="9525">
            <a:noFill/>
            <a:miter lim="800000"/>
            <a:headEnd/>
            <a:tailEnd/>
          </a:ln>
        </p:spPr>
        <p:txBody>
          <a:bodyPr/>
          <a:lstStyle/>
          <a:p>
            <a:pPr algn="ctr" eaLnBrk="0" hangingPunct="0"/>
            <a:r>
              <a:rPr lang="en-US" sz="1000"/>
              <a:t>Lewy Body  Dementia</a:t>
            </a:r>
          </a:p>
        </p:txBody>
      </p:sp>
      <p:sp>
        <p:nvSpPr>
          <p:cNvPr id="67596" name="Text Box 1038"/>
          <p:cNvSpPr txBox="1">
            <a:spLocks noChangeArrowheads="1"/>
          </p:cNvSpPr>
          <p:nvPr/>
        </p:nvSpPr>
        <p:spPr bwMode="auto">
          <a:xfrm>
            <a:off x="3062288" y="2270125"/>
            <a:ext cx="2967037" cy="608013"/>
          </a:xfrm>
          <a:prstGeom prst="rect">
            <a:avLst/>
          </a:prstGeom>
          <a:solidFill>
            <a:srgbClr val="FFFFFF"/>
          </a:solidFill>
          <a:ln w="9525">
            <a:noFill/>
            <a:miter lim="800000"/>
            <a:headEnd/>
            <a:tailEnd/>
          </a:ln>
        </p:spPr>
        <p:txBody>
          <a:bodyPr/>
          <a:lstStyle/>
          <a:p>
            <a:pPr algn="ctr" eaLnBrk="0" hangingPunct="0"/>
            <a:r>
              <a:rPr lang="en-US" sz="2800" b="1"/>
              <a:t>DEMENTIA</a:t>
            </a:r>
          </a:p>
          <a:p>
            <a:pPr eaLnBrk="0" hangingPunct="0"/>
            <a:endParaRPr lang="en-US" sz="1200">
              <a:latin typeface="Calibri" pitchFamily="34" charset="0"/>
            </a:endParaRPr>
          </a:p>
        </p:txBody>
      </p:sp>
      <p:sp>
        <p:nvSpPr>
          <p:cNvPr id="67597" name="Rectangle 1039"/>
          <p:cNvSpPr>
            <a:spLocks noChangeArrowheads="1"/>
          </p:cNvSpPr>
          <p:nvPr/>
        </p:nvSpPr>
        <p:spPr bwMode="auto">
          <a:xfrm>
            <a:off x="5334000" y="4724400"/>
            <a:ext cx="1066800" cy="838200"/>
          </a:xfrm>
          <a:prstGeom prst="rect">
            <a:avLst/>
          </a:prstGeom>
          <a:solidFill>
            <a:srgbClr val="FFFF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FF"/>
            </a:extrusionClr>
          </a:sp3d>
        </p:spPr>
        <p:txBody>
          <a:bodyPr>
            <a:flatTx/>
          </a:bodyPr>
          <a:lstStyle/>
          <a:p>
            <a:endParaRPr lang="it-IT">
              <a:latin typeface="Calibri" pitchFamily="34" charset="0"/>
            </a:endParaRPr>
          </a:p>
        </p:txBody>
      </p:sp>
      <p:sp>
        <p:nvSpPr>
          <p:cNvPr id="67598" name="Text Box 1040"/>
          <p:cNvSpPr txBox="1">
            <a:spLocks noChangeArrowheads="1"/>
          </p:cNvSpPr>
          <p:nvPr/>
        </p:nvSpPr>
        <p:spPr bwMode="auto">
          <a:xfrm>
            <a:off x="6781800" y="3962400"/>
            <a:ext cx="1981200" cy="1524000"/>
          </a:xfrm>
          <a:prstGeom prst="rect">
            <a:avLst/>
          </a:prstGeom>
          <a:solidFill>
            <a:srgbClr val="FFFFFF"/>
          </a:solidFill>
          <a:ln w="9525">
            <a:noFill/>
            <a:miter lim="800000"/>
            <a:headEnd/>
            <a:tailEnd/>
          </a:ln>
        </p:spPr>
        <p:txBody>
          <a:bodyPr/>
          <a:lstStyle/>
          <a:p>
            <a:pPr algn="ctr" eaLnBrk="0" hangingPunct="0"/>
            <a:r>
              <a:rPr lang="en-US" sz="1200"/>
              <a:t>Other Dementias</a:t>
            </a:r>
          </a:p>
          <a:p>
            <a:pPr eaLnBrk="0" hangingPunct="0">
              <a:buFontTx/>
              <a:buChar char="•"/>
            </a:pPr>
            <a:r>
              <a:rPr lang="en-US" sz="1200"/>
              <a:t>Metabolic</a:t>
            </a:r>
          </a:p>
          <a:p>
            <a:pPr eaLnBrk="0" hangingPunct="0">
              <a:buFontTx/>
              <a:buChar char="•"/>
            </a:pPr>
            <a:r>
              <a:rPr lang="en-US" sz="1200"/>
              <a:t>Drugs/toxic</a:t>
            </a:r>
          </a:p>
          <a:p>
            <a:pPr eaLnBrk="0" hangingPunct="0">
              <a:buFontTx/>
              <a:buChar char="•"/>
            </a:pPr>
            <a:r>
              <a:rPr lang="en-US" sz="1200"/>
              <a:t>White matter disease</a:t>
            </a:r>
          </a:p>
          <a:p>
            <a:pPr eaLnBrk="0" hangingPunct="0">
              <a:buFontTx/>
              <a:buChar char="•"/>
            </a:pPr>
            <a:r>
              <a:rPr lang="en-US" sz="1200"/>
              <a:t>Mass effects</a:t>
            </a:r>
          </a:p>
          <a:p>
            <a:pPr eaLnBrk="0" hangingPunct="0">
              <a:buFontTx/>
              <a:buChar char="•"/>
            </a:pPr>
            <a:r>
              <a:rPr lang="en-US" sz="1200"/>
              <a:t>Depression</a:t>
            </a:r>
          </a:p>
          <a:p>
            <a:pPr eaLnBrk="0" hangingPunct="0">
              <a:buFontTx/>
              <a:buChar char="•"/>
            </a:pPr>
            <a:r>
              <a:rPr lang="en-US" sz="1200"/>
              <a:t>Infections</a:t>
            </a:r>
          </a:p>
          <a:p>
            <a:pPr eaLnBrk="0" hangingPunct="0">
              <a:buFontTx/>
              <a:buChar char="•"/>
            </a:pPr>
            <a:r>
              <a:rPr lang="en-US" sz="1200"/>
              <a:t>Parkinson’s</a:t>
            </a:r>
          </a:p>
        </p:txBody>
      </p:sp>
      <p:sp>
        <p:nvSpPr>
          <p:cNvPr id="67599" name="Text Box 1041"/>
          <p:cNvSpPr txBox="1">
            <a:spLocks noChangeArrowheads="1"/>
          </p:cNvSpPr>
          <p:nvPr/>
        </p:nvSpPr>
        <p:spPr bwMode="auto">
          <a:xfrm>
            <a:off x="5410200" y="4800600"/>
            <a:ext cx="914400" cy="685800"/>
          </a:xfrm>
          <a:prstGeom prst="rect">
            <a:avLst/>
          </a:prstGeom>
          <a:solidFill>
            <a:srgbClr val="FFFFFF"/>
          </a:solidFill>
          <a:ln w="9525">
            <a:noFill/>
            <a:miter lim="800000"/>
            <a:headEnd/>
            <a:tailEnd/>
          </a:ln>
        </p:spPr>
        <p:txBody>
          <a:bodyPr/>
          <a:lstStyle/>
          <a:p>
            <a:pPr algn="ctr" eaLnBrk="0" hangingPunct="0"/>
            <a:r>
              <a:rPr lang="en-US" sz="1000"/>
              <a:t>Fronto-</a:t>
            </a:r>
          </a:p>
          <a:p>
            <a:pPr algn="ctr" eaLnBrk="0" hangingPunct="0"/>
            <a:r>
              <a:rPr lang="en-US" sz="1000"/>
              <a:t>Temporal Lobe Dementias</a:t>
            </a:r>
          </a:p>
        </p:txBody>
      </p:sp>
      <p:sp>
        <p:nvSpPr>
          <p:cNvPr id="19" name="CasellaDiTesto 18"/>
          <p:cNvSpPr txBox="1"/>
          <p:nvPr/>
        </p:nvSpPr>
        <p:spPr>
          <a:xfrm>
            <a:off x="251520" y="260648"/>
            <a:ext cx="8429652" cy="1200329"/>
          </a:xfrm>
          <a:prstGeom prst="rect">
            <a:avLst/>
          </a:prstGeom>
          <a:noFill/>
        </p:spPr>
        <p:txBody>
          <a:bodyPr wrap="square" rtlCol="0">
            <a:spAutoFit/>
          </a:bodyPr>
          <a:lstStyle/>
          <a:p>
            <a:pPr algn="ctr"/>
            <a:r>
              <a:rPr lang="it-IT" sz="3600" dirty="0" smtClean="0"/>
              <a:t>I disturbi cognitivi: alcune semplici domande al paziente e ai familiari </a:t>
            </a:r>
            <a:endParaRPr lang="it-IT" sz="36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brain"/>
          <p:cNvPicPr>
            <a:picLocks noChangeAspect="1" noChangeArrowheads="1"/>
          </p:cNvPicPr>
          <p:nvPr/>
        </p:nvPicPr>
        <p:blipFill>
          <a:blip r:embed="rId2" cstate="print"/>
          <a:srcRect/>
          <a:stretch>
            <a:fillRect/>
          </a:stretch>
        </p:blipFill>
        <p:spPr bwMode="auto">
          <a:xfrm>
            <a:off x="762000" y="323850"/>
            <a:ext cx="7620000" cy="6208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olo 1"/>
          <p:cNvSpPr>
            <a:spLocks noGrp="1"/>
          </p:cNvSpPr>
          <p:nvPr>
            <p:ph type="title"/>
          </p:nvPr>
        </p:nvSpPr>
        <p:spPr/>
        <p:txBody>
          <a:bodyPr/>
          <a:lstStyle/>
          <a:p>
            <a:endParaRPr lang="it-IT" smtClean="0"/>
          </a:p>
        </p:txBody>
      </p:sp>
      <p:sp>
        <p:nvSpPr>
          <p:cNvPr id="74755" name="Segnaposto numero diapositiva 2"/>
          <p:cNvSpPr>
            <a:spLocks noGrp="1"/>
          </p:cNvSpPr>
          <p:nvPr>
            <p:ph type="sldNum" sz="quarter" idx="11"/>
          </p:nvPr>
        </p:nvSpPr>
        <p:spPr>
          <a:noFill/>
        </p:spPr>
        <p:txBody>
          <a:bodyPr/>
          <a:lstStyle/>
          <a:p>
            <a:pPr defTabSz="762000"/>
            <a:fld id="{6CBC0034-AD14-4A37-8104-394F6A528BB1}" type="slidenum">
              <a:rPr lang="en-GB"/>
              <a:pPr defTabSz="762000"/>
              <a:t>27</a:t>
            </a:fld>
            <a:endParaRPr lang="en-GB"/>
          </a:p>
        </p:txBody>
      </p:sp>
      <p:pic>
        <p:nvPicPr>
          <p:cNvPr id="74756" name="Immagine 3"/>
          <p:cNvPicPr>
            <a:picLocks noChangeAspect="1"/>
          </p:cNvPicPr>
          <p:nvPr/>
        </p:nvPicPr>
        <p:blipFill>
          <a:blip r:embed="rId3" cstate="print"/>
          <a:srcRect/>
          <a:stretch>
            <a:fillRect/>
          </a:stretch>
        </p:blipFill>
        <p:spPr bwMode="auto">
          <a:xfrm>
            <a:off x="1185863" y="57150"/>
            <a:ext cx="6959600" cy="69294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0" y="0"/>
          <a:ext cx="9144000" cy="6858000"/>
        </p:xfrm>
        <a:graphic>
          <a:graphicData uri="http://schemas.openxmlformats.org/presentationml/2006/ole">
            <p:oleObj spid="_x0000_s2050" name="Diapositiva" r:id="rId3" imgW="4556160" imgH="3416400" progId="PowerPoint.Slide.8">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lstStyle/>
          <a:p>
            <a:r>
              <a:rPr lang="it-IT"/>
              <a:t>Aree compromesse nelle demenze</a:t>
            </a:r>
          </a:p>
        </p:txBody>
      </p:sp>
      <p:sp>
        <p:nvSpPr>
          <p:cNvPr id="240644" name="AutoShape 4"/>
          <p:cNvSpPr>
            <a:spLocks noChangeArrowheads="1"/>
          </p:cNvSpPr>
          <p:nvPr/>
        </p:nvSpPr>
        <p:spPr bwMode="auto">
          <a:xfrm rot="-13392780">
            <a:off x="2626205" y="3702813"/>
            <a:ext cx="3548034" cy="3402499"/>
          </a:xfrm>
          <a:prstGeom prst="rtTriangle">
            <a:avLst/>
          </a:prstGeom>
          <a:solidFill>
            <a:srgbClr val="FD031B"/>
          </a:solidFill>
          <a:ln w="12700">
            <a:solidFill>
              <a:schemeClr val="tx1"/>
            </a:solidFill>
            <a:miter lim="800000"/>
            <a:headEnd type="none" w="sm" len="sm"/>
            <a:tailEnd type="none" w="sm" len="sm"/>
          </a:ln>
          <a:effectLst/>
        </p:spPr>
        <p:txBody>
          <a:bodyPr wrap="none" anchor="ctr"/>
          <a:lstStyle/>
          <a:p>
            <a:endParaRPr lang="it-IT"/>
          </a:p>
        </p:txBody>
      </p:sp>
      <p:sp>
        <p:nvSpPr>
          <p:cNvPr id="240646" name="Text Box 6"/>
          <p:cNvSpPr txBox="1">
            <a:spLocks noChangeArrowheads="1"/>
          </p:cNvSpPr>
          <p:nvPr/>
        </p:nvSpPr>
        <p:spPr bwMode="auto">
          <a:xfrm>
            <a:off x="1490133" y="2286000"/>
            <a:ext cx="6434667" cy="579438"/>
          </a:xfrm>
          <a:prstGeom prst="rect">
            <a:avLst/>
          </a:prstGeom>
          <a:noFill/>
          <a:ln w="12700">
            <a:noFill/>
            <a:miter lim="800000"/>
            <a:headEnd type="none" w="sm" len="sm"/>
            <a:tailEnd type="none" w="sm" len="sm"/>
          </a:ln>
          <a:effectLst/>
        </p:spPr>
        <p:txBody>
          <a:bodyPr>
            <a:spAutoFit/>
          </a:bodyPr>
          <a:lstStyle/>
          <a:p>
            <a:pPr algn="ctr">
              <a:spcBef>
                <a:spcPct val="50000"/>
              </a:spcBef>
            </a:pPr>
            <a:r>
              <a:rPr lang="it-IT" sz="3200" b="1"/>
              <a:t>Capacità cognitive</a:t>
            </a:r>
          </a:p>
        </p:txBody>
      </p:sp>
      <p:sp>
        <p:nvSpPr>
          <p:cNvPr id="240647" name="Text Box 7"/>
          <p:cNvSpPr txBox="1">
            <a:spLocks noChangeArrowheads="1"/>
          </p:cNvSpPr>
          <p:nvPr/>
        </p:nvSpPr>
        <p:spPr bwMode="auto">
          <a:xfrm>
            <a:off x="338667" y="5715000"/>
            <a:ext cx="4334933" cy="946150"/>
          </a:xfrm>
          <a:prstGeom prst="rect">
            <a:avLst/>
          </a:prstGeom>
          <a:noFill/>
          <a:ln w="12700">
            <a:noFill/>
            <a:miter lim="800000"/>
            <a:headEnd type="none" w="sm" len="sm"/>
            <a:tailEnd type="none" w="sm" len="sm"/>
          </a:ln>
          <a:effectLst/>
        </p:spPr>
        <p:txBody>
          <a:bodyPr>
            <a:spAutoFit/>
          </a:bodyPr>
          <a:lstStyle/>
          <a:p>
            <a:pPr algn="ctr">
              <a:spcBef>
                <a:spcPct val="50000"/>
              </a:spcBef>
            </a:pPr>
            <a:r>
              <a:rPr lang="it-IT" sz="2800" b="1"/>
              <a:t>Disturbi del comportamento</a:t>
            </a:r>
          </a:p>
        </p:txBody>
      </p:sp>
      <p:sp>
        <p:nvSpPr>
          <p:cNvPr id="240648" name="Text Box 8"/>
          <p:cNvSpPr txBox="1">
            <a:spLocks noChangeArrowheads="1"/>
          </p:cNvSpPr>
          <p:nvPr/>
        </p:nvSpPr>
        <p:spPr bwMode="auto">
          <a:xfrm>
            <a:off x="5147733" y="5791200"/>
            <a:ext cx="3996267" cy="579438"/>
          </a:xfrm>
          <a:prstGeom prst="rect">
            <a:avLst/>
          </a:prstGeom>
          <a:noFill/>
          <a:ln w="12700">
            <a:noFill/>
            <a:miter lim="800000"/>
            <a:headEnd type="none" w="sm" len="sm"/>
            <a:tailEnd type="none" w="sm" len="sm"/>
          </a:ln>
          <a:effectLst/>
        </p:spPr>
        <p:txBody>
          <a:bodyPr>
            <a:spAutoFit/>
          </a:bodyPr>
          <a:lstStyle/>
          <a:p>
            <a:pPr algn="ctr">
              <a:spcBef>
                <a:spcPct val="50000"/>
              </a:spcBef>
            </a:pPr>
            <a:r>
              <a:rPr lang="it-IT" sz="3200" b="1"/>
              <a:t>C</a:t>
            </a:r>
            <a:r>
              <a:rPr lang="it-IT" sz="2800" b="1"/>
              <a:t>apacità funzionali</a:t>
            </a:r>
            <a:endParaRPr lang="it-IT" sz="3200"/>
          </a:p>
        </p:txBody>
      </p:sp>
      <p:sp>
        <p:nvSpPr>
          <p:cNvPr id="240649" name="Line 9"/>
          <p:cNvSpPr>
            <a:spLocks noChangeShapeType="1"/>
          </p:cNvSpPr>
          <p:nvPr/>
        </p:nvSpPr>
        <p:spPr bwMode="auto">
          <a:xfrm>
            <a:off x="474134" y="1600200"/>
            <a:ext cx="8195733" cy="0"/>
          </a:xfrm>
          <a:prstGeom prst="line">
            <a:avLst/>
          </a:prstGeom>
          <a:noFill/>
          <a:ln w="38100">
            <a:solidFill>
              <a:srgbClr val="E72915"/>
            </a:solidFill>
            <a:round/>
            <a:headEnd type="none" w="sm" len="sm"/>
            <a:tailEnd type="none" w="sm" len="sm"/>
          </a:ln>
          <a:effectLst/>
        </p:spPr>
        <p:txBody>
          <a:bodyPr wrap="none" anchor="ctr"/>
          <a:lstStyle/>
          <a:p>
            <a:endParaRPr lang="it-IT"/>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4282" y="274638"/>
            <a:ext cx="8715436" cy="1143000"/>
          </a:xfrm>
        </p:spPr>
        <p:txBody>
          <a:bodyPr>
            <a:noAutofit/>
          </a:bodyPr>
          <a:lstStyle/>
          <a:p>
            <a:r>
              <a:rPr lang="it-IT" sz="3600" b="1" dirty="0" smtClean="0"/>
              <a:t>Il futuro prossimo</a:t>
            </a:r>
            <a:r>
              <a:rPr lang="it-IT" sz="3600" dirty="0" smtClean="0"/>
              <a:t/>
            </a:r>
            <a:br>
              <a:rPr lang="it-IT" sz="3600" dirty="0" smtClean="0"/>
            </a:br>
            <a:r>
              <a:rPr lang="it-IT" sz="3200" dirty="0" smtClean="0"/>
              <a:t>Modalità differenziate di prenotazione della visita</a:t>
            </a:r>
            <a:endParaRPr lang="it-IT" sz="3600" dirty="0"/>
          </a:p>
        </p:txBody>
      </p:sp>
      <p:sp>
        <p:nvSpPr>
          <p:cNvPr id="3" name="Segnaposto contenuto 2"/>
          <p:cNvSpPr>
            <a:spLocks noGrp="1"/>
          </p:cNvSpPr>
          <p:nvPr>
            <p:ph idx="1"/>
          </p:nvPr>
        </p:nvSpPr>
        <p:spPr/>
        <p:txBody>
          <a:bodyPr>
            <a:normAutofit fontScale="85000" lnSpcReduction="20000"/>
          </a:bodyPr>
          <a:lstStyle/>
          <a:p>
            <a:r>
              <a:rPr lang="it-IT" dirty="0" smtClean="0"/>
              <a:t>Fast </a:t>
            </a:r>
            <a:r>
              <a:rPr lang="it-IT" dirty="0" err="1" smtClean="0"/>
              <a:t>Track</a:t>
            </a:r>
            <a:r>
              <a:rPr lang="it-IT" dirty="0" smtClean="0"/>
              <a:t>: visita entro 2-10 giorni. Accesso mediante contatto diretto del MMG con il </a:t>
            </a:r>
            <a:r>
              <a:rPr lang="it-IT" dirty="0" err="1" smtClean="0"/>
              <a:t>Day</a:t>
            </a:r>
            <a:r>
              <a:rPr lang="it-IT" dirty="0" smtClean="0"/>
              <a:t> Service dell'ospedale di zona.   </a:t>
            </a:r>
          </a:p>
          <a:p>
            <a:r>
              <a:rPr lang="it-IT" dirty="0" smtClean="0"/>
              <a:t>Accessi prioritari: entro 15-30 giorni. Si garantiscono sempre posti disponibili attraverso uno sblocco embricato dei diversi erogatori sull'area metropolitana</a:t>
            </a:r>
          </a:p>
          <a:p>
            <a:r>
              <a:rPr lang="it-IT" dirty="0" smtClean="0"/>
              <a:t>Accessi "programmati": la normativa regionale vigente esige la presenza di agende sempre aperte, a scorrimento. Purtroppo il problema è che le agende aperte "ad libitum" si saturano tutte in breve tempo. La strategia è di mantenere comunque un 10% di tutte le agende aperte con tale modalità.</a:t>
            </a:r>
          </a:p>
          <a:p>
            <a:endParaRPr lang="it-IT"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596" y="1700808"/>
            <a:ext cx="8229600" cy="2736304"/>
          </a:xfrm>
        </p:spPr>
        <p:txBody>
          <a:bodyPr>
            <a:normAutofit fontScale="90000"/>
          </a:bodyPr>
          <a:lstStyle/>
          <a:p>
            <a:r>
              <a:rPr lang="it-IT" dirty="0" smtClean="0"/>
              <a:t>Cosa accade dopo la diagnosi. La cronicità e le complicanze. Il ruolo strategico del curante e la relazione con lo specialista</a:t>
            </a:r>
            <a:endParaRPr lang="it-IT"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Le complicanze delle epilessie </a:t>
            </a:r>
            <a:r>
              <a:rPr lang="it-IT" dirty="0" err="1" smtClean="0"/>
              <a:t>farmacoresistenti</a:t>
            </a:r>
            <a:endParaRPr lang="it-IT" dirty="0"/>
          </a:p>
        </p:txBody>
      </p:sp>
      <p:sp>
        <p:nvSpPr>
          <p:cNvPr id="3" name="Segnaposto contenuto 2"/>
          <p:cNvSpPr>
            <a:spLocks noGrp="1"/>
          </p:cNvSpPr>
          <p:nvPr>
            <p:ph idx="1"/>
          </p:nvPr>
        </p:nvSpPr>
        <p:spPr>
          <a:xfrm>
            <a:off x="457200" y="1600200"/>
            <a:ext cx="8229600" cy="4543444"/>
          </a:xfrm>
        </p:spPr>
        <p:txBody>
          <a:bodyPr/>
          <a:lstStyle/>
          <a:p>
            <a:r>
              <a:rPr lang="it-IT" dirty="0" smtClean="0"/>
              <a:t>Il declino delle funzioni cognitive</a:t>
            </a:r>
          </a:p>
          <a:p>
            <a:r>
              <a:rPr lang="it-IT" dirty="0" smtClean="0"/>
              <a:t>La presenza di disturbi di tipo psichiatrico</a:t>
            </a:r>
          </a:p>
          <a:p>
            <a:r>
              <a:rPr lang="it-IT" dirty="0" smtClean="0"/>
              <a:t>Gli effetti collaterali degli antiepilettici (le interazioni con gli altri farmaci!)</a:t>
            </a:r>
          </a:p>
          <a:p>
            <a:pPr lvl="1"/>
            <a:r>
              <a:rPr lang="it-IT" dirty="0" smtClean="0"/>
              <a:t>Effetti sul metabolismo (aumento del rischio cardiaco e vascolare)</a:t>
            </a:r>
          </a:p>
          <a:p>
            <a:pPr lvl="1"/>
            <a:r>
              <a:rPr lang="it-IT" dirty="0" smtClean="0"/>
              <a:t>Effetti motori</a:t>
            </a:r>
          </a:p>
          <a:p>
            <a:pPr lvl="1"/>
            <a:r>
              <a:rPr lang="it-IT" dirty="0" smtClean="0"/>
              <a:t>Effetto sedativo e sulla sfera cognitiva</a:t>
            </a:r>
          </a:p>
          <a:p>
            <a:endParaRPr lang="it-IT" dirty="0" smtClean="0"/>
          </a:p>
          <a:p>
            <a:endParaRPr lang="it-IT" dirty="0" smtClean="0"/>
          </a:p>
          <a:p>
            <a:endParaRPr lang="it-IT" dirty="0" smtClean="0"/>
          </a:p>
          <a:p>
            <a:endParaRPr lang="it-IT"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La storia del paziente parkinsoniano</a:t>
            </a:r>
            <a:endParaRPr lang="it-IT" dirty="0"/>
          </a:p>
        </p:txBody>
      </p:sp>
      <p:sp>
        <p:nvSpPr>
          <p:cNvPr id="3" name="Segnaposto contenuto 2"/>
          <p:cNvSpPr>
            <a:spLocks noGrp="1"/>
          </p:cNvSpPr>
          <p:nvPr>
            <p:ph idx="1"/>
          </p:nvPr>
        </p:nvSpPr>
        <p:spPr>
          <a:xfrm>
            <a:off x="1357290" y="1714488"/>
            <a:ext cx="6686568" cy="4525963"/>
          </a:xfrm>
        </p:spPr>
        <p:txBody>
          <a:bodyPr/>
          <a:lstStyle/>
          <a:p>
            <a:r>
              <a:rPr lang="it-IT" dirty="0" smtClean="0"/>
              <a:t>Il graduale peggioramento delle funzioni motorie</a:t>
            </a:r>
          </a:p>
          <a:p>
            <a:r>
              <a:rPr lang="it-IT" dirty="0" smtClean="0"/>
              <a:t>Il dolore</a:t>
            </a:r>
          </a:p>
          <a:p>
            <a:r>
              <a:rPr lang="it-IT" dirty="0" smtClean="0"/>
              <a:t>Le fluttuazioni </a:t>
            </a:r>
          </a:p>
          <a:p>
            <a:r>
              <a:rPr lang="it-IT" dirty="0" smtClean="0"/>
              <a:t>Il declino delle funzioni cognitive</a:t>
            </a:r>
          </a:p>
          <a:p>
            <a:r>
              <a:rPr lang="it-IT" dirty="0" smtClean="0"/>
              <a:t>La comparsa di problemi psichiatrici</a:t>
            </a:r>
            <a:endParaRPr lang="it-IT"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85786" y="0"/>
            <a:ext cx="8047037" cy="1143000"/>
          </a:xfrm>
        </p:spPr>
        <p:txBody>
          <a:bodyPr/>
          <a:lstStyle/>
          <a:p>
            <a:r>
              <a:rPr lang="it-IT" sz="3200" b="1" i="1" dirty="0" smtClean="0">
                <a:latin typeface="Tahoma" pitchFamily="34" charset="0"/>
                <a:ea typeface="ＭＳ Ｐゴシック" pitchFamily="34" charset="-128"/>
              </a:rPr>
              <a:t>MALATTIA </a:t>
            </a:r>
            <a:r>
              <a:rPr lang="it-IT" sz="3200" b="1" i="1" dirty="0" err="1" smtClean="0">
                <a:latin typeface="Tahoma" pitchFamily="34" charset="0"/>
                <a:ea typeface="ＭＳ Ｐゴシック" pitchFamily="34" charset="-128"/>
              </a:rPr>
              <a:t>DI</a:t>
            </a:r>
            <a:r>
              <a:rPr lang="it-IT" sz="3200" b="1" i="1" dirty="0" smtClean="0">
                <a:latin typeface="Tahoma" pitchFamily="34" charset="0"/>
                <a:ea typeface="ＭＳ Ｐゴシック" pitchFamily="34" charset="-128"/>
              </a:rPr>
              <a:t> PARKINSON</a:t>
            </a:r>
          </a:p>
        </p:txBody>
      </p:sp>
      <p:grpSp>
        <p:nvGrpSpPr>
          <p:cNvPr id="2" name="Gruppo 8"/>
          <p:cNvGrpSpPr>
            <a:grpSpLocks/>
          </p:cNvGrpSpPr>
          <p:nvPr/>
        </p:nvGrpSpPr>
        <p:grpSpPr bwMode="auto">
          <a:xfrm>
            <a:off x="5143504" y="1357298"/>
            <a:ext cx="3786214" cy="4726002"/>
            <a:chOff x="3418586" y="-539020"/>
            <a:chExt cx="3745702" cy="4917375"/>
          </a:xfrm>
        </p:grpSpPr>
        <p:pic>
          <p:nvPicPr>
            <p:cNvPr id="15369" name="Immagine 5"/>
            <p:cNvPicPr>
              <a:picLocks noChangeAspect="1" noChangeArrowheads="1"/>
            </p:cNvPicPr>
            <p:nvPr/>
          </p:nvPicPr>
          <p:blipFill>
            <a:blip r:embed="rId3" cstate="print"/>
            <a:srcRect l="1924" t="17854" r="63101" b="7935"/>
            <a:stretch>
              <a:fillRect/>
            </a:stretch>
          </p:blipFill>
          <p:spPr bwMode="auto">
            <a:xfrm>
              <a:off x="3418586" y="2492895"/>
              <a:ext cx="3745701" cy="1885460"/>
            </a:xfrm>
            <a:prstGeom prst="rect">
              <a:avLst/>
            </a:prstGeom>
            <a:noFill/>
            <a:ln w="9525">
              <a:noFill/>
              <a:miter lim="800000"/>
              <a:headEnd/>
              <a:tailEnd/>
            </a:ln>
          </p:spPr>
        </p:pic>
        <p:pic>
          <p:nvPicPr>
            <p:cNvPr id="15370" name="Picture 4"/>
            <p:cNvPicPr>
              <a:picLocks noChangeAspect="1" noChangeArrowheads="1"/>
            </p:cNvPicPr>
            <p:nvPr/>
          </p:nvPicPr>
          <p:blipFill>
            <a:blip r:embed="rId4" cstate="print"/>
            <a:srcRect/>
            <a:stretch>
              <a:fillRect/>
            </a:stretch>
          </p:blipFill>
          <p:spPr bwMode="auto">
            <a:xfrm>
              <a:off x="3419872" y="-539020"/>
              <a:ext cx="3744416" cy="3103924"/>
            </a:xfrm>
            <a:prstGeom prst="rect">
              <a:avLst/>
            </a:prstGeom>
            <a:noFill/>
            <a:ln w="9525">
              <a:noFill/>
              <a:miter lim="800000"/>
              <a:headEnd/>
              <a:tailEnd/>
            </a:ln>
          </p:spPr>
        </p:pic>
      </p:grpSp>
      <p:sp>
        <p:nvSpPr>
          <p:cNvPr id="15365" name="CasellaDiTesto 9"/>
          <p:cNvSpPr txBox="1">
            <a:spLocks noChangeArrowheads="1"/>
          </p:cNvSpPr>
          <p:nvPr/>
        </p:nvSpPr>
        <p:spPr bwMode="auto">
          <a:xfrm>
            <a:off x="1803400" y="3860800"/>
            <a:ext cx="1616075" cy="338138"/>
          </a:xfrm>
          <a:prstGeom prst="rect">
            <a:avLst/>
          </a:prstGeom>
          <a:noFill/>
          <a:ln w="9525">
            <a:noFill/>
            <a:miter lim="800000"/>
            <a:headEnd/>
            <a:tailEnd/>
          </a:ln>
        </p:spPr>
        <p:txBody>
          <a:bodyPr wrap="none">
            <a:spAutoFit/>
          </a:bodyPr>
          <a:lstStyle/>
          <a:p>
            <a:r>
              <a:rPr lang="it-IT" sz="1600">
                <a:solidFill>
                  <a:schemeClr val="bg1"/>
                </a:solidFill>
              </a:rPr>
              <a:t>Adiadococinesia</a:t>
            </a:r>
          </a:p>
        </p:txBody>
      </p:sp>
      <p:sp>
        <p:nvSpPr>
          <p:cNvPr id="15366" name="CasellaDiTesto 10"/>
          <p:cNvSpPr txBox="1">
            <a:spLocks noChangeArrowheads="1"/>
          </p:cNvSpPr>
          <p:nvPr/>
        </p:nvSpPr>
        <p:spPr bwMode="auto">
          <a:xfrm>
            <a:off x="5341938" y="6092825"/>
            <a:ext cx="1957387" cy="339725"/>
          </a:xfrm>
          <a:prstGeom prst="rect">
            <a:avLst/>
          </a:prstGeom>
          <a:noFill/>
          <a:ln w="9525">
            <a:noFill/>
            <a:miter lim="800000"/>
            <a:headEnd/>
            <a:tailEnd/>
          </a:ln>
        </p:spPr>
        <p:txBody>
          <a:bodyPr wrap="none">
            <a:spAutoFit/>
          </a:bodyPr>
          <a:lstStyle/>
          <a:p>
            <a:r>
              <a:rPr lang="it-IT" sz="1600">
                <a:solidFill>
                  <a:schemeClr val="bg1"/>
                </a:solidFill>
              </a:rPr>
              <a:t>Andatura festinante</a:t>
            </a:r>
          </a:p>
        </p:txBody>
      </p:sp>
      <p:pic>
        <p:nvPicPr>
          <p:cNvPr id="15367" name="Picture 2"/>
          <p:cNvPicPr>
            <a:picLocks noChangeAspect="1" noChangeArrowheads="1"/>
          </p:cNvPicPr>
          <p:nvPr/>
        </p:nvPicPr>
        <p:blipFill>
          <a:blip r:embed="rId5" cstate="print"/>
          <a:srcRect l="26385" t="5498" r="1427" b="9621"/>
          <a:stretch>
            <a:fillRect/>
          </a:stretch>
        </p:blipFill>
        <p:spPr bwMode="auto">
          <a:xfrm>
            <a:off x="214282" y="4646586"/>
            <a:ext cx="3286148" cy="2004913"/>
          </a:xfrm>
          <a:prstGeom prst="rect">
            <a:avLst/>
          </a:prstGeom>
          <a:noFill/>
          <a:ln w="9525">
            <a:noFill/>
            <a:miter lim="800000"/>
            <a:headEnd/>
            <a:tailEnd/>
          </a:ln>
        </p:spPr>
      </p:pic>
      <p:sp>
        <p:nvSpPr>
          <p:cNvPr id="15368" name="CasellaDiTesto 12"/>
          <p:cNvSpPr txBox="1">
            <a:spLocks noChangeArrowheads="1"/>
          </p:cNvSpPr>
          <p:nvPr/>
        </p:nvSpPr>
        <p:spPr bwMode="auto">
          <a:xfrm>
            <a:off x="1908175" y="6453188"/>
            <a:ext cx="1179513" cy="338137"/>
          </a:xfrm>
          <a:prstGeom prst="rect">
            <a:avLst/>
          </a:prstGeom>
          <a:noFill/>
          <a:ln w="9525">
            <a:noFill/>
            <a:miter lim="800000"/>
            <a:headEnd/>
            <a:tailEnd/>
          </a:ln>
        </p:spPr>
        <p:txBody>
          <a:bodyPr wrap="none">
            <a:spAutoFit/>
          </a:bodyPr>
          <a:lstStyle/>
          <a:p>
            <a:r>
              <a:rPr lang="it-IT" sz="1600">
                <a:solidFill>
                  <a:schemeClr val="bg1"/>
                </a:solidFill>
              </a:rPr>
              <a:t>Micrografia</a:t>
            </a:r>
          </a:p>
        </p:txBody>
      </p:sp>
      <p:sp>
        <p:nvSpPr>
          <p:cNvPr id="11" name="CasellaDiTesto 10"/>
          <p:cNvSpPr txBox="1"/>
          <p:nvPr/>
        </p:nvSpPr>
        <p:spPr>
          <a:xfrm>
            <a:off x="214282" y="1142984"/>
            <a:ext cx="4786346" cy="3637919"/>
          </a:xfrm>
          <a:prstGeom prst="rect">
            <a:avLst/>
          </a:prstGeom>
          <a:noFill/>
        </p:spPr>
        <p:txBody>
          <a:bodyPr wrap="square" rtlCol="0">
            <a:spAutoFit/>
          </a:bodyPr>
          <a:lstStyle/>
          <a:p>
            <a:pPr>
              <a:lnSpc>
                <a:spcPct val="80000"/>
              </a:lnSpc>
            </a:pPr>
            <a:r>
              <a:rPr lang="it-IT" sz="2400" b="1" i="1" dirty="0" err="1" smtClean="0">
                <a:latin typeface="Tahoma" pitchFamily="34" charset="0"/>
                <a:ea typeface="ＭＳ Ｐゴシック" pitchFamily="34" charset="-128"/>
              </a:rPr>
              <a:t>Festinazione</a:t>
            </a:r>
            <a:r>
              <a:rPr lang="it-IT" sz="2400" b="1" dirty="0" smtClean="0">
                <a:latin typeface="Tahoma" pitchFamily="34" charset="0"/>
                <a:ea typeface="ＭＳ Ｐゴシック" pitchFamily="34" charset="-128"/>
              </a:rPr>
              <a:t> :</a:t>
            </a:r>
            <a:r>
              <a:rPr lang="it-IT" sz="2400" dirty="0" smtClean="0">
                <a:latin typeface="Tahoma" pitchFamily="34" charset="0"/>
                <a:ea typeface="ＭＳ Ｐゴシック" pitchFamily="34" charset="-128"/>
              </a:rPr>
              <a:t> accelerazione progressiva dell’andatura come per inseguire il proprio baricentro</a:t>
            </a:r>
          </a:p>
          <a:p>
            <a:pPr>
              <a:lnSpc>
                <a:spcPct val="80000"/>
              </a:lnSpc>
            </a:pPr>
            <a:r>
              <a:rPr lang="it-IT" sz="2400" dirty="0" smtClean="0">
                <a:latin typeface="Tahoma" pitchFamily="34" charset="0"/>
                <a:ea typeface="ＭＳ Ｐゴシック" pitchFamily="34" charset="-128"/>
              </a:rPr>
              <a:t>Impaccio nel cambiamento della direzione di marcia o nel superamento di  un ostacolo</a:t>
            </a:r>
          </a:p>
          <a:p>
            <a:pPr>
              <a:lnSpc>
                <a:spcPct val="80000"/>
              </a:lnSpc>
            </a:pPr>
            <a:r>
              <a:rPr lang="it-IT" sz="2400" b="1" dirty="0" err="1" smtClean="0">
                <a:latin typeface="Tahoma" pitchFamily="34" charset="0"/>
                <a:ea typeface="ＭＳ Ｐゴシック" pitchFamily="34" charset="-128"/>
              </a:rPr>
              <a:t>Ipo-amimia</a:t>
            </a:r>
            <a:r>
              <a:rPr lang="it-IT" sz="2400" dirty="0" smtClean="0">
                <a:latin typeface="Tahoma" pitchFamily="34" charset="0"/>
                <a:ea typeface="ＭＳ Ｐゴシック" pitchFamily="34" charset="-128"/>
              </a:rPr>
              <a:t> facciale con rarità dell’ammiccamento</a:t>
            </a:r>
          </a:p>
          <a:p>
            <a:pPr>
              <a:lnSpc>
                <a:spcPct val="80000"/>
              </a:lnSpc>
            </a:pPr>
            <a:r>
              <a:rPr lang="it-IT" sz="2400" dirty="0" smtClean="0">
                <a:latin typeface="Tahoma" pitchFamily="34" charset="0"/>
                <a:ea typeface="ＭＳ Ｐゴシック" pitchFamily="34" charset="-128"/>
              </a:rPr>
              <a:t>Linguaggio monotono, lento, con ipoprosodia </a:t>
            </a:r>
          </a:p>
          <a:p>
            <a:pPr>
              <a:lnSpc>
                <a:spcPct val="80000"/>
              </a:lnSpc>
            </a:pPr>
            <a:r>
              <a:rPr lang="it-IT" sz="2400" dirty="0" smtClean="0">
                <a:latin typeface="Tahoma" pitchFamily="34" charset="0"/>
                <a:ea typeface="ＭＳ Ｐゴシック" pitchFamily="34" charset="-128"/>
              </a:rPr>
              <a:t>Ipofonia, disartria, palilalia </a:t>
            </a:r>
          </a:p>
          <a:p>
            <a:pPr>
              <a:lnSpc>
                <a:spcPct val="80000"/>
              </a:lnSpc>
            </a:pPr>
            <a:r>
              <a:rPr lang="it-IT" sz="2400" dirty="0" smtClean="0">
                <a:latin typeface="Tahoma" pitchFamily="34" charset="0"/>
                <a:ea typeface="ＭＳ Ｐゴシック" pitchFamily="34" charset="-128"/>
              </a:rPr>
              <a:t>Micrografia	</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0" y="1160463"/>
            <a:ext cx="5081588" cy="4943475"/>
          </a:xfrm>
          <a:prstGeom prst="rect">
            <a:avLst/>
          </a:prstGeom>
          <a:noFill/>
          <a:ln w="9525">
            <a:noFill/>
            <a:miter lim="800000"/>
            <a:headEnd/>
            <a:tailEnd/>
          </a:ln>
          <a:effectLst/>
        </p:spPr>
        <p:txBody>
          <a:bodyPr lIns="92075" tIns="46038" rIns="92075" bIns="46038"/>
          <a:lstStyle/>
          <a:p>
            <a:pPr marL="342900" indent="-342900">
              <a:lnSpc>
                <a:spcPct val="90000"/>
              </a:lnSpc>
              <a:spcBef>
                <a:spcPct val="20000"/>
              </a:spcBef>
              <a:buFont typeface="Wingdings" pitchFamily="2" charset="2"/>
              <a:buChar char="Ø"/>
            </a:pPr>
            <a:r>
              <a:rPr lang="it-IT" sz="2000" b="1">
                <a:latin typeface="Comic Sans MS" pitchFamily="66" charset="0"/>
              </a:rPr>
              <a:t>Invalidità lieve :</a:t>
            </a:r>
            <a:r>
              <a:rPr lang="it-IT" sz="2000">
                <a:latin typeface="Comic Sans MS" pitchFamily="66" charset="0"/>
              </a:rPr>
              <a:t> quando si manifestano i primi sintomi i pazienti accusano senso di frustrazione per le crescenti difficoltà fisiche</a:t>
            </a:r>
          </a:p>
          <a:p>
            <a:pPr marL="342900" indent="-342900">
              <a:lnSpc>
                <a:spcPct val="90000"/>
              </a:lnSpc>
              <a:spcBef>
                <a:spcPct val="20000"/>
              </a:spcBef>
              <a:buFont typeface="Wingdings" pitchFamily="2" charset="2"/>
              <a:buChar char="Ø"/>
            </a:pPr>
            <a:r>
              <a:rPr lang="it-IT" sz="2000" b="1">
                <a:latin typeface="Comic Sans MS" pitchFamily="66" charset="0"/>
              </a:rPr>
              <a:t>Invalidità moderata:</a:t>
            </a:r>
            <a:r>
              <a:rPr lang="it-IT" sz="2000">
                <a:latin typeface="Comic Sans MS" pitchFamily="66" charset="0"/>
              </a:rPr>
              <a:t>tremore pronunciato, rigidità e/o bradicinesia con diminuzione della capacità fisica e possibile ritiro dalle attività sociali         con un trattamento adeguato i pazienti riescono a vivere in maniera autonoma</a:t>
            </a:r>
          </a:p>
          <a:p>
            <a:pPr marL="342900" indent="-342900">
              <a:lnSpc>
                <a:spcPct val="90000"/>
              </a:lnSpc>
              <a:spcBef>
                <a:spcPct val="20000"/>
              </a:spcBef>
              <a:buFont typeface="Wingdings" pitchFamily="2" charset="2"/>
              <a:buChar char="Ø"/>
            </a:pPr>
            <a:r>
              <a:rPr lang="it-IT" sz="2000" b="1">
                <a:latin typeface="Comic Sans MS" pitchFamily="66" charset="0"/>
              </a:rPr>
              <a:t>Invalidità grave: </a:t>
            </a:r>
            <a:r>
              <a:rPr lang="it-IT" sz="2000">
                <a:latin typeface="Comic Sans MS" pitchFamily="66" charset="0"/>
              </a:rPr>
              <a:t>grave squilibrio posturale che costringe i pazienti a letto od in sedia a rotelle, predisposizione ad infezioni opportunistiche  sviluppo di effetti collaterali e perdita di risposta alla  farmacoterapia</a:t>
            </a:r>
          </a:p>
        </p:txBody>
      </p:sp>
      <p:pic>
        <p:nvPicPr>
          <p:cNvPr id="60419" name="Picture 3"/>
          <p:cNvPicPr>
            <a:picLocks noChangeArrowheads="1"/>
          </p:cNvPicPr>
          <p:nvPr/>
        </p:nvPicPr>
        <p:blipFill>
          <a:blip r:embed="rId3" cstate="print"/>
          <a:srcRect/>
          <a:stretch>
            <a:fillRect/>
          </a:stretch>
        </p:blipFill>
        <p:spPr bwMode="auto">
          <a:xfrm>
            <a:off x="5316538" y="1203325"/>
            <a:ext cx="3625850" cy="4895850"/>
          </a:xfrm>
          <a:prstGeom prst="rect">
            <a:avLst/>
          </a:prstGeom>
          <a:solidFill>
            <a:srgbClr val="CCECFF"/>
          </a:solidFill>
          <a:ln w="9525">
            <a:noFill/>
            <a:miter lim="800000"/>
            <a:headEnd/>
            <a:tailEnd/>
          </a:ln>
          <a:effectLst>
            <a:outerShdw dist="107763" dir="2700000" algn="ctr" rotWithShape="0">
              <a:srgbClr val="FFCCFF"/>
            </a:outerShdw>
          </a:effectLst>
        </p:spPr>
      </p:pic>
      <p:sp>
        <p:nvSpPr>
          <p:cNvPr id="60420" name="Text Box 4"/>
          <p:cNvSpPr txBox="1">
            <a:spLocks noChangeArrowheads="1"/>
          </p:cNvSpPr>
          <p:nvPr/>
        </p:nvSpPr>
        <p:spPr bwMode="auto">
          <a:xfrm>
            <a:off x="646113" y="798513"/>
            <a:ext cx="184150" cy="457200"/>
          </a:xfrm>
          <a:prstGeom prst="rect">
            <a:avLst/>
          </a:prstGeom>
          <a:noFill/>
          <a:ln w="9525">
            <a:noFill/>
            <a:miter lim="800000"/>
            <a:headEnd/>
            <a:tailEnd/>
          </a:ln>
          <a:effectLst/>
        </p:spPr>
        <p:txBody>
          <a:bodyPr wrap="none">
            <a:spAutoFit/>
          </a:bodyPr>
          <a:lstStyle/>
          <a:p>
            <a:pPr eaLnBrk="0" hangingPunct="0"/>
            <a:endParaRPr lang="it-IT">
              <a:latin typeface="Comic Sans MS" pitchFamily="66" charset="0"/>
            </a:endParaRPr>
          </a:p>
        </p:txBody>
      </p:sp>
      <p:sp>
        <p:nvSpPr>
          <p:cNvPr id="60421" name="Line 5"/>
          <p:cNvSpPr>
            <a:spLocks noChangeShapeType="1"/>
          </p:cNvSpPr>
          <p:nvPr/>
        </p:nvSpPr>
        <p:spPr bwMode="auto">
          <a:xfrm>
            <a:off x="357158" y="857232"/>
            <a:ext cx="9144000" cy="0"/>
          </a:xfrm>
          <a:prstGeom prst="line">
            <a:avLst/>
          </a:prstGeom>
          <a:noFill/>
          <a:ln w="9525">
            <a:solidFill>
              <a:schemeClr val="tx1"/>
            </a:solidFill>
            <a:round/>
            <a:headEnd/>
            <a:tailEnd/>
          </a:ln>
          <a:effectLst/>
        </p:spPr>
        <p:txBody>
          <a:bodyPr wrap="none" anchor="ctr"/>
          <a:lstStyle/>
          <a:p>
            <a:endParaRPr lang="it-IT"/>
          </a:p>
        </p:txBody>
      </p:sp>
      <p:sp>
        <p:nvSpPr>
          <p:cNvPr id="60422" name="Line 6"/>
          <p:cNvSpPr>
            <a:spLocks noChangeShapeType="1"/>
          </p:cNvSpPr>
          <p:nvPr/>
        </p:nvSpPr>
        <p:spPr bwMode="auto">
          <a:xfrm>
            <a:off x="0" y="6858000"/>
            <a:ext cx="9144000" cy="0"/>
          </a:xfrm>
          <a:prstGeom prst="line">
            <a:avLst/>
          </a:prstGeom>
          <a:noFill/>
          <a:ln w="9525">
            <a:solidFill>
              <a:schemeClr val="tx1"/>
            </a:solidFill>
            <a:round/>
            <a:headEnd/>
            <a:tailEnd/>
          </a:ln>
          <a:effectLst/>
        </p:spPr>
        <p:txBody>
          <a:bodyPr wrap="none" anchor="ctr"/>
          <a:lstStyle/>
          <a:p>
            <a:endParaRPr lang="it-IT"/>
          </a:p>
        </p:txBody>
      </p:sp>
    </p:spTree>
  </p:cSld>
  <p:clrMapOvr>
    <a:masterClrMapping/>
  </p:clrMapOvr>
  <p:transition>
    <p:dissolv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a:xfrm>
            <a:off x="0" y="228600"/>
            <a:ext cx="9132711" cy="1143000"/>
          </a:xfrm>
        </p:spPr>
        <p:txBody>
          <a:bodyPr>
            <a:normAutofit fontScale="90000"/>
          </a:bodyPr>
          <a:lstStyle/>
          <a:p>
            <a:pPr>
              <a:lnSpc>
                <a:spcPct val="90000"/>
              </a:lnSpc>
            </a:pPr>
            <a:r>
              <a:rPr lang="it-IT"/>
              <a:t>Storia naturale della malattia di Alzheimer </a:t>
            </a:r>
          </a:p>
        </p:txBody>
      </p:sp>
      <p:sp>
        <p:nvSpPr>
          <p:cNvPr id="236547" name="Text Box 3"/>
          <p:cNvSpPr txBox="1">
            <a:spLocks noChangeArrowheads="1"/>
          </p:cNvSpPr>
          <p:nvPr/>
        </p:nvSpPr>
        <p:spPr bwMode="auto">
          <a:xfrm>
            <a:off x="3928533" y="1676401"/>
            <a:ext cx="4876800" cy="5241435"/>
          </a:xfrm>
          <a:prstGeom prst="rect">
            <a:avLst/>
          </a:prstGeom>
          <a:noFill/>
          <a:ln w="12700">
            <a:noFill/>
            <a:miter lim="800000"/>
            <a:headEnd type="none" w="sm" len="sm"/>
            <a:tailEnd type="none" w="sm" len="sm"/>
          </a:ln>
          <a:effectLst/>
        </p:spPr>
        <p:txBody>
          <a:bodyPr>
            <a:spAutoFit/>
          </a:bodyPr>
          <a:lstStyle/>
          <a:p>
            <a:pPr>
              <a:spcBef>
                <a:spcPct val="50000"/>
              </a:spcBef>
            </a:pPr>
            <a:r>
              <a:rPr lang="it-IT" sz="2800" b="1"/>
              <a:t>Fase preclinica</a:t>
            </a:r>
          </a:p>
          <a:p>
            <a:pPr>
              <a:spcBef>
                <a:spcPct val="50000"/>
              </a:spcBef>
            </a:pPr>
            <a:r>
              <a:rPr lang="it-IT" sz="2800" b="1"/>
              <a:t>Inizio dei sintomi</a:t>
            </a:r>
          </a:p>
          <a:p>
            <a:pPr>
              <a:spcBef>
                <a:spcPct val="50000"/>
              </a:spcBef>
            </a:pPr>
            <a:r>
              <a:rPr lang="it-IT" sz="2800" b="1"/>
              <a:t>Compromissione sociale e funzionale</a:t>
            </a:r>
          </a:p>
          <a:p>
            <a:pPr>
              <a:lnSpc>
                <a:spcPct val="90000"/>
              </a:lnSpc>
              <a:spcBef>
                <a:spcPct val="50000"/>
              </a:spcBef>
            </a:pPr>
            <a:r>
              <a:rPr lang="it-IT" sz="2800" b="1"/>
              <a:t>Progressione dei sintomi cognitivi e comparsa dei sintomi comportamentali</a:t>
            </a:r>
          </a:p>
          <a:p>
            <a:pPr>
              <a:spcBef>
                <a:spcPct val="50000"/>
              </a:spcBef>
            </a:pPr>
            <a:r>
              <a:rPr lang="it-IT" sz="2400" b="1"/>
              <a:t>Istituzionalizzazione, complicanze</a:t>
            </a:r>
          </a:p>
          <a:p>
            <a:pPr>
              <a:spcBef>
                <a:spcPct val="50000"/>
              </a:spcBef>
            </a:pPr>
            <a:r>
              <a:rPr lang="it-IT" sz="2800" b="1"/>
              <a:t>Morte</a:t>
            </a:r>
          </a:p>
          <a:p>
            <a:pPr>
              <a:spcBef>
                <a:spcPct val="50000"/>
              </a:spcBef>
            </a:pPr>
            <a:endParaRPr lang="it-IT"/>
          </a:p>
        </p:txBody>
      </p:sp>
      <p:sp>
        <p:nvSpPr>
          <p:cNvPr id="236548" name="Text Box 4"/>
          <p:cNvSpPr txBox="1">
            <a:spLocks noChangeArrowheads="1"/>
          </p:cNvSpPr>
          <p:nvPr/>
        </p:nvSpPr>
        <p:spPr bwMode="auto">
          <a:xfrm>
            <a:off x="745067" y="1582739"/>
            <a:ext cx="2641600" cy="5616575"/>
          </a:xfrm>
          <a:prstGeom prst="rect">
            <a:avLst/>
          </a:prstGeom>
          <a:noFill/>
          <a:ln w="12700">
            <a:noFill/>
            <a:miter lim="800000"/>
            <a:headEnd type="none" w="sm" len="sm"/>
            <a:tailEnd type="none" w="sm" len="sm"/>
          </a:ln>
          <a:effectLst/>
        </p:spPr>
        <p:txBody>
          <a:bodyPr>
            <a:spAutoFit/>
          </a:bodyPr>
          <a:lstStyle/>
          <a:p>
            <a:pPr>
              <a:spcBef>
                <a:spcPct val="50000"/>
              </a:spcBef>
            </a:pPr>
            <a:r>
              <a:rPr lang="it-IT" sz="3200"/>
              <a:t>        </a:t>
            </a:r>
            <a:r>
              <a:rPr lang="it-IT" sz="3600" b="1"/>
              <a:t>Anni</a:t>
            </a:r>
            <a:r>
              <a:rPr lang="it-IT" sz="3200"/>
              <a:t>     ?</a:t>
            </a:r>
          </a:p>
          <a:p>
            <a:pPr>
              <a:lnSpc>
                <a:spcPct val="60000"/>
              </a:lnSpc>
              <a:spcBef>
                <a:spcPct val="50000"/>
              </a:spcBef>
            </a:pPr>
            <a:r>
              <a:rPr lang="it-IT" sz="3200"/>
              <a:t>                 - 1/2</a:t>
            </a:r>
          </a:p>
          <a:p>
            <a:pPr>
              <a:lnSpc>
                <a:spcPct val="90000"/>
              </a:lnSpc>
              <a:spcBef>
                <a:spcPct val="50000"/>
              </a:spcBef>
            </a:pPr>
            <a:r>
              <a:rPr lang="it-IT" sz="3200"/>
              <a:t> </a:t>
            </a:r>
            <a:r>
              <a:rPr lang="it-IT" sz="3200" b="1">
                <a:solidFill>
                  <a:srgbClr val="FD031B"/>
                </a:solidFill>
              </a:rPr>
              <a:t>DIAGNOSI</a:t>
            </a:r>
            <a:r>
              <a:rPr lang="it-IT" sz="3200"/>
              <a:t>   0</a:t>
            </a:r>
          </a:p>
          <a:p>
            <a:pPr>
              <a:spcBef>
                <a:spcPct val="50000"/>
              </a:spcBef>
            </a:pPr>
            <a:endParaRPr lang="it-IT" sz="3200"/>
          </a:p>
          <a:p>
            <a:pPr>
              <a:lnSpc>
                <a:spcPct val="330000"/>
              </a:lnSpc>
              <a:spcBef>
                <a:spcPct val="50000"/>
              </a:spcBef>
            </a:pPr>
            <a:r>
              <a:rPr lang="it-IT" sz="3200"/>
              <a:t>                   5/6</a:t>
            </a:r>
          </a:p>
          <a:p>
            <a:pPr>
              <a:lnSpc>
                <a:spcPct val="40000"/>
              </a:lnSpc>
              <a:spcBef>
                <a:spcPct val="50000"/>
              </a:spcBef>
            </a:pPr>
            <a:r>
              <a:rPr lang="it-IT" sz="3200"/>
              <a:t>                 8/12</a:t>
            </a:r>
          </a:p>
          <a:p>
            <a:pPr>
              <a:spcBef>
                <a:spcPct val="50000"/>
              </a:spcBef>
            </a:pPr>
            <a:r>
              <a:rPr lang="it-IT" sz="3200"/>
              <a:t>                           </a:t>
            </a:r>
          </a:p>
        </p:txBody>
      </p:sp>
      <p:sp>
        <p:nvSpPr>
          <p:cNvPr id="236549" name="Line 5"/>
          <p:cNvSpPr>
            <a:spLocks noChangeShapeType="1"/>
          </p:cNvSpPr>
          <p:nvPr/>
        </p:nvSpPr>
        <p:spPr bwMode="auto">
          <a:xfrm>
            <a:off x="3386667" y="1981200"/>
            <a:ext cx="541867" cy="0"/>
          </a:xfrm>
          <a:prstGeom prst="line">
            <a:avLst/>
          </a:prstGeom>
          <a:noFill/>
          <a:ln w="38100">
            <a:solidFill>
              <a:srgbClr val="E72915"/>
            </a:solidFill>
            <a:round/>
            <a:headEnd type="none" w="sm" len="sm"/>
            <a:tailEnd type="triangle" w="med" len="med"/>
          </a:ln>
          <a:effectLst/>
        </p:spPr>
        <p:txBody>
          <a:bodyPr wrap="none" anchor="ctr"/>
          <a:lstStyle/>
          <a:p>
            <a:endParaRPr lang="it-IT"/>
          </a:p>
        </p:txBody>
      </p:sp>
      <p:sp>
        <p:nvSpPr>
          <p:cNvPr id="236550" name="Line 6"/>
          <p:cNvSpPr>
            <a:spLocks noChangeShapeType="1"/>
          </p:cNvSpPr>
          <p:nvPr/>
        </p:nvSpPr>
        <p:spPr bwMode="auto">
          <a:xfrm>
            <a:off x="3318933" y="6172200"/>
            <a:ext cx="541867" cy="0"/>
          </a:xfrm>
          <a:prstGeom prst="line">
            <a:avLst/>
          </a:prstGeom>
          <a:noFill/>
          <a:ln w="38100">
            <a:solidFill>
              <a:srgbClr val="E72915"/>
            </a:solidFill>
            <a:round/>
            <a:headEnd type="none" w="sm" len="sm"/>
            <a:tailEnd type="triangle" w="med" len="med"/>
          </a:ln>
          <a:effectLst/>
        </p:spPr>
        <p:txBody>
          <a:bodyPr wrap="none" anchor="ctr"/>
          <a:lstStyle/>
          <a:p>
            <a:endParaRPr lang="it-IT"/>
          </a:p>
        </p:txBody>
      </p:sp>
      <p:sp>
        <p:nvSpPr>
          <p:cNvPr id="236551" name="Line 7"/>
          <p:cNvSpPr>
            <a:spLocks noChangeShapeType="1"/>
          </p:cNvSpPr>
          <p:nvPr/>
        </p:nvSpPr>
        <p:spPr bwMode="auto">
          <a:xfrm>
            <a:off x="3318933" y="5562600"/>
            <a:ext cx="541867" cy="0"/>
          </a:xfrm>
          <a:prstGeom prst="line">
            <a:avLst/>
          </a:prstGeom>
          <a:noFill/>
          <a:ln w="38100">
            <a:solidFill>
              <a:srgbClr val="E72915"/>
            </a:solidFill>
            <a:round/>
            <a:headEnd type="none" w="sm" len="sm"/>
            <a:tailEnd type="triangle" w="med" len="med"/>
          </a:ln>
          <a:effectLst/>
        </p:spPr>
        <p:txBody>
          <a:bodyPr wrap="none" anchor="ctr"/>
          <a:lstStyle/>
          <a:p>
            <a:endParaRPr lang="it-IT"/>
          </a:p>
        </p:txBody>
      </p:sp>
      <p:sp>
        <p:nvSpPr>
          <p:cNvPr id="236552" name="Line 8"/>
          <p:cNvSpPr>
            <a:spLocks noChangeShapeType="1"/>
          </p:cNvSpPr>
          <p:nvPr/>
        </p:nvSpPr>
        <p:spPr bwMode="auto">
          <a:xfrm>
            <a:off x="3386667" y="3200400"/>
            <a:ext cx="541867" cy="0"/>
          </a:xfrm>
          <a:prstGeom prst="line">
            <a:avLst/>
          </a:prstGeom>
          <a:noFill/>
          <a:ln w="38100">
            <a:solidFill>
              <a:srgbClr val="E72915"/>
            </a:solidFill>
            <a:round/>
            <a:headEnd type="none" w="sm" len="sm"/>
            <a:tailEnd type="triangle" w="med" len="med"/>
          </a:ln>
          <a:effectLst/>
        </p:spPr>
        <p:txBody>
          <a:bodyPr wrap="none" anchor="ctr"/>
          <a:lstStyle/>
          <a:p>
            <a:endParaRPr lang="it-IT"/>
          </a:p>
        </p:txBody>
      </p:sp>
      <p:sp>
        <p:nvSpPr>
          <p:cNvPr id="236553" name="Line 9"/>
          <p:cNvSpPr>
            <a:spLocks noChangeShapeType="1"/>
          </p:cNvSpPr>
          <p:nvPr/>
        </p:nvSpPr>
        <p:spPr bwMode="auto">
          <a:xfrm>
            <a:off x="3386667" y="2590800"/>
            <a:ext cx="541867" cy="0"/>
          </a:xfrm>
          <a:prstGeom prst="line">
            <a:avLst/>
          </a:prstGeom>
          <a:noFill/>
          <a:ln w="38100">
            <a:solidFill>
              <a:srgbClr val="E72915"/>
            </a:solidFill>
            <a:round/>
            <a:headEnd type="none" w="sm" len="sm"/>
            <a:tailEnd type="triangle" w="med" len="med"/>
          </a:ln>
          <a:effectLst/>
        </p:spPr>
        <p:txBody>
          <a:bodyPr wrap="none" anchor="ctr"/>
          <a:lstStyle/>
          <a:p>
            <a:endParaRPr lang="it-IT"/>
          </a:p>
        </p:txBody>
      </p:sp>
      <p:sp>
        <p:nvSpPr>
          <p:cNvPr id="236554" name="Line 10"/>
          <p:cNvSpPr>
            <a:spLocks noChangeShapeType="1"/>
          </p:cNvSpPr>
          <p:nvPr/>
        </p:nvSpPr>
        <p:spPr bwMode="auto">
          <a:xfrm>
            <a:off x="880534" y="1524000"/>
            <a:ext cx="7382933" cy="0"/>
          </a:xfrm>
          <a:prstGeom prst="line">
            <a:avLst/>
          </a:prstGeom>
          <a:noFill/>
          <a:ln w="38100">
            <a:solidFill>
              <a:srgbClr val="E72915"/>
            </a:solidFill>
            <a:round/>
            <a:headEnd type="none" w="sm" len="sm"/>
            <a:tailEnd type="none" w="sm" len="sm"/>
          </a:ln>
          <a:effectLst/>
        </p:spPr>
        <p:txBody>
          <a:bodyPr wrap="none" anchor="ctr"/>
          <a:lstStyle/>
          <a:p>
            <a:endParaRPr lang="it-IT"/>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9525" y="0"/>
            <a:ext cx="9134475" cy="68580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246489" y="457201"/>
            <a:ext cx="4617156" cy="823913"/>
            <a:chOff x="1592" y="288"/>
            <a:chExt cx="3272" cy="519"/>
          </a:xfrm>
        </p:grpSpPr>
        <p:sp>
          <p:nvSpPr>
            <p:cNvPr id="349187" name="Line 3"/>
            <p:cNvSpPr>
              <a:spLocks noChangeShapeType="1"/>
            </p:cNvSpPr>
            <p:nvPr/>
          </p:nvSpPr>
          <p:spPr bwMode="auto">
            <a:xfrm>
              <a:off x="1592" y="288"/>
              <a:ext cx="3272" cy="0"/>
            </a:xfrm>
            <a:prstGeom prst="line">
              <a:avLst/>
            </a:prstGeom>
            <a:noFill/>
            <a:ln w="25400">
              <a:solidFill>
                <a:srgbClr val="FFFFFF"/>
              </a:solidFill>
              <a:round/>
              <a:headEnd/>
              <a:tailEnd/>
            </a:ln>
            <a:effectLst/>
          </p:spPr>
          <p:txBody>
            <a:bodyPr wrap="none" anchor="ctr"/>
            <a:lstStyle/>
            <a:p>
              <a:endParaRPr lang="it-IT"/>
            </a:p>
          </p:txBody>
        </p:sp>
        <p:sp>
          <p:nvSpPr>
            <p:cNvPr id="349188" name="Line 4"/>
            <p:cNvSpPr>
              <a:spLocks noChangeShapeType="1"/>
            </p:cNvSpPr>
            <p:nvPr/>
          </p:nvSpPr>
          <p:spPr bwMode="auto">
            <a:xfrm>
              <a:off x="1592" y="807"/>
              <a:ext cx="3272" cy="0"/>
            </a:xfrm>
            <a:prstGeom prst="line">
              <a:avLst/>
            </a:prstGeom>
            <a:noFill/>
            <a:ln w="25400">
              <a:solidFill>
                <a:srgbClr val="FFFFFF"/>
              </a:solidFill>
              <a:round/>
              <a:headEnd/>
              <a:tailEnd/>
            </a:ln>
            <a:effectLst/>
          </p:spPr>
          <p:txBody>
            <a:bodyPr wrap="none" anchor="ctr"/>
            <a:lstStyle/>
            <a:p>
              <a:endParaRPr lang="it-IT"/>
            </a:p>
          </p:txBody>
        </p:sp>
      </p:grpSp>
      <p:sp>
        <p:nvSpPr>
          <p:cNvPr id="349189" name="Rectangle 5"/>
          <p:cNvSpPr>
            <a:spLocks noChangeArrowheads="1"/>
          </p:cNvSpPr>
          <p:nvPr/>
        </p:nvSpPr>
        <p:spPr bwMode="auto">
          <a:xfrm>
            <a:off x="2071670" y="357166"/>
            <a:ext cx="5058886" cy="809965"/>
          </a:xfrm>
          <a:prstGeom prst="rect">
            <a:avLst/>
          </a:prstGeom>
          <a:noFill/>
          <a:ln w="12700">
            <a:noFill/>
            <a:miter lim="800000"/>
            <a:headEnd/>
            <a:tailEnd/>
          </a:ln>
          <a:effectLst/>
        </p:spPr>
        <p:txBody>
          <a:bodyPr wrap="none" lIns="90488" tIns="44450" rIns="90488" bIns="44450">
            <a:spAutoFit/>
          </a:bodyPr>
          <a:lstStyle/>
          <a:p>
            <a:pPr algn="ctr" defTabSz="762000">
              <a:lnSpc>
                <a:spcPct val="90000"/>
              </a:lnSpc>
            </a:pPr>
            <a:r>
              <a:rPr kumimoji="0" lang="it-IT" sz="2600" dirty="0">
                <a:effectLst>
                  <a:outerShdw blurRad="38100" dist="38100" dir="2700000" algn="tl">
                    <a:srgbClr val="000000"/>
                  </a:outerShdw>
                </a:effectLst>
                <a:latin typeface="Swis721 Hv BT" pitchFamily="34" charset="0"/>
              </a:rPr>
              <a:t>MALATTIA </a:t>
            </a:r>
            <a:r>
              <a:rPr kumimoji="0" lang="it-IT" sz="2600" dirty="0" err="1">
                <a:effectLst>
                  <a:outerShdw blurRad="38100" dist="38100" dir="2700000" algn="tl">
                    <a:srgbClr val="000000"/>
                  </a:outerShdw>
                </a:effectLst>
                <a:latin typeface="Swis721 Hv BT" pitchFamily="34" charset="0"/>
              </a:rPr>
              <a:t>DI</a:t>
            </a:r>
            <a:r>
              <a:rPr kumimoji="0" lang="it-IT" sz="2600" dirty="0">
                <a:effectLst>
                  <a:outerShdw blurRad="38100" dist="38100" dir="2700000" algn="tl">
                    <a:srgbClr val="000000"/>
                  </a:outerShdw>
                </a:effectLst>
                <a:latin typeface="Swis721 Hv BT" pitchFamily="34" charset="0"/>
              </a:rPr>
              <a:t> </a:t>
            </a:r>
            <a:r>
              <a:rPr kumimoji="0" lang="it-IT" sz="2600" dirty="0" smtClean="0">
                <a:effectLst>
                  <a:outerShdw blurRad="38100" dist="38100" dir="2700000" algn="tl">
                    <a:srgbClr val="000000"/>
                  </a:outerShdw>
                </a:effectLst>
                <a:latin typeface="Swis721 Hv BT" pitchFamily="34" charset="0"/>
              </a:rPr>
              <a:t>ALZHEIMER</a:t>
            </a:r>
            <a:r>
              <a:rPr kumimoji="0" lang="it-IT" sz="2600" dirty="0">
                <a:effectLst>
                  <a:outerShdw blurRad="38100" dist="38100" dir="2700000" algn="tl">
                    <a:srgbClr val="000000"/>
                  </a:outerShdw>
                </a:effectLst>
                <a:latin typeface="Swis721 Hv BT" pitchFamily="34" charset="0"/>
              </a:rPr>
              <a:t/>
            </a:r>
            <a:br>
              <a:rPr kumimoji="0" lang="it-IT" sz="2600" dirty="0">
                <a:effectLst>
                  <a:outerShdw blurRad="38100" dist="38100" dir="2700000" algn="tl">
                    <a:srgbClr val="000000"/>
                  </a:outerShdw>
                </a:effectLst>
                <a:latin typeface="Swis721 Hv BT" pitchFamily="34" charset="0"/>
              </a:rPr>
            </a:br>
            <a:r>
              <a:rPr kumimoji="0" lang="it-IT" sz="2600" dirty="0">
                <a:effectLst>
                  <a:outerShdw blurRad="38100" dist="38100" dir="2700000" algn="tl">
                    <a:srgbClr val="000000"/>
                  </a:outerShdw>
                </a:effectLst>
                <a:latin typeface="Swis721 Hv BT" pitchFamily="34" charset="0"/>
              </a:rPr>
              <a:t>OBIETTIVI DEL TRATTAMENTO</a:t>
            </a:r>
          </a:p>
        </p:txBody>
      </p:sp>
      <p:sp>
        <p:nvSpPr>
          <p:cNvPr id="349190" name="Oval 6"/>
          <p:cNvSpPr>
            <a:spLocks noChangeArrowheads="1"/>
          </p:cNvSpPr>
          <p:nvPr/>
        </p:nvSpPr>
        <p:spPr bwMode="auto">
          <a:xfrm>
            <a:off x="639234" y="1592264"/>
            <a:ext cx="103011" cy="109537"/>
          </a:xfrm>
          <a:prstGeom prst="ellipse">
            <a:avLst/>
          </a:prstGeom>
          <a:solidFill>
            <a:srgbClr val="FFFFFF"/>
          </a:solidFill>
          <a:ln w="12700">
            <a:noFill/>
            <a:round/>
            <a:headEnd/>
            <a:tailEnd/>
          </a:ln>
          <a:effectLst>
            <a:outerShdw dist="35921" dir="2700000" algn="ctr" rotWithShape="0">
              <a:schemeClr val="tx1"/>
            </a:outerShdw>
          </a:effectLst>
        </p:spPr>
        <p:txBody>
          <a:bodyPr wrap="none" anchor="ctr"/>
          <a:lstStyle/>
          <a:p>
            <a:endParaRPr lang="it-IT"/>
          </a:p>
        </p:txBody>
      </p:sp>
      <p:sp>
        <p:nvSpPr>
          <p:cNvPr id="349191" name="Rectangle 7"/>
          <p:cNvSpPr>
            <a:spLocks noChangeArrowheads="1"/>
          </p:cNvSpPr>
          <p:nvPr/>
        </p:nvSpPr>
        <p:spPr bwMode="auto">
          <a:xfrm>
            <a:off x="794456" y="1535113"/>
            <a:ext cx="3183467" cy="612988"/>
          </a:xfrm>
          <a:prstGeom prst="rect">
            <a:avLst/>
          </a:prstGeom>
          <a:noFill/>
          <a:ln w="12700">
            <a:noFill/>
            <a:miter lim="800000"/>
            <a:headEnd/>
            <a:tailEnd/>
          </a:ln>
          <a:effectLst/>
        </p:spPr>
        <p:txBody>
          <a:bodyPr lIns="90488" tIns="44450" rIns="90488" bIns="44450">
            <a:spAutoFit/>
          </a:bodyPr>
          <a:lstStyle/>
          <a:p>
            <a:pPr algn="l" defTabSz="762000">
              <a:lnSpc>
                <a:spcPct val="85000"/>
              </a:lnSpc>
            </a:pPr>
            <a:r>
              <a:rPr kumimoji="0" lang="it-IT" sz="2000" dirty="0">
                <a:effectLst>
                  <a:outerShdw blurRad="38100" dist="38100" dir="2700000" algn="tl">
                    <a:srgbClr val="000000"/>
                  </a:outerShdw>
                </a:effectLst>
                <a:latin typeface="Swis721 Hv BT" pitchFamily="34" charset="0"/>
              </a:rPr>
              <a:t>Ottimizzazione funzioni cognitive</a:t>
            </a:r>
          </a:p>
        </p:txBody>
      </p:sp>
      <p:sp>
        <p:nvSpPr>
          <p:cNvPr id="349192" name="Rectangle 8"/>
          <p:cNvSpPr>
            <a:spLocks noChangeArrowheads="1"/>
          </p:cNvSpPr>
          <p:nvPr/>
        </p:nvSpPr>
        <p:spPr bwMode="auto">
          <a:xfrm>
            <a:off x="4452056" y="1536701"/>
            <a:ext cx="4080933" cy="612988"/>
          </a:xfrm>
          <a:prstGeom prst="rect">
            <a:avLst/>
          </a:prstGeom>
          <a:noFill/>
          <a:ln w="12700">
            <a:noFill/>
            <a:miter lim="800000"/>
            <a:headEnd/>
            <a:tailEnd/>
          </a:ln>
          <a:effectLst/>
        </p:spPr>
        <p:txBody>
          <a:bodyPr lIns="90488" tIns="44450" rIns="90488" bIns="44450">
            <a:spAutoFit/>
          </a:bodyPr>
          <a:lstStyle/>
          <a:p>
            <a:pPr algn="l" defTabSz="762000">
              <a:lnSpc>
                <a:spcPct val="85000"/>
              </a:lnSpc>
            </a:pPr>
            <a:r>
              <a:rPr kumimoji="0" lang="it-IT" sz="2000" dirty="0">
                <a:effectLst>
                  <a:outerShdw blurRad="38100" dist="38100" dir="2700000" algn="tl">
                    <a:srgbClr val="000000"/>
                  </a:outerShdw>
                </a:effectLst>
                <a:latin typeface="Swis721 Hv BT" pitchFamily="34" charset="0"/>
              </a:rPr>
              <a:t>Terapie specifiche, riabilitazione cognitiva</a:t>
            </a:r>
          </a:p>
        </p:txBody>
      </p:sp>
      <p:sp>
        <p:nvSpPr>
          <p:cNvPr id="349193" name="Rectangle 9"/>
          <p:cNvSpPr>
            <a:spLocks noChangeArrowheads="1"/>
          </p:cNvSpPr>
          <p:nvPr/>
        </p:nvSpPr>
        <p:spPr bwMode="auto">
          <a:xfrm>
            <a:off x="794456" y="2205039"/>
            <a:ext cx="3843867" cy="612988"/>
          </a:xfrm>
          <a:prstGeom prst="rect">
            <a:avLst/>
          </a:prstGeom>
          <a:noFill/>
          <a:ln w="12700">
            <a:noFill/>
            <a:miter lim="800000"/>
            <a:headEnd/>
            <a:tailEnd/>
          </a:ln>
          <a:effectLst/>
        </p:spPr>
        <p:txBody>
          <a:bodyPr lIns="90488" tIns="44450" rIns="90488" bIns="44450">
            <a:spAutoFit/>
          </a:bodyPr>
          <a:lstStyle/>
          <a:p>
            <a:pPr algn="l" defTabSz="762000">
              <a:lnSpc>
                <a:spcPct val="85000"/>
              </a:lnSpc>
            </a:pPr>
            <a:r>
              <a:rPr kumimoji="0" lang="it-IT" sz="2000" dirty="0">
                <a:effectLst>
                  <a:outerShdw blurRad="38100" dist="38100" dir="2700000" algn="tl">
                    <a:srgbClr val="000000"/>
                  </a:outerShdw>
                </a:effectLst>
                <a:latin typeface="Swis721 Hv BT" pitchFamily="34" charset="0"/>
              </a:rPr>
              <a:t>Controllo dei sintomi comportamentali</a:t>
            </a:r>
          </a:p>
        </p:txBody>
      </p:sp>
      <p:sp>
        <p:nvSpPr>
          <p:cNvPr id="349194" name="Rectangle 10"/>
          <p:cNvSpPr>
            <a:spLocks noChangeArrowheads="1"/>
          </p:cNvSpPr>
          <p:nvPr/>
        </p:nvSpPr>
        <p:spPr bwMode="auto">
          <a:xfrm>
            <a:off x="4452056" y="2203451"/>
            <a:ext cx="4049034" cy="612988"/>
          </a:xfrm>
          <a:prstGeom prst="rect">
            <a:avLst/>
          </a:prstGeom>
          <a:noFill/>
          <a:ln w="12700">
            <a:noFill/>
            <a:miter lim="800000"/>
            <a:headEnd/>
            <a:tailEnd/>
          </a:ln>
          <a:effectLst/>
        </p:spPr>
        <p:txBody>
          <a:bodyPr wrap="square" lIns="90488" tIns="44450" rIns="90488" bIns="44450">
            <a:spAutoFit/>
          </a:bodyPr>
          <a:lstStyle/>
          <a:p>
            <a:pPr algn="l" defTabSz="762000">
              <a:lnSpc>
                <a:spcPct val="85000"/>
              </a:lnSpc>
            </a:pPr>
            <a:r>
              <a:rPr kumimoji="0" lang="it-IT" sz="2000" dirty="0">
                <a:effectLst>
                  <a:outerShdw blurRad="38100" dist="38100" dir="2700000" algn="tl">
                    <a:srgbClr val="000000"/>
                  </a:outerShdw>
                </a:effectLst>
                <a:latin typeface="Swis721 Hv BT" pitchFamily="34" charset="0"/>
              </a:rPr>
              <a:t>Terapie non-farmacologiche e farmacologiche</a:t>
            </a:r>
          </a:p>
        </p:txBody>
      </p:sp>
      <p:sp>
        <p:nvSpPr>
          <p:cNvPr id="349195" name="Rectangle 11"/>
          <p:cNvSpPr>
            <a:spLocks noChangeArrowheads="1"/>
          </p:cNvSpPr>
          <p:nvPr/>
        </p:nvSpPr>
        <p:spPr bwMode="auto">
          <a:xfrm>
            <a:off x="794456" y="2892426"/>
            <a:ext cx="3386667" cy="612988"/>
          </a:xfrm>
          <a:prstGeom prst="rect">
            <a:avLst/>
          </a:prstGeom>
          <a:noFill/>
          <a:ln w="12700">
            <a:noFill/>
            <a:miter lim="800000"/>
            <a:headEnd/>
            <a:tailEnd/>
          </a:ln>
          <a:effectLst/>
        </p:spPr>
        <p:txBody>
          <a:bodyPr lIns="90488" tIns="44450" rIns="90488" bIns="44450">
            <a:spAutoFit/>
          </a:bodyPr>
          <a:lstStyle/>
          <a:p>
            <a:pPr algn="l" defTabSz="762000">
              <a:lnSpc>
                <a:spcPct val="85000"/>
              </a:lnSpc>
            </a:pPr>
            <a:r>
              <a:rPr kumimoji="0" lang="it-IT" sz="2000" dirty="0">
                <a:effectLst>
                  <a:outerShdw blurRad="38100" dist="38100" dir="2700000" algn="tl">
                    <a:srgbClr val="000000"/>
                  </a:outerShdw>
                </a:effectLst>
                <a:latin typeface="Swis721 Hv BT" pitchFamily="34" charset="0"/>
              </a:rPr>
              <a:t>Ottimizzazione dello stato funzionale</a:t>
            </a:r>
          </a:p>
        </p:txBody>
      </p:sp>
      <p:sp>
        <p:nvSpPr>
          <p:cNvPr id="349196" name="Rectangle 12"/>
          <p:cNvSpPr>
            <a:spLocks noChangeArrowheads="1"/>
          </p:cNvSpPr>
          <p:nvPr/>
        </p:nvSpPr>
        <p:spPr bwMode="auto">
          <a:xfrm>
            <a:off x="4452056" y="2892425"/>
            <a:ext cx="4440424" cy="1136208"/>
          </a:xfrm>
          <a:prstGeom prst="rect">
            <a:avLst/>
          </a:prstGeom>
          <a:noFill/>
          <a:ln w="12700">
            <a:noFill/>
            <a:miter lim="800000"/>
            <a:headEnd/>
            <a:tailEnd/>
          </a:ln>
          <a:effectLst/>
        </p:spPr>
        <p:txBody>
          <a:bodyPr wrap="square" lIns="90488" tIns="44450" rIns="90488" bIns="44450">
            <a:spAutoFit/>
          </a:bodyPr>
          <a:lstStyle/>
          <a:p>
            <a:pPr algn="l" defTabSz="762000">
              <a:lnSpc>
                <a:spcPct val="85000"/>
              </a:lnSpc>
            </a:pPr>
            <a:r>
              <a:rPr kumimoji="0" lang="it-IT" sz="2000" dirty="0">
                <a:effectLst>
                  <a:outerShdw blurRad="38100" dist="38100" dir="2700000" algn="tl">
                    <a:srgbClr val="000000"/>
                  </a:outerShdw>
                </a:effectLst>
                <a:latin typeface="Swis721 Hv BT" pitchFamily="34" charset="0"/>
              </a:rPr>
              <a:t>Valutare terapie concomitanti, intervenire sull’ambiente, stimolare attività fisica, mentale e adeguata nutrizione</a:t>
            </a:r>
          </a:p>
        </p:txBody>
      </p:sp>
      <p:sp>
        <p:nvSpPr>
          <p:cNvPr id="349197" name="Rectangle 13"/>
          <p:cNvSpPr>
            <a:spLocks noChangeArrowheads="1"/>
          </p:cNvSpPr>
          <p:nvPr/>
        </p:nvSpPr>
        <p:spPr bwMode="auto">
          <a:xfrm>
            <a:off x="794456" y="4079876"/>
            <a:ext cx="3183467" cy="612988"/>
          </a:xfrm>
          <a:prstGeom prst="rect">
            <a:avLst/>
          </a:prstGeom>
          <a:noFill/>
          <a:ln w="12700">
            <a:noFill/>
            <a:miter lim="800000"/>
            <a:headEnd/>
            <a:tailEnd/>
          </a:ln>
          <a:effectLst/>
        </p:spPr>
        <p:txBody>
          <a:bodyPr lIns="90488" tIns="44450" rIns="90488" bIns="44450">
            <a:spAutoFit/>
          </a:bodyPr>
          <a:lstStyle/>
          <a:p>
            <a:pPr algn="l" defTabSz="762000">
              <a:lnSpc>
                <a:spcPct val="85000"/>
              </a:lnSpc>
            </a:pPr>
            <a:r>
              <a:rPr kumimoji="0" lang="it-IT" sz="2000" dirty="0">
                <a:effectLst>
                  <a:outerShdw blurRad="38100" dist="38100" dir="2700000" algn="tl">
                    <a:srgbClr val="000000"/>
                  </a:outerShdw>
                </a:effectLst>
                <a:latin typeface="Swis721 Hv BT" pitchFamily="34" charset="0"/>
              </a:rPr>
              <a:t>Prevenzione o trattamento delle complicanze</a:t>
            </a:r>
          </a:p>
        </p:txBody>
      </p:sp>
      <p:sp>
        <p:nvSpPr>
          <p:cNvPr id="349198" name="Rectangle 14"/>
          <p:cNvSpPr>
            <a:spLocks noChangeArrowheads="1"/>
          </p:cNvSpPr>
          <p:nvPr/>
        </p:nvSpPr>
        <p:spPr bwMode="auto">
          <a:xfrm>
            <a:off x="4452056" y="4076701"/>
            <a:ext cx="4131733" cy="612988"/>
          </a:xfrm>
          <a:prstGeom prst="rect">
            <a:avLst/>
          </a:prstGeom>
          <a:noFill/>
          <a:ln w="12700">
            <a:noFill/>
            <a:miter lim="800000"/>
            <a:headEnd/>
            <a:tailEnd/>
          </a:ln>
          <a:effectLst/>
        </p:spPr>
        <p:txBody>
          <a:bodyPr lIns="90488" tIns="44450" rIns="90488" bIns="44450">
            <a:spAutoFit/>
          </a:bodyPr>
          <a:lstStyle/>
          <a:p>
            <a:pPr algn="l" defTabSz="762000">
              <a:lnSpc>
                <a:spcPct val="85000"/>
              </a:lnSpc>
            </a:pPr>
            <a:r>
              <a:rPr kumimoji="0" lang="it-IT" sz="2000" dirty="0">
                <a:effectLst>
                  <a:outerShdw blurRad="38100" dist="38100" dir="2700000" algn="tl">
                    <a:srgbClr val="000000"/>
                  </a:outerShdw>
                </a:effectLst>
                <a:latin typeface="Swis721 Hv BT" pitchFamily="34" charset="0"/>
              </a:rPr>
              <a:t>Es. cadute, incontinenza, malnutrizione</a:t>
            </a:r>
          </a:p>
        </p:txBody>
      </p:sp>
      <p:sp>
        <p:nvSpPr>
          <p:cNvPr id="349199" name="Rectangle 15"/>
          <p:cNvSpPr>
            <a:spLocks noChangeArrowheads="1"/>
          </p:cNvSpPr>
          <p:nvPr/>
        </p:nvSpPr>
        <p:spPr bwMode="auto">
          <a:xfrm>
            <a:off x="794456" y="4784726"/>
            <a:ext cx="2573867" cy="612988"/>
          </a:xfrm>
          <a:prstGeom prst="rect">
            <a:avLst/>
          </a:prstGeom>
          <a:noFill/>
          <a:ln w="12700">
            <a:noFill/>
            <a:miter lim="800000"/>
            <a:headEnd/>
            <a:tailEnd/>
          </a:ln>
          <a:effectLst/>
        </p:spPr>
        <p:txBody>
          <a:bodyPr lIns="90488" tIns="44450" rIns="90488" bIns="44450">
            <a:spAutoFit/>
          </a:bodyPr>
          <a:lstStyle/>
          <a:p>
            <a:pPr algn="l" defTabSz="762000">
              <a:lnSpc>
                <a:spcPct val="85000"/>
              </a:lnSpc>
            </a:pPr>
            <a:r>
              <a:rPr kumimoji="0" lang="it-IT" sz="2000" dirty="0">
                <a:effectLst>
                  <a:outerShdw blurRad="38100" dist="38100" dir="2700000" algn="tl">
                    <a:srgbClr val="000000"/>
                  </a:outerShdw>
                </a:effectLst>
                <a:latin typeface="Swis721 Hv BT" pitchFamily="34" charset="0"/>
              </a:rPr>
              <a:t>Fornire informazioni a </a:t>
            </a:r>
            <a:r>
              <a:rPr kumimoji="0" lang="it-IT" sz="2000" dirty="0" err="1">
                <a:effectLst>
                  <a:outerShdw blurRad="38100" dist="38100" dir="2700000" algn="tl">
                    <a:srgbClr val="000000"/>
                  </a:outerShdw>
                </a:effectLst>
                <a:latin typeface="Swis721 Hv BT" pitchFamily="34" charset="0"/>
              </a:rPr>
              <a:t>pz</a:t>
            </a:r>
            <a:r>
              <a:rPr kumimoji="0" lang="it-IT" sz="2000" dirty="0">
                <a:effectLst>
                  <a:outerShdw blurRad="38100" dist="38100" dir="2700000" algn="tl">
                    <a:srgbClr val="000000"/>
                  </a:outerShdw>
                </a:effectLst>
                <a:latin typeface="Swis721 Hv BT" pitchFamily="34" charset="0"/>
              </a:rPr>
              <a:t> e famiglia</a:t>
            </a:r>
          </a:p>
        </p:txBody>
      </p:sp>
      <p:sp>
        <p:nvSpPr>
          <p:cNvPr id="349200" name="Rectangle 16"/>
          <p:cNvSpPr>
            <a:spLocks noChangeArrowheads="1"/>
          </p:cNvSpPr>
          <p:nvPr/>
        </p:nvSpPr>
        <p:spPr bwMode="auto">
          <a:xfrm>
            <a:off x="4452056" y="4786314"/>
            <a:ext cx="4267200" cy="612988"/>
          </a:xfrm>
          <a:prstGeom prst="rect">
            <a:avLst/>
          </a:prstGeom>
          <a:noFill/>
          <a:ln w="12700">
            <a:noFill/>
            <a:miter lim="800000"/>
            <a:headEnd/>
            <a:tailEnd/>
          </a:ln>
          <a:effectLst/>
        </p:spPr>
        <p:txBody>
          <a:bodyPr lIns="90488" tIns="44450" rIns="90488" bIns="44450">
            <a:spAutoFit/>
          </a:bodyPr>
          <a:lstStyle/>
          <a:p>
            <a:pPr algn="l" defTabSz="762000">
              <a:lnSpc>
                <a:spcPct val="85000"/>
              </a:lnSpc>
            </a:pPr>
            <a:r>
              <a:rPr kumimoji="0" lang="it-IT" sz="2000" dirty="0">
                <a:effectLst>
                  <a:outerShdw blurRad="38100" dist="38100" dir="2700000" algn="tl">
                    <a:srgbClr val="000000"/>
                  </a:outerShdw>
                </a:effectLst>
                <a:latin typeface="Swis721 Hv BT" pitchFamily="34" charset="0"/>
              </a:rPr>
              <a:t>Natura, evoluzione, prognosi della malattia e possibilità di intervento</a:t>
            </a:r>
          </a:p>
        </p:txBody>
      </p:sp>
      <p:sp>
        <p:nvSpPr>
          <p:cNvPr id="349201" name="Rectangle 17"/>
          <p:cNvSpPr>
            <a:spLocks noChangeArrowheads="1"/>
          </p:cNvSpPr>
          <p:nvPr/>
        </p:nvSpPr>
        <p:spPr bwMode="auto">
          <a:xfrm>
            <a:off x="794456" y="5451475"/>
            <a:ext cx="3251200" cy="874598"/>
          </a:xfrm>
          <a:prstGeom prst="rect">
            <a:avLst/>
          </a:prstGeom>
          <a:noFill/>
          <a:ln w="12700">
            <a:noFill/>
            <a:miter lim="800000"/>
            <a:headEnd/>
            <a:tailEnd/>
          </a:ln>
          <a:effectLst/>
        </p:spPr>
        <p:txBody>
          <a:bodyPr lIns="90488" tIns="44450" rIns="90488" bIns="44450">
            <a:spAutoFit/>
          </a:bodyPr>
          <a:lstStyle/>
          <a:p>
            <a:pPr algn="l" defTabSz="762000">
              <a:lnSpc>
                <a:spcPct val="85000"/>
              </a:lnSpc>
            </a:pPr>
            <a:r>
              <a:rPr kumimoji="0" lang="it-IT" sz="2000" dirty="0">
                <a:effectLst>
                  <a:outerShdw blurRad="38100" dist="38100" dir="2700000" algn="tl">
                    <a:srgbClr val="000000"/>
                  </a:outerShdw>
                </a:effectLst>
                <a:latin typeface="Swis721 Hv BT" pitchFamily="34" charset="0"/>
              </a:rPr>
              <a:t>Fornire supporti socio-assistenziali e consulenze a </a:t>
            </a:r>
            <a:r>
              <a:rPr kumimoji="0" lang="it-IT" sz="2000" dirty="0" err="1">
                <a:effectLst>
                  <a:outerShdw blurRad="38100" dist="38100" dir="2700000" algn="tl">
                    <a:srgbClr val="000000"/>
                  </a:outerShdw>
                </a:effectLst>
                <a:latin typeface="Swis721 Hv BT" pitchFamily="34" charset="0"/>
              </a:rPr>
              <a:t>pz</a:t>
            </a:r>
            <a:r>
              <a:rPr kumimoji="0" lang="it-IT" sz="2000" dirty="0">
                <a:effectLst>
                  <a:outerShdw blurRad="38100" dist="38100" dir="2700000" algn="tl">
                    <a:srgbClr val="000000"/>
                  </a:outerShdw>
                </a:effectLst>
                <a:latin typeface="Swis721 Hv BT" pitchFamily="34" charset="0"/>
              </a:rPr>
              <a:t> e famiglia</a:t>
            </a:r>
          </a:p>
        </p:txBody>
      </p:sp>
      <p:sp>
        <p:nvSpPr>
          <p:cNvPr id="349202" name="Rectangle 18"/>
          <p:cNvSpPr>
            <a:spLocks noChangeArrowheads="1"/>
          </p:cNvSpPr>
          <p:nvPr/>
        </p:nvSpPr>
        <p:spPr bwMode="auto">
          <a:xfrm>
            <a:off x="4452056" y="5453064"/>
            <a:ext cx="4148667" cy="874598"/>
          </a:xfrm>
          <a:prstGeom prst="rect">
            <a:avLst/>
          </a:prstGeom>
          <a:noFill/>
          <a:ln w="12700">
            <a:noFill/>
            <a:miter lim="800000"/>
            <a:headEnd/>
            <a:tailEnd/>
          </a:ln>
          <a:effectLst/>
        </p:spPr>
        <p:txBody>
          <a:bodyPr lIns="90488" tIns="44450" rIns="90488" bIns="44450">
            <a:spAutoFit/>
          </a:bodyPr>
          <a:lstStyle/>
          <a:p>
            <a:pPr algn="l" defTabSz="762000">
              <a:lnSpc>
                <a:spcPct val="85000"/>
              </a:lnSpc>
            </a:pPr>
            <a:r>
              <a:rPr kumimoji="0" lang="it-IT" sz="2000" dirty="0">
                <a:effectLst>
                  <a:outerShdw blurRad="38100" dist="38100" dir="2700000" algn="tl">
                    <a:srgbClr val="000000"/>
                  </a:outerShdw>
                </a:effectLst>
                <a:latin typeface="Swis721 Hv BT" pitchFamily="34" charset="0"/>
              </a:rPr>
              <a:t>Servizi assistenziali, supporto economico e psicologico, consulenza legale ed etica</a:t>
            </a:r>
          </a:p>
        </p:txBody>
      </p:sp>
      <p:sp>
        <p:nvSpPr>
          <p:cNvPr id="349203" name="Oval 19"/>
          <p:cNvSpPr>
            <a:spLocks noChangeArrowheads="1"/>
          </p:cNvSpPr>
          <p:nvPr/>
        </p:nvSpPr>
        <p:spPr bwMode="auto">
          <a:xfrm>
            <a:off x="639234" y="2297114"/>
            <a:ext cx="103011" cy="109537"/>
          </a:xfrm>
          <a:prstGeom prst="ellipse">
            <a:avLst/>
          </a:prstGeom>
          <a:solidFill>
            <a:srgbClr val="FFFFFF"/>
          </a:solidFill>
          <a:ln w="12700">
            <a:noFill/>
            <a:round/>
            <a:headEnd/>
            <a:tailEnd/>
          </a:ln>
          <a:effectLst>
            <a:outerShdw dist="35921" dir="2700000" algn="ctr" rotWithShape="0">
              <a:schemeClr val="tx1"/>
            </a:outerShdw>
          </a:effectLst>
        </p:spPr>
        <p:txBody>
          <a:bodyPr wrap="none" anchor="ctr"/>
          <a:lstStyle/>
          <a:p>
            <a:endParaRPr lang="it-IT"/>
          </a:p>
        </p:txBody>
      </p:sp>
      <p:sp>
        <p:nvSpPr>
          <p:cNvPr id="349204" name="Oval 20"/>
          <p:cNvSpPr>
            <a:spLocks noChangeArrowheads="1"/>
          </p:cNvSpPr>
          <p:nvPr/>
        </p:nvSpPr>
        <p:spPr bwMode="auto">
          <a:xfrm>
            <a:off x="639234" y="2989264"/>
            <a:ext cx="103011" cy="109537"/>
          </a:xfrm>
          <a:prstGeom prst="ellipse">
            <a:avLst/>
          </a:prstGeom>
          <a:solidFill>
            <a:srgbClr val="FFFFFF"/>
          </a:solidFill>
          <a:ln w="12700">
            <a:noFill/>
            <a:round/>
            <a:headEnd/>
            <a:tailEnd/>
          </a:ln>
          <a:effectLst>
            <a:outerShdw dist="35921" dir="2700000" algn="ctr" rotWithShape="0">
              <a:schemeClr val="tx1"/>
            </a:outerShdw>
          </a:effectLst>
        </p:spPr>
        <p:txBody>
          <a:bodyPr wrap="none" anchor="ctr"/>
          <a:lstStyle/>
          <a:p>
            <a:endParaRPr lang="it-IT"/>
          </a:p>
        </p:txBody>
      </p:sp>
      <p:sp>
        <p:nvSpPr>
          <p:cNvPr id="349205" name="Oval 21"/>
          <p:cNvSpPr>
            <a:spLocks noChangeArrowheads="1"/>
          </p:cNvSpPr>
          <p:nvPr/>
        </p:nvSpPr>
        <p:spPr bwMode="auto">
          <a:xfrm>
            <a:off x="639234" y="4189414"/>
            <a:ext cx="103011" cy="109537"/>
          </a:xfrm>
          <a:prstGeom prst="ellipse">
            <a:avLst/>
          </a:prstGeom>
          <a:solidFill>
            <a:srgbClr val="FFFFFF"/>
          </a:solidFill>
          <a:ln w="12700">
            <a:noFill/>
            <a:round/>
            <a:headEnd/>
            <a:tailEnd/>
          </a:ln>
          <a:effectLst>
            <a:outerShdw dist="35921" dir="2700000" algn="ctr" rotWithShape="0">
              <a:schemeClr val="tx1"/>
            </a:outerShdw>
          </a:effectLst>
        </p:spPr>
        <p:txBody>
          <a:bodyPr wrap="none" anchor="ctr"/>
          <a:lstStyle/>
          <a:p>
            <a:endParaRPr lang="it-IT"/>
          </a:p>
        </p:txBody>
      </p:sp>
      <p:sp>
        <p:nvSpPr>
          <p:cNvPr id="349206" name="Oval 22"/>
          <p:cNvSpPr>
            <a:spLocks noChangeArrowheads="1"/>
          </p:cNvSpPr>
          <p:nvPr/>
        </p:nvSpPr>
        <p:spPr bwMode="auto">
          <a:xfrm>
            <a:off x="639234" y="4875214"/>
            <a:ext cx="103011" cy="109537"/>
          </a:xfrm>
          <a:prstGeom prst="ellipse">
            <a:avLst/>
          </a:prstGeom>
          <a:solidFill>
            <a:srgbClr val="FFFFFF"/>
          </a:solidFill>
          <a:ln w="12700">
            <a:noFill/>
            <a:round/>
            <a:headEnd/>
            <a:tailEnd/>
          </a:ln>
          <a:effectLst>
            <a:outerShdw dist="35921" dir="2700000" algn="ctr" rotWithShape="0">
              <a:schemeClr val="tx1"/>
            </a:outerShdw>
          </a:effectLst>
        </p:spPr>
        <p:txBody>
          <a:bodyPr wrap="none" anchor="ctr"/>
          <a:lstStyle/>
          <a:p>
            <a:endParaRPr lang="it-IT"/>
          </a:p>
        </p:txBody>
      </p:sp>
      <p:sp>
        <p:nvSpPr>
          <p:cNvPr id="349207" name="Oval 23"/>
          <p:cNvSpPr>
            <a:spLocks noChangeArrowheads="1"/>
          </p:cNvSpPr>
          <p:nvPr/>
        </p:nvSpPr>
        <p:spPr bwMode="auto">
          <a:xfrm>
            <a:off x="639234" y="5548314"/>
            <a:ext cx="103011" cy="109537"/>
          </a:xfrm>
          <a:prstGeom prst="ellipse">
            <a:avLst/>
          </a:prstGeom>
          <a:solidFill>
            <a:srgbClr val="FFFFFF"/>
          </a:solidFill>
          <a:ln w="12700">
            <a:noFill/>
            <a:round/>
            <a:headEnd/>
            <a:tailEnd/>
          </a:ln>
          <a:effectLst>
            <a:outerShdw dist="35921" dir="2700000" algn="ctr" rotWithShape="0">
              <a:schemeClr val="tx1"/>
            </a:outerShdw>
          </a:effectLst>
        </p:spPr>
        <p:txBody>
          <a:bodyPr wrap="none" anchor="ctr"/>
          <a:lstStyle/>
          <a:p>
            <a:endParaRPr lang="it-IT"/>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Conclusioni</a:t>
            </a:r>
            <a:endParaRPr lang="it-IT" dirty="0"/>
          </a:p>
        </p:txBody>
      </p:sp>
      <p:sp>
        <p:nvSpPr>
          <p:cNvPr id="3" name="Segnaposto contenuto 2"/>
          <p:cNvSpPr>
            <a:spLocks noGrp="1"/>
          </p:cNvSpPr>
          <p:nvPr>
            <p:ph idx="1"/>
          </p:nvPr>
        </p:nvSpPr>
        <p:spPr>
          <a:xfrm>
            <a:off x="395536" y="1340768"/>
            <a:ext cx="8229600" cy="4896544"/>
          </a:xfrm>
        </p:spPr>
        <p:txBody>
          <a:bodyPr>
            <a:normAutofit fontScale="92500" lnSpcReduction="20000"/>
          </a:bodyPr>
          <a:lstStyle/>
          <a:p>
            <a:r>
              <a:rPr lang="it-IT" dirty="0" smtClean="0"/>
              <a:t>Troppo poco spesso un paziente di cui si sospetta una diagnosi neurologica non viene inviato subito allo specialista</a:t>
            </a:r>
          </a:p>
          <a:p>
            <a:r>
              <a:rPr lang="it-IT" dirty="0" smtClean="0"/>
              <a:t>Troppo spesso il curante delega lo specialista al trattamento del paziente nella fase della cronicità</a:t>
            </a:r>
          </a:p>
          <a:p>
            <a:r>
              <a:rPr lang="it-IT" dirty="0" smtClean="0"/>
              <a:t>Troppo spesso lo specialista non coinvolge il curante nelle scelte strategiche di terapia </a:t>
            </a:r>
          </a:p>
          <a:p>
            <a:r>
              <a:rPr lang="it-IT" dirty="0" smtClean="0"/>
              <a:t>Bisogna sviluppare una interazione che veda il curante e lo specialista affrontare insieme tutte le fasi della malattia, ciascuno con un ruolo che può solo integrare ciò che fa il collega e non sostituirsi a questo </a:t>
            </a:r>
            <a:endParaRPr lang="it-IT"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034" y="571480"/>
            <a:ext cx="8229600" cy="1143000"/>
          </a:xfrm>
        </p:spPr>
        <p:txBody>
          <a:bodyPr>
            <a:normAutofit fontScale="90000"/>
          </a:bodyPr>
          <a:lstStyle/>
          <a:p>
            <a:r>
              <a:rPr lang="it-IT" dirty="0" smtClean="0"/>
              <a:t>L’organizzazione degli ambulatori della neurologia nell’ospedale di San Giovanni di Dio</a:t>
            </a:r>
            <a:endParaRPr lang="it-IT" dirty="0"/>
          </a:p>
        </p:txBody>
      </p:sp>
      <p:pic>
        <p:nvPicPr>
          <p:cNvPr id="3" name="Segnaposto contenuto 4" descr="nuovoosp.jpg"/>
          <p:cNvPicPr>
            <a:picLocks noChangeAspect="1"/>
          </p:cNvPicPr>
          <p:nvPr/>
        </p:nvPicPr>
        <p:blipFill>
          <a:blip r:embed="rId2" cstate="print"/>
          <a:srcRect t="-13699" b="-13699"/>
          <a:stretch>
            <a:fillRect/>
          </a:stretch>
        </p:blipFill>
        <p:spPr bwMode="auto">
          <a:xfrm>
            <a:off x="2214546" y="1793151"/>
            <a:ext cx="4572032" cy="4479548"/>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t>Tre malattie neurologiche che hanno un importante rilievo epidemiologico</a:t>
            </a:r>
            <a:endParaRPr lang="it-IT" sz="3600" dirty="0"/>
          </a:p>
        </p:txBody>
      </p:sp>
      <p:sp>
        <p:nvSpPr>
          <p:cNvPr id="3" name="Segnaposto contenuto 2"/>
          <p:cNvSpPr>
            <a:spLocks noGrp="1"/>
          </p:cNvSpPr>
          <p:nvPr>
            <p:ph idx="1"/>
          </p:nvPr>
        </p:nvSpPr>
        <p:spPr>
          <a:xfrm>
            <a:off x="457200" y="1600201"/>
            <a:ext cx="8229600" cy="2043114"/>
          </a:xfrm>
        </p:spPr>
        <p:txBody>
          <a:bodyPr/>
          <a:lstStyle/>
          <a:p>
            <a:r>
              <a:rPr lang="it-IT" dirty="0" smtClean="0"/>
              <a:t>Le epilessie</a:t>
            </a:r>
          </a:p>
          <a:p>
            <a:r>
              <a:rPr lang="it-IT" dirty="0" smtClean="0"/>
              <a:t>Il parkinson ed i disturbi del movimento</a:t>
            </a:r>
          </a:p>
          <a:p>
            <a:r>
              <a:rPr lang="it-IT" dirty="0" smtClean="0"/>
              <a:t>I disturbi della sfera cognitiva</a:t>
            </a:r>
            <a:endParaRPr lang="it-IT" dirty="0"/>
          </a:p>
        </p:txBody>
      </p:sp>
      <p:sp>
        <p:nvSpPr>
          <p:cNvPr id="4" name="CasellaDiTesto 3"/>
          <p:cNvSpPr txBox="1"/>
          <p:nvPr/>
        </p:nvSpPr>
        <p:spPr>
          <a:xfrm>
            <a:off x="428596" y="3643314"/>
            <a:ext cx="8286808" cy="2523768"/>
          </a:xfrm>
          <a:prstGeom prst="rect">
            <a:avLst/>
          </a:prstGeom>
          <a:noFill/>
          <a:ln>
            <a:solidFill>
              <a:srgbClr val="FF0000"/>
            </a:solidFill>
          </a:ln>
        </p:spPr>
        <p:txBody>
          <a:bodyPr wrap="square" rtlCol="0">
            <a:spAutoFit/>
          </a:bodyPr>
          <a:lstStyle/>
          <a:p>
            <a:pPr algn="ctr"/>
            <a:r>
              <a:rPr lang="it-IT" sz="2800" dirty="0" smtClean="0"/>
              <a:t>Per ciascuna di queste patologie analizziamo le interazioni tra curante e specialista in due differenti fasi</a:t>
            </a:r>
          </a:p>
          <a:p>
            <a:pPr>
              <a:buFont typeface="Arial" pitchFamily="34" charset="0"/>
              <a:buChar char="•"/>
            </a:pPr>
            <a:r>
              <a:rPr lang="it-IT" sz="2800" dirty="0" smtClean="0"/>
              <a:t>Il momento del sospetto diagnostico e dell’invio allo specialista</a:t>
            </a:r>
          </a:p>
          <a:p>
            <a:pPr>
              <a:buFont typeface="Arial" pitchFamily="34" charset="0"/>
              <a:buChar char="•"/>
            </a:pPr>
            <a:r>
              <a:rPr lang="it-IT" sz="2800" dirty="0" smtClean="0"/>
              <a:t>Il monitoraggio della fase della cronicità</a:t>
            </a:r>
          </a:p>
          <a:p>
            <a:endParaRPr lang="it-IT"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5720" y="2643182"/>
            <a:ext cx="8229600" cy="1143000"/>
          </a:xfrm>
        </p:spPr>
        <p:txBody>
          <a:bodyPr/>
          <a:lstStyle/>
          <a:p>
            <a:r>
              <a:rPr lang="it-IT" dirty="0" smtClean="0"/>
              <a:t>Il sospetto diagnostico e l’invio</a:t>
            </a:r>
            <a:endParaRPr lang="it-IT"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normAutofit fontScale="90000"/>
          </a:bodyPr>
          <a:lstStyle/>
          <a:p>
            <a:r>
              <a:rPr lang="it-IT" dirty="0" smtClean="0"/>
              <a:t>La </a:t>
            </a:r>
            <a:r>
              <a:rPr lang="it-IT" dirty="0"/>
              <a:t>crisi </a:t>
            </a:r>
            <a:r>
              <a:rPr lang="it-IT" dirty="0" smtClean="0"/>
              <a:t>epilettica: è importante l’anamnesi!</a:t>
            </a:r>
            <a:endParaRPr lang="it-IT" dirty="0"/>
          </a:p>
        </p:txBody>
      </p:sp>
      <p:sp>
        <p:nvSpPr>
          <p:cNvPr id="64515" name="Rectangle 3"/>
          <p:cNvSpPr>
            <a:spLocks noGrp="1" noChangeArrowheads="1"/>
          </p:cNvSpPr>
          <p:nvPr>
            <p:ph type="body" idx="1"/>
          </p:nvPr>
        </p:nvSpPr>
        <p:spPr/>
        <p:txBody>
          <a:bodyPr/>
          <a:lstStyle/>
          <a:p>
            <a:r>
              <a:rPr lang="it-IT" sz="2800" dirty="0"/>
              <a:t>Una crisi epilettica può essere definita come una scarica parossistica dei neuroni nella corteccia cerebrale che produce un evento riconoscibile per la persona che esperimenta la crisi o per un osservatore. </a:t>
            </a:r>
          </a:p>
          <a:p>
            <a:r>
              <a:rPr lang="it-IT" sz="2800" dirty="0"/>
              <a:t>La crisi è </a:t>
            </a:r>
            <a:r>
              <a:rPr lang="it-IT" sz="2800" b="1" dirty="0"/>
              <a:t>stereotipa</a:t>
            </a:r>
            <a:r>
              <a:rPr lang="it-IT" sz="2800" dirty="0"/>
              <a:t> e generalmente ha un inizio ed una fine improvvise. </a:t>
            </a:r>
          </a:p>
          <a:p>
            <a:r>
              <a:rPr lang="it-IT" sz="2800" dirty="0"/>
              <a:t>Può essere seguita da un periodo di sonnolenza e confusione mentale. </a:t>
            </a:r>
          </a:p>
          <a:p>
            <a:endParaRPr lang="it-IT" sz="2800" dirty="0"/>
          </a:p>
        </p:txBody>
      </p:sp>
      <p:sp>
        <p:nvSpPr>
          <p:cNvPr id="64516" name="Line 4"/>
          <p:cNvSpPr>
            <a:spLocks noChangeShapeType="1"/>
          </p:cNvSpPr>
          <p:nvPr/>
        </p:nvSpPr>
        <p:spPr bwMode="auto">
          <a:xfrm>
            <a:off x="1214414" y="1428736"/>
            <a:ext cx="6705600" cy="0"/>
          </a:xfrm>
          <a:prstGeom prst="line">
            <a:avLst/>
          </a:prstGeom>
          <a:noFill/>
          <a:ln w="38100">
            <a:solidFill>
              <a:srgbClr val="CF0E30"/>
            </a:solidFill>
            <a:round/>
            <a:headEnd type="none" w="sm" len="sm"/>
            <a:tailEnd type="none" w="sm" len="sm"/>
          </a:ln>
          <a:effectLst/>
        </p:spPr>
        <p:txBody>
          <a:bodyPr wrap="none" anchor="ctr"/>
          <a:lstStyle/>
          <a:p>
            <a:endParaRPr lang="it-IT"/>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normAutofit fontScale="90000"/>
          </a:bodyPr>
          <a:lstStyle/>
          <a:p>
            <a:r>
              <a:rPr lang="it-IT"/>
              <a:t>Classificazione delle crisi epilettiche</a:t>
            </a:r>
          </a:p>
        </p:txBody>
      </p:sp>
      <p:sp>
        <p:nvSpPr>
          <p:cNvPr id="66563" name="Rectangle 3"/>
          <p:cNvSpPr>
            <a:spLocks noGrp="1" noChangeArrowheads="1"/>
          </p:cNvSpPr>
          <p:nvPr>
            <p:ph type="body" sz="half" idx="1"/>
          </p:nvPr>
        </p:nvSpPr>
        <p:spPr>
          <a:xfrm>
            <a:off x="1142976" y="1600200"/>
            <a:ext cx="3352824" cy="4525963"/>
          </a:xfrm>
        </p:spPr>
        <p:txBody>
          <a:bodyPr/>
          <a:lstStyle/>
          <a:p>
            <a:r>
              <a:rPr lang="it-IT" sz="3200" b="1" dirty="0">
                <a:solidFill>
                  <a:schemeClr val="tx2"/>
                </a:solidFill>
              </a:rPr>
              <a:t>Crisi parziali</a:t>
            </a:r>
            <a:endParaRPr lang="it-IT" dirty="0"/>
          </a:p>
          <a:p>
            <a:r>
              <a:rPr lang="it-IT" sz="2400" b="1" dirty="0"/>
              <a:t>Parziali semplici (con sintomi motori, sensoriali o </a:t>
            </a:r>
            <a:r>
              <a:rPr lang="it-IT" sz="2400" b="1" dirty="0" err="1"/>
              <a:t>somatosensoriali</a:t>
            </a:r>
            <a:r>
              <a:rPr lang="it-IT" sz="2400" b="1" dirty="0"/>
              <a:t>, vegetativi, psichici)</a:t>
            </a:r>
          </a:p>
          <a:p>
            <a:r>
              <a:rPr lang="it-IT" sz="2400" b="1" dirty="0"/>
              <a:t>Parziali complesse</a:t>
            </a:r>
          </a:p>
          <a:p>
            <a:r>
              <a:rPr lang="it-IT" sz="2400" b="1" dirty="0"/>
              <a:t>Parziali secondariamente generalizzate</a:t>
            </a:r>
          </a:p>
        </p:txBody>
      </p:sp>
      <p:sp>
        <p:nvSpPr>
          <p:cNvPr id="66564" name="Rectangle 4"/>
          <p:cNvSpPr>
            <a:spLocks noGrp="1" noChangeArrowheads="1"/>
          </p:cNvSpPr>
          <p:nvPr>
            <p:ph type="body" sz="half" idx="2"/>
          </p:nvPr>
        </p:nvSpPr>
        <p:spPr>
          <a:xfrm>
            <a:off x="4572000" y="1643050"/>
            <a:ext cx="4038600" cy="4525963"/>
          </a:xfrm>
        </p:spPr>
        <p:txBody>
          <a:bodyPr/>
          <a:lstStyle/>
          <a:p>
            <a:r>
              <a:rPr lang="it-IT" sz="3200" b="1" dirty="0">
                <a:solidFill>
                  <a:schemeClr val="tx2"/>
                </a:solidFill>
              </a:rPr>
              <a:t>Crisi generalizzate</a:t>
            </a:r>
            <a:endParaRPr lang="it-IT" dirty="0"/>
          </a:p>
          <a:p>
            <a:r>
              <a:rPr lang="it-IT" dirty="0"/>
              <a:t>Assenze</a:t>
            </a:r>
          </a:p>
          <a:p>
            <a:r>
              <a:rPr lang="it-IT" dirty="0" err="1"/>
              <a:t>Miocloniche</a:t>
            </a:r>
            <a:endParaRPr lang="it-IT" dirty="0"/>
          </a:p>
          <a:p>
            <a:r>
              <a:rPr lang="it-IT" dirty="0"/>
              <a:t>Cloniche</a:t>
            </a:r>
          </a:p>
          <a:p>
            <a:r>
              <a:rPr lang="it-IT" dirty="0"/>
              <a:t>Toniche</a:t>
            </a:r>
          </a:p>
          <a:p>
            <a:r>
              <a:rPr lang="it-IT" dirty="0" err="1"/>
              <a:t>Tonico-cloniche</a:t>
            </a:r>
            <a:endParaRPr lang="it-IT" dirty="0"/>
          </a:p>
          <a:p>
            <a:r>
              <a:rPr lang="it-IT" dirty="0"/>
              <a:t>Atoniche</a:t>
            </a:r>
          </a:p>
        </p:txBody>
      </p:sp>
      <p:sp>
        <p:nvSpPr>
          <p:cNvPr id="66565" name="Line 5"/>
          <p:cNvSpPr>
            <a:spLocks noChangeShapeType="1"/>
          </p:cNvSpPr>
          <p:nvPr/>
        </p:nvSpPr>
        <p:spPr bwMode="auto">
          <a:xfrm>
            <a:off x="1083733" y="1676400"/>
            <a:ext cx="7044267" cy="0"/>
          </a:xfrm>
          <a:prstGeom prst="line">
            <a:avLst/>
          </a:prstGeom>
          <a:noFill/>
          <a:ln w="38100">
            <a:solidFill>
              <a:srgbClr val="CF0E30"/>
            </a:solidFill>
            <a:round/>
            <a:headEnd type="none" w="sm" len="sm"/>
            <a:tailEnd type="none" w="sm" len="sm"/>
          </a:ln>
          <a:effectLst/>
        </p:spPr>
        <p:txBody>
          <a:bodyPr wrap="none" anchor="ctr"/>
          <a:lstStyle/>
          <a:p>
            <a:endParaRPr lang="it-IT"/>
          </a:p>
        </p:txBody>
      </p:sp>
      <p:sp>
        <p:nvSpPr>
          <p:cNvPr id="66566" name="Line 6"/>
          <p:cNvSpPr>
            <a:spLocks noChangeShapeType="1"/>
          </p:cNvSpPr>
          <p:nvPr/>
        </p:nvSpPr>
        <p:spPr bwMode="auto">
          <a:xfrm>
            <a:off x="1083733" y="1676400"/>
            <a:ext cx="0" cy="4343400"/>
          </a:xfrm>
          <a:prstGeom prst="line">
            <a:avLst/>
          </a:prstGeom>
          <a:noFill/>
          <a:ln w="38100">
            <a:solidFill>
              <a:srgbClr val="CF0E30"/>
            </a:solidFill>
            <a:round/>
            <a:headEnd type="none" w="sm" len="sm"/>
            <a:tailEnd type="none" w="sm" len="sm"/>
          </a:ln>
          <a:effectLst/>
        </p:spPr>
        <p:txBody>
          <a:bodyPr wrap="none" anchor="ctr"/>
          <a:lstStyle/>
          <a:p>
            <a:endParaRPr lang="it-IT"/>
          </a:p>
        </p:txBody>
      </p:sp>
      <p:sp>
        <p:nvSpPr>
          <p:cNvPr id="66569" name="Line 9"/>
          <p:cNvSpPr>
            <a:spLocks noChangeShapeType="1"/>
          </p:cNvSpPr>
          <p:nvPr/>
        </p:nvSpPr>
        <p:spPr bwMode="auto">
          <a:xfrm>
            <a:off x="1083733" y="6019800"/>
            <a:ext cx="7044267" cy="0"/>
          </a:xfrm>
          <a:prstGeom prst="line">
            <a:avLst/>
          </a:prstGeom>
          <a:noFill/>
          <a:ln w="28575">
            <a:solidFill>
              <a:srgbClr val="CF0E30"/>
            </a:solidFill>
            <a:round/>
            <a:headEnd type="none" w="sm" len="sm"/>
            <a:tailEnd type="none" w="sm" len="sm"/>
          </a:ln>
          <a:effectLst/>
        </p:spPr>
        <p:txBody>
          <a:bodyPr wrap="none" anchor="ctr"/>
          <a:lstStyle/>
          <a:p>
            <a:endParaRPr lang="it-IT"/>
          </a:p>
        </p:txBody>
      </p:sp>
      <p:sp>
        <p:nvSpPr>
          <p:cNvPr id="66570" name="Line 10"/>
          <p:cNvSpPr>
            <a:spLocks noChangeShapeType="1"/>
          </p:cNvSpPr>
          <p:nvPr/>
        </p:nvSpPr>
        <p:spPr bwMode="auto">
          <a:xfrm>
            <a:off x="8143900" y="1714488"/>
            <a:ext cx="0" cy="4343400"/>
          </a:xfrm>
          <a:prstGeom prst="line">
            <a:avLst/>
          </a:prstGeom>
          <a:noFill/>
          <a:ln w="38100">
            <a:solidFill>
              <a:srgbClr val="CF0E30"/>
            </a:solidFill>
            <a:round/>
            <a:headEnd type="none" w="sm" len="sm"/>
            <a:tailEnd type="none" w="sm" len="sm"/>
          </a:ln>
          <a:effectLst/>
        </p:spPr>
        <p:txBody>
          <a:bodyPr wrap="none" anchor="ctr"/>
          <a:lstStyle/>
          <a:p>
            <a:endParaRPr lang="it-IT"/>
          </a:p>
        </p:txBody>
      </p:sp>
      <p:sp>
        <p:nvSpPr>
          <p:cNvPr id="66571" name="Line 11"/>
          <p:cNvSpPr>
            <a:spLocks noChangeShapeType="1"/>
          </p:cNvSpPr>
          <p:nvPr/>
        </p:nvSpPr>
        <p:spPr bwMode="auto">
          <a:xfrm>
            <a:off x="4500562" y="1643050"/>
            <a:ext cx="0" cy="4343400"/>
          </a:xfrm>
          <a:prstGeom prst="line">
            <a:avLst/>
          </a:prstGeom>
          <a:noFill/>
          <a:ln w="38100">
            <a:solidFill>
              <a:srgbClr val="CF0E30"/>
            </a:solidFill>
            <a:round/>
            <a:headEnd type="none" w="sm" len="sm"/>
            <a:tailEnd type="none" w="sm" len="sm"/>
          </a:ln>
          <a:effectLst/>
        </p:spPr>
        <p:txBody>
          <a:bodyPr wrap="none" anchor="ctr"/>
          <a:lstStyle/>
          <a:p>
            <a:endParaRPr lang="it-IT"/>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8804" name="Object 4"/>
          <p:cNvGraphicFramePr>
            <a:graphicFrameLocks noChangeAspect="1"/>
          </p:cNvGraphicFramePr>
          <p:nvPr/>
        </p:nvGraphicFramePr>
        <p:xfrm>
          <a:off x="827088" y="641350"/>
          <a:ext cx="7416800" cy="5441950"/>
        </p:xfrm>
        <a:graphic>
          <a:graphicData uri="http://schemas.openxmlformats.org/presentationml/2006/ole">
            <p:oleObj spid="_x0000_s59394" name="Documento Imaging" r:id="rId4" imgW="5419800" imgH="4857840" progId="">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2907</Words>
  <Application>Microsoft Office PowerPoint</Application>
  <PresentationFormat>Presentazione su schermo (4:3)</PresentationFormat>
  <Paragraphs>283</Paragraphs>
  <Slides>38</Slides>
  <Notes>22</Notes>
  <HiddenSlides>0</HiddenSlides>
  <MMClips>0</MMClips>
  <ScaleCrop>false</ScaleCrop>
  <HeadingPairs>
    <vt:vector size="6" baseType="variant">
      <vt:variant>
        <vt:lpstr>Tema</vt:lpstr>
      </vt:variant>
      <vt:variant>
        <vt:i4>1</vt:i4>
      </vt:variant>
      <vt:variant>
        <vt:lpstr>Server OLE incorporati</vt:lpstr>
      </vt:variant>
      <vt:variant>
        <vt:i4>3</vt:i4>
      </vt:variant>
      <vt:variant>
        <vt:lpstr>Titoli diapositive</vt:lpstr>
      </vt:variant>
      <vt:variant>
        <vt:i4>38</vt:i4>
      </vt:variant>
    </vt:vector>
  </HeadingPairs>
  <TitlesOfParts>
    <vt:vector size="42" baseType="lpstr">
      <vt:lpstr>Tema di Office</vt:lpstr>
      <vt:lpstr>Documento Imaging</vt:lpstr>
      <vt:lpstr>Immagine bitmap</vt:lpstr>
      <vt:lpstr>Diapositiva</vt:lpstr>
      <vt:lpstr>Diapositiva 1</vt:lpstr>
      <vt:lpstr>Come sono strutturati i rapporti tra il curante ed lo specialista</vt:lpstr>
      <vt:lpstr>Il futuro prossimo Modalità differenziate di prenotazione della visita</vt:lpstr>
      <vt:lpstr>L’organizzazione degli ambulatori della neurologia nell’ospedale di San Giovanni di Dio</vt:lpstr>
      <vt:lpstr>Tre malattie neurologiche che hanno un importante rilievo epidemiologico</vt:lpstr>
      <vt:lpstr>Il sospetto diagnostico e l’invio</vt:lpstr>
      <vt:lpstr>La crisi epilettica: è importante l’anamnesi!</vt:lpstr>
      <vt:lpstr>Classificazione delle crisi epilettiche</vt:lpstr>
      <vt:lpstr>Diapositiva 9</vt:lpstr>
      <vt:lpstr>La diagnosi</vt:lpstr>
      <vt:lpstr>How accurate are Sz descriptions?</vt:lpstr>
      <vt:lpstr>Crisi provocate /sintomatiche acute</vt:lpstr>
      <vt:lpstr>Diapositiva 13</vt:lpstr>
      <vt:lpstr>Diapositiva 14</vt:lpstr>
      <vt:lpstr>Che fare se il paziente non è stato ricoverato</vt:lpstr>
      <vt:lpstr>L’obiettivo della terapia è quello di prevenire eventuali recidive NON quello di cambiare la prognosi della epilessia a lungo termine</vt:lpstr>
      <vt:lpstr>Risk of recurrence after one, two, or three seizures</vt:lpstr>
      <vt:lpstr>Il parkinson  In questo caso è importante l’osservazione e l’esame obiettivo oltre che l’anamnesi</vt:lpstr>
      <vt:lpstr>Diapositiva 19</vt:lpstr>
      <vt:lpstr>Diapositiva 20</vt:lpstr>
      <vt:lpstr>Sintomi motori nella MALATTIA DI PARKINSON</vt:lpstr>
      <vt:lpstr>Diapositiva 22</vt:lpstr>
      <vt:lpstr>Sintomi motori nella MALATTIA DI PARKINSON</vt:lpstr>
      <vt:lpstr>Che fare?</vt:lpstr>
      <vt:lpstr>Diapositiva 25</vt:lpstr>
      <vt:lpstr>Diapositiva 26</vt:lpstr>
      <vt:lpstr>Diapositiva 27</vt:lpstr>
      <vt:lpstr>Diapositiva 28</vt:lpstr>
      <vt:lpstr>Aree compromesse nelle demenze</vt:lpstr>
      <vt:lpstr>Cosa accade dopo la diagnosi. La cronicità e le complicanze. Il ruolo strategico del curante e la relazione con lo specialista</vt:lpstr>
      <vt:lpstr>Le complicanze delle epilessie farmacoresistenti</vt:lpstr>
      <vt:lpstr>La storia del paziente parkinsoniano</vt:lpstr>
      <vt:lpstr>MALATTIA DI PARKINSON</vt:lpstr>
      <vt:lpstr>Diapositiva 34</vt:lpstr>
      <vt:lpstr>Storia naturale della malattia di Alzheimer </vt:lpstr>
      <vt:lpstr>Diapositiva 36</vt:lpstr>
      <vt:lpstr>Diapositiva 37</vt:lpstr>
      <vt:lpstr>Conclusioni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Zaccara</dc:creator>
  <cp:lastModifiedBy>Zaccara</cp:lastModifiedBy>
  <cp:revision>34</cp:revision>
  <dcterms:created xsi:type="dcterms:W3CDTF">2012-07-30T16:24:56Z</dcterms:created>
  <dcterms:modified xsi:type="dcterms:W3CDTF">2013-06-01T05:28:47Z</dcterms:modified>
</cp:coreProperties>
</file>