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4"/>
  </p:notesMasterIdLst>
  <p:sldIdLst>
    <p:sldId id="377" r:id="rId2"/>
    <p:sldId id="336" r:id="rId3"/>
    <p:sldId id="335" r:id="rId4"/>
    <p:sldId id="338" r:id="rId5"/>
    <p:sldId id="283" r:id="rId6"/>
    <p:sldId id="284" r:id="rId7"/>
    <p:sldId id="285" r:id="rId8"/>
    <p:sldId id="306" r:id="rId9"/>
    <p:sldId id="307" r:id="rId10"/>
    <p:sldId id="297" r:id="rId11"/>
    <p:sldId id="296" r:id="rId12"/>
    <p:sldId id="342" r:id="rId13"/>
    <p:sldId id="347" r:id="rId14"/>
    <p:sldId id="288" r:id="rId15"/>
    <p:sldId id="346" r:id="rId16"/>
    <p:sldId id="287" r:id="rId17"/>
    <p:sldId id="339" r:id="rId18"/>
    <p:sldId id="345" r:id="rId19"/>
    <p:sldId id="322" r:id="rId20"/>
    <p:sldId id="348" r:id="rId21"/>
    <p:sldId id="350" r:id="rId22"/>
    <p:sldId id="262" r:id="rId23"/>
    <p:sldId id="349" r:id="rId24"/>
    <p:sldId id="260" r:id="rId25"/>
    <p:sldId id="261" r:id="rId26"/>
    <p:sldId id="289" r:id="rId27"/>
    <p:sldId id="290" r:id="rId28"/>
    <p:sldId id="291" r:id="rId29"/>
    <p:sldId id="292" r:id="rId30"/>
    <p:sldId id="294" r:id="rId31"/>
    <p:sldId id="295" r:id="rId32"/>
    <p:sldId id="351" r:id="rId33"/>
    <p:sldId id="278" r:id="rId34"/>
    <p:sldId id="298" r:id="rId35"/>
    <p:sldId id="299" r:id="rId36"/>
    <p:sldId id="300" r:id="rId37"/>
    <p:sldId id="301" r:id="rId38"/>
    <p:sldId id="341" r:id="rId39"/>
    <p:sldId id="304" r:id="rId40"/>
    <p:sldId id="352" r:id="rId41"/>
    <p:sldId id="353" r:id="rId42"/>
    <p:sldId id="310" r:id="rId43"/>
    <p:sldId id="270" r:id="rId44"/>
    <p:sldId id="266" r:id="rId45"/>
    <p:sldId id="361" r:id="rId46"/>
    <p:sldId id="354" r:id="rId47"/>
    <p:sldId id="355" r:id="rId48"/>
    <p:sldId id="359" r:id="rId49"/>
    <p:sldId id="309" r:id="rId50"/>
    <p:sldId id="308" r:id="rId51"/>
    <p:sldId id="313" r:id="rId52"/>
    <p:sldId id="362" r:id="rId53"/>
    <p:sldId id="372" r:id="rId54"/>
    <p:sldId id="363" r:id="rId55"/>
    <p:sldId id="365" r:id="rId56"/>
    <p:sldId id="374" r:id="rId57"/>
    <p:sldId id="373" r:id="rId58"/>
    <p:sldId id="366" r:id="rId59"/>
    <p:sldId id="367" r:id="rId60"/>
    <p:sldId id="368" r:id="rId61"/>
    <p:sldId id="257" r:id="rId62"/>
    <p:sldId id="364" r:id="rId63"/>
    <p:sldId id="370" r:id="rId64"/>
    <p:sldId id="371" r:id="rId65"/>
    <p:sldId id="325" r:id="rId66"/>
    <p:sldId id="326" r:id="rId67"/>
    <p:sldId id="329" r:id="rId68"/>
    <p:sldId id="330" r:id="rId69"/>
    <p:sldId id="331" r:id="rId70"/>
    <p:sldId id="319" r:id="rId71"/>
    <p:sldId id="320" r:id="rId72"/>
    <p:sldId id="321" r:id="rId73"/>
    <p:sldId id="376" r:id="rId74"/>
    <p:sldId id="314" r:id="rId75"/>
    <p:sldId id="332" r:id="rId76"/>
    <p:sldId id="264" r:id="rId77"/>
    <p:sldId id="265" r:id="rId78"/>
    <p:sldId id="323" r:id="rId79"/>
    <p:sldId id="324" r:id="rId80"/>
    <p:sldId id="337" r:id="rId81"/>
    <p:sldId id="333" r:id="rId82"/>
    <p:sldId id="315" r:id="rId83"/>
    <p:sldId id="360" r:id="rId84"/>
    <p:sldId id="375" r:id="rId85"/>
    <p:sldId id="356" r:id="rId86"/>
    <p:sldId id="357" r:id="rId87"/>
    <p:sldId id="358" r:id="rId88"/>
    <p:sldId id="268" r:id="rId89"/>
    <p:sldId id="269" r:id="rId90"/>
    <p:sldId id="271" r:id="rId91"/>
    <p:sldId id="272" r:id="rId92"/>
    <p:sldId id="273" r:id="rId93"/>
    <p:sldId id="274" r:id="rId94"/>
    <p:sldId id="275" r:id="rId95"/>
    <p:sldId id="311" r:id="rId96"/>
    <p:sldId id="312" r:id="rId97"/>
    <p:sldId id="276" r:id="rId98"/>
    <p:sldId id="258" r:id="rId99"/>
    <p:sldId id="259" r:id="rId100"/>
    <p:sldId id="327" r:id="rId101"/>
    <p:sldId id="302" r:id="rId102"/>
    <p:sldId id="328" r:id="rId10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>
        <p:scale>
          <a:sx n="62" d="100"/>
          <a:sy n="62" d="100"/>
        </p:scale>
        <p:origin x="-1368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3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6C88A-A7C8-4A1F-9A2D-101D18DF37F7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AB1DD-9024-4C4E-91EB-0577B2D4ACB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20FDF4-197F-4708-8871-728E2642DB9E}" type="slidenum">
              <a:rPr lang="it-IT"/>
              <a:pPr/>
              <a:t>7</a:t>
            </a:fld>
            <a:endParaRPr lang="it-IT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>
                <a:latin typeface="Futura-Heavy" charset="0"/>
                <a:cs typeface="Times New Roman" pitchFamily="18" charset="0"/>
              </a:rPr>
              <a:t>Second, the mortality benefit associated with primary </a:t>
            </a:r>
            <a:r>
              <a:rPr lang="en-US" sz="1500" dirty="0" err="1">
                <a:latin typeface="Futura-Heavy" charset="0"/>
                <a:cs typeface="Times New Roman" pitchFamily="18" charset="0"/>
              </a:rPr>
              <a:t>percutaneous</a:t>
            </a:r>
            <a:r>
              <a:rPr lang="en-US" sz="1500" dirty="0">
                <a:latin typeface="Futura-Heavy" charset="0"/>
                <a:cs typeface="Times New Roman" pitchFamily="18" charset="0"/>
              </a:rPr>
              <a:t> coronary intervention in ST-segment elevation myocardial infarction may be lost if door-to-balloon time is delayed by </a:t>
            </a:r>
            <a:r>
              <a:rPr lang="en-US" sz="1500" dirty="0">
                <a:latin typeface="Dutch801BT-Bold" charset="0"/>
                <a:cs typeface="Times New Roman" pitchFamily="18" charset="0"/>
              </a:rPr>
              <a:t>&gt;</a:t>
            </a:r>
            <a:r>
              <a:rPr lang="en-US" sz="1500" dirty="0">
                <a:latin typeface="Futura-Heavy" charset="0"/>
                <a:cs typeface="Times New Roman" pitchFamily="18" charset="0"/>
              </a:rPr>
              <a:t>1 hour as compared with </a:t>
            </a:r>
            <a:r>
              <a:rPr lang="en-US" sz="1500" dirty="0" err="1">
                <a:latin typeface="Futura-Heavy" charset="0"/>
                <a:cs typeface="Times New Roman" pitchFamily="18" charset="0"/>
              </a:rPr>
              <a:t>fibrinolytic</a:t>
            </a:r>
            <a:r>
              <a:rPr lang="en-US" sz="1500" dirty="0">
                <a:latin typeface="Futura-Heavy" charset="0"/>
                <a:cs typeface="Times New Roman" pitchFamily="18" charset="0"/>
              </a:rPr>
              <a:t> therapy door-to-needle time. Interventional cardiology laboratories endeavoring to achieve the benefits of primary </a:t>
            </a:r>
            <a:r>
              <a:rPr lang="en-US" sz="1500" dirty="0" err="1">
                <a:latin typeface="Futura-Heavy" charset="0"/>
                <a:cs typeface="Times New Roman" pitchFamily="18" charset="0"/>
              </a:rPr>
              <a:t>percutaneous</a:t>
            </a:r>
            <a:r>
              <a:rPr lang="en-US" sz="1500" dirty="0">
                <a:latin typeface="Futura-Heavy" charset="0"/>
                <a:cs typeface="Times New Roman" pitchFamily="18" charset="0"/>
              </a:rPr>
              <a:t> coronary intervention seen in randomized clinical trials should aim to match their short door-to-balloon times</a:t>
            </a:r>
            <a:endParaRPr lang="it-IT" sz="1500" dirty="0">
              <a:latin typeface="Futura-Heavy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B4029-CF84-4958-A21E-89C9706E3226}" type="slidenum">
              <a:rPr lang="en-US"/>
              <a:pPr/>
              <a:t>41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B73CD5-9B2A-4AB2-B438-12F58F508131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3000" y="4344966"/>
            <a:ext cx="5492001" cy="4114800"/>
          </a:xfrm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41913-0C46-4688-8BBD-995AA19F529F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B4029-CF84-4958-A21E-89C9706E3226}" type="slidenum">
              <a:rPr lang="en-US"/>
              <a:pPr/>
              <a:t>82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83F7C1-0284-4080-9200-75532D658F4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Un efficace trattamento anti-piastrinico è</a:t>
            </a:r>
            <a:r>
              <a:rPr lang="it-IT" baseline="0" dirty="0" smtClean="0"/>
              <a:t> fondamentale per il buon esisto di una </a:t>
            </a:r>
            <a:r>
              <a:rPr lang="it-IT" baseline="0" dirty="0" err="1" smtClean="0"/>
              <a:t>pPCI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AB1DD-9024-4C4E-91EB-0577B2D4ACBC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Non sono raccomandate cosiddette facilitazioni: Pretrattamenti</a:t>
            </a:r>
            <a:r>
              <a:rPr lang="it-IT" baseline="0" dirty="0" smtClean="0"/>
              <a:t> con </a:t>
            </a:r>
            <a:r>
              <a:rPr lang="it-IT" baseline="0" dirty="0" err="1" smtClean="0"/>
              <a:t>fibrinolitici</a:t>
            </a:r>
            <a:r>
              <a:rPr lang="it-IT" baseline="0" dirty="0" smtClean="0"/>
              <a:t> da soli ad insieme ad </a:t>
            </a:r>
            <a:r>
              <a:rPr lang="it-IT" baseline="0" dirty="0" err="1" smtClean="0"/>
              <a:t>inib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IIb-IIIa</a:t>
            </a:r>
            <a:r>
              <a:rPr lang="it-IT" baseline="0" dirty="0" smtClean="0"/>
              <a:t> aumentano solo i rischi di </a:t>
            </a:r>
            <a:r>
              <a:rPr lang="it-IT" baseline="0" dirty="0" err="1" smtClean="0"/>
              <a:t>sanguinamnto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AB1DD-9024-4C4E-91EB-0577B2D4ACBC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6" name="Rectangle 3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4156" tIns="47078" rIns="94156" bIns="47078" numCol="1" anchor="ctr" anchorCtr="0" compatLnSpc="1">
            <a:prstTxWarp prst="textNoShape">
              <a:avLst/>
            </a:prstTxWarp>
          </a:bodyPr>
          <a:lstStyle>
            <a:lvl1pPr defTabSz="935038">
              <a:defRPr sz="1400" b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6357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4156" tIns="47078" rIns="94156" bIns="47078" numCol="1" anchor="ctr" anchorCtr="0" compatLnSpc="1">
            <a:prstTxWarp prst="textNoShape">
              <a:avLst/>
            </a:prstTxWarp>
          </a:bodyPr>
          <a:lstStyle>
            <a:lvl1pPr algn="ctr" defTabSz="935038">
              <a:defRPr sz="1400" b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6358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4156" tIns="47078" rIns="94156" bIns="47078" numCol="1" anchor="ctr" anchorCtr="0" compatLnSpc="1">
            <a:prstTxWarp prst="textNoShape">
              <a:avLst/>
            </a:prstTxWarp>
          </a:bodyPr>
          <a:lstStyle>
            <a:lvl1pPr algn="r" defTabSz="935038">
              <a:defRPr sz="1400" b="0">
                <a:latin typeface="+mj-lt"/>
              </a:defRPr>
            </a:lvl1pPr>
          </a:lstStyle>
          <a:p>
            <a:fld id="{BCD8AADE-93A1-46AB-AE92-F13E537D5E7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EB85DAE-7D58-4719-A769-A098F41D686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03/10/2009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Foglio_di_lavoro_di_Microsoft_Office_Excel_97-20032.xls"/><Relationship Id="rId4" Type="http://schemas.openxmlformats.org/officeDocument/2006/relationships/oleObject" Target="../embeddings/Foglio_di_lavoro_di_Microsoft_Office_Excel_97-2003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Foglio_di_lavoro_di_Microsoft_Office_Excel_97-20034.xls"/><Relationship Id="rId5" Type="http://schemas.openxmlformats.org/officeDocument/2006/relationships/image" Target="../media/image73.png"/><Relationship Id="rId4" Type="http://schemas.openxmlformats.org/officeDocument/2006/relationships/oleObject" Target="../embeddings/Foglio_di_lavoro_di_Microsoft_Office_Excel_97-20033.xls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0706" name="Picture 2" descr="C:\Users\Loreno\Pictures\00000f0b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4"/>
            <a:ext cx="9208886" cy="685800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1125119" y="1000108"/>
            <a:ext cx="7018781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Novità in tema di </a:t>
            </a:r>
            <a:r>
              <a:rPr lang="it-IT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aterotrombosi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61847" y="2357430"/>
            <a:ext cx="7667805" cy="14465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trattamento ottimale </a:t>
            </a:r>
          </a:p>
          <a:p>
            <a:pPr algn="ctr"/>
            <a:r>
              <a:rPr lang="it-I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sindrome coronarica acuta</a:t>
            </a:r>
            <a:endParaRPr lang="it-IT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682201" y="4546595"/>
            <a:ext cx="393351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Ospedale San Giovanni di Dio</a:t>
            </a: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3 ottobre 2009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98065" y="5824855"/>
            <a:ext cx="1974067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Loreno</a:t>
            </a:r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Querceto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1" y="1071546"/>
            <a:ext cx="7651631" cy="5415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786050" y="71414"/>
            <a:ext cx="351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C00000"/>
                </a:solidFill>
              </a:rPr>
              <a:t>DES in STEMI</a:t>
            </a:r>
            <a:endParaRPr lang="it-IT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84551"/>
            <a:ext cx="8001056" cy="551628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85804" y="-71462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982" y="1285860"/>
            <a:ext cx="7357794" cy="51435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714612" y="240549"/>
            <a:ext cx="351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C00000"/>
                </a:solidFill>
              </a:rPr>
              <a:t>DES in STEMI</a:t>
            </a:r>
            <a:endParaRPr lang="it-IT" sz="4800" b="1" dirty="0">
              <a:solidFill>
                <a:srgbClr val="C00000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6357950" y="3643314"/>
            <a:ext cx="142876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8001056" cy="567521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786050" y="71414"/>
            <a:ext cx="351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C00000"/>
                </a:solidFill>
              </a:rPr>
              <a:t>DES in STEMI</a:t>
            </a:r>
            <a:endParaRPr lang="it-IT" sz="4800" b="1" dirty="0">
              <a:solidFill>
                <a:srgbClr val="C00000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6357950" y="3643314"/>
            <a:ext cx="1428760" cy="914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4"/>
          <p:cNvGraphicFramePr>
            <a:graphicFrameLocks noChangeAspect="1"/>
          </p:cNvGraphicFramePr>
          <p:nvPr/>
        </p:nvGraphicFramePr>
        <p:xfrm>
          <a:off x="609600" y="2773363"/>
          <a:ext cx="1676400" cy="2570162"/>
        </p:xfrm>
        <a:graphic>
          <a:graphicData uri="http://schemas.openxmlformats.org/presentationml/2006/ole">
            <p:oleObj spid="_x0000_s109570" r:id="rId4" imgW="1676545" imgH="2572735" progId="Excel.Sheet.8">
              <p:embed/>
            </p:oleObj>
          </a:graphicData>
        </a:graphic>
      </p:graphicFrame>
      <p:sp>
        <p:nvSpPr>
          <p:cNvPr id="1028" name="Text Box 127"/>
          <p:cNvSpPr txBox="1">
            <a:spLocks noChangeArrowheads="1"/>
          </p:cNvSpPr>
          <p:nvPr/>
        </p:nvSpPr>
        <p:spPr bwMode="auto">
          <a:xfrm>
            <a:off x="2057400" y="37020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%</a:t>
            </a:r>
          </a:p>
        </p:txBody>
      </p:sp>
      <p:graphicFrame>
        <p:nvGraphicFramePr>
          <p:cNvPr id="1027" name="Object 135"/>
          <p:cNvGraphicFramePr>
            <a:graphicFrameLocks noChangeAspect="1"/>
          </p:cNvGraphicFramePr>
          <p:nvPr/>
        </p:nvGraphicFramePr>
        <p:xfrm>
          <a:off x="2616200" y="2940050"/>
          <a:ext cx="1752600" cy="2430463"/>
        </p:xfrm>
        <a:graphic>
          <a:graphicData uri="http://schemas.openxmlformats.org/presentationml/2006/ole">
            <p:oleObj spid="_x0000_s109571" r:id="rId5" imgW="1755800" imgH="2426418" progId="Excel.Sheet.8">
              <p:embed/>
            </p:oleObj>
          </a:graphicData>
        </a:graphic>
      </p:graphicFrame>
      <p:sp>
        <p:nvSpPr>
          <p:cNvPr id="1029" name="Text Box 100"/>
          <p:cNvSpPr txBox="1">
            <a:spLocks noChangeArrowheads="1"/>
          </p:cNvSpPr>
          <p:nvPr/>
        </p:nvSpPr>
        <p:spPr bwMode="auto">
          <a:xfrm>
            <a:off x="2311400" y="492125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0</a:t>
            </a:r>
          </a:p>
        </p:txBody>
      </p:sp>
      <p:sp>
        <p:nvSpPr>
          <p:cNvPr id="1030" name="Text Box 102"/>
          <p:cNvSpPr txBox="1">
            <a:spLocks noChangeArrowheads="1"/>
          </p:cNvSpPr>
          <p:nvPr/>
        </p:nvSpPr>
        <p:spPr bwMode="auto">
          <a:xfrm>
            <a:off x="2273300" y="4449763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5</a:t>
            </a:r>
          </a:p>
        </p:txBody>
      </p:sp>
      <p:sp>
        <p:nvSpPr>
          <p:cNvPr id="1031" name="Text Box 104"/>
          <p:cNvSpPr txBox="1">
            <a:spLocks noChangeArrowheads="1"/>
          </p:cNvSpPr>
          <p:nvPr/>
        </p:nvSpPr>
        <p:spPr bwMode="auto">
          <a:xfrm>
            <a:off x="2235200" y="339725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15</a:t>
            </a:r>
          </a:p>
        </p:txBody>
      </p:sp>
      <p:sp>
        <p:nvSpPr>
          <p:cNvPr id="1032" name="Text Box 109"/>
          <p:cNvSpPr txBox="1">
            <a:spLocks noChangeArrowheads="1"/>
          </p:cNvSpPr>
          <p:nvPr/>
        </p:nvSpPr>
        <p:spPr bwMode="auto">
          <a:xfrm>
            <a:off x="3022600" y="452755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3.2</a:t>
            </a:r>
          </a:p>
        </p:txBody>
      </p:sp>
      <p:sp>
        <p:nvSpPr>
          <p:cNvPr id="1033" name="Text Box 110"/>
          <p:cNvSpPr txBox="1">
            <a:spLocks noChangeArrowheads="1"/>
          </p:cNvSpPr>
          <p:nvPr/>
        </p:nvSpPr>
        <p:spPr bwMode="auto">
          <a:xfrm>
            <a:off x="3497263" y="44894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3.4</a:t>
            </a:r>
          </a:p>
        </p:txBody>
      </p:sp>
      <p:sp>
        <p:nvSpPr>
          <p:cNvPr id="1034" name="Text Box 137"/>
          <p:cNvSpPr txBox="1">
            <a:spLocks noChangeArrowheads="1"/>
          </p:cNvSpPr>
          <p:nvPr/>
        </p:nvSpPr>
        <p:spPr bwMode="auto">
          <a:xfrm>
            <a:off x="2235200" y="2816225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20</a:t>
            </a:r>
          </a:p>
        </p:txBody>
      </p:sp>
      <p:sp>
        <p:nvSpPr>
          <p:cNvPr id="1035" name="Rectangle 3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42852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HORIZONS-AMI Stent</a:t>
            </a:r>
          </a:p>
        </p:txBody>
      </p:sp>
      <p:sp>
        <p:nvSpPr>
          <p:cNvPr id="1036" name="Rectangle 3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0" y="2370138"/>
            <a:ext cx="4038600" cy="20574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>Significant ↓ in ischemia-driven target lesion revascularization (TLR) in the PES arm (4.5% vs. 7.5%, </a:t>
            </a:r>
            <a:r>
              <a:rPr lang="en-US" dirty="0" smtClean="0">
                <a:solidFill>
                  <a:schemeClr val="bg1"/>
                </a:solidFill>
              </a:rPr>
              <a:t>HR 0.59, 95% CI 0.43-0.83, p = 0.002)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PES </a:t>
            </a:r>
            <a:r>
              <a:rPr lang="en-US" dirty="0" err="1" smtClean="0">
                <a:solidFill>
                  <a:schemeClr val="bg1"/>
                </a:solidFill>
              </a:rPr>
              <a:t>noninferior</a:t>
            </a:r>
            <a:r>
              <a:rPr lang="en-US" dirty="0" smtClean="0">
                <a:solidFill>
                  <a:schemeClr val="bg1"/>
                </a:solidFill>
              </a:rPr>
              <a:t> to BMS in the incidence of MACE (p for </a:t>
            </a:r>
            <a:r>
              <a:rPr lang="en-US" dirty="0" err="1" smtClean="0">
                <a:solidFill>
                  <a:schemeClr val="bg1"/>
                </a:solidFill>
              </a:rPr>
              <a:t>noninferiority</a:t>
            </a:r>
            <a:r>
              <a:rPr lang="en-US" dirty="0" smtClean="0">
                <a:solidFill>
                  <a:schemeClr val="bg1"/>
                </a:solidFill>
              </a:rPr>
              <a:t> = 0.01)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Mortality (p = 0.98), stent thrombosis (p = 0.77), and MI (p = 0.31) similar between the two arms; angiographic </a:t>
            </a:r>
            <a:r>
              <a:rPr lang="en-US" dirty="0" err="1" smtClean="0">
                <a:solidFill>
                  <a:schemeClr val="bg1"/>
                </a:solidFill>
              </a:rPr>
              <a:t>restenosis</a:t>
            </a:r>
            <a:r>
              <a:rPr lang="en-US" dirty="0" smtClean="0">
                <a:solidFill>
                  <a:schemeClr val="bg1"/>
                </a:solidFill>
              </a:rPr>
              <a:t> lower with PES (p &lt; 0.001)</a:t>
            </a:r>
            <a:endParaRPr lang="en-US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-32" y="714356"/>
            <a:ext cx="9144000" cy="120032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457200" tIns="137160" rIns="457200" bIns="13716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</a:rPr>
              <a:t>Trial design:</a:t>
            </a:r>
            <a:r>
              <a:rPr lang="en-US" sz="2000" dirty="0">
                <a:solidFill>
                  <a:srgbClr val="7030A0"/>
                </a:solidFill>
              </a:rPr>
              <a:t> Patients presenting within 12 hours with a STEMI were randomized in a 3:1 fashion to receive either PES or BMS. Clinical outcomes were compared at 12 months. </a:t>
            </a:r>
          </a:p>
        </p:txBody>
      </p:sp>
      <p:sp>
        <p:nvSpPr>
          <p:cNvPr id="1038" name="Text Box 13"/>
          <p:cNvSpPr txBox="1">
            <a:spLocks noChangeArrowheads="1"/>
          </p:cNvSpPr>
          <p:nvPr/>
        </p:nvSpPr>
        <p:spPr bwMode="auto">
          <a:xfrm>
            <a:off x="4648200" y="19812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5469E"/>
                </a:solidFill>
              </a:rPr>
              <a:t>Results</a:t>
            </a: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4572000" y="4429132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</a:rPr>
              <a:t>Conclusions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40" name="Text Box 36"/>
          <p:cNvSpPr txBox="1">
            <a:spLocks noChangeArrowheads="1"/>
          </p:cNvSpPr>
          <p:nvPr/>
        </p:nvSpPr>
        <p:spPr bwMode="auto">
          <a:xfrm>
            <a:off x="4572000" y="5106988"/>
            <a:ext cx="4038600" cy="954107"/>
          </a:xfrm>
          <a:prstGeom prst="rect">
            <a:avLst/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r>
              <a:rPr lang="en-GB" sz="1600" b="1" dirty="0" smtClean="0">
                <a:solidFill>
                  <a:srgbClr val="C00000"/>
                </a:solidFill>
                <a:cs typeface="Times New Roman" pitchFamily="18" charset="0"/>
              </a:rPr>
              <a:t>DES </a:t>
            </a:r>
            <a:r>
              <a:rPr lang="en-GB" sz="1600" b="1" dirty="0">
                <a:solidFill>
                  <a:srgbClr val="C00000"/>
                </a:solidFill>
                <a:cs typeface="Times New Roman" pitchFamily="18" charset="0"/>
              </a:rPr>
              <a:t>superior to BMS in reducing </a:t>
            </a:r>
            <a:r>
              <a:rPr lang="en-GB" sz="1600" b="1" dirty="0" err="1">
                <a:solidFill>
                  <a:srgbClr val="C00000"/>
                </a:solidFill>
                <a:cs typeface="Times New Roman" pitchFamily="18" charset="0"/>
              </a:rPr>
              <a:t>restenosis</a:t>
            </a:r>
            <a:r>
              <a:rPr lang="en-GB" sz="1600" b="1" dirty="0">
                <a:solidFill>
                  <a:srgbClr val="C00000"/>
                </a:solidFill>
                <a:cs typeface="Times New Roman" pitchFamily="18" charset="0"/>
              </a:rPr>
              <a:t> and TLR at 1 year in patients with STEMI</a:t>
            </a:r>
          </a:p>
          <a:p>
            <a:pPr marL="115888" indent="-115888">
              <a:spcBef>
                <a:spcPct val="50000"/>
              </a:spcBef>
              <a:buFontTx/>
              <a:buChar char="•"/>
            </a:pPr>
            <a:r>
              <a:rPr lang="en-GB" sz="1600" b="1" dirty="0">
                <a:solidFill>
                  <a:srgbClr val="C00000"/>
                </a:solidFill>
                <a:cs typeface="Times New Roman" pitchFamily="18" charset="0"/>
              </a:rPr>
              <a:t>Mortality, stent </a:t>
            </a:r>
            <a:r>
              <a:rPr lang="en-GB" sz="1600" b="1" dirty="0" smtClean="0">
                <a:solidFill>
                  <a:srgbClr val="C00000"/>
                </a:solidFill>
                <a:cs typeface="Times New Roman" pitchFamily="18" charset="0"/>
              </a:rPr>
              <a:t>thrombosis  </a:t>
            </a:r>
            <a:r>
              <a:rPr lang="en-GB" sz="1600" b="1" dirty="0">
                <a:solidFill>
                  <a:srgbClr val="C00000"/>
                </a:solidFill>
                <a:cs typeface="Times New Roman" pitchFamily="18" charset="0"/>
              </a:rPr>
              <a:t>rates similar</a:t>
            </a:r>
          </a:p>
        </p:txBody>
      </p:sp>
      <p:sp>
        <p:nvSpPr>
          <p:cNvPr id="1041" name="Text Box 37"/>
          <p:cNvSpPr txBox="1">
            <a:spLocks noChangeArrowheads="1"/>
          </p:cNvSpPr>
          <p:nvPr/>
        </p:nvSpPr>
        <p:spPr bwMode="auto">
          <a:xfrm>
            <a:off x="4572000" y="6369072"/>
            <a:ext cx="426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b="1"/>
              <a:t>Stone GW, et al. NEJM 2009;360:1946-59</a:t>
            </a:r>
            <a:endParaRPr lang="en-US" b="1"/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762000" y="2209800"/>
            <a:ext cx="1295400" cy="425450"/>
            <a:chOff x="1008" y="1488"/>
            <a:chExt cx="672" cy="268"/>
          </a:xfrm>
        </p:grpSpPr>
        <p:sp>
          <p:nvSpPr>
            <p:cNvPr id="1064" name="AutoShape 38"/>
            <p:cNvSpPr>
              <a:spLocks noChangeArrowheads="1"/>
            </p:cNvSpPr>
            <p:nvPr/>
          </p:nvSpPr>
          <p:spPr bwMode="auto">
            <a:xfrm>
              <a:off x="1008" y="1488"/>
              <a:ext cx="672" cy="268"/>
            </a:xfrm>
            <a:prstGeom prst="roundRect">
              <a:avLst>
                <a:gd name="adj" fmla="val 16667"/>
              </a:avLst>
            </a:prstGeom>
            <a:solidFill>
              <a:srgbClr val="CCCDD2"/>
            </a:solidFill>
            <a:ln w="9525">
              <a:solidFill>
                <a:srgbClr val="CCCD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65" name="Text Box 40"/>
            <p:cNvSpPr txBox="1">
              <a:spLocks noChangeArrowheads="1"/>
            </p:cNvSpPr>
            <p:nvPr/>
          </p:nvSpPr>
          <p:spPr bwMode="auto">
            <a:xfrm>
              <a:off x="1008" y="1536"/>
              <a:ext cx="6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rgbClr val="C00000"/>
                  </a:solidFill>
                </a:rPr>
                <a:t>(p = 0.01)*</a:t>
              </a:r>
            </a:p>
          </p:txBody>
        </p:sp>
      </p:grp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457200" y="5616575"/>
            <a:ext cx="381000" cy="28416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/>
              <a:t>      </a:t>
            </a:r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2336800" y="5616575"/>
            <a:ext cx="381000" cy="2841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/>
              <a:t>      </a:t>
            </a:r>
          </a:p>
        </p:txBody>
      </p:sp>
      <p:sp>
        <p:nvSpPr>
          <p:cNvPr id="1062" name="Text Box 47"/>
          <p:cNvSpPr txBox="1">
            <a:spLocks noChangeArrowheads="1"/>
          </p:cNvSpPr>
          <p:nvPr/>
        </p:nvSpPr>
        <p:spPr bwMode="auto">
          <a:xfrm>
            <a:off x="812800" y="5540375"/>
            <a:ext cx="1549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b="1">
                <a:solidFill>
                  <a:srgbClr val="000000"/>
                </a:solidFill>
                <a:cs typeface="Times New Roman" pitchFamily="18" charset="0"/>
              </a:rPr>
              <a:t>PES</a:t>
            </a:r>
          </a:p>
          <a:p>
            <a:pPr algn="ctr"/>
            <a:r>
              <a:rPr lang="en-GB" sz="1400" b="1">
                <a:solidFill>
                  <a:srgbClr val="000000"/>
                </a:solidFill>
                <a:cs typeface="Times New Roman" pitchFamily="18" charset="0"/>
              </a:rPr>
              <a:t>(n = 2,257)</a:t>
            </a:r>
            <a:endParaRPr lang="en-US" sz="14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63" name="Text Box 48"/>
          <p:cNvSpPr txBox="1">
            <a:spLocks noChangeArrowheads="1"/>
          </p:cNvSpPr>
          <p:nvPr/>
        </p:nvSpPr>
        <p:spPr bwMode="auto">
          <a:xfrm>
            <a:off x="2667000" y="5530850"/>
            <a:ext cx="142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dirty="0" smtClean="0"/>
              <a:t>BMS</a:t>
            </a:r>
            <a:endParaRPr lang="en-US" sz="1400" b="1" dirty="0"/>
          </a:p>
          <a:p>
            <a:pPr algn="ctr" eaLnBrk="0" hangingPunct="0"/>
            <a:r>
              <a:rPr lang="en-US" sz="1400" b="1" dirty="0"/>
              <a:t>(n = 749)</a:t>
            </a:r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2743200" y="2209800"/>
            <a:ext cx="1295400" cy="425450"/>
            <a:chOff x="1008" y="1488"/>
            <a:chExt cx="672" cy="268"/>
          </a:xfrm>
        </p:grpSpPr>
        <p:sp>
          <p:nvSpPr>
            <p:cNvPr id="1058" name="AutoShape 107"/>
            <p:cNvSpPr>
              <a:spLocks noChangeArrowheads="1"/>
            </p:cNvSpPr>
            <p:nvPr/>
          </p:nvSpPr>
          <p:spPr bwMode="auto">
            <a:xfrm>
              <a:off x="1008" y="1488"/>
              <a:ext cx="672" cy="268"/>
            </a:xfrm>
            <a:prstGeom prst="roundRect">
              <a:avLst>
                <a:gd name="adj" fmla="val 16667"/>
              </a:avLst>
            </a:prstGeom>
            <a:solidFill>
              <a:srgbClr val="CCCDD2"/>
            </a:solidFill>
            <a:ln w="9525">
              <a:solidFill>
                <a:srgbClr val="CCCD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59" name="Text Box 108"/>
            <p:cNvSpPr txBox="1">
              <a:spLocks noChangeArrowheads="1"/>
            </p:cNvSpPr>
            <p:nvPr/>
          </p:nvSpPr>
          <p:spPr bwMode="auto">
            <a:xfrm>
              <a:off x="1008" y="1536"/>
              <a:ext cx="6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rgbClr val="C00000"/>
                  </a:solidFill>
                </a:rPr>
                <a:t>(p = 0.77)</a:t>
              </a:r>
            </a:p>
          </p:txBody>
        </p:sp>
      </p:grpSp>
      <p:sp>
        <p:nvSpPr>
          <p:cNvPr id="1046" name="Text Box 86"/>
          <p:cNvSpPr txBox="1">
            <a:spLocks noChangeArrowheads="1"/>
          </p:cNvSpPr>
          <p:nvPr/>
        </p:nvSpPr>
        <p:spPr bwMode="auto">
          <a:xfrm>
            <a:off x="319088" y="4468813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5</a:t>
            </a:r>
          </a:p>
        </p:txBody>
      </p:sp>
      <p:sp>
        <p:nvSpPr>
          <p:cNvPr id="1047" name="Text Box 87"/>
          <p:cNvSpPr txBox="1">
            <a:spLocks noChangeArrowheads="1"/>
          </p:cNvSpPr>
          <p:nvPr/>
        </p:nvSpPr>
        <p:spPr bwMode="auto">
          <a:xfrm>
            <a:off x="271463" y="3916363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10</a:t>
            </a:r>
          </a:p>
        </p:txBody>
      </p:sp>
      <p:sp>
        <p:nvSpPr>
          <p:cNvPr id="1048" name="Text Box 88"/>
          <p:cNvSpPr txBox="1">
            <a:spLocks noChangeArrowheads="1"/>
          </p:cNvSpPr>
          <p:nvPr/>
        </p:nvSpPr>
        <p:spPr bwMode="auto">
          <a:xfrm>
            <a:off x="271463" y="3368675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15</a:t>
            </a:r>
          </a:p>
        </p:txBody>
      </p:sp>
      <p:sp>
        <p:nvSpPr>
          <p:cNvPr id="1049" name="Text Box 89"/>
          <p:cNvSpPr txBox="1">
            <a:spLocks noChangeArrowheads="1"/>
          </p:cNvSpPr>
          <p:nvPr/>
        </p:nvSpPr>
        <p:spPr bwMode="auto">
          <a:xfrm>
            <a:off x="271463" y="28638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20</a:t>
            </a:r>
          </a:p>
        </p:txBody>
      </p:sp>
      <p:sp>
        <p:nvSpPr>
          <p:cNvPr id="1050" name="Text Box 54"/>
          <p:cNvSpPr txBox="1">
            <a:spLocks noChangeArrowheads="1"/>
          </p:cNvSpPr>
          <p:nvPr/>
        </p:nvSpPr>
        <p:spPr bwMode="auto">
          <a:xfrm>
            <a:off x="1003300" y="399415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8.1</a:t>
            </a:r>
          </a:p>
        </p:txBody>
      </p:sp>
      <p:sp>
        <p:nvSpPr>
          <p:cNvPr id="1051" name="Text Box 55"/>
          <p:cNvSpPr txBox="1">
            <a:spLocks noChangeArrowheads="1"/>
          </p:cNvSpPr>
          <p:nvPr/>
        </p:nvSpPr>
        <p:spPr bwMode="auto">
          <a:xfrm>
            <a:off x="1460500" y="4006850"/>
            <a:ext cx="54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8.0</a:t>
            </a:r>
          </a:p>
        </p:txBody>
      </p:sp>
      <p:sp>
        <p:nvSpPr>
          <p:cNvPr id="1052" name="Text Box 60"/>
          <p:cNvSpPr txBox="1">
            <a:spLocks noChangeArrowheads="1"/>
          </p:cNvSpPr>
          <p:nvPr/>
        </p:nvSpPr>
        <p:spPr bwMode="auto">
          <a:xfrm>
            <a:off x="147638" y="3702050"/>
            <a:ext cx="296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%</a:t>
            </a:r>
          </a:p>
        </p:txBody>
      </p:sp>
      <p:sp>
        <p:nvSpPr>
          <p:cNvPr id="1053" name="Text Box 97"/>
          <p:cNvSpPr txBox="1">
            <a:spLocks noChangeArrowheads="1"/>
          </p:cNvSpPr>
          <p:nvPr/>
        </p:nvSpPr>
        <p:spPr bwMode="auto">
          <a:xfrm>
            <a:off x="347663" y="49355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0</a:t>
            </a:r>
          </a:p>
        </p:txBody>
      </p:sp>
      <p:sp>
        <p:nvSpPr>
          <p:cNvPr id="1054" name="Text Box 131"/>
          <p:cNvSpPr txBox="1">
            <a:spLocks noChangeArrowheads="1"/>
          </p:cNvSpPr>
          <p:nvPr/>
        </p:nvSpPr>
        <p:spPr bwMode="auto">
          <a:xfrm>
            <a:off x="1041400" y="514985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MACE</a:t>
            </a:r>
          </a:p>
        </p:txBody>
      </p:sp>
      <p:sp>
        <p:nvSpPr>
          <p:cNvPr id="1055" name="Text Box 133"/>
          <p:cNvSpPr txBox="1">
            <a:spLocks noChangeArrowheads="1"/>
          </p:cNvSpPr>
          <p:nvPr/>
        </p:nvSpPr>
        <p:spPr bwMode="auto">
          <a:xfrm>
            <a:off x="2633663" y="5149850"/>
            <a:ext cx="1724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Stent thrombosis</a:t>
            </a:r>
          </a:p>
        </p:txBody>
      </p:sp>
      <p:sp>
        <p:nvSpPr>
          <p:cNvPr id="1056" name="Text Box 145"/>
          <p:cNvSpPr txBox="1">
            <a:spLocks noChangeArrowheads="1"/>
          </p:cNvSpPr>
          <p:nvPr/>
        </p:nvSpPr>
        <p:spPr bwMode="auto">
          <a:xfrm>
            <a:off x="2235200" y="393065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10</a:t>
            </a:r>
          </a:p>
        </p:txBody>
      </p:sp>
      <p:sp>
        <p:nvSpPr>
          <p:cNvPr id="1057" name="TextBox 40"/>
          <p:cNvSpPr txBox="1">
            <a:spLocks noChangeArrowheads="1"/>
          </p:cNvSpPr>
          <p:nvPr/>
        </p:nvSpPr>
        <p:spPr bwMode="auto">
          <a:xfrm>
            <a:off x="330200" y="5988050"/>
            <a:ext cx="182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* For noninferiority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929618" cy="53841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6181746"/>
            <a:ext cx="19240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786050" y="214290"/>
            <a:ext cx="351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C00000"/>
                </a:solidFill>
              </a:rPr>
              <a:t>DES in STEMI</a:t>
            </a:r>
            <a:endParaRPr lang="it-IT" sz="4800" b="1" dirty="0">
              <a:solidFill>
                <a:srgbClr val="C0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5143504" y="5286388"/>
            <a:ext cx="1485904" cy="134302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8" name="Text Box 10"/>
          <p:cNvSpPr txBox="1">
            <a:spLocks noChangeArrowheads="1"/>
          </p:cNvSpPr>
          <p:nvPr/>
        </p:nvSpPr>
        <p:spPr bwMode="auto">
          <a:xfrm>
            <a:off x="285720" y="1434663"/>
            <a:ext cx="8643998" cy="4780419"/>
          </a:xfrm>
          <a:prstGeom prst="rect">
            <a:avLst/>
          </a:prstGeom>
          <a:solidFill>
            <a:schemeClr val="accent6"/>
          </a:solidFill>
          <a:ln w="38100">
            <a:solidFill>
              <a:srgbClr val="FF0000"/>
            </a:solidFill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36F2EE"/>
              </a:buClr>
            </a:pPr>
            <a:r>
              <a:rPr lang="it-IT" sz="3600" b="1" i="1" u="sng" dirty="0" smtClean="0">
                <a:solidFill>
                  <a:srgbClr val="002060"/>
                </a:solidFill>
              </a:rPr>
              <a:t>DES in STEMI </a:t>
            </a:r>
            <a:r>
              <a:rPr lang="it-IT" sz="3600" b="1" i="1" u="sng" dirty="0" err="1" smtClean="0">
                <a:solidFill>
                  <a:srgbClr val="002060"/>
                </a:solidFill>
              </a:rPr>
              <a:t>is</a:t>
            </a:r>
            <a:r>
              <a:rPr lang="it-IT" sz="3600" b="1" i="1" u="sng" dirty="0" smtClean="0">
                <a:solidFill>
                  <a:srgbClr val="002060"/>
                </a:solidFill>
              </a:rPr>
              <a:t> </a:t>
            </a:r>
            <a:r>
              <a:rPr lang="it-IT" sz="3600" b="1" i="1" u="sng" dirty="0" err="1" smtClean="0">
                <a:solidFill>
                  <a:srgbClr val="002060"/>
                </a:solidFill>
              </a:rPr>
              <a:t>feasible</a:t>
            </a:r>
            <a:r>
              <a:rPr lang="it-IT" sz="3600" b="1" i="1" u="sng" dirty="0" smtClean="0">
                <a:solidFill>
                  <a:srgbClr val="002060"/>
                </a:solidFill>
              </a:rPr>
              <a:t>, </a:t>
            </a:r>
            <a:r>
              <a:rPr lang="it-IT" sz="3600" b="1" i="1" u="sng" dirty="0" err="1" smtClean="0">
                <a:solidFill>
                  <a:srgbClr val="002060"/>
                </a:solidFill>
              </a:rPr>
              <a:t>safe</a:t>
            </a:r>
            <a:r>
              <a:rPr lang="it-IT" sz="3600" b="1" i="1" u="sng" dirty="0" smtClean="0">
                <a:solidFill>
                  <a:srgbClr val="002060"/>
                </a:solidFill>
              </a:rPr>
              <a:t> and </a:t>
            </a:r>
            <a:r>
              <a:rPr lang="it-IT" sz="3600" b="1" i="1" u="sng" dirty="0" err="1" smtClean="0">
                <a:solidFill>
                  <a:srgbClr val="002060"/>
                </a:solidFill>
              </a:rPr>
              <a:t>effective</a:t>
            </a:r>
            <a:endParaRPr lang="it-IT" sz="3600" b="1" i="1" u="sng" dirty="0" smtClean="0">
              <a:solidFill>
                <a:srgbClr val="002060"/>
              </a:solidFill>
            </a:endParaRPr>
          </a:p>
          <a:p>
            <a:pPr algn="ctr">
              <a:buClr>
                <a:srgbClr val="36F2EE"/>
              </a:buClr>
            </a:pPr>
            <a:endParaRPr lang="it-IT" sz="3600" dirty="0" smtClean="0">
              <a:solidFill>
                <a:srgbClr val="C00000"/>
              </a:solidFill>
            </a:endParaRPr>
          </a:p>
          <a:p>
            <a:pPr algn="ctr">
              <a:buClr>
                <a:srgbClr val="36F2EE"/>
              </a:buClr>
            </a:pPr>
            <a:r>
              <a:rPr lang="it-IT" sz="3600" dirty="0" err="1" smtClean="0">
                <a:solidFill>
                  <a:srgbClr val="C00000"/>
                </a:solidFill>
              </a:rPr>
              <a:t>but</a:t>
            </a:r>
            <a:endParaRPr lang="it-IT" sz="3600" dirty="0" smtClean="0">
              <a:solidFill>
                <a:srgbClr val="C00000"/>
              </a:solidFill>
            </a:endParaRPr>
          </a:p>
          <a:p>
            <a:pPr marL="457200" indent="-457200" algn="just">
              <a:buClr>
                <a:srgbClr val="7030A0"/>
              </a:buClr>
              <a:buFont typeface="+mj-lt"/>
              <a:buAutoNum type="arabicPeriod"/>
            </a:pPr>
            <a:r>
              <a:rPr lang="it-IT" sz="2400" b="1" u="sng" dirty="0" err="1" smtClean="0">
                <a:solidFill>
                  <a:srgbClr val="C00000"/>
                </a:solidFill>
              </a:rPr>
              <a:t>Rapid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restoration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of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blood</a:t>
            </a:r>
            <a:r>
              <a:rPr lang="it-IT" sz="2400" b="1" u="sng" dirty="0" smtClean="0">
                <a:solidFill>
                  <a:srgbClr val="C00000"/>
                </a:solidFill>
              </a:rPr>
              <a:t> flow </a:t>
            </a:r>
            <a:r>
              <a:rPr lang="it-IT" sz="2400" b="1" dirty="0" smtClean="0">
                <a:solidFill>
                  <a:srgbClr val="002060"/>
                </a:solidFill>
              </a:rPr>
              <a:t>in PPCI in more </a:t>
            </a:r>
            <a:r>
              <a:rPr lang="it-IT" sz="2400" b="1" dirty="0" err="1" smtClean="0">
                <a:solidFill>
                  <a:srgbClr val="002060"/>
                </a:solidFill>
              </a:rPr>
              <a:t>important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than</a:t>
            </a:r>
            <a:r>
              <a:rPr lang="it-IT" sz="2400" b="1" dirty="0" smtClean="0">
                <a:solidFill>
                  <a:srgbClr val="002060"/>
                </a:solidFill>
              </a:rPr>
              <a:t> the </a:t>
            </a:r>
            <a:r>
              <a:rPr lang="it-IT" sz="2400" b="1" dirty="0" err="1" smtClean="0">
                <a:solidFill>
                  <a:srgbClr val="002060"/>
                </a:solidFill>
              </a:rPr>
              <a:t>reduction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of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restenosis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pPr marL="457200" indent="-457200" algn="just">
              <a:buClr>
                <a:srgbClr val="7030A0"/>
              </a:buClr>
              <a:buFont typeface="+mj-lt"/>
              <a:buAutoNum type="arabicPeriod"/>
            </a:pPr>
            <a:endParaRPr lang="it-IT" sz="2400" b="1" dirty="0" smtClean="0">
              <a:solidFill>
                <a:srgbClr val="002060"/>
              </a:solidFill>
            </a:endParaRPr>
          </a:p>
          <a:p>
            <a:pPr marL="457200" indent="-457200" algn="just">
              <a:buClr>
                <a:srgbClr val="7030A0"/>
              </a:buClr>
              <a:buFont typeface="+mj-lt"/>
              <a:buAutoNum type="arabicPeriod"/>
            </a:pPr>
            <a:r>
              <a:rPr lang="it-IT" sz="2400" b="1" dirty="0" smtClean="0">
                <a:solidFill>
                  <a:srgbClr val="002060"/>
                </a:solidFill>
              </a:rPr>
              <a:t>In PPCI </a:t>
            </a:r>
            <a:r>
              <a:rPr lang="it-IT" sz="2400" b="1" dirty="0" err="1" smtClean="0">
                <a:solidFill>
                  <a:srgbClr val="002060"/>
                </a:solidFill>
              </a:rPr>
              <a:t>may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be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difficult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to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rule</a:t>
            </a:r>
            <a:r>
              <a:rPr lang="it-IT" sz="2400" b="1" dirty="0" smtClean="0">
                <a:solidFill>
                  <a:srgbClr val="002060"/>
                </a:solidFill>
              </a:rPr>
              <a:t> out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circumstances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limiting</a:t>
            </a:r>
            <a:r>
              <a:rPr lang="it-IT" sz="2400" b="1" u="sng" dirty="0" smtClean="0">
                <a:solidFill>
                  <a:srgbClr val="C00000"/>
                </a:solidFill>
              </a:rPr>
              <a:t> the long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term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use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of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clopidogrel</a:t>
            </a:r>
            <a:endParaRPr lang="it-IT" sz="2400" b="1" u="sng" dirty="0" smtClean="0">
              <a:solidFill>
                <a:srgbClr val="C00000"/>
              </a:solidFill>
            </a:endParaRPr>
          </a:p>
          <a:p>
            <a:pPr marL="457200" indent="-457200" algn="just">
              <a:buClr>
                <a:srgbClr val="7030A0"/>
              </a:buClr>
              <a:buFont typeface="+mj-lt"/>
              <a:buAutoNum type="arabicPeriod"/>
            </a:pPr>
            <a:endParaRPr lang="it-IT" sz="2400" b="1" dirty="0" smtClean="0">
              <a:solidFill>
                <a:srgbClr val="002060"/>
              </a:solidFill>
            </a:endParaRPr>
          </a:p>
          <a:p>
            <a:pPr marL="457200" indent="-457200" algn="just">
              <a:buClr>
                <a:srgbClr val="7030A0"/>
              </a:buClr>
              <a:buFont typeface="+mj-lt"/>
              <a:buAutoNum type="arabicPeriod"/>
            </a:pPr>
            <a:r>
              <a:rPr lang="it-IT" sz="2400" b="1" dirty="0" smtClean="0">
                <a:solidFill>
                  <a:srgbClr val="002060"/>
                </a:solidFill>
              </a:rPr>
              <a:t>In STEMI </a:t>
            </a:r>
            <a:r>
              <a:rPr lang="it-IT" sz="2400" b="1" dirty="0" err="1" smtClean="0">
                <a:solidFill>
                  <a:srgbClr val="002060"/>
                </a:solidFill>
              </a:rPr>
              <a:t>clopidogrel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u="sng" dirty="0" smtClean="0">
                <a:solidFill>
                  <a:srgbClr val="C00000"/>
                </a:solidFill>
              </a:rPr>
              <a:t>can’t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be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prescribed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for</a:t>
            </a:r>
            <a:r>
              <a:rPr lang="it-IT" sz="2400" b="1" u="sng" dirty="0" smtClean="0">
                <a:solidFill>
                  <a:srgbClr val="C00000"/>
                </a:solidFill>
              </a:rPr>
              <a:t> a long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time</a:t>
            </a:r>
            <a:endParaRPr lang="it-IT" sz="2400" b="1" u="sng" dirty="0" smtClean="0">
              <a:solidFill>
                <a:srgbClr val="C00000"/>
              </a:solidFill>
            </a:endParaRPr>
          </a:p>
          <a:p>
            <a:pPr algn="l">
              <a:buClr>
                <a:srgbClr val="36F2EE"/>
              </a:buClr>
              <a:buFont typeface="Wingdings" pitchFamily="2" charset="2"/>
              <a:buChar char="Ø"/>
            </a:pP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27775" y="214290"/>
            <a:ext cx="351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C00000"/>
                </a:solidFill>
              </a:rPr>
              <a:t>DES in STEMI</a:t>
            </a:r>
            <a:endParaRPr lang="it-IT" sz="4800" b="1" dirty="0">
              <a:solidFill>
                <a:srgbClr val="C0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00496" y="2143116"/>
            <a:ext cx="116891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but</a:t>
            </a:r>
            <a:endParaRPr lang="it-IT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355726"/>
            <a:ext cx="6980767" cy="512127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76902" name="Picture 6" descr="New_ESC_BGV1_cut"/>
          <p:cNvPicPr>
            <a:picLocks noChangeAspect="1" noChangeArrowheads="1"/>
          </p:cNvPicPr>
          <p:nvPr/>
        </p:nvPicPr>
        <p:blipFill>
          <a:blip r:embed="rId4" cstate="print"/>
          <a:srcRect l="92500"/>
          <a:stretch>
            <a:fillRect/>
          </a:stretch>
        </p:blipFill>
        <p:spPr bwMode="auto">
          <a:xfrm>
            <a:off x="0" y="1"/>
            <a:ext cx="1093612" cy="1223963"/>
          </a:xfrm>
          <a:prstGeom prst="rect">
            <a:avLst/>
          </a:prstGeom>
          <a:noFill/>
        </p:spPr>
      </p:pic>
      <p:sp>
        <p:nvSpPr>
          <p:cNvPr id="976903" name="Text Box 7"/>
          <p:cNvSpPr txBox="1">
            <a:spLocks noChangeArrowheads="1"/>
          </p:cNvSpPr>
          <p:nvPr/>
        </p:nvSpPr>
        <p:spPr bwMode="auto">
          <a:xfrm>
            <a:off x="1381478" y="93663"/>
            <a:ext cx="7138493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The New 2008 ESC STEMI </a:t>
            </a:r>
            <a:r>
              <a:rPr lang="it-IT" sz="3600" b="1" dirty="0" err="1">
                <a:solidFill>
                  <a:srgbClr val="C00000"/>
                </a:solidFill>
              </a:rPr>
              <a:t>Guidelines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976905" name="Text Box 9"/>
          <p:cNvSpPr txBox="1">
            <a:spLocks noChangeArrowheads="1"/>
          </p:cNvSpPr>
          <p:nvPr/>
        </p:nvSpPr>
        <p:spPr bwMode="auto">
          <a:xfrm>
            <a:off x="1794933" y="617538"/>
            <a:ext cx="615149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i="1" dirty="0" err="1">
                <a:solidFill>
                  <a:srgbClr val="7030A0"/>
                </a:solidFill>
              </a:rPr>
              <a:t>Adjunctive</a:t>
            </a:r>
            <a:r>
              <a:rPr lang="it-IT" sz="3600" b="1" i="1" dirty="0">
                <a:solidFill>
                  <a:srgbClr val="7030A0"/>
                </a:solidFill>
              </a:rPr>
              <a:t> </a:t>
            </a:r>
            <a:r>
              <a:rPr lang="it-IT" sz="3600" b="1" i="1" dirty="0" err="1">
                <a:solidFill>
                  <a:srgbClr val="7030A0"/>
                </a:solidFill>
              </a:rPr>
              <a:t>therapy</a:t>
            </a:r>
            <a:r>
              <a:rPr lang="it-IT" sz="3600" b="1" i="1" dirty="0">
                <a:solidFill>
                  <a:srgbClr val="7030A0"/>
                </a:solidFill>
              </a:rPr>
              <a:t> </a:t>
            </a:r>
            <a:r>
              <a:rPr lang="it-IT" sz="3600" b="1" i="1" dirty="0" err="1">
                <a:solidFill>
                  <a:srgbClr val="7030A0"/>
                </a:solidFill>
              </a:rPr>
              <a:t>Primary</a:t>
            </a:r>
            <a:r>
              <a:rPr lang="it-IT" sz="3600" b="1" i="1" dirty="0">
                <a:solidFill>
                  <a:srgbClr val="7030A0"/>
                </a:solidFill>
              </a:rPr>
              <a:t> PCI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1357290" y="1928802"/>
            <a:ext cx="6786610" cy="26432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358246" cy="785818"/>
          </a:xfrm>
          <a:noFill/>
          <a:ln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Meta-analysis: Facilitated PCI </a:t>
            </a:r>
            <a:r>
              <a:rPr lang="en-US" sz="4000" b="1" dirty="0" err="1">
                <a:solidFill>
                  <a:srgbClr val="C00000"/>
                </a:solidFill>
              </a:rPr>
              <a:t>vs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Primary PCI</a:t>
            </a: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7332663" y="4483100"/>
            <a:ext cx="12493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eaLnBrk="1" hangingPunct="1"/>
            <a:r>
              <a:rPr lang="en-US" sz="2200" b="1">
                <a:solidFill>
                  <a:schemeClr val="bg1"/>
                </a:solidFill>
              </a:rPr>
              <a:t> 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4275138" y="3962400"/>
            <a:ext cx="1697037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1.03</a:t>
            </a:r>
          </a:p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(0.15-7.13)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2446338" y="3962400"/>
            <a:ext cx="164306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3.07</a:t>
            </a:r>
          </a:p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(0.18-52.0)</a:t>
            </a: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381000" y="4016375"/>
            <a:ext cx="18351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eaLnBrk="1" hangingPunct="1"/>
            <a:endParaRPr lang="it-IT" sz="1800" b="1">
              <a:solidFill>
                <a:schemeClr val="bg1"/>
              </a:solidFill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2370138" y="2439988"/>
            <a:ext cx="1671637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1.43</a:t>
            </a:r>
          </a:p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(1.01-2.02)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7348538" y="2943225"/>
            <a:ext cx="1233487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eaLnBrk="1" hangingPunct="1"/>
            <a:r>
              <a:rPr lang="en-US" sz="2200" b="1">
                <a:solidFill>
                  <a:schemeClr val="bg1"/>
                </a:solidFill>
              </a:rPr>
              <a:t> 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2370138" y="3200400"/>
            <a:ext cx="1671637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/>
          <a:lstStyle/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1.03</a:t>
            </a:r>
          </a:p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(0.49-2.17)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436563" y="4670425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18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235749" y="1571612"/>
            <a:ext cx="1185646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</a:rPr>
              <a:t>Mortality</a:t>
            </a:r>
            <a:endParaRPr lang="en-US" sz="2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5005381" y="1571612"/>
            <a:ext cx="1479829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7030A0"/>
                </a:solidFill>
              </a:rPr>
              <a:t>Reinfarction</a:t>
            </a:r>
            <a:endParaRPr lang="en-US" sz="2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6752228" y="1571612"/>
            <a:ext cx="1814920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</a:rPr>
              <a:t>Major Bleeding</a:t>
            </a:r>
            <a:endParaRPr lang="en-US" sz="2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2996679" y="5730875"/>
            <a:ext cx="672555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2060"/>
                </a:solidFill>
              </a:rPr>
              <a:t>Fac. PCI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Better</a:t>
            </a:r>
            <a:endParaRPr lang="en-US" sz="1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4083195" y="5730875"/>
            <a:ext cx="580735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2060"/>
                </a:solidFill>
              </a:rPr>
              <a:t>PPCI</a:t>
            </a:r>
            <a:br>
              <a:rPr lang="en-US" sz="1200" b="1">
                <a:solidFill>
                  <a:srgbClr val="002060"/>
                </a:solidFill>
              </a:rPr>
            </a:br>
            <a:r>
              <a:rPr lang="en-US" sz="1200" b="1">
                <a:solidFill>
                  <a:srgbClr val="002060"/>
                </a:solidFill>
              </a:rPr>
              <a:t>Better</a:t>
            </a:r>
            <a:endParaRPr lang="en-US" sz="12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4952479" y="5730875"/>
            <a:ext cx="672555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2060"/>
                </a:solidFill>
              </a:rPr>
              <a:t>Fac. PCI</a:t>
            </a:r>
            <a:br>
              <a:rPr lang="en-US" sz="1200" b="1">
                <a:solidFill>
                  <a:srgbClr val="002060"/>
                </a:solidFill>
              </a:rPr>
            </a:br>
            <a:r>
              <a:rPr lang="en-US" sz="1200" b="1">
                <a:solidFill>
                  <a:srgbClr val="002060"/>
                </a:solidFill>
              </a:rPr>
              <a:t>Better</a:t>
            </a:r>
            <a:endParaRPr lang="en-US" sz="12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6038995" y="5730875"/>
            <a:ext cx="580735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2060"/>
                </a:solidFill>
              </a:rPr>
              <a:t>PPCI</a:t>
            </a:r>
            <a:br>
              <a:rPr lang="en-US" sz="1200" b="1">
                <a:solidFill>
                  <a:srgbClr val="002060"/>
                </a:solidFill>
              </a:rPr>
            </a:br>
            <a:r>
              <a:rPr lang="en-US" sz="1200" b="1">
                <a:solidFill>
                  <a:srgbClr val="002060"/>
                </a:solidFill>
              </a:rPr>
              <a:t>Better</a:t>
            </a:r>
            <a:endParaRPr lang="en-US" sz="12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4162" name="Text Box 18"/>
          <p:cNvSpPr txBox="1">
            <a:spLocks noChangeArrowheads="1"/>
          </p:cNvSpPr>
          <p:nvPr/>
        </p:nvSpPr>
        <p:spPr bwMode="auto">
          <a:xfrm>
            <a:off x="6933679" y="5730875"/>
            <a:ext cx="672555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2060"/>
                </a:solidFill>
              </a:rPr>
              <a:t>Fac. PCI</a:t>
            </a:r>
            <a:br>
              <a:rPr lang="en-US" sz="1200" b="1">
                <a:solidFill>
                  <a:srgbClr val="002060"/>
                </a:solidFill>
              </a:rPr>
            </a:br>
            <a:r>
              <a:rPr lang="en-US" sz="1200" b="1">
                <a:solidFill>
                  <a:srgbClr val="002060"/>
                </a:solidFill>
              </a:rPr>
              <a:t>Better</a:t>
            </a:r>
            <a:endParaRPr lang="en-US" sz="12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7994795" y="5730875"/>
            <a:ext cx="580735" cy="46166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2060"/>
                </a:solidFill>
              </a:rPr>
              <a:t>PPCI</a:t>
            </a:r>
            <a:br>
              <a:rPr lang="en-US" sz="1200" b="1">
                <a:solidFill>
                  <a:srgbClr val="002060"/>
                </a:solidFill>
              </a:rPr>
            </a:br>
            <a:r>
              <a:rPr lang="en-US" sz="1200" b="1">
                <a:solidFill>
                  <a:srgbClr val="002060"/>
                </a:solidFill>
              </a:rPr>
              <a:t>Better</a:t>
            </a:r>
            <a:endParaRPr lang="en-US" sz="12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6000760" y="6286520"/>
            <a:ext cx="2308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chemeClr val="bg1"/>
                </a:solidFill>
                <a:cs typeface="Times New Roman" pitchFamily="18" charset="0"/>
              </a:rPr>
              <a:t>Keeley</a:t>
            </a:r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 E, et al. </a:t>
            </a:r>
            <a:r>
              <a:rPr lang="en-US" i="1" dirty="0" smtClean="0">
                <a:solidFill>
                  <a:schemeClr val="bg1"/>
                </a:solidFill>
                <a:cs typeface="Times New Roman" pitchFamily="18" charset="0"/>
              </a:rPr>
              <a:t>Lancet</a:t>
            </a:r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4165" name="Line 21"/>
          <p:cNvSpPr>
            <a:spLocks noChangeShapeType="1"/>
          </p:cNvSpPr>
          <p:nvPr/>
        </p:nvSpPr>
        <p:spPr bwMode="auto">
          <a:xfrm>
            <a:off x="3028950" y="5429250"/>
            <a:ext cx="1590675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66" name="Line 22"/>
          <p:cNvSpPr>
            <a:spLocks noChangeShapeType="1"/>
          </p:cNvSpPr>
          <p:nvPr/>
        </p:nvSpPr>
        <p:spPr bwMode="auto">
          <a:xfrm flipV="1">
            <a:off x="3825875" y="2436813"/>
            <a:ext cx="0" cy="2992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67" name="Text Box 23"/>
          <p:cNvSpPr txBox="1">
            <a:spLocks noChangeArrowheads="1"/>
          </p:cNvSpPr>
          <p:nvPr/>
        </p:nvSpPr>
        <p:spPr bwMode="auto">
          <a:xfrm>
            <a:off x="2903538" y="5483225"/>
            <a:ext cx="430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>
                <a:solidFill>
                  <a:srgbClr val="002060"/>
                </a:solidFill>
              </a:rPr>
              <a:t>0.1</a:t>
            </a:r>
          </a:p>
        </p:txBody>
      </p:sp>
      <p:sp>
        <p:nvSpPr>
          <p:cNvPr id="134168" name="Text Box 24"/>
          <p:cNvSpPr txBox="1">
            <a:spLocks noChangeArrowheads="1"/>
          </p:cNvSpPr>
          <p:nvPr/>
        </p:nvSpPr>
        <p:spPr bwMode="auto">
          <a:xfrm>
            <a:off x="3709988" y="54832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34169" name="Text Box 25"/>
          <p:cNvSpPr txBox="1">
            <a:spLocks noChangeArrowheads="1"/>
          </p:cNvSpPr>
          <p:nvPr/>
        </p:nvSpPr>
        <p:spPr bwMode="auto">
          <a:xfrm>
            <a:off x="4449763" y="5483225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34170" name="Line 26"/>
          <p:cNvSpPr>
            <a:spLocks noChangeShapeType="1"/>
          </p:cNvSpPr>
          <p:nvPr/>
        </p:nvSpPr>
        <p:spPr bwMode="auto">
          <a:xfrm>
            <a:off x="3822700" y="5103813"/>
            <a:ext cx="1730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71" name="AutoShape 27"/>
          <p:cNvSpPr>
            <a:spLocks noChangeArrowheads="1"/>
          </p:cNvSpPr>
          <p:nvPr/>
        </p:nvSpPr>
        <p:spPr bwMode="auto">
          <a:xfrm>
            <a:off x="3819525" y="5010150"/>
            <a:ext cx="138113" cy="1682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72" name="Line 28"/>
          <p:cNvSpPr>
            <a:spLocks noChangeShapeType="1"/>
          </p:cNvSpPr>
          <p:nvPr/>
        </p:nvSpPr>
        <p:spPr bwMode="auto">
          <a:xfrm>
            <a:off x="3086100" y="4602163"/>
            <a:ext cx="148748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73" name="Rectangle 29"/>
          <p:cNvSpPr>
            <a:spLocks noChangeArrowheads="1"/>
          </p:cNvSpPr>
          <p:nvPr/>
        </p:nvSpPr>
        <p:spPr bwMode="auto">
          <a:xfrm>
            <a:off x="4194175" y="4519613"/>
            <a:ext cx="101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74" name="Line 30"/>
          <p:cNvSpPr>
            <a:spLocks noChangeShapeType="1"/>
          </p:cNvSpPr>
          <p:nvPr/>
        </p:nvSpPr>
        <p:spPr bwMode="auto">
          <a:xfrm>
            <a:off x="3822700" y="2698750"/>
            <a:ext cx="1587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75" name="Rectangle 31"/>
          <p:cNvSpPr>
            <a:spLocks noChangeArrowheads="1"/>
          </p:cNvSpPr>
          <p:nvPr/>
        </p:nvSpPr>
        <p:spPr bwMode="auto">
          <a:xfrm>
            <a:off x="3846513" y="2590800"/>
            <a:ext cx="101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76" name="Line 32"/>
          <p:cNvSpPr>
            <a:spLocks noChangeShapeType="1"/>
          </p:cNvSpPr>
          <p:nvPr/>
        </p:nvSpPr>
        <p:spPr bwMode="auto">
          <a:xfrm>
            <a:off x="3711575" y="3524250"/>
            <a:ext cx="23018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77" name="Rectangle 33"/>
          <p:cNvSpPr>
            <a:spLocks noChangeArrowheads="1"/>
          </p:cNvSpPr>
          <p:nvPr/>
        </p:nvSpPr>
        <p:spPr bwMode="auto">
          <a:xfrm>
            <a:off x="3776663" y="3416300"/>
            <a:ext cx="100012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78" name="Line 34"/>
          <p:cNvSpPr>
            <a:spLocks noChangeShapeType="1"/>
          </p:cNvSpPr>
          <p:nvPr/>
        </p:nvSpPr>
        <p:spPr bwMode="auto">
          <a:xfrm>
            <a:off x="4945063" y="5429250"/>
            <a:ext cx="1590675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79" name="Line 35"/>
          <p:cNvSpPr>
            <a:spLocks noChangeShapeType="1"/>
          </p:cNvSpPr>
          <p:nvPr/>
        </p:nvSpPr>
        <p:spPr bwMode="auto">
          <a:xfrm flipV="1">
            <a:off x="5741988" y="2436813"/>
            <a:ext cx="0" cy="2992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80" name="Text Box 36"/>
          <p:cNvSpPr txBox="1">
            <a:spLocks noChangeArrowheads="1"/>
          </p:cNvSpPr>
          <p:nvPr/>
        </p:nvSpPr>
        <p:spPr bwMode="auto">
          <a:xfrm>
            <a:off x="4819650" y="5483225"/>
            <a:ext cx="430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0.1</a:t>
            </a:r>
          </a:p>
        </p:txBody>
      </p:sp>
      <p:sp>
        <p:nvSpPr>
          <p:cNvPr id="134181" name="Text Box 37"/>
          <p:cNvSpPr txBox="1">
            <a:spLocks noChangeArrowheads="1"/>
          </p:cNvSpPr>
          <p:nvPr/>
        </p:nvSpPr>
        <p:spPr bwMode="auto">
          <a:xfrm>
            <a:off x="5626100" y="54832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34182" name="Text Box 38"/>
          <p:cNvSpPr txBox="1">
            <a:spLocks noChangeArrowheads="1"/>
          </p:cNvSpPr>
          <p:nvPr/>
        </p:nvSpPr>
        <p:spPr bwMode="auto">
          <a:xfrm>
            <a:off x="6365875" y="5483225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34183" name="Line 39"/>
          <p:cNvSpPr>
            <a:spLocks noChangeShapeType="1"/>
          </p:cNvSpPr>
          <p:nvPr/>
        </p:nvSpPr>
        <p:spPr bwMode="auto">
          <a:xfrm>
            <a:off x="5781675" y="5103813"/>
            <a:ext cx="2587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84" name="AutoShape 40"/>
          <p:cNvSpPr>
            <a:spLocks noChangeArrowheads="1"/>
          </p:cNvSpPr>
          <p:nvPr/>
        </p:nvSpPr>
        <p:spPr bwMode="auto">
          <a:xfrm>
            <a:off x="5822950" y="5010150"/>
            <a:ext cx="139700" cy="1682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85" name="Line 41"/>
          <p:cNvSpPr>
            <a:spLocks noChangeShapeType="1"/>
          </p:cNvSpPr>
          <p:nvPr/>
        </p:nvSpPr>
        <p:spPr bwMode="auto">
          <a:xfrm>
            <a:off x="5130800" y="4602163"/>
            <a:ext cx="12731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86" name="Rectangle 42"/>
          <p:cNvSpPr>
            <a:spLocks noChangeArrowheads="1"/>
          </p:cNvSpPr>
          <p:nvPr/>
        </p:nvSpPr>
        <p:spPr bwMode="auto">
          <a:xfrm>
            <a:off x="5705475" y="4519613"/>
            <a:ext cx="101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87" name="Line 43"/>
          <p:cNvSpPr>
            <a:spLocks noChangeShapeType="1"/>
          </p:cNvSpPr>
          <p:nvPr/>
        </p:nvSpPr>
        <p:spPr bwMode="auto">
          <a:xfrm>
            <a:off x="5846763" y="2686050"/>
            <a:ext cx="1587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88" name="Rectangle 44"/>
          <p:cNvSpPr>
            <a:spLocks noChangeArrowheads="1"/>
          </p:cNvSpPr>
          <p:nvPr/>
        </p:nvSpPr>
        <p:spPr bwMode="auto">
          <a:xfrm>
            <a:off x="5870575" y="2578100"/>
            <a:ext cx="100013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89" name="Line 45"/>
          <p:cNvSpPr>
            <a:spLocks noChangeShapeType="1"/>
          </p:cNvSpPr>
          <p:nvPr/>
        </p:nvSpPr>
        <p:spPr bwMode="auto">
          <a:xfrm>
            <a:off x="5613400" y="3524250"/>
            <a:ext cx="4016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90" name="Rectangle 46"/>
          <p:cNvSpPr>
            <a:spLocks noChangeArrowheads="1"/>
          </p:cNvSpPr>
          <p:nvPr/>
        </p:nvSpPr>
        <p:spPr bwMode="auto">
          <a:xfrm>
            <a:off x="5776913" y="3416300"/>
            <a:ext cx="100012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91" name="Line 47"/>
          <p:cNvSpPr>
            <a:spLocks noChangeShapeType="1"/>
          </p:cNvSpPr>
          <p:nvPr/>
        </p:nvSpPr>
        <p:spPr bwMode="auto">
          <a:xfrm>
            <a:off x="6899275" y="5429250"/>
            <a:ext cx="1590675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92" name="Line 48"/>
          <p:cNvSpPr>
            <a:spLocks noChangeShapeType="1"/>
          </p:cNvSpPr>
          <p:nvPr/>
        </p:nvSpPr>
        <p:spPr bwMode="auto">
          <a:xfrm flipV="1">
            <a:off x="7696200" y="2436813"/>
            <a:ext cx="0" cy="2992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93" name="Text Box 49"/>
          <p:cNvSpPr txBox="1">
            <a:spLocks noChangeArrowheads="1"/>
          </p:cNvSpPr>
          <p:nvPr/>
        </p:nvSpPr>
        <p:spPr bwMode="auto">
          <a:xfrm>
            <a:off x="6773863" y="5483225"/>
            <a:ext cx="430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>
                <a:solidFill>
                  <a:srgbClr val="002060"/>
                </a:solidFill>
              </a:rPr>
              <a:t>0.1</a:t>
            </a:r>
          </a:p>
        </p:txBody>
      </p:sp>
      <p:sp>
        <p:nvSpPr>
          <p:cNvPr id="134194" name="Text Box 50"/>
          <p:cNvSpPr txBox="1">
            <a:spLocks noChangeArrowheads="1"/>
          </p:cNvSpPr>
          <p:nvPr/>
        </p:nvSpPr>
        <p:spPr bwMode="auto">
          <a:xfrm>
            <a:off x="7580313" y="54832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34195" name="Text Box 51"/>
          <p:cNvSpPr txBox="1">
            <a:spLocks noChangeArrowheads="1"/>
          </p:cNvSpPr>
          <p:nvPr/>
        </p:nvSpPr>
        <p:spPr bwMode="auto">
          <a:xfrm>
            <a:off x="8320088" y="5483225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34196" name="Line 52"/>
          <p:cNvSpPr>
            <a:spLocks noChangeShapeType="1"/>
          </p:cNvSpPr>
          <p:nvPr/>
        </p:nvSpPr>
        <p:spPr bwMode="auto">
          <a:xfrm>
            <a:off x="7712075" y="5103813"/>
            <a:ext cx="2587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97" name="AutoShape 53"/>
          <p:cNvSpPr>
            <a:spLocks noChangeArrowheads="1"/>
          </p:cNvSpPr>
          <p:nvPr/>
        </p:nvSpPr>
        <p:spPr bwMode="auto">
          <a:xfrm>
            <a:off x="7753350" y="5010150"/>
            <a:ext cx="139700" cy="1682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198" name="Line 54"/>
          <p:cNvSpPr>
            <a:spLocks noChangeShapeType="1"/>
          </p:cNvSpPr>
          <p:nvPr/>
        </p:nvSpPr>
        <p:spPr bwMode="auto">
          <a:xfrm>
            <a:off x="7751763" y="4602163"/>
            <a:ext cx="63341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199" name="Rectangle 55"/>
          <p:cNvSpPr>
            <a:spLocks noChangeArrowheads="1"/>
          </p:cNvSpPr>
          <p:nvPr/>
        </p:nvSpPr>
        <p:spPr bwMode="auto">
          <a:xfrm>
            <a:off x="8037513" y="4530725"/>
            <a:ext cx="100012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200" name="Line 56"/>
          <p:cNvSpPr>
            <a:spLocks noChangeShapeType="1"/>
          </p:cNvSpPr>
          <p:nvPr/>
        </p:nvSpPr>
        <p:spPr bwMode="auto">
          <a:xfrm>
            <a:off x="7637463" y="2632075"/>
            <a:ext cx="406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201" name="Rectangle 57"/>
          <p:cNvSpPr>
            <a:spLocks noChangeArrowheads="1"/>
          </p:cNvSpPr>
          <p:nvPr/>
        </p:nvSpPr>
        <p:spPr bwMode="auto">
          <a:xfrm>
            <a:off x="7753350" y="2590800"/>
            <a:ext cx="100013" cy="1666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202" name="Line 58"/>
          <p:cNvSpPr>
            <a:spLocks noChangeShapeType="1"/>
          </p:cNvSpPr>
          <p:nvPr/>
        </p:nvSpPr>
        <p:spPr bwMode="auto">
          <a:xfrm>
            <a:off x="7653338" y="3536950"/>
            <a:ext cx="2444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203" name="Rectangle 59"/>
          <p:cNvSpPr>
            <a:spLocks noChangeArrowheads="1"/>
          </p:cNvSpPr>
          <p:nvPr/>
        </p:nvSpPr>
        <p:spPr bwMode="auto">
          <a:xfrm>
            <a:off x="7723188" y="3429000"/>
            <a:ext cx="101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4204" name="Text Box 60"/>
          <p:cNvSpPr txBox="1">
            <a:spLocks noChangeArrowheads="1"/>
          </p:cNvSpPr>
          <p:nvPr/>
        </p:nvSpPr>
        <p:spPr bwMode="auto">
          <a:xfrm>
            <a:off x="2370138" y="4953000"/>
            <a:ext cx="1774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</a:rPr>
              <a:t>1.38 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(1.01-1.87)</a:t>
            </a:r>
          </a:p>
        </p:txBody>
      </p:sp>
      <p:sp>
        <p:nvSpPr>
          <p:cNvPr id="134205" name="Text Box 61"/>
          <p:cNvSpPr txBox="1">
            <a:spLocks noChangeArrowheads="1"/>
          </p:cNvSpPr>
          <p:nvPr/>
        </p:nvSpPr>
        <p:spPr bwMode="auto">
          <a:xfrm>
            <a:off x="4267200" y="4953000"/>
            <a:ext cx="1774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</a:rPr>
              <a:t>1.71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 (1.16 - 2.51)</a:t>
            </a:r>
          </a:p>
        </p:txBody>
      </p:sp>
      <p:sp>
        <p:nvSpPr>
          <p:cNvPr id="134206" name="Text Box 62"/>
          <p:cNvSpPr txBox="1">
            <a:spLocks noChangeArrowheads="1"/>
          </p:cNvSpPr>
          <p:nvPr/>
        </p:nvSpPr>
        <p:spPr bwMode="auto">
          <a:xfrm>
            <a:off x="6248400" y="4953000"/>
            <a:ext cx="17764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</a:rPr>
              <a:t>1.51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 (1.10 - 2.08 )</a:t>
            </a:r>
          </a:p>
        </p:txBody>
      </p:sp>
      <p:graphicFrame>
        <p:nvGraphicFramePr>
          <p:cNvPr id="134207" name="Group 63"/>
          <p:cNvGraphicFramePr>
            <a:graphicFrameLocks noGrp="1"/>
          </p:cNvGraphicFramePr>
          <p:nvPr/>
        </p:nvGraphicFramePr>
        <p:xfrm>
          <a:off x="719138" y="2214554"/>
          <a:ext cx="1422400" cy="3411538"/>
        </p:xfrm>
        <a:graphic>
          <a:graphicData uri="http://schemas.openxmlformats.org/drawingml/2006/table">
            <a:tbl>
              <a:tblPr/>
              <a:tblGrid>
                <a:gridCol w="1422400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Lytic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 alone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N=2953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IIb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IIIa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 alone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N=1148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Lytic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 +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IIb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IIIa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N=399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All 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</a:b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MS PGothic" pitchFamily="34" charset="-128"/>
                        </a:rPr>
                        <a:t>(N=4500)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4221" name="Line 77"/>
          <p:cNvSpPr>
            <a:spLocks noChangeShapeType="1"/>
          </p:cNvSpPr>
          <p:nvPr/>
        </p:nvSpPr>
        <p:spPr bwMode="auto">
          <a:xfrm>
            <a:off x="228600" y="1295400"/>
            <a:ext cx="8686800" cy="0"/>
          </a:xfrm>
          <a:prstGeom prst="line">
            <a:avLst/>
          </a:prstGeom>
          <a:noFill/>
          <a:ln w="38100">
            <a:solidFill>
              <a:srgbClr val="DE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4222" name="Text Box 78"/>
          <p:cNvSpPr txBox="1">
            <a:spLocks noChangeArrowheads="1"/>
          </p:cNvSpPr>
          <p:nvPr/>
        </p:nvSpPr>
        <p:spPr bwMode="auto">
          <a:xfrm>
            <a:off x="4427538" y="3246438"/>
            <a:ext cx="14478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1.40               (0.49-3.98)</a:t>
            </a:r>
          </a:p>
          <a:p>
            <a:pPr algn="ctr" eaLnBrk="1" hangingPunct="1">
              <a:spcBef>
                <a:spcPct val="50000"/>
              </a:spcBef>
            </a:pPr>
            <a:endParaRPr lang="en-US" sz="1400" b="1">
              <a:solidFill>
                <a:srgbClr val="FFFF99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sz="1800" b="1">
              <a:solidFill>
                <a:srgbClr val="FFFF99"/>
              </a:solidFill>
            </a:endParaRPr>
          </a:p>
        </p:txBody>
      </p:sp>
      <p:sp>
        <p:nvSpPr>
          <p:cNvPr id="134223" name="Text Box 79"/>
          <p:cNvSpPr txBox="1">
            <a:spLocks noChangeArrowheads="1"/>
          </p:cNvSpPr>
          <p:nvPr/>
        </p:nvSpPr>
        <p:spPr bwMode="auto">
          <a:xfrm>
            <a:off x="4198938" y="2392363"/>
            <a:ext cx="1905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1.81                          (1.19-2.77)</a:t>
            </a:r>
            <a:r>
              <a:rPr lang="en-US" sz="1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4224" name="Text Box 80"/>
          <p:cNvSpPr txBox="1">
            <a:spLocks noChangeArrowheads="1"/>
          </p:cNvSpPr>
          <p:nvPr/>
        </p:nvSpPr>
        <p:spPr bwMode="auto">
          <a:xfrm>
            <a:off x="6561138" y="3200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it-I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5" name="Picture 7" descr="New_ESC_BGV1_cut"/>
          <p:cNvPicPr>
            <a:picLocks noChangeAspect="1" noChangeArrowheads="1"/>
          </p:cNvPicPr>
          <p:nvPr/>
        </p:nvPicPr>
        <p:blipFill>
          <a:blip r:embed="rId2" cstate="print"/>
          <a:srcRect l="92500"/>
          <a:stretch>
            <a:fillRect/>
          </a:stretch>
        </p:blipFill>
        <p:spPr bwMode="auto">
          <a:xfrm>
            <a:off x="0" y="1"/>
            <a:ext cx="1093612" cy="1223963"/>
          </a:xfrm>
          <a:prstGeom prst="rect">
            <a:avLst/>
          </a:prstGeom>
          <a:noFill/>
        </p:spPr>
      </p:pic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1142976" y="500042"/>
            <a:ext cx="79018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C00000"/>
                </a:solidFill>
              </a:rPr>
              <a:t>The New 2008 ESC STEMI </a:t>
            </a:r>
            <a:r>
              <a:rPr lang="it-IT" sz="4000" b="1" dirty="0" err="1">
                <a:solidFill>
                  <a:srgbClr val="C00000"/>
                </a:solidFill>
              </a:rPr>
              <a:t>Guidelines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944137" name="Text Box 9"/>
          <p:cNvSpPr txBox="1">
            <a:spLocks noChangeArrowheads="1"/>
          </p:cNvSpPr>
          <p:nvPr/>
        </p:nvSpPr>
        <p:spPr bwMode="auto">
          <a:xfrm>
            <a:off x="1571604" y="1285860"/>
            <a:ext cx="615149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 err="1">
                <a:solidFill>
                  <a:srgbClr val="002060"/>
                </a:solidFill>
              </a:rPr>
              <a:t>Adjunctive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therapy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Primary</a:t>
            </a:r>
            <a:r>
              <a:rPr lang="it-IT" sz="3600" b="1" dirty="0">
                <a:solidFill>
                  <a:srgbClr val="002060"/>
                </a:solidFill>
              </a:rPr>
              <a:t> PCI</a:t>
            </a:r>
          </a:p>
        </p:txBody>
      </p:sp>
      <p:sp>
        <p:nvSpPr>
          <p:cNvPr id="944138" name="Text Box 10"/>
          <p:cNvSpPr txBox="1">
            <a:spLocks noChangeArrowheads="1"/>
          </p:cNvSpPr>
          <p:nvPr/>
        </p:nvSpPr>
        <p:spPr bwMode="auto">
          <a:xfrm>
            <a:off x="1000100" y="2443181"/>
            <a:ext cx="7358114" cy="3108543"/>
          </a:xfrm>
          <a:prstGeom prst="rect">
            <a:avLst/>
          </a:prstGeom>
          <a:solidFill>
            <a:schemeClr val="accent6">
              <a:lumMod val="90000"/>
            </a:schemeClr>
          </a:solidFill>
          <a:ln w="381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4400" b="1" i="1" dirty="0" err="1">
                <a:solidFill>
                  <a:srgbClr val="7030A0"/>
                </a:solidFill>
              </a:rPr>
              <a:t>Not</a:t>
            </a:r>
            <a:r>
              <a:rPr lang="it-IT" sz="4400" b="1" i="1" dirty="0">
                <a:solidFill>
                  <a:srgbClr val="7030A0"/>
                </a:solidFill>
              </a:rPr>
              <a:t> </a:t>
            </a:r>
            <a:r>
              <a:rPr lang="it-IT" sz="4400" b="1" i="1" dirty="0" err="1">
                <a:solidFill>
                  <a:srgbClr val="7030A0"/>
                </a:solidFill>
              </a:rPr>
              <a:t>recommended</a:t>
            </a:r>
            <a:r>
              <a:rPr lang="it-IT" sz="4400" b="1" i="1" dirty="0">
                <a:solidFill>
                  <a:srgbClr val="7030A0"/>
                </a:solidFill>
              </a:rPr>
              <a:t>:</a:t>
            </a:r>
          </a:p>
          <a:p>
            <a:pPr algn="l"/>
            <a:endParaRPr lang="it-IT" sz="4400" i="1" dirty="0">
              <a:solidFill>
                <a:srgbClr val="36F2EE"/>
              </a:solidFill>
            </a:endParaRPr>
          </a:p>
          <a:p>
            <a:pPr algn="ctr">
              <a:buClr>
                <a:srgbClr val="36F2EE"/>
              </a:buClr>
            </a:pPr>
            <a:r>
              <a:rPr lang="it-IT" sz="3600" dirty="0" smtClean="0">
                <a:solidFill>
                  <a:srgbClr val="C00000"/>
                </a:solidFill>
              </a:rPr>
              <a:t>   </a:t>
            </a:r>
            <a:r>
              <a:rPr lang="it-IT" sz="3600" dirty="0" err="1" smtClean="0">
                <a:solidFill>
                  <a:srgbClr val="C00000"/>
                </a:solidFill>
              </a:rPr>
              <a:t>Upstream</a:t>
            </a:r>
            <a:r>
              <a:rPr lang="it-IT" sz="3600" dirty="0" smtClean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therapy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with</a:t>
            </a:r>
            <a:r>
              <a:rPr lang="it-IT" sz="3600" dirty="0">
                <a:solidFill>
                  <a:srgbClr val="C00000"/>
                </a:solidFill>
              </a:rPr>
              <a:t> GPI, </a:t>
            </a:r>
          </a:p>
          <a:p>
            <a:pPr algn="ctr">
              <a:buClr>
                <a:srgbClr val="36F2EE"/>
              </a:buClr>
              <a:buFont typeface="Wingdings" pitchFamily="2" charset="2"/>
              <a:buNone/>
            </a:pPr>
            <a:r>
              <a:rPr lang="it-IT" sz="3600" dirty="0">
                <a:solidFill>
                  <a:srgbClr val="C00000"/>
                </a:solidFill>
              </a:rPr>
              <a:t>   </a:t>
            </a:r>
            <a:r>
              <a:rPr lang="it-IT" sz="3600" dirty="0" err="1">
                <a:solidFill>
                  <a:srgbClr val="C00000"/>
                </a:solidFill>
              </a:rPr>
              <a:t>fibrinolytics</a:t>
            </a:r>
            <a:r>
              <a:rPr lang="it-IT" sz="3600" dirty="0">
                <a:solidFill>
                  <a:srgbClr val="C00000"/>
                </a:solidFill>
              </a:rPr>
              <a:t> or the </a:t>
            </a:r>
            <a:r>
              <a:rPr lang="it-IT" sz="3600" dirty="0" err="1">
                <a:solidFill>
                  <a:srgbClr val="C00000"/>
                </a:solidFill>
              </a:rPr>
              <a:t>combination</a:t>
            </a:r>
            <a:endParaRPr lang="it-IT" sz="3600" dirty="0">
              <a:solidFill>
                <a:srgbClr val="C00000"/>
              </a:solidFill>
            </a:endParaRPr>
          </a:p>
          <a:p>
            <a:pPr algn="l">
              <a:buClr>
                <a:srgbClr val="36F2EE"/>
              </a:buClr>
              <a:buFont typeface="Wingdings" pitchFamily="2" charset="2"/>
              <a:buChar char="Ø"/>
            </a:pPr>
            <a:endParaRPr lang="it-IT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1534"/>
            <a:ext cx="8620732" cy="64621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861765" y="347056"/>
            <a:ext cx="7501656" cy="3715272"/>
            <a:chOff x="547" y="-226"/>
            <a:chExt cx="4956" cy="2549"/>
          </a:xfrm>
        </p:grpSpPr>
        <p:sp>
          <p:nvSpPr>
            <p:cNvPr id="266264" name="Text Box 24"/>
            <p:cNvSpPr txBox="1">
              <a:spLocks noChangeArrowheads="1"/>
            </p:cNvSpPr>
            <p:nvPr/>
          </p:nvSpPr>
          <p:spPr bwMode="auto">
            <a:xfrm>
              <a:off x="547" y="-226"/>
              <a:ext cx="4956" cy="528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C00000"/>
                  </a:solidFill>
                  <a:latin typeface="Franklin Gothic Book" pitchFamily="34" charset="0"/>
                </a:rPr>
                <a:t>Acute  Coronary  Syndrome</a:t>
              </a:r>
              <a:endParaRPr lang="en-US" sz="4400" b="1" dirty="0">
                <a:solidFill>
                  <a:srgbClr val="C00000"/>
                </a:solidFill>
                <a:latin typeface="Franklin Gothic Book" pitchFamily="34" charset="0"/>
              </a:endParaRPr>
            </a:p>
          </p:txBody>
        </p:sp>
        <p:sp>
          <p:nvSpPr>
            <p:cNvPr id="266271" name="Text Box 31"/>
            <p:cNvSpPr txBox="1">
              <a:spLocks noChangeArrowheads="1"/>
            </p:cNvSpPr>
            <p:nvPr/>
          </p:nvSpPr>
          <p:spPr bwMode="auto">
            <a:xfrm>
              <a:off x="3710" y="2008"/>
              <a:ext cx="1133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82296" bIns="82296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Franklin Gothic Book" pitchFamily="34" charset="0"/>
                </a:rPr>
                <a:t> ST Elevation</a:t>
              </a:r>
            </a:p>
          </p:txBody>
        </p:sp>
        <p:sp>
          <p:nvSpPr>
            <p:cNvPr id="266272" name="Text Box 32"/>
            <p:cNvSpPr txBox="1">
              <a:spLocks noChangeArrowheads="1"/>
            </p:cNvSpPr>
            <p:nvPr/>
          </p:nvSpPr>
          <p:spPr bwMode="auto">
            <a:xfrm>
              <a:off x="1302" y="2008"/>
              <a:ext cx="1793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82296" bIns="82296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Franklin Gothic Book" pitchFamily="34" charset="0"/>
                </a:rPr>
                <a:t>No ST Elevation</a:t>
              </a:r>
            </a:p>
          </p:txBody>
        </p:sp>
      </p:grpSp>
      <p:pic>
        <p:nvPicPr>
          <p:cNvPr id="266301" name="Picture 61" descr="fig02-subt occ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47164"/>
            <a:ext cx="3143272" cy="2345668"/>
          </a:xfrm>
          <a:prstGeom prst="rect">
            <a:avLst/>
          </a:prstGeom>
          <a:noFill/>
        </p:spPr>
      </p:pic>
      <p:pic>
        <p:nvPicPr>
          <p:cNvPr id="266302" name="Picture 62" descr="fig02-tott occ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612" y="1329572"/>
            <a:ext cx="2891412" cy="2384562"/>
          </a:xfrm>
          <a:prstGeom prst="rect">
            <a:avLst/>
          </a:prstGeom>
          <a:noFill/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878" y="4000504"/>
            <a:ext cx="33337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005112"/>
            <a:ext cx="1643074" cy="14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CasellaDiTesto 47"/>
          <p:cNvSpPr txBox="1"/>
          <p:nvPr/>
        </p:nvSpPr>
        <p:spPr>
          <a:xfrm>
            <a:off x="3714745" y="6029286"/>
            <a:ext cx="2071701" cy="40011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C00000"/>
                </a:solidFill>
              </a:rPr>
              <a:t>Therapeutic</a:t>
            </a:r>
            <a:r>
              <a:rPr lang="it-IT" sz="2000" b="1" dirty="0" smtClean="0">
                <a:solidFill>
                  <a:srgbClr val="C00000"/>
                </a:solidFill>
              </a:rPr>
              <a:t> goal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42844" y="4714884"/>
            <a:ext cx="3286148" cy="16927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002060"/>
                </a:solidFill>
              </a:rPr>
              <a:t>Inhibit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platelet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aggregation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to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prevent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progression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of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thrombosis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5643570" y="5072074"/>
            <a:ext cx="3357586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002060"/>
                </a:solidFill>
              </a:rPr>
              <a:t>Restore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blood</a:t>
            </a:r>
            <a:r>
              <a:rPr lang="it-IT" sz="2400" b="1" dirty="0" smtClean="0">
                <a:solidFill>
                  <a:srgbClr val="002060"/>
                </a:solidFill>
              </a:rPr>
              <a:t> flow </a:t>
            </a:r>
            <a:r>
              <a:rPr lang="it-IT" sz="2400" b="1" dirty="0" err="1" smtClean="0">
                <a:solidFill>
                  <a:srgbClr val="002060"/>
                </a:solidFill>
              </a:rPr>
              <a:t>as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soon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as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possible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Bleeding</a:t>
            </a:r>
            <a:r>
              <a:rPr lang="it-IT" sz="4800" b="1" dirty="0" smtClean="0">
                <a:solidFill>
                  <a:srgbClr val="FF0000"/>
                </a:solidFill>
              </a:rPr>
              <a:t> in ACS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60491"/>
            <a:ext cx="6034618" cy="45259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428596" y="5143512"/>
            <a:ext cx="8072494" cy="1569660"/>
          </a:xfrm>
          <a:prstGeom prst="rect">
            <a:avLst/>
          </a:prstGeom>
          <a:solidFill>
            <a:schemeClr val="accent6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err="1" smtClean="0">
                <a:solidFill>
                  <a:srgbClr val="7030A0"/>
                </a:solidFill>
              </a:rPr>
              <a:t>Ischemic</a:t>
            </a:r>
            <a:r>
              <a:rPr lang="it-IT" sz="3200" b="1" i="1" dirty="0" smtClean="0">
                <a:solidFill>
                  <a:srgbClr val="7030A0"/>
                </a:solidFill>
              </a:rPr>
              <a:t> and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bleeding</a:t>
            </a:r>
            <a:r>
              <a:rPr lang="it-IT" sz="3200" b="1" i="1" dirty="0" smtClean="0">
                <a:solidFill>
                  <a:srgbClr val="7030A0"/>
                </a:solidFill>
              </a:rPr>
              <a:t>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events</a:t>
            </a:r>
            <a:r>
              <a:rPr lang="it-IT" sz="3200" b="1" i="1" dirty="0" smtClean="0">
                <a:solidFill>
                  <a:srgbClr val="7030A0"/>
                </a:solidFill>
              </a:rPr>
              <a:t>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have</a:t>
            </a:r>
            <a:r>
              <a:rPr lang="it-IT" sz="3200" b="1" i="1" dirty="0" smtClean="0">
                <a:solidFill>
                  <a:srgbClr val="7030A0"/>
                </a:solidFill>
              </a:rPr>
              <a:t> the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same</a:t>
            </a:r>
            <a:r>
              <a:rPr lang="it-IT" sz="3200" b="1" i="1" dirty="0" smtClean="0">
                <a:solidFill>
                  <a:srgbClr val="7030A0"/>
                </a:solidFill>
              </a:rPr>
              <a:t> impact on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mortality</a:t>
            </a:r>
            <a:r>
              <a:rPr lang="it-IT" sz="3200" b="1" i="1" dirty="0" smtClean="0">
                <a:solidFill>
                  <a:srgbClr val="7030A0"/>
                </a:solidFill>
              </a:rPr>
              <a:t>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risk</a:t>
            </a:r>
            <a:r>
              <a:rPr lang="it-IT" sz="3200" b="1" i="1" dirty="0" smtClean="0">
                <a:solidFill>
                  <a:srgbClr val="7030A0"/>
                </a:solidFill>
              </a:rPr>
              <a:t> in ACS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pts</a:t>
            </a:r>
            <a:r>
              <a:rPr lang="it-IT" sz="3200" b="1" i="1" dirty="0" smtClean="0">
                <a:solidFill>
                  <a:srgbClr val="7030A0"/>
                </a:solidFill>
              </a:rPr>
              <a:t> </a:t>
            </a:r>
            <a:r>
              <a:rPr lang="it-IT" sz="3200" b="1" i="1" dirty="0" err="1" smtClean="0">
                <a:solidFill>
                  <a:srgbClr val="7030A0"/>
                </a:solidFill>
              </a:rPr>
              <a:t>undergoing</a:t>
            </a:r>
            <a:r>
              <a:rPr lang="it-IT" sz="3200" b="1" i="1" dirty="0" smtClean="0">
                <a:solidFill>
                  <a:srgbClr val="7030A0"/>
                </a:solidFill>
              </a:rPr>
              <a:t> PCI</a:t>
            </a:r>
            <a:endParaRPr lang="it-IT" sz="32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23521"/>
            <a:ext cx="7286676" cy="546500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Bleeding</a:t>
            </a:r>
            <a:r>
              <a:rPr lang="it-IT" sz="4800" b="1" dirty="0" smtClean="0">
                <a:solidFill>
                  <a:srgbClr val="FF0000"/>
                </a:solidFill>
              </a:rPr>
              <a:t> in ACS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358114" cy="553556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229600" cy="1143000"/>
          </a:xfrm>
        </p:spPr>
        <p:txBody>
          <a:bodyPr/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Bleeding</a:t>
            </a:r>
            <a:r>
              <a:rPr lang="it-IT" sz="4800" b="1" dirty="0" smtClean="0">
                <a:solidFill>
                  <a:srgbClr val="FF0000"/>
                </a:solidFill>
              </a:rPr>
              <a:t> in ACS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127392" cy="53455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Bleeding</a:t>
            </a:r>
            <a:r>
              <a:rPr lang="it-IT" sz="4800" b="1" dirty="0" smtClean="0">
                <a:solidFill>
                  <a:srgbClr val="FF0000"/>
                </a:solidFill>
              </a:rPr>
              <a:t> in ACS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1214422"/>
            <a:ext cx="7469755" cy="488665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Gp </a:t>
            </a:r>
            <a:r>
              <a:rPr lang="it-IT" b="1" dirty="0" err="1" smtClean="0">
                <a:solidFill>
                  <a:srgbClr val="C00000"/>
                </a:solidFill>
              </a:rPr>
              <a:t>IIb-IIIa</a:t>
            </a:r>
            <a:r>
              <a:rPr lang="it-IT" b="1" dirty="0" smtClean="0">
                <a:solidFill>
                  <a:srgbClr val="C00000"/>
                </a:solidFill>
              </a:rPr>
              <a:t> INHIBITORS in STEMI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2214546" y="1500174"/>
            <a:ext cx="2143140" cy="42862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Gp </a:t>
            </a:r>
            <a:r>
              <a:rPr lang="it-IT" b="1" dirty="0" err="1" smtClean="0">
                <a:solidFill>
                  <a:srgbClr val="C00000"/>
                </a:solidFill>
              </a:rPr>
              <a:t>IIb-IIIa</a:t>
            </a:r>
            <a:r>
              <a:rPr lang="it-IT" b="1" dirty="0" smtClean="0">
                <a:solidFill>
                  <a:srgbClr val="C00000"/>
                </a:solidFill>
              </a:rPr>
              <a:t> INHIBITORS in STEMI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142984"/>
            <a:ext cx="7227594" cy="53411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439738" y="4711700"/>
            <a:ext cx="838835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7833" tIns="25263" rIns="17833" bIns="25263">
            <a:spAutoFit/>
          </a:bodyPr>
          <a:lstStyle/>
          <a:p>
            <a:pPr algn="ctr" defTabSz="855663">
              <a:lnSpc>
                <a:spcPct val="80000"/>
              </a:lnSpc>
              <a:tabLst>
                <a:tab pos="333375" algn="l"/>
                <a:tab pos="665163" algn="l"/>
                <a:tab pos="1011238" algn="l"/>
              </a:tabLst>
            </a:pPr>
            <a:r>
              <a:rPr lang="de-DE" b="0" u="sng"/>
              <a:t>J. Mehilli</a:t>
            </a:r>
            <a:r>
              <a:rPr lang="de-DE" b="0"/>
              <a:t>,</a:t>
            </a:r>
            <a:r>
              <a:rPr lang="en-US" b="0"/>
              <a:t> A. Kastrati, K. Huber, S. Schulz, J. Pache, C.Markwardt, S. Kufner, F. Dotzer, K. Schlotterbeck, </a:t>
            </a:r>
          </a:p>
          <a:p>
            <a:pPr algn="ctr" defTabSz="855663">
              <a:lnSpc>
                <a:spcPct val="80000"/>
              </a:lnSpc>
              <a:tabLst>
                <a:tab pos="333375" algn="l"/>
                <a:tab pos="665163" algn="l"/>
                <a:tab pos="1011238" algn="l"/>
              </a:tabLst>
            </a:pPr>
            <a:r>
              <a:rPr lang="en-US" b="0"/>
              <a:t>J. Dirschinger, A. Schömig</a:t>
            </a:r>
            <a:endParaRPr lang="de-DE" b="0"/>
          </a:p>
        </p:txBody>
      </p:sp>
      <p:sp>
        <p:nvSpPr>
          <p:cNvPr id="430102" name="Text Box 22"/>
          <p:cNvSpPr txBox="1">
            <a:spLocks noChangeArrowheads="1"/>
          </p:cNvSpPr>
          <p:nvPr/>
        </p:nvSpPr>
        <p:spPr bwMode="auto">
          <a:xfrm>
            <a:off x="428596" y="785794"/>
            <a:ext cx="8412162" cy="2197100"/>
          </a:xfrm>
          <a:prstGeom prst="rect">
            <a:avLst/>
          </a:prstGeom>
          <a:solidFill>
            <a:schemeClr val="accent6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600" b="0" dirty="0" err="1">
                <a:solidFill>
                  <a:srgbClr val="002060"/>
                </a:solidFill>
              </a:rPr>
              <a:t>Abciximab</a:t>
            </a:r>
            <a:r>
              <a:rPr lang="en-US" sz="4600" b="0" dirty="0">
                <a:solidFill>
                  <a:srgbClr val="002060"/>
                </a:solidFill>
              </a:rPr>
              <a:t> in Patients with AMI Undergoing Primary PCI After </a:t>
            </a:r>
            <a:r>
              <a:rPr lang="en-US" sz="4600" b="0" dirty="0" err="1">
                <a:solidFill>
                  <a:srgbClr val="002060"/>
                </a:solidFill>
              </a:rPr>
              <a:t>Clopidogrel</a:t>
            </a:r>
            <a:r>
              <a:rPr lang="en-US" sz="4600" b="0" dirty="0">
                <a:solidFill>
                  <a:srgbClr val="002060"/>
                </a:solidFill>
              </a:rPr>
              <a:t> Pretreatment</a:t>
            </a:r>
          </a:p>
        </p:txBody>
      </p:sp>
      <p:sp>
        <p:nvSpPr>
          <p:cNvPr id="430122" name="Text Box 42"/>
          <p:cNvSpPr txBox="1">
            <a:spLocks noChangeArrowheads="1"/>
          </p:cNvSpPr>
          <p:nvPr/>
        </p:nvSpPr>
        <p:spPr bwMode="auto">
          <a:xfrm>
            <a:off x="1689759" y="3355975"/>
            <a:ext cx="5886720" cy="1217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BRAVE-3 Trial</a:t>
            </a:r>
          </a:p>
          <a:p>
            <a:pPr algn="ctr"/>
            <a:r>
              <a:rPr lang="en-US" sz="2000" i="1" dirty="0"/>
              <a:t>B</a:t>
            </a:r>
            <a:r>
              <a:rPr lang="en-US" sz="2000" dirty="0"/>
              <a:t>avarian </a:t>
            </a:r>
            <a:r>
              <a:rPr lang="en-US" sz="2000" i="1" dirty="0"/>
              <a:t>R</a:t>
            </a:r>
            <a:r>
              <a:rPr lang="en-US" sz="2000" dirty="0"/>
              <a:t>eperfusion </a:t>
            </a:r>
            <a:r>
              <a:rPr lang="en-US" sz="2000" i="1" dirty="0" err="1"/>
              <a:t>A</a:t>
            </a:r>
            <a:r>
              <a:rPr lang="en-US" sz="2000" dirty="0" err="1"/>
              <a:t>lternati</a:t>
            </a:r>
            <a:r>
              <a:rPr lang="en-US" sz="2000" i="1" dirty="0" err="1"/>
              <a:t>V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valuation-3 Trial</a:t>
            </a:r>
            <a:endParaRPr lang="de-DE" sz="2000" dirty="0"/>
          </a:p>
        </p:txBody>
      </p:sp>
      <p:sp>
        <p:nvSpPr>
          <p:cNvPr id="430124" name="Rectangle 44"/>
          <p:cNvSpPr>
            <a:spLocks noChangeArrowheads="1"/>
          </p:cNvSpPr>
          <p:nvPr/>
        </p:nvSpPr>
        <p:spPr bwMode="auto">
          <a:xfrm>
            <a:off x="1138238" y="133350"/>
            <a:ext cx="6989762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230400" tIns="115200" rIns="230400" bIns="115200">
            <a:spAutoFit/>
          </a:bodyPr>
          <a:lstStyle/>
          <a:p>
            <a:pPr algn="ctr"/>
            <a:r>
              <a:rPr lang="de-DE" sz="2000" b="0" i="1" dirty="0"/>
              <a:t>ClinicalTrials.gov Identifier: NCT00133250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1" name="Text Box 21"/>
          <p:cNvSpPr txBox="1">
            <a:spLocks noChangeArrowheads="1"/>
          </p:cNvSpPr>
          <p:nvPr/>
        </p:nvSpPr>
        <p:spPr bwMode="auto">
          <a:xfrm>
            <a:off x="2132965" y="1717049"/>
            <a:ext cx="4592411" cy="1155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230400" tIns="115200" rIns="230400" bIns="11520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b="0" dirty="0"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C00000"/>
                </a:solidFill>
                <a:cs typeface="Arial" pitchFamily="34" charset="0"/>
              </a:rPr>
              <a:t>Clopidogrel</a:t>
            </a:r>
            <a:r>
              <a:rPr lang="en-US" sz="2000" b="0" dirty="0">
                <a:solidFill>
                  <a:srgbClr val="C00000"/>
                </a:solidFill>
                <a:cs typeface="Arial" pitchFamily="34" charset="0"/>
              </a:rPr>
              <a:t> 600 mg oral</a:t>
            </a:r>
          </a:p>
          <a:p>
            <a:pPr algn="ctr">
              <a:buFont typeface="Wingdings" pitchFamily="2" charset="2"/>
              <a:buNone/>
            </a:pPr>
            <a:r>
              <a:rPr lang="en-US" sz="2000" b="0" dirty="0">
                <a:solidFill>
                  <a:srgbClr val="C00000"/>
                </a:solidFill>
                <a:cs typeface="Arial" pitchFamily="34" charset="0"/>
              </a:rPr>
              <a:t> Aspirin 500 mg </a:t>
            </a:r>
            <a:r>
              <a:rPr lang="en-US" sz="2000" b="0" dirty="0" err="1">
                <a:solidFill>
                  <a:srgbClr val="C00000"/>
                </a:solidFill>
                <a:cs typeface="Arial" pitchFamily="34" charset="0"/>
              </a:rPr>
              <a:t>i.v</a:t>
            </a:r>
            <a:r>
              <a:rPr lang="en-US" sz="2000" b="0" dirty="0">
                <a:solidFill>
                  <a:srgbClr val="C00000"/>
                </a:solidFill>
                <a:cs typeface="Arial" pitchFamily="34" charset="0"/>
              </a:rPr>
              <a:t>. or oral</a:t>
            </a:r>
          </a:p>
          <a:p>
            <a:pPr algn="ctr">
              <a:buFont typeface="Wingdings" pitchFamily="2" charset="2"/>
              <a:buNone/>
            </a:pPr>
            <a:r>
              <a:rPr lang="en-US" sz="2000" b="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C00000"/>
                </a:solidFill>
                <a:cs typeface="Arial" pitchFamily="34" charset="0"/>
              </a:rPr>
              <a:t>Unfractionated</a:t>
            </a:r>
            <a:r>
              <a:rPr lang="en-US" sz="2000" b="0" dirty="0">
                <a:solidFill>
                  <a:srgbClr val="C00000"/>
                </a:solidFill>
                <a:cs typeface="Arial" pitchFamily="34" charset="0"/>
              </a:rPr>
              <a:t> Heparin 5000 IU</a:t>
            </a:r>
          </a:p>
        </p:txBody>
      </p:sp>
      <p:sp>
        <p:nvSpPr>
          <p:cNvPr id="532557" name="Rectangle 77"/>
          <p:cNvSpPr>
            <a:spLocks noChangeArrowheads="1"/>
          </p:cNvSpPr>
          <p:nvPr/>
        </p:nvSpPr>
        <p:spPr bwMode="auto">
          <a:xfrm>
            <a:off x="-71470" y="558508"/>
            <a:ext cx="8929718" cy="1155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230400" tIns="115200" rIns="230400" bIns="115200">
            <a:spAutoFit/>
          </a:bodyPr>
          <a:lstStyle/>
          <a:p>
            <a:pPr algn="ctr"/>
            <a:r>
              <a:rPr lang="en-US" sz="3600" b="0" dirty="0">
                <a:solidFill>
                  <a:srgbClr val="FFFF00"/>
                </a:solidFill>
              </a:rPr>
              <a:t>Study Therapy</a:t>
            </a:r>
          </a:p>
          <a:p>
            <a:pPr algn="ctr"/>
            <a:r>
              <a:rPr lang="en-US" sz="2400" b="0" dirty="0">
                <a:solidFill>
                  <a:srgbClr val="FFFF00"/>
                </a:solidFill>
              </a:rPr>
              <a:t>(randomized, double-blind)</a:t>
            </a:r>
          </a:p>
        </p:txBody>
      </p:sp>
      <p:sp>
        <p:nvSpPr>
          <p:cNvPr id="532564" name="Rectangle 84"/>
          <p:cNvSpPr>
            <a:spLocks noChangeArrowheads="1"/>
          </p:cNvSpPr>
          <p:nvPr/>
        </p:nvSpPr>
        <p:spPr bwMode="auto">
          <a:xfrm>
            <a:off x="5179377" y="3451870"/>
            <a:ext cx="3607465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de-DE" sz="3200" b="0" dirty="0">
                <a:solidFill>
                  <a:srgbClr val="FFFF00"/>
                </a:solidFill>
              </a:rPr>
              <a:t>Placebo</a:t>
            </a:r>
          </a:p>
          <a:p>
            <a:pPr algn="ctr" eaLnBrk="1" hangingPunct="1"/>
            <a:r>
              <a:rPr lang="de-DE" b="0" dirty="0">
                <a:solidFill>
                  <a:srgbClr val="FFFF00"/>
                </a:solidFill>
              </a:rPr>
              <a:t>n=399</a:t>
            </a:r>
          </a:p>
          <a:p>
            <a:pPr algn="ctr"/>
            <a:r>
              <a:rPr lang="de-DE" sz="2000" b="0" dirty="0"/>
              <a:t>Additional UFH </a:t>
            </a:r>
            <a:r>
              <a:rPr lang="de-DE" sz="2000" b="0" dirty="0" err="1"/>
              <a:t>bolus</a:t>
            </a:r>
            <a:r>
              <a:rPr lang="de-DE" sz="2000" b="0" dirty="0"/>
              <a:t> </a:t>
            </a:r>
            <a:r>
              <a:rPr lang="de-DE" sz="2000" b="0" dirty="0" err="1"/>
              <a:t>of</a:t>
            </a:r>
            <a:r>
              <a:rPr lang="de-DE" sz="2000" b="0" dirty="0"/>
              <a:t> 70U/kg </a:t>
            </a:r>
          </a:p>
          <a:p>
            <a:pPr algn="ctr"/>
            <a:r>
              <a:rPr lang="de-DE" sz="2000" b="0" dirty="0"/>
              <a:t>Placebo </a:t>
            </a:r>
            <a:r>
              <a:rPr lang="de-DE" sz="2000" b="0" dirty="0" err="1"/>
              <a:t>infusion</a:t>
            </a:r>
            <a:r>
              <a:rPr lang="de-DE" sz="2000" b="0" dirty="0"/>
              <a:t> </a:t>
            </a:r>
            <a:r>
              <a:rPr lang="de-DE" sz="2000" b="0" dirty="0" err="1"/>
              <a:t>for</a:t>
            </a:r>
            <a:r>
              <a:rPr lang="de-DE" sz="2000" b="0" dirty="0"/>
              <a:t> 12h</a:t>
            </a:r>
            <a:endParaRPr lang="de-DE" sz="3200" b="0" dirty="0">
              <a:solidFill>
                <a:srgbClr val="C0C0C0"/>
              </a:solidFill>
            </a:endParaRPr>
          </a:p>
        </p:txBody>
      </p:sp>
      <p:sp>
        <p:nvSpPr>
          <p:cNvPr id="532565" name="Rectangle 85"/>
          <p:cNvSpPr>
            <a:spLocks noChangeArrowheads="1"/>
          </p:cNvSpPr>
          <p:nvPr/>
        </p:nvSpPr>
        <p:spPr bwMode="auto">
          <a:xfrm>
            <a:off x="523240" y="3357562"/>
            <a:ext cx="3339798" cy="178510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de-DE" sz="3200" b="0">
                <a:solidFill>
                  <a:srgbClr val="FFFF00"/>
                </a:solidFill>
              </a:rPr>
              <a:t>Abciximab</a:t>
            </a:r>
          </a:p>
          <a:p>
            <a:pPr algn="ctr" eaLnBrk="1" hangingPunct="1"/>
            <a:r>
              <a:rPr lang="de-DE" b="0">
                <a:solidFill>
                  <a:srgbClr val="FFFF00"/>
                </a:solidFill>
              </a:rPr>
              <a:t>n=401</a:t>
            </a:r>
          </a:p>
          <a:p>
            <a:pPr algn="ctr"/>
            <a:r>
              <a:rPr lang="de-DE" sz="2000" b="0"/>
              <a:t>Bolus: 0.25 mg/kg</a:t>
            </a:r>
          </a:p>
          <a:p>
            <a:pPr algn="ctr"/>
            <a:r>
              <a:rPr lang="de-DE" sz="2000" b="0"/>
              <a:t>Infusion: 0.125 </a:t>
            </a:r>
            <a:r>
              <a:rPr lang="el-GR" sz="2000" b="0"/>
              <a:t>μ</a:t>
            </a:r>
            <a:r>
              <a:rPr lang="de-DE" sz="2000" b="0"/>
              <a:t>g/kg/min/12h</a:t>
            </a:r>
            <a:endParaRPr lang="de-DE" sz="3200" b="0">
              <a:solidFill>
                <a:srgbClr val="FFFF00"/>
              </a:solidFill>
            </a:endParaRPr>
          </a:p>
        </p:txBody>
      </p:sp>
      <p:sp>
        <p:nvSpPr>
          <p:cNvPr id="532568" name="Text Box 88"/>
          <p:cNvSpPr txBox="1">
            <a:spLocks noChangeArrowheads="1"/>
          </p:cNvSpPr>
          <p:nvPr/>
        </p:nvSpPr>
        <p:spPr bwMode="auto">
          <a:xfrm>
            <a:off x="1517015" y="5572140"/>
            <a:ext cx="5908180" cy="10636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230400" tIns="115200" rIns="230400" bIns="11520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b="0">
                <a:cs typeface="Arial" pitchFamily="34" charset="0"/>
              </a:rPr>
              <a:t> Aspirin 200mg/day indefinitely </a:t>
            </a:r>
          </a:p>
          <a:p>
            <a:pPr algn="ctr">
              <a:buFont typeface="Wingdings" pitchFamily="2" charset="2"/>
              <a:buNone/>
            </a:pPr>
            <a:r>
              <a:rPr lang="en-US" b="0">
                <a:cs typeface="Arial" pitchFamily="34" charset="0"/>
              </a:rPr>
              <a:t> Clopidogrel 2 x 75mg/day for 3 days</a:t>
            </a:r>
          </a:p>
          <a:p>
            <a:pPr algn="ctr">
              <a:buFont typeface="Wingdings" pitchFamily="2" charset="2"/>
              <a:buNone/>
            </a:pPr>
            <a:r>
              <a:rPr lang="en-US" b="0">
                <a:cs typeface="Arial" pitchFamily="34" charset="0"/>
              </a:rPr>
              <a:t>Clopidogrel 75mg/day for at least 4 weeks </a:t>
            </a: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28326" y="2786058"/>
            <a:ext cx="2778905" cy="376489"/>
            <a:chOff x="1926" y="1778"/>
            <a:chExt cx="1848" cy="440"/>
          </a:xfrm>
        </p:grpSpPr>
        <p:sp>
          <p:nvSpPr>
            <p:cNvPr id="532569" name="Line 89"/>
            <p:cNvSpPr>
              <a:spLocks noChangeShapeType="1"/>
            </p:cNvSpPr>
            <p:nvPr/>
          </p:nvSpPr>
          <p:spPr bwMode="auto">
            <a:xfrm>
              <a:off x="2826" y="1778"/>
              <a:ext cx="0" cy="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lIns="230400" tIns="115200" rIns="230400" bIns="115200">
              <a:spAutoFit/>
            </a:bodyPr>
            <a:lstStyle/>
            <a:p>
              <a:endParaRPr lang="it-IT"/>
            </a:p>
          </p:txBody>
        </p:sp>
        <p:sp>
          <p:nvSpPr>
            <p:cNvPr id="532570" name="Line 90"/>
            <p:cNvSpPr>
              <a:spLocks noChangeShapeType="1"/>
            </p:cNvSpPr>
            <p:nvPr/>
          </p:nvSpPr>
          <p:spPr bwMode="auto">
            <a:xfrm>
              <a:off x="1926" y="1990"/>
              <a:ext cx="1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230400" tIns="115200" rIns="230400" bIns="115200">
              <a:spAutoFit/>
            </a:bodyPr>
            <a:lstStyle/>
            <a:p>
              <a:endParaRPr lang="it-IT"/>
            </a:p>
          </p:txBody>
        </p:sp>
        <p:sp>
          <p:nvSpPr>
            <p:cNvPr id="532571" name="Line 91"/>
            <p:cNvSpPr>
              <a:spLocks noChangeShapeType="1"/>
            </p:cNvSpPr>
            <p:nvPr/>
          </p:nvSpPr>
          <p:spPr bwMode="auto">
            <a:xfrm>
              <a:off x="3773" y="1989"/>
              <a:ext cx="0" cy="2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arrow" w="med" len="med"/>
            </a:ln>
            <a:effectLst/>
          </p:spPr>
          <p:txBody>
            <a:bodyPr wrap="none" lIns="230400" tIns="115200" rIns="230400" bIns="115200">
              <a:spAutoFit/>
            </a:bodyPr>
            <a:lstStyle/>
            <a:p>
              <a:endParaRPr lang="it-IT"/>
            </a:p>
          </p:txBody>
        </p:sp>
        <p:sp>
          <p:nvSpPr>
            <p:cNvPr id="532572" name="Line 92"/>
            <p:cNvSpPr>
              <a:spLocks noChangeShapeType="1"/>
            </p:cNvSpPr>
            <p:nvPr/>
          </p:nvSpPr>
          <p:spPr bwMode="auto">
            <a:xfrm>
              <a:off x="1926" y="1990"/>
              <a:ext cx="0" cy="2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arrow" w="med" len="med"/>
            </a:ln>
            <a:effectLst/>
          </p:spPr>
          <p:txBody>
            <a:bodyPr wrap="none" lIns="230400" tIns="115200" rIns="230400" bIns="115200">
              <a:spAutoFit/>
            </a:bodyPr>
            <a:lstStyle/>
            <a:p>
              <a:endParaRPr lang="it-IT"/>
            </a:p>
          </p:txBody>
        </p:sp>
      </p:grpSp>
      <p:sp>
        <p:nvSpPr>
          <p:cNvPr id="532573" name="Line 93"/>
          <p:cNvSpPr>
            <a:spLocks noChangeShapeType="1"/>
          </p:cNvSpPr>
          <p:nvPr/>
        </p:nvSpPr>
        <p:spPr bwMode="auto">
          <a:xfrm>
            <a:off x="6062026" y="5186962"/>
            <a:ext cx="1505" cy="2524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ffectLst/>
        </p:spPr>
        <p:txBody>
          <a:bodyPr wrap="squar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532574" name="Line 94"/>
          <p:cNvSpPr>
            <a:spLocks noChangeShapeType="1"/>
          </p:cNvSpPr>
          <p:nvPr/>
        </p:nvSpPr>
        <p:spPr bwMode="auto">
          <a:xfrm>
            <a:off x="3129914" y="5188314"/>
            <a:ext cx="0" cy="25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ffectLst/>
        </p:spPr>
        <p:txBody>
          <a:bodyPr wrap="squar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2571736" y="-145989"/>
            <a:ext cx="3611867" cy="1217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BRAVE-3 Trial</a:t>
            </a:r>
          </a:p>
          <a:p>
            <a:pPr algn="ctr"/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6" name="Rectangle 8"/>
          <p:cNvSpPr>
            <a:spLocks noChangeArrowheads="1"/>
          </p:cNvSpPr>
          <p:nvPr/>
        </p:nvSpPr>
        <p:spPr bwMode="auto">
          <a:xfrm>
            <a:off x="1680607" y="709599"/>
            <a:ext cx="5352600" cy="725093"/>
          </a:xfrm>
          <a:prstGeom prst="rect">
            <a:avLst/>
          </a:prstGeom>
          <a:solidFill>
            <a:schemeClr val="accent6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3200" b="0" dirty="0">
                <a:solidFill>
                  <a:srgbClr val="C00000"/>
                </a:solidFill>
              </a:rPr>
              <a:t>Primary </a:t>
            </a:r>
            <a:r>
              <a:rPr lang="en-US" sz="3200" b="0" dirty="0" smtClean="0">
                <a:solidFill>
                  <a:srgbClr val="C00000"/>
                </a:solidFill>
              </a:rPr>
              <a:t>Endpoint: infarct size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98764" name="Text Box 76"/>
          <p:cNvSpPr txBox="1">
            <a:spLocks noChangeArrowheads="1"/>
          </p:cNvSpPr>
          <p:nvPr/>
        </p:nvSpPr>
        <p:spPr bwMode="auto">
          <a:xfrm>
            <a:off x="4300538" y="2649538"/>
            <a:ext cx="1066800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2000" b="0"/>
              <a:t>% LV</a:t>
            </a:r>
          </a:p>
        </p:txBody>
      </p:sp>
      <p:sp>
        <p:nvSpPr>
          <p:cNvPr id="498766" name="Rectangle 78"/>
          <p:cNvSpPr>
            <a:spLocks noChangeArrowheads="1"/>
          </p:cNvSpPr>
          <p:nvPr/>
        </p:nvSpPr>
        <p:spPr bwMode="auto">
          <a:xfrm>
            <a:off x="5500694" y="5572140"/>
            <a:ext cx="14081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b="0" dirty="0" err="1">
                <a:solidFill>
                  <a:srgbClr val="FFFF00"/>
                </a:solidFill>
              </a:rPr>
              <a:t>Abciximab</a:t>
            </a:r>
            <a:endParaRPr lang="de-DE" b="0" dirty="0">
              <a:solidFill>
                <a:srgbClr val="FFFF00"/>
              </a:solidFill>
            </a:endParaRPr>
          </a:p>
        </p:txBody>
      </p:sp>
      <p:sp>
        <p:nvSpPr>
          <p:cNvPr id="498767" name="Rectangle 79"/>
          <p:cNvSpPr>
            <a:spLocks noChangeArrowheads="1"/>
          </p:cNvSpPr>
          <p:nvPr/>
        </p:nvSpPr>
        <p:spPr bwMode="auto">
          <a:xfrm>
            <a:off x="7358082" y="5572140"/>
            <a:ext cx="1103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b="0" dirty="0">
                <a:solidFill>
                  <a:srgbClr val="DDDDDD"/>
                </a:solidFill>
              </a:rPr>
              <a:t>Placebo</a:t>
            </a:r>
          </a:p>
        </p:txBody>
      </p:sp>
      <p:sp>
        <p:nvSpPr>
          <p:cNvPr id="498768" name="Text Box 80"/>
          <p:cNvSpPr txBox="1">
            <a:spLocks noChangeArrowheads="1"/>
          </p:cNvSpPr>
          <p:nvPr/>
        </p:nvSpPr>
        <p:spPr bwMode="auto">
          <a:xfrm>
            <a:off x="5240338" y="1555750"/>
            <a:ext cx="3333750" cy="96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b="0" dirty="0"/>
              <a:t>Final infarct size</a:t>
            </a:r>
          </a:p>
          <a:p>
            <a:pPr algn="ctr"/>
            <a:r>
              <a:rPr lang="en-US" sz="2000" b="0" dirty="0"/>
              <a:t>Median</a:t>
            </a:r>
            <a:r>
              <a:rPr lang="en-US" b="0" dirty="0"/>
              <a:t> </a:t>
            </a:r>
            <a:r>
              <a:rPr lang="en-US" sz="1600" b="0" dirty="0"/>
              <a:t>[25th; 75th percentile]</a:t>
            </a:r>
          </a:p>
        </p:txBody>
      </p:sp>
      <p:sp>
        <p:nvSpPr>
          <p:cNvPr id="498770" name="Text Box 82"/>
          <p:cNvSpPr txBox="1">
            <a:spLocks noChangeArrowheads="1"/>
          </p:cNvSpPr>
          <p:nvPr/>
        </p:nvSpPr>
        <p:spPr bwMode="auto">
          <a:xfrm>
            <a:off x="1339850" y="1512888"/>
            <a:ext cx="2663825" cy="901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b="0"/>
              <a:t>Final infarct size</a:t>
            </a:r>
          </a:p>
          <a:p>
            <a:pPr algn="ctr"/>
            <a:r>
              <a:rPr lang="en-US" sz="2000" b="0"/>
              <a:t>Mean</a:t>
            </a:r>
            <a:endParaRPr lang="en-US" sz="1600" b="0"/>
          </a:p>
        </p:txBody>
      </p:sp>
      <p:graphicFrame>
        <p:nvGraphicFramePr>
          <p:cNvPr id="498771" name="Object 83"/>
          <p:cNvGraphicFramePr>
            <a:graphicFrameLocks noGrp="1" noChangeAspect="1"/>
          </p:cNvGraphicFramePr>
          <p:nvPr>
            <p:ph/>
          </p:nvPr>
        </p:nvGraphicFramePr>
        <p:xfrm>
          <a:off x="714348" y="1714488"/>
          <a:ext cx="3695700" cy="3733800"/>
        </p:xfrm>
        <a:graphic>
          <a:graphicData uri="http://schemas.openxmlformats.org/presentationml/2006/ole">
            <p:oleObj spid="_x0000_s28674" name="Grafico" r:id="rId4" imgW="3695633" imgH="3733800" progId="MSGraph.Chart.8">
              <p:embed followColorScheme="full"/>
            </p:oleObj>
          </a:graphicData>
        </a:graphic>
      </p:graphicFrame>
      <p:sp>
        <p:nvSpPr>
          <p:cNvPr id="498773" name="Text Box 85"/>
          <p:cNvSpPr txBox="1">
            <a:spLocks noChangeArrowheads="1"/>
          </p:cNvSpPr>
          <p:nvPr/>
        </p:nvSpPr>
        <p:spPr bwMode="auto">
          <a:xfrm>
            <a:off x="79375" y="2644775"/>
            <a:ext cx="1066800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2000" b="0"/>
              <a:t>% LV</a:t>
            </a:r>
          </a:p>
        </p:txBody>
      </p:sp>
      <p:sp>
        <p:nvSpPr>
          <p:cNvPr id="498774" name="Text Box 86"/>
          <p:cNvSpPr txBox="1">
            <a:spLocks noChangeArrowheads="1"/>
          </p:cNvSpPr>
          <p:nvPr/>
        </p:nvSpPr>
        <p:spPr bwMode="auto">
          <a:xfrm>
            <a:off x="1935163" y="2514600"/>
            <a:ext cx="1270000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2000" b="0" i="1"/>
              <a:t>P </a:t>
            </a:r>
            <a:r>
              <a:rPr lang="de-DE" sz="2000" b="0"/>
              <a:t>= .47</a:t>
            </a:r>
          </a:p>
        </p:txBody>
      </p:sp>
      <p:sp>
        <p:nvSpPr>
          <p:cNvPr id="498775" name="Rectangle 87"/>
          <p:cNvSpPr>
            <a:spLocks noChangeArrowheads="1"/>
          </p:cNvSpPr>
          <p:nvPr/>
        </p:nvSpPr>
        <p:spPr bwMode="auto">
          <a:xfrm>
            <a:off x="1357290" y="5214950"/>
            <a:ext cx="14081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b="0" dirty="0" err="1">
                <a:solidFill>
                  <a:srgbClr val="FFFF00"/>
                </a:solidFill>
              </a:rPr>
              <a:t>Abciximab</a:t>
            </a:r>
            <a:endParaRPr lang="de-DE" b="0" dirty="0">
              <a:solidFill>
                <a:srgbClr val="FFFF00"/>
              </a:solidFill>
            </a:endParaRPr>
          </a:p>
        </p:txBody>
      </p:sp>
      <p:sp>
        <p:nvSpPr>
          <p:cNvPr id="498776" name="Rectangle 88"/>
          <p:cNvSpPr>
            <a:spLocks noChangeArrowheads="1"/>
          </p:cNvSpPr>
          <p:nvPr/>
        </p:nvSpPr>
        <p:spPr bwMode="auto">
          <a:xfrm>
            <a:off x="2928926" y="5214950"/>
            <a:ext cx="11033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b="0" dirty="0">
                <a:solidFill>
                  <a:srgbClr val="DDDDDD"/>
                </a:solidFill>
              </a:rPr>
              <a:t>Placebo</a:t>
            </a:r>
          </a:p>
        </p:txBody>
      </p:sp>
      <p:sp>
        <p:nvSpPr>
          <p:cNvPr id="498765" name="Text Box 77"/>
          <p:cNvSpPr txBox="1">
            <a:spLocks noChangeArrowheads="1"/>
          </p:cNvSpPr>
          <p:nvPr/>
        </p:nvSpPr>
        <p:spPr bwMode="auto">
          <a:xfrm>
            <a:off x="6407150" y="2509838"/>
            <a:ext cx="1200150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2000" b="0" i="1"/>
              <a:t>P </a:t>
            </a:r>
            <a:r>
              <a:rPr lang="de-DE" sz="2000" b="0"/>
              <a:t>=.76</a:t>
            </a:r>
          </a:p>
        </p:txBody>
      </p:sp>
      <p:sp>
        <p:nvSpPr>
          <p:cNvPr id="498789" name="Line 101"/>
          <p:cNvSpPr>
            <a:spLocks noChangeShapeType="1"/>
          </p:cNvSpPr>
          <p:nvPr/>
        </p:nvSpPr>
        <p:spPr bwMode="auto">
          <a:xfrm>
            <a:off x="5264150" y="2603500"/>
            <a:ext cx="1588" cy="30241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0" name="Line 102"/>
          <p:cNvSpPr>
            <a:spLocks noChangeShapeType="1"/>
          </p:cNvSpPr>
          <p:nvPr/>
        </p:nvSpPr>
        <p:spPr bwMode="auto">
          <a:xfrm>
            <a:off x="5197475" y="5627688"/>
            <a:ext cx="66675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1" name="Line 103"/>
          <p:cNvSpPr>
            <a:spLocks noChangeShapeType="1"/>
          </p:cNvSpPr>
          <p:nvPr/>
        </p:nvSpPr>
        <p:spPr bwMode="auto">
          <a:xfrm>
            <a:off x="5197475" y="4872038"/>
            <a:ext cx="66675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2" name="Line 104"/>
          <p:cNvSpPr>
            <a:spLocks noChangeShapeType="1"/>
          </p:cNvSpPr>
          <p:nvPr/>
        </p:nvSpPr>
        <p:spPr bwMode="auto">
          <a:xfrm>
            <a:off x="5197475" y="4114800"/>
            <a:ext cx="66675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3" name="Line 105"/>
          <p:cNvSpPr>
            <a:spLocks noChangeShapeType="1"/>
          </p:cNvSpPr>
          <p:nvPr/>
        </p:nvSpPr>
        <p:spPr bwMode="auto">
          <a:xfrm>
            <a:off x="5197475" y="3359150"/>
            <a:ext cx="66675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4" name="Line 106"/>
          <p:cNvSpPr>
            <a:spLocks noChangeShapeType="1"/>
          </p:cNvSpPr>
          <p:nvPr/>
        </p:nvSpPr>
        <p:spPr bwMode="auto">
          <a:xfrm>
            <a:off x="5197475" y="2603500"/>
            <a:ext cx="66675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7" name="Rectangle 109"/>
          <p:cNvSpPr>
            <a:spLocks noChangeArrowheads="1"/>
          </p:cNvSpPr>
          <p:nvPr/>
        </p:nvSpPr>
        <p:spPr bwMode="auto">
          <a:xfrm>
            <a:off x="5984875" y="4806950"/>
            <a:ext cx="277813" cy="122238"/>
          </a:xfrm>
          <a:prstGeom prst="rect">
            <a:avLst/>
          </a:prstGeom>
          <a:solidFill>
            <a:srgbClr val="FFFF00"/>
          </a:solidFill>
          <a:ln w="11113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799" name="Rectangle 111"/>
          <p:cNvSpPr>
            <a:spLocks noChangeArrowheads="1"/>
          </p:cNvSpPr>
          <p:nvPr/>
        </p:nvSpPr>
        <p:spPr bwMode="auto">
          <a:xfrm>
            <a:off x="6353175" y="4738688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2100" b="0">
                <a:solidFill>
                  <a:srgbClr val="FFFFFF"/>
                </a:solidFill>
              </a:rPr>
              <a:t>10</a:t>
            </a:r>
            <a:endParaRPr lang="de-DE"/>
          </a:p>
        </p:txBody>
      </p:sp>
      <p:sp>
        <p:nvSpPr>
          <p:cNvPr id="498800" name="Rectangle 112"/>
          <p:cNvSpPr>
            <a:spLocks noChangeArrowheads="1"/>
          </p:cNvSpPr>
          <p:nvPr/>
        </p:nvSpPr>
        <p:spPr bwMode="auto">
          <a:xfrm>
            <a:off x="8054975" y="4816475"/>
            <a:ext cx="1476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2100" b="0">
                <a:solidFill>
                  <a:srgbClr val="FFFFFF"/>
                </a:solidFill>
              </a:rPr>
              <a:t>9</a:t>
            </a:r>
            <a:endParaRPr lang="de-DE"/>
          </a:p>
        </p:txBody>
      </p:sp>
      <p:sp>
        <p:nvSpPr>
          <p:cNvPr id="498801" name="Rectangle 113"/>
          <p:cNvSpPr>
            <a:spLocks noChangeArrowheads="1"/>
          </p:cNvSpPr>
          <p:nvPr/>
        </p:nvSpPr>
        <p:spPr bwMode="auto">
          <a:xfrm>
            <a:off x="4975225" y="5505450"/>
            <a:ext cx="12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0</a:t>
            </a:r>
            <a:endParaRPr lang="de-DE"/>
          </a:p>
        </p:txBody>
      </p:sp>
      <p:sp>
        <p:nvSpPr>
          <p:cNvPr id="498802" name="Rectangle 114"/>
          <p:cNvSpPr>
            <a:spLocks noChangeArrowheads="1"/>
          </p:cNvSpPr>
          <p:nvPr/>
        </p:nvSpPr>
        <p:spPr bwMode="auto">
          <a:xfrm>
            <a:off x="4852988" y="474980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10</a:t>
            </a:r>
            <a:endParaRPr lang="de-DE"/>
          </a:p>
        </p:txBody>
      </p:sp>
      <p:sp>
        <p:nvSpPr>
          <p:cNvPr id="498803" name="Rectangle 115"/>
          <p:cNvSpPr>
            <a:spLocks noChangeArrowheads="1"/>
          </p:cNvSpPr>
          <p:nvPr/>
        </p:nvSpPr>
        <p:spPr bwMode="auto">
          <a:xfrm>
            <a:off x="4852988" y="39925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20</a:t>
            </a:r>
            <a:endParaRPr lang="de-DE"/>
          </a:p>
        </p:txBody>
      </p:sp>
      <p:sp>
        <p:nvSpPr>
          <p:cNvPr id="498804" name="Rectangle 116"/>
          <p:cNvSpPr>
            <a:spLocks noChangeArrowheads="1"/>
          </p:cNvSpPr>
          <p:nvPr/>
        </p:nvSpPr>
        <p:spPr bwMode="auto">
          <a:xfrm>
            <a:off x="4852988" y="323691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30</a:t>
            </a:r>
            <a:endParaRPr lang="de-DE"/>
          </a:p>
        </p:txBody>
      </p:sp>
      <p:sp>
        <p:nvSpPr>
          <p:cNvPr id="498805" name="Rectangle 117"/>
          <p:cNvSpPr>
            <a:spLocks noChangeArrowheads="1"/>
          </p:cNvSpPr>
          <p:nvPr/>
        </p:nvSpPr>
        <p:spPr bwMode="auto">
          <a:xfrm>
            <a:off x="4852988" y="24812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40</a:t>
            </a:r>
            <a:endParaRPr lang="de-DE"/>
          </a:p>
        </p:txBody>
      </p:sp>
      <p:sp>
        <p:nvSpPr>
          <p:cNvPr id="498806" name="Rectangle 118"/>
          <p:cNvSpPr>
            <a:spLocks noChangeArrowheads="1"/>
          </p:cNvSpPr>
          <p:nvPr/>
        </p:nvSpPr>
        <p:spPr bwMode="auto">
          <a:xfrm>
            <a:off x="7686675" y="4883150"/>
            <a:ext cx="277813" cy="122238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8808" name="Line 120"/>
          <p:cNvSpPr>
            <a:spLocks noChangeShapeType="1"/>
          </p:cNvSpPr>
          <p:nvPr/>
        </p:nvSpPr>
        <p:spPr bwMode="auto">
          <a:xfrm>
            <a:off x="7777163" y="3576638"/>
            <a:ext cx="95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498809" name="Line 121"/>
          <p:cNvSpPr>
            <a:spLocks noChangeShapeType="1"/>
          </p:cNvSpPr>
          <p:nvPr/>
        </p:nvSpPr>
        <p:spPr bwMode="auto">
          <a:xfrm>
            <a:off x="7777163" y="5473700"/>
            <a:ext cx="95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498810" name="Line 122"/>
          <p:cNvSpPr>
            <a:spLocks noChangeShapeType="1"/>
          </p:cNvSpPr>
          <p:nvPr/>
        </p:nvSpPr>
        <p:spPr bwMode="auto">
          <a:xfrm>
            <a:off x="6075363" y="3811588"/>
            <a:ext cx="9525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498811" name="Line 123"/>
          <p:cNvSpPr>
            <a:spLocks noChangeShapeType="1"/>
          </p:cNvSpPr>
          <p:nvPr/>
        </p:nvSpPr>
        <p:spPr bwMode="auto">
          <a:xfrm>
            <a:off x="6075363" y="5470525"/>
            <a:ext cx="9525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498812" name="Line 124"/>
          <p:cNvSpPr>
            <a:spLocks noChangeShapeType="1"/>
          </p:cNvSpPr>
          <p:nvPr/>
        </p:nvSpPr>
        <p:spPr bwMode="auto">
          <a:xfrm>
            <a:off x="6124575" y="3816350"/>
            <a:ext cx="0" cy="16462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498813" name="Line 125"/>
          <p:cNvSpPr>
            <a:spLocks noChangeShapeType="1"/>
          </p:cNvSpPr>
          <p:nvPr/>
        </p:nvSpPr>
        <p:spPr bwMode="auto">
          <a:xfrm>
            <a:off x="7824788" y="3600450"/>
            <a:ext cx="0" cy="1881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214282" y="1500174"/>
            <a:ext cx="8572560" cy="47149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2571736" y="-71462"/>
            <a:ext cx="3611867" cy="1217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BRAVE-3 Trial</a:t>
            </a:r>
          </a:p>
          <a:p>
            <a:pPr algn="ctr"/>
            <a:endParaRPr lang="de-DE" sz="2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2795994" y="714356"/>
            <a:ext cx="3625011" cy="78664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3600" b="0" dirty="0" smtClean="0">
                <a:solidFill>
                  <a:srgbClr val="C00000"/>
                </a:solidFill>
              </a:rPr>
              <a:t>30-Day </a:t>
            </a:r>
            <a:r>
              <a:rPr lang="en-US" sz="3600" b="0" dirty="0">
                <a:solidFill>
                  <a:srgbClr val="C00000"/>
                </a:solidFill>
              </a:rPr>
              <a:t>Mortality</a:t>
            </a:r>
          </a:p>
        </p:txBody>
      </p:sp>
      <p:sp>
        <p:nvSpPr>
          <p:cNvPr id="605221" name="Rectangle 37"/>
          <p:cNvSpPr>
            <a:spLocks noChangeArrowheads="1"/>
          </p:cNvSpPr>
          <p:nvPr/>
        </p:nvSpPr>
        <p:spPr bwMode="auto">
          <a:xfrm>
            <a:off x="3522663" y="5781675"/>
            <a:ext cx="2820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Days after randomization</a:t>
            </a:r>
          </a:p>
        </p:txBody>
      </p:sp>
      <p:sp>
        <p:nvSpPr>
          <p:cNvPr id="605222" name="Rectangle 38"/>
          <p:cNvSpPr>
            <a:spLocks noChangeArrowheads="1"/>
          </p:cNvSpPr>
          <p:nvPr/>
        </p:nvSpPr>
        <p:spPr bwMode="auto">
          <a:xfrm rot="16200000">
            <a:off x="-801688" y="3487738"/>
            <a:ext cx="242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Cumulative Incidence</a:t>
            </a:r>
          </a:p>
        </p:txBody>
      </p:sp>
      <p:sp>
        <p:nvSpPr>
          <p:cNvPr id="605224" name="Freeform 40"/>
          <p:cNvSpPr>
            <a:spLocks/>
          </p:cNvSpPr>
          <p:nvPr/>
        </p:nvSpPr>
        <p:spPr bwMode="auto">
          <a:xfrm flipV="1">
            <a:off x="1330325" y="3862388"/>
            <a:ext cx="7231063" cy="1135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72"/>
              </a:cxn>
              <a:cxn ang="0">
                <a:pos x="39" y="72"/>
              </a:cxn>
              <a:cxn ang="0">
                <a:pos x="39" y="144"/>
              </a:cxn>
              <a:cxn ang="0">
                <a:pos x="142" y="144"/>
              </a:cxn>
              <a:cxn ang="0">
                <a:pos x="142" y="215"/>
              </a:cxn>
              <a:cxn ang="0">
                <a:pos x="267" y="215"/>
              </a:cxn>
              <a:cxn ang="0">
                <a:pos x="267" y="286"/>
              </a:cxn>
              <a:cxn ang="0">
                <a:pos x="613" y="286"/>
              </a:cxn>
              <a:cxn ang="0">
                <a:pos x="613" y="358"/>
              </a:cxn>
              <a:cxn ang="0">
                <a:pos x="730" y="358"/>
              </a:cxn>
              <a:cxn ang="0">
                <a:pos x="730" y="429"/>
              </a:cxn>
              <a:cxn ang="0">
                <a:pos x="793" y="429"/>
              </a:cxn>
              <a:cxn ang="0">
                <a:pos x="793" y="501"/>
              </a:cxn>
              <a:cxn ang="0">
                <a:pos x="1074" y="501"/>
              </a:cxn>
              <a:cxn ang="0">
                <a:pos x="1074" y="572"/>
              </a:cxn>
              <a:cxn ang="0">
                <a:pos x="1407" y="572"/>
              </a:cxn>
              <a:cxn ang="0">
                <a:pos x="1407" y="644"/>
              </a:cxn>
              <a:cxn ang="0">
                <a:pos x="1992" y="644"/>
              </a:cxn>
              <a:cxn ang="0">
                <a:pos x="1992" y="715"/>
              </a:cxn>
              <a:cxn ang="0">
                <a:pos x="4555" y="715"/>
              </a:cxn>
              <a:cxn ang="0">
                <a:pos x="4555" y="715"/>
              </a:cxn>
            </a:cxnLst>
            <a:rect l="0" t="0" r="r" b="b"/>
            <a:pathLst>
              <a:path w="4555" h="715">
                <a:moveTo>
                  <a:pt x="0" y="0"/>
                </a:moveTo>
                <a:lnTo>
                  <a:pt x="10" y="0"/>
                </a:lnTo>
                <a:lnTo>
                  <a:pt x="10" y="72"/>
                </a:lnTo>
                <a:lnTo>
                  <a:pt x="39" y="72"/>
                </a:lnTo>
                <a:lnTo>
                  <a:pt x="39" y="144"/>
                </a:lnTo>
                <a:lnTo>
                  <a:pt x="142" y="144"/>
                </a:lnTo>
                <a:lnTo>
                  <a:pt x="142" y="215"/>
                </a:lnTo>
                <a:lnTo>
                  <a:pt x="267" y="215"/>
                </a:lnTo>
                <a:lnTo>
                  <a:pt x="267" y="286"/>
                </a:lnTo>
                <a:lnTo>
                  <a:pt x="613" y="286"/>
                </a:lnTo>
                <a:lnTo>
                  <a:pt x="613" y="358"/>
                </a:lnTo>
                <a:lnTo>
                  <a:pt x="730" y="358"/>
                </a:lnTo>
                <a:lnTo>
                  <a:pt x="730" y="429"/>
                </a:lnTo>
                <a:lnTo>
                  <a:pt x="793" y="429"/>
                </a:lnTo>
                <a:lnTo>
                  <a:pt x="793" y="501"/>
                </a:lnTo>
                <a:lnTo>
                  <a:pt x="1074" y="501"/>
                </a:lnTo>
                <a:lnTo>
                  <a:pt x="1074" y="572"/>
                </a:lnTo>
                <a:lnTo>
                  <a:pt x="1407" y="572"/>
                </a:lnTo>
                <a:lnTo>
                  <a:pt x="1407" y="644"/>
                </a:lnTo>
                <a:lnTo>
                  <a:pt x="1992" y="644"/>
                </a:lnTo>
                <a:lnTo>
                  <a:pt x="1992" y="715"/>
                </a:lnTo>
                <a:lnTo>
                  <a:pt x="4555" y="715"/>
                </a:lnTo>
                <a:lnTo>
                  <a:pt x="4555" y="715"/>
                </a:lnTo>
              </a:path>
            </a:pathLst>
          </a:custGeom>
          <a:noFill/>
          <a:ln w="20701">
            <a:solidFill>
              <a:srgbClr val="DDDDD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25" name="Freeform 41"/>
          <p:cNvSpPr>
            <a:spLocks/>
          </p:cNvSpPr>
          <p:nvPr/>
        </p:nvSpPr>
        <p:spPr bwMode="auto">
          <a:xfrm flipV="1">
            <a:off x="1330325" y="3529013"/>
            <a:ext cx="7231063" cy="1468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0"/>
              </a:cxn>
              <a:cxn ang="0">
                <a:pos x="7" y="72"/>
              </a:cxn>
              <a:cxn ang="0">
                <a:pos x="49" y="72"/>
              </a:cxn>
              <a:cxn ang="0">
                <a:pos x="49" y="143"/>
              </a:cxn>
              <a:cxn ang="0">
                <a:pos x="66" y="143"/>
              </a:cxn>
              <a:cxn ang="0">
                <a:pos x="66" y="214"/>
              </a:cxn>
              <a:cxn ang="0">
                <a:pos x="197" y="214"/>
              </a:cxn>
              <a:cxn ang="0">
                <a:pos x="197" y="285"/>
              </a:cxn>
              <a:cxn ang="0">
                <a:pos x="632" y="285"/>
              </a:cxn>
              <a:cxn ang="0">
                <a:pos x="632" y="356"/>
              </a:cxn>
              <a:cxn ang="0">
                <a:pos x="756" y="356"/>
              </a:cxn>
              <a:cxn ang="0">
                <a:pos x="756" y="428"/>
              </a:cxn>
              <a:cxn ang="0">
                <a:pos x="969" y="428"/>
              </a:cxn>
              <a:cxn ang="0">
                <a:pos x="969" y="498"/>
              </a:cxn>
              <a:cxn ang="0">
                <a:pos x="1287" y="498"/>
              </a:cxn>
              <a:cxn ang="0">
                <a:pos x="1287" y="569"/>
              </a:cxn>
              <a:cxn ang="0">
                <a:pos x="1603" y="569"/>
              </a:cxn>
              <a:cxn ang="0">
                <a:pos x="1603" y="640"/>
              </a:cxn>
              <a:cxn ang="0">
                <a:pos x="1758" y="640"/>
              </a:cxn>
              <a:cxn ang="0">
                <a:pos x="1758" y="711"/>
              </a:cxn>
              <a:cxn ang="0">
                <a:pos x="1760" y="711"/>
              </a:cxn>
              <a:cxn ang="0">
                <a:pos x="1760" y="783"/>
              </a:cxn>
              <a:cxn ang="0">
                <a:pos x="2106" y="783"/>
              </a:cxn>
              <a:cxn ang="0">
                <a:pos x="2106" y="854"/>
              </a:cxn>
              <a:cxn ang="0">
                <a:pos x="2605" y="854"/>
              </a:cxn>
              <a:cxn ang="0">
                <a:pos x="2605" y="925"/>
              </a:cxn>
              <a:cxn ang="0">
                <a:pos x="4555" y="925"/>
              </a:cxn>
              <a:cxn ang="0">
                <a:pos x="4555" y="925"/>
              </a:cxn>
            </a:cxnLst>
            <a:rect l="0" t="0" r="r" b="b"/>
            <a:pathLst>
              <a:path w="4555" h="925">
                <a:moveTo>
                  <a:pt x="0" y="0"/>
                </a:moveTo>
                <a:lnTo>
                  <a:pt x="7" y="0"/>
                </a:lnTo>
                <a:lnTo>
                  <a:pt x="7" y="72"/>
                </a:lnTo>
                <a:lnTo>
                  <a:pt x="49" y="72"/>
                </a:lnTo>
                <a:lnTo>
                  <a:pt x="49" y="143"/>
                </a:lnTo>
                <a:lnTo>
                  <a:pt x="66" y="143"/>
                </a:lnTo>
                <a:lnTo>
                  <a:pt x="66" y="214"/>
                </a:lnTo>
                <a:lnTo>
                  <a:pt x="197" y="214"/>
                </a:lnTo>
                <a:lnTo>
                  <a:pt x="197" y="285"/>
                </a:lnTo>
                <a:lnTo>
                  <a:pt x="632" y="285"/>
                </a:lnTo>
                <a:lnTo>
                  <a:pt x="632" y="356"/>
                </a:lnTo>
                <a:lnTo>
                  <a:pt x="756" y="356"/>
                </a:lnTo>
                <a:lnTo>
                  <a:pt x="756" y="428"/>
                </a:lnTo>
                <a:lnTo>
                  <a:pt x="969" y="428"/>
                </a:lnTo>
                <a:lnTo>
                  <a:pt x="969" y="498"/>
                </a:lnTo>
                <a:lnTo>
                  <a:pt x="1287" y="498"/>
                </a:lnTo>
                <a:lnTo>
                  <a:pt x="1287" y="569"/>
                </a:lnTo>
                <a:lnTo>
                  <a:pt x="1603" y="569"/>
                </a:lnTo>
                <a:lnTo>
                  <a:pt x="1603" y="640"/>
                </a:lnTo>
                <a:lnTo>
                  <a:pt x="1758" y="640"/>
                </a:lnTo>
                <a:lnTo>
                  <a:pt x="1758" y="711"/>
                </a:lnTo>
                <a:lnTo>
                  <a:pt x="1760" y="711"/>
                </a:lnTo>
                <a:lnTo>
                  <a:pt x="1760" y="783"/>
                </a:lnTo>
                <a:lnTo>
                  <a:pt x="2106" y="783"/>
                </a:lnTo>
                <a:lnTo>
                  <a:pt x="2106" y="854"/>
                </a:lnTo>
                <a:lnTo>
                  <a:pt x="2605" y="854"/>
                </a:lnTo>
                <a:lnTo>
                  <a:pt x="2605" y="925"/>
                </a:lnTo>
                <a:lnTo>
                  <a:pt x="4555" y="925"/>
                </a:lnTo>
                <a:lnTo>
                  <a:pt x="4555" y="925"/>
                </a:lnTo>
              </a:path>
            </a:pathLst>
          </a:custGeom>
          <a:noFill/>
          <a:ln w="20701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26" name="Line 42"/>
          <p:cNvSpPr>
            <a:spLocks noChangeShapeType="1"/>
          </p:cNvSpPr>
          <p:nvPr/>
        </p:nvSpPr>
        <p:spPr bwMode="auto">
          <a:xfrm flipH="1">
            <a:off x="957263" y="4999038"/>
            <a:ext cx="9366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27" name="Line 43"/>
          <p:cNvSpPr>
            <a:spLocks noChangeShapeType="1"/>
          </p:cNvSpPr>
          <p:nvPr/>
        </p:nvSpPr>
        <p:spPr bwMode="auto">
          <a:xfrm flipH="1">
            <a:off x="957263" y="4094163"/>
            <a:ext cx="9366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28" name="Line 44"/>
          <p:cNvSpPr>
            <a:spLocks noChangeShapeType="1"/>
          </p:cNvSpPr>
          <p:nvPr/>
        </p:nvSpPr>
        <p:spPr bwMode="auto">
          <a:xfrm flipH="1">
            <a:off x="957263" y="3189288"/>
            <a:ext cx="9366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33" name="Rectangle 49"/>
          <p:cNvSpPr>
            <a:spLocks noChangeArrowheads="1"/>
          </p:cNvSpPr>
          <p:nvPr/>
        </p:nvSpPr>
        <p:spPr bwMode="auto">
          <a:xfrm rot="21600000">
            <a:off x="744538" y="4837113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de-DE" sz="2000" b="0"/>
              <a:t>0</a:t>
            </a:r>
          </a:p>
        </p:txBody>
      </p:sp>
      <p:sp>
        <p:nvSpPr>
          <p:cNvPr id="605234" name="Rectangle 50"/>
          <p:cNvSpPr>
            <a:spLocks noChangeArrowheads="1"/>
          </p:cNvSpPr>
          <p:nvPr/>
        </p:nvSpPr>
        <p:spPr bwMode="auto">
          <a:xfrm rot="21600000">
            <a:off x="744538" y="3930650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de-DE" sz="2000" b="0"/>
              <a:t>2</a:t>
            </a:r>
          </a:p>
        </p:txBody>
      </p:sp>
      <p:sp>
        <p:nvSpPr>
          <p:cNvPr id="605235" name="Rectangle 51"/>
          <p:cNvSpPr>
            <a:spLocks noChangeArrowheads="1"/>
          </p:cNvSpPr>
          <p:nvPr/>
        </p:nvSpPr>
        <p:spPr bwMode="auto">
          <a:xfrm rot="21600000">
            <a:off x="744538" y="3025775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de-DE" sz="2000" b="0"/>
              <a:t>4</a:t>
            </a:r>
          </a:p>
        </p:txBody>
      </p:sp>
      <p:sp>
        <p:nvSpPr>
          <p:cNvPr id="605239" name="Line 55"/>
          <p:cNvSpPr>
            <a:spLocks noChangeShapeType="1"/>
          </p:cNvSpPr>
          <p:nvPr/>
        </p:nvSpPr>
        <p:spPr bwMode="auto">
          <a:xfrm>
            <a:off x="1330325" y="5180013"/>
            <a:ext cx="1588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0" name="Line 56"/>
          <p:cNvSpPr>
            <a:spLocks noChangeShapeType="1"/>
          </p:cNvSpPr>
          <p:nvPr/>
        </p:nvSpPr>
        <p:spPr bwMode="auto">
          <a:xfrm>
            <a:off x="2535238" y="5180013"/>
            <a:ext cx="1587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1" name="Line 57"/>
          <p:cNvSpPr>
            <a:spLocks noChangeShapeType="1"/>
          </p:cNvSpPr>
          <p:nvPr/>
        </p:nvSpPr>
        <p:spPr bwMode="auto">
          <a:xfrm>
            <a:off x="3740150" y="5180013"/>
            <a:ext cx="1588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2" name="Line 58"/>
          <p:cNvSpPr>
            <a:spLocks noChangeShapeType="1"/>
          </p:cNvSpPr>
          <p:nvPr/>
        </p:nvSpPr>
        <p:spPr bwMode="auto">
          <a:xfrm>
            <a:off x="4945063" y="5180013"/>
            <a:ext cx="1587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3" name="Line 59"/>
          <p:cNvSpPr>
            <a:spLocks noChangeShapeType="1"/>
          </p:cNvSpPr>
          <p:nvPr/>
        </p:nvSpPr>
        <p:spPr bwMode="auto">
          <a:xfrm>
            <a:off x="6149975" y="5180013"/>
            <a:ext cx="1588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4" name="Line 60"/>
          <p:cNvSpPr>
            <a:spLocks noChangeShapeType="1"/>
          </p:cNvSpPr>
          <p:nvPr/>
        </p:nvSpPr>
        <p:spPr bwMode="auto">
          <a:xfrm>
            <a:off x="7356475" y="5180013"/>
            <a:ext cx="1588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5" name="Line 61"/>
          <p:cNvSpPr>
            <a:spLocks noChangeShapeType="1"/>
          </p:cNvSpPr>
          <p:nvPr/>
        </p:nvSpPr>
        <p:spPr bwMode="auto">
          <a:xfrm>
            <a:off x="8561388" y="5180013"/>
            <a:ext cx="1587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6" name="Line 62"/>
          <p:cNvSpPr>
            <a:spLocks noChangeShapeType="1"/>
          </p:cNvSpPr>
          <p:nvPr/>
        </p:nvSpPr>
        <p:spPr bwMode="auto">
          <a:xfrm>
            <a:off x="1035050" y="5180013"/>
            <a:ext cx="752633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7" name="Rectangle 63"/>
          <p:cNvSpPr>
            <a:spLocks noChangeArrowheads="1"/>
          </p:cNvSpPr>
          <p:nvPr/>
        </p:nvSpPr>
        <p:spPr bwMode="auto">
          <a:xfrm>
            <a:off x="1274763" y="5302250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0</a:t>
            </a:r>
          </a:p>
        </p:txBody>
      </p:sp>
      <p:sp>
        <p:nvSpPr>
          <p:cNvPr id="605248" name="Rectangle 64"/>
          <p:cNvSpPr>
            <a:spLocks noChangeArrowheads="1"/>
          </p:cNvSpPr>
          <p:nvPr/>
        </p:nvSpPr>
        <p:spPr bwMode="auto">
          <a:xfrm>
            <a:off x="2479675" y="5302250"/>
            <a:ext cx="141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5</a:t>
            </a:r>
          </a:p>
        </p:txBody>
      </p:sp>
      <p:sp>
        <p:nvSpPr>
          <p:cNvPr id="605249" name="Rectangle 65"/>
          <p:cNvSpPr>
            <a:spLocks noChangeArrowheads="1"/>
          </p:cNvSpPr>
          <p:nvPr/>
        </p:nvSpPr>
        <p:spPr bwMode="auto">
          <a:xfrm>
            <a:off x="3589338" y="53022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10</a:t>
            </a:r>
          </a:p>
        </p:txBody>
      </p:sp>
      <p:sp>
        <p:nvSpPr>
          <p:cNvPr id="605250" name="Rectangle 66"/>
          <p:cNvSpPr>
            <a:spLocks noChangeArrowheads="1"/>
          </p:cNvSpPr>
          <p:nvPr/>
        </p:nvSpPr>
        <p:spPr bwMode="auto">
          <a:xfrm>
            <a:off x="4794250" y="53022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15</a:t>
            </a:r>
          </a:p>
        </p:txBody>
      </p:sp>
      <p:sp>
        <p:nvSpPr>
          <p:cNvPr id="605251" name="Rectangle 67"/>
          <p:cNvSpPr>
            <a:spLocks noChangeArrowheads="1"/>
          </p:cNvSpPr>
          <p:nvPr/>
        </p:nvSpPr>
        <p:spPr bwMode="auto">
          <a:xfrm>
            <a:off x="5999163" y="53022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20</a:t>
            </a:r>
          </a:p>
        </p:txBody>
      </p:sp>
      <p:sp>
        <p:nvSpPr>
          <p:cNvPr id="605252" name="Rectangle 68"/>
          <p:cNvSpPr>
            <a:spLocks noChangeArrowheads="1"/>
          </p:cNvSpPr>
          <p:nvPr/>
        </p:nvSpPr>
        <p:spPr bwMode="auto">
          <a:xfrm>
            <a:off x="7205663" y="53022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25</a:t>
            </a:r>
          </a:p>
        </p:txBody>
      </p:sp>
      <p:sp>
        <p:nvSpPr>
          <p:cNvPr id="605253" name="Rectangle 69"/>
          <p:cNvSpPr>
            <a:spLocks noChangeArrowheads="1"/>
          </p:cNvSpPr>
          <p:nvPr/>
        </p:nvSpPr>
        <p:spPr bwMode="auto">
          <a:xfrm>
            <a:off x="8410575" y="53022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0"/>
              <a:t>30</a:t>
            </a:r>
          </a:p>
        </p:txBody>
      </p:sp>
      <p:sp>
        <p:nvSpPr>
          <p:cNvPr id="605255" name="Text Box 71"/>
          <p:cNvSpPr txBox="1">
            <a:spLocks noChangeArrowheads="1"/>
          </p:cNvSpPr>
          <p:nvPr/>
        </p:nvSpPr>
        <p:spPr bwMode="auto">
          <a:xfrm>
            <a:off x="6880225" y="2989263"/>
            <a:ext cx="1868488" cy="596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r"/>
            <a:r>
              <a:rPr lang="de-DE" b="0">
                <a:solidFill>
                  <a:srgbClr val="FFFF00"/>
                </a:solidFill>
              </a:rPr>
              <a:t>Abciximab</a:t>
            </a:r>
          </a:p>
        </p:txBody>
      </p:sp>
      <p:sp>
        <p:nvSpPr>
          <p:cNvPr id="605256" name="Text Box 72"/>
          <p:cNvSpPr txBox="1">
            <a:spLocks noChangeArrowheads="1"/>
          </p:cNvSpPr>
          <p:nvPr/>
        </p:nvSpPr>
        <p:spPr bwMode="auto">
          <a:xfrm>
            <a:off x="6907213" y="3771900"/>
            <a:ext cx="1563687" cy="596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r"/>
            <a:r>
              <a:rPr lang="de-DE" b="0">
                <a:solidFill>
                  <a:srgbClr val="DDDDDD"/>
                </a:solidFill>
              </a:rPr>
              <a:t>Placebo</a:t>
            </a:r>
          </a:p>
        </p:txBody>
      </p:sp>
      <p:sp>
        <p:nvSpPr>
          <p:cNvPr id="605257" name="Text Box 73"/>
          <p:cNvSpPr txBox="1">
            <a:spLocks noChangeArrowheads="1"/>
          </p:cNvSpPr>
          <p:nvPr/>
        </p:nvSpPr>
        <p:spPr bwMode="auto">
          <a:xfrm>
            <a:off x="3806825" y="2119313"/>
            <a:ext cx="1460765" cy="6635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2800" b="1" i="1" dirty="0">
                <a:solidFill>
                  <a:srgbClr val="FFFF00"/>
                </a:solidFill>
              </a:rPr>
              <a:t>P </a:t>
            </a:r>
            <a:r>
              <a:rPr lang="de-DE" sz="2800" b="1" dirty="0">
                <a:solidFill>
                  <a:srgbClr val="FFFF00"/>
                </a:solidFill>
              </a:rPr>
              <a:t>= .53</a:t>
            </a:r>
          </a:p>
        </p:txBody>
      </p:sp>
      <p:sp>
        <p:nvSpPr>
          <p:cNvPr id="605258" name="Line 74"/>
          <p:cNvSpPr>
            <a:spLocks noChangeShapeType="1"/>
          </p:cNvSpPr>
          <p:nvPr/>
        </p:nvSpPr>
        <p:spPr bwMode="auto">
          <a:xfrm>
            <a:off x="1041400" y="2295525"/>
            <a:ext cx="0" cy="2879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lIns="230400" tIns="115200" rIns="230400" bIns="115200">
            <a:spAutoFit/>
          </a:bodyPr>
          <a:lstStyle/>
          <a:p>
            <a:endParaRPr lang="it-IT"/>
          </a:p>
        </p:txBody>
      </p:sp>
      <p:sp>
        <p:nvSpPr>
          <p:cNvPr id="605259" name="Line 75"/>
          <p:cNvSpPr>
            <a:spLocks noChangeShapeType="1"/>
          </p:cNvSpPr>
          <p:nvPr/>
        </p:nvSpPr>
        <p:spPr bwMode="auto">
          <a:xfrm flipH="1">
            <a:off x="954088" y="2305050"/>
            <a:ext cx="9366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60" name="Rectangle 76"/>
          <p:cNvSpPr>
            <a:spLocks noChangeArrowheads="1"/>
          </p:cNvSpPr>
          <p:nvPr/>
        </p:nvSpPr>
        <p:spPr bwMode="auto">
          <a:xfrm rot="21600000">
            <a:off x="741363" y="2141538"/>
            <a:ext cx="141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de-DE" sz="2000" b="0"/>
              <a:t>6</a:t>
            </a:r>
          </a:p>
        </p:txBody>
      </p:sp>
      <p:sp>
        <p:nvSpPr>
          <p:cNvPr id="605261" name="Rectangle 77"/>
          <p:cNvSpPr>
            <a:spLocks noChangeArrowheads="1"/>
          </p:cNvSpPr>
          <p:nvPr/>
        </p:nvSpPr>
        <p:spPr bwMode="auto">
          <a:xfrm>
            <a:off x="446088" y="2370138"/>
            <a:ext cx="685800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2000" b="0"/>
              <a:t>%</a:t>
            </a:r>
          </a:p>
        </p:txBody>
      </p:sp>
      <p:sp>
        <p:nvSpPr>
          <p:cNvPr id="35" name="Text Box 42"/>
          <p:cNvSpPr txBox="1">
            <a:spLocks noChangeArrowheads="1"/>
          </p:cNvSpPr>
          <p:nvPr/>
        </p:nvSpPr>
        <p:spPr bwMode="auto">
          <a:xfrm>
            <a:off x="2786050" y="-74551"/>
            <a:ext cx="3611867" cy="1217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BRAVE-3 Trial</a:t>
            </a:r>
          </a:p>
          <a:p>
            <a:pPr algn="ctr"/>
            <a:endParaRPr lang="de-DE" sz="2000" dirty="0"/>
          </a:p>
        </p:txBody>
      </p:sp>
      <p:sp>
        <p:nvSpPr>
          <p:cNvPr id="36" name="Rettangolo 35"/>
          <p:cNvSpPr/>
          <p:nvPr/>
        </p:nvSpPr>
        <p:spPr>
          <a:xfrm>
            <a:off x="214282" y="1500174"/>
            <a:ext cx="8572560" cy="47149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29" y="1142984"/>
            <a:ext cx="7241541" cy="4525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BLITZ 3 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72198" y="5929330"/>
            <a:ext cx="147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ANMCO 2008</a:t>
            </a:r>
            <a:endParaRPr lang="it-IT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857224" y="642918"/>
            <a:ext cx="7500990" cy="786648"/>
          </a:xfrm>
          <a:prstGeom prst="rect">
            <a:avLst/>
          </a:prstGeom>
          <a:solidFill>
            <a:schemeClr val="accent6">
              <a:lumMod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230400" tIns="115200" rIns="230400" bIns="115200">
            <a:spAutoFit/>
          </a:bodyPr>
          <a:lstStyle/>
          <a:p>
            <a:pPr algn="ctr"/>
            <a:r>
              <a:rPr lang="en-US" sz="3600" b="0" dirty="0">
                <a:solidFill>
                  <a:srgbClr val="C00000"/>
                </a:solidFill>
              </a:rPr>
              <a:t>Clinical Adverse </a:t>
            </a:r>
            <a:r>
              <a:rPr lang="en-US" sz="3600" b="0" dirty="0" smtClean="0">
                <a:solidFill>
                  <a:srgbClr val="C00000"/>
                </a:solidFill>
              </a:rPr>
              <a:t>Events  - </a:t>
            </a:r>
            <a:r>
              <a:rPr lang="en-US" sz="3600" b="0" dirty="0">
                <a:solidFill>
                  <a:srgbClr val="C00000"/>
                </a:solidFill>
              </a:rPr>
              <a:t>30 days -</a:t>
            </a: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1800225" y="4391025"/>
            <a:ext cx="533400" cy="609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08" name="Rectangle 60"/>
          <p:cNvSpPr>
            <a:spLocks noChangeArrowheads="1"/>
          </p:cNvSpPr>
          <p:nvPr/>
        </p:nvSpPr>
        <p:spPr bwMode="auto">
          <a:xfrm>
            <a:off x="4067175" y="3733800"/>
            <a:ext cx="542925" cy="12668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12" name="Rectangle 64"/>
          <p:cNvSpPr>
            <a:spLocks noChangeArrowheads="1"/>
          </p:cNvSpPr>
          <p:nvPr/>
        </p:nvSpPr>
        <p:spPr bwMode="auto">
          <a:xfrm>
            <a:off x="6286500" y="4486275"/>
            <a:ext cx="533400" cy="51435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13" name="Rectangle 65"/>
          <p:cNvSpPr>
            <a:spLocks noChangeArrowheads="1"/>
          </p:cNvSpPr>
          <p:nvPr/>
        </p:nvSpPr>
        <p:spPr bwMode="auto">
          <a:xfrm>
            <a:off x="2333625" y="4391025"/>
            <a:ext cx="533400" cy="609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14" name="Rectangle 66"/>
          <p:cNvSpPr>
            <a:spLocks noChangeArrowheads="1"/>
          </p:cNvSpPr>
          <p:nvPr/>
        </p:nvSpPr>
        <p:spPr bwMode="auto">
          <a:xfrm>
            <a:off x="4610100" y="4391025"/>
            <a:ext cx="533400" cy="609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18" name="Line 70"/>
          <p:cNvSpPr>
            <a:spLocks noChangeShapeType="1"/>
          </p:cNvSpPr>
          <p:nvPr/>
        </p:nvSpPr>
        <p:spPr bwMode="auto">
          <a:xfrm>
            <a:off x="1666875" y="2952750"/>
            <a:ext cx="1588" cy="20478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19" name="Line 71"/>
          <p:cNvSpPr>
            <a:spLocks noChangeShapeType="1"/>
          </p:cNvSpPr>
          <p:nvPr/>
        </p:nvSpPr>
        <p:spPr bwMode="auto">
          <a:xfrm>
            <a:off x="1581150" y="5000625"/>
            <a:ext cx="857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20" name="Line 72"/>
          <p:cNvSpPr>
            <a:spLocks noChangeShapeType="1"/>
          </p:cNvSpPr>
          <p:nvPr/>
        </p:nvSpPr>
        <p:spPr bwMode="auto">
          <a:xfrm>
            <a:off x="1581150" y="4314825"/>
            <a:ext cx="857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21" name="Line 73"/>
          <p:cNvSpPr>
            <a:spLocks noChangeShapeType="1"/>
          </p:cNvSpPr>
          <p:nvPr/>
        </p:nvSpPr>
        <p:spPr bwMode="auto">
          <a:xfrm>
            <a:off x="1581150" y="3638550"/>
            <a:ext cx="857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22" name="Line 74"/>
          <p:cNvSpPr>
            <a:spLocks noChangeShapeType="1"/>
          </p:cNvSpPr>
          <p:nvPr/>
        </p:nvSpPr>
        <p:spPr bwMode="auto">
          <a:xfrm>
            <a:off x="1581150" y="2952750"/>
            <a:ext cx="857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23" name="Line 75"/>
          <p:cNvSpPr>
            <a:spLocks noChangeShapeType="1"/>
          </p:cNvSpPr>
          <p:nvPr/>
        </p:nvSpPr>
        <p:spPr bwMode="auto">
          <a:xfrm>
            <a:off x="1666875" y="5000625"/>
            <a:ext cx="62865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24" name="Line 76"/>
          <p:cNvSpPr>
            <a:spLocks noChangeShapeType="1"/>
          </p:cNvSpPr>
          <p:nvPr/>
        </p:nvSpPr>
        <p:spPr bwMode="auto">
          <a:xfrm flipV="1">
            <a:off x="1666875" y="5000625"/>
            <a:ext cx="1588" cy="85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0931" name="Rectangle 83"/>
          <p:cNvSpPr>
            <a:spLocks noChangeArrowheads="1"/>
          </p:cNvSpPr>
          <p:nvPr/>
        </p:nvSpPr>
        <p:spPr bwMode="auto">
          <a:xfrm>
            <a:off x="1924050" y="4086225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600" b="0">
                <a:solidFill>
                  <a:srgbClr val="FFFFFF"/>
                </a:solidFill>
              </a:rPr>
              <a:t>1.8</a:t>
            </a:r>
            <a:endParaRPr lang="de-DE"/>
          </a:p>
        </p:txBody>
      </p:sp>
      <p:sp>
        <p:nvSpPr>
          <p:cNvPr id="590932" name="Rectangle 84"/>
          <p:cNvSpPr>
            <a:spLocks noChangeArrowheads="1"/>
          </p:cNvSpPr>
          <p:nvPr/>
        </p:nvSpPr>
        <p:spPr bwMode="auto">
          <a:xfrm>
            <a:off x="4191000" y="3429000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600" b="0">
                <a:solidFill>
                  <a:srgbClr val="FFFFFF"/>
                </a:solidFill>
              </a:rPr>
              <a:t>3.7</a:t>
            </a:r>
            <a:endParaRPr lang="de-DE"/>
          </a:p>
        </p:txBody>
      </p:sp>
      <p:sp>
        <p:nvSpPr>
          <p:cNvPr id="590936" name="Rectangle 88"/>
          <p:cNvSpPr>
            <a:spLocks noChangeArrowheads="1"/>
          </p:cNvSpPr>
          <p:nvPr/>
        </p:nvSpPr>
        <p:spPr bwMode="auto">
          <a:xfrm>
            <a:off x="6410325" y="4181475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600" b="0">
                <a:solidFill>
                  <a:srgbClr val="FFFFFF"/>
                </a:solidFill>
              </a:rPr>
              <a:t>1.5</a:t>
            </a:r>
            <a:endParaRPr lang="de-DE"/>
          </a:p>
        </p:txBody>
      </p:sp>
      <p:sp>
        <p:nvSpPr>
          <p:cNvPr id="590937" name="Rectangle 89"/>
          <p:cNvSpPr>
            <a:spLocks noChangeArrowheads="1"/>
          </p:cNvSpPr>
          <p:nvPr/>
        </p:nvSpPr>
        <p:spPr bwMode="auto">
          <a:xfrm>
            <a:off x="2457450" y="4086225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600" b="0">
                <a:solidFill>
                  <a:srgbClr val="FFFFFF"/>
                </a:solidFill>
              </a:rPr>
              <a:t>1.8</a:t>
            </a:r>
            <a:endParaRPr lang="de-DE"/>
          </a:p>
        </p:txBody>
      </p:sp>
      <p:sp>
        <p:nvSpPr>
          <p:cNvPr id="590938" name="Rectangle 90"/>
          <p:cNvSpPr>
            <a:spLocks noChangeArrowheads="1"/>
          </p:cNvSpPr>
          <p:nvPr/>
        </p:nvSpPr>
        <p:spPr bwMode="auto">
          <a:xfrm>
            <a:off x="4733925" y="4086225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600" b="0">
                <a:solidFill>
                  <a:srgbClr val="FFFFFF"/>
                </a:solidFill>
              </a:rPr>
              <a:t>1.8</a:t>
            </a:r>
            <a:endParaRPr lang="de-DE"/>
          </a:p>
        </p:txBody>
      </p:sp>
      <p:sp>
        <p:nvSpPr>
          <p:cNvPr id="590942" name="Rectangle 94"/>
          <p:cNvSpPr>
            <a:spLocks noChangeArrowheads="1"/>
          </p:cNvSpPr>
          <p:nvPr/>
        </p:nvSpPr>
        <p:spPr bwMode="auto">
          <a:xfrm>
            <a:off x="7029450" y="4695825"/>
            <a:ext cx="112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600" b="0">
                <a:solidFill>
                  <a:srgbClr val="FFFFFF"/>
                </a:solidFill>
              </a:rPr>
              <a:t>0</a:t>
            </a:r>
            <a:endParaRPr lang="de-DE"/>
          </a:p>
        </p:txBody>
      </p:sp>
      <p:sp>
        <p:nvSpPr>
          <p:cNvPr id="590943" name="Rectangle 95"/>
          <p:cNvSpPr>
            <a:spLocks noChangeArrowheads="1"/>
          </p:cNvSpPr>
          <p:nvPr/>
        </p:nvSpPr>
        <p:spPr bwMode="auto">
          <a:xfrm>
            <a:off x="1385888" y="4848225"/>
            <a:ext cx="12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0</a:t>
            </a:r>
            <a:endParaRPr lang="de-DE" sz="1800" b="0"/>
          </a:p>
        </p:txBody>
      </p:sp>
      <p:sp>
        <p:nvSpPr>
          <p:cNvPr id="590944" name="Rectangle 96"/>
          <p:cNvSpPr>
            <a:spLocks noChangeArrowheads="1"/>
          </p:cNvSpPr>
          <p:nvPr/>
        </p:nvSpPr>
        <p:spPr bwMode="auto">
          <a:xfrm>
            <a:off x="1385888" y="4162425"/>
            <a:ext cx="12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2</a:t>
            </a:r>
            <a:endParaRPr lang="de-DE" sz="1800" b="0"/>
          </a:p>
        </p:txBody>
      </p:sp>
      <p:sp>
        <p:nvSpPr>
          <p:cNvPr id="590945" name="Rectangle 97"/>
          <p:cNvSpPr>
            <a:spLocks noChangeArrowheads="1"/>
          </p:cNvSpPr>
          <p:nvPr/>
        </p:nvSpPr>
        <p:spPr bwMode="auto">
          <a:xfrm>
            <a:off x="1385888" y="3486150"/>
            <a:ext cx="12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4</a:t>
            </a:r>
            <a:endParaRPr lang="de-DE" sz="1800" b="0"/>
          </a:p>
        </p:txBody>
      </p:sp>
      <p:sp>
        <p:nvSpPr>
          <p:cNvPr id="590946" name="Rectangle 98"/>
          <p:cNvSpPr>
            <a:spLocks noChangeArrowheads="1"/>
          </p:cNvSpPr>
          <p:nvPr/>
        </p:nvSpPr>
        <p:spPr bwMode="auto">
          <a:xfrm>
            <a:off x="1385888" y="2800350"/>
            <a:ext cx="12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6</a:t>
            </a:r>
            <a:endParaRPr lang="de-DE" sz="1800" b="0"/>
          </a:p>
        </p:txBody>
      </p:sp>
      <p:sp>
        <p:nvSpPr>
          <p:cNvPr id="590947" name="Rectangle 99"/>
          <p:cNvSpPr>
            <a:spLocks noChangeArrowheads="1"/>
          </p:cNvSpPr>
          <p:nvPr/>
        </p:nvSpPr>
        <p:spPr bwMode="auto">
          <a:xfrm>
            <a:off x="1790700" y="5072063"/>
            <a:ext cx="1092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TIMI major</a:t>
            </a:r>
            <a:endParaRPr lang="de-DE" sz="1800"/>
          </a:p>
        </p:txBody>
      </p:sp>
      <p:sp>
        <p:nvSpPr>
          <p:cNvPr id="590948" name="Rectangle 100"/>
          <p:cNvSpPr>
            <a:spLocks noChangeArrowheads="1"/>
          </p:cNvSpPr>
          <p:nvPr/>
        </p:nvSpPr>
        <p:spPr bwMode="auto">
          <a:xfrm>
            <a:off x="4051300" y="5072063"/>
            <a:ext cx="1092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TIMI minor</a:t>
            </a:r>
            <a:endParaRPr lang="de-DE" sz="1800"/>
          </a:p>
        </p:txBody>
      </p:sp>
      <p:sp>
        <p:nvSpPr>
          <p:cNvPr id="590955" name="Rectangle 107"/>
          <p:cNvSpPr>
            <a:spLocks noChangeArrowheads="1"/>
          </p:cNvSpPr>
          <p:nvPr/>
        </p:nvSpPr>
        <p:spPr bwMode="auto">
          <a:xfrm>
            <a:off x="6288088" y="5072063"/>
            <a:ext cx="1077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 b="0">
                <a:solidFill>
                  <a:srgbClr val="FFFFFF"/>
                </a:solidFill>
              </a:rPr>
              <a:t>&lt;20,000/µl</a:t>
            </a:r>
            <a:endParaRPr lang="de-DE" sz="1800"/>
          </a:p>
        </p:txBody>
      </p:sp>
      <p:sp>
        <p:nvSpPr>
          <p:cNvPr id="590967" name="Rectangle 119"/>
          <p:cNvSpPr>
            <a:spLocks noChangeArrowheads="1"/>
          </p:cNvSpPr>
          <p:nvPr/>
        </p:nvSpPr>
        <p:spPr bwMode="auto">
          <a:xfrm>
            <a:off x="2643174" y="3500438"/>
            <a:ext cx="125375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2400" dirty="0" err="1">
                <a:solidFill>
                  <a:srgbClr val="002060"/>
                </a:solidFill>
              </a:rPr>
              <a:t>Bleeding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590968" name="Rectangle 120"/>
          <p:cNvSpPr>
            <a:spLocks noChangeArrowheads="1"/>
          </p:cNvSpPr>
          <p:nvPr/>
        </p:nvSpPr>
        <p:spPr bwMode="auto">
          <a:xfrm>
            <a:off x="5555602" y="3571876"/>
            <a:ext cx="244542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2400" b="0" dirty="0" err="1">
                <a:solidFill>
                  <a:srgbClr val="002060"/>
                </a:solidFill>
              </a:rPr>
              <a:t>Thrombocytopenia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590981" name="Text Box 133"/>
          <p:cNvSpPr txBox="1">
            <a:spLocks noChangeArrowheads="1"/>
          </p:cNvSpPr>
          <p:nvPr/>
        </p:nvSpPr>
        <p:spPr bwMode="auto">
          <a:xfrm>
            <a:off x="6269038" y="2822575"/>
            <a:ext cx="1190625" cy="506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1800" b="0" i="1"/>
              <a:t>P </a:t>
            </a:r>
            <a:r>
              <a:rPr lang="de-DE" sz="1800" b="0"/>
              <a:t>= .03</a:t>
            </a:r>
          </a:p>
        </p:txBody>
      </p:sp>
      <p:sp>
        <p:nvSpPr>
          <p:cNvPr id="590990" name="Text Box 142"/>
          <p:cNvSpPr txBox="1">
            <a:spLocks noChangeArrowheads="1"/>
          </p:cNvSpPr>
          <p:nvPr/>
        </p:nvSpPr>
        <p:spPr bwMode="auto">
          <a:xfrm>
            <a:off x="4054475" y="2822575"/>
            <a:ext cx="1190625" cy="506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1800" b="0" i="1"/>
              <a:t>P</a:t>
            </a:r>
            <a:r>
              <a:rPr lang="de-DE" sz="1800" i="1"/>
              <a:t> </a:t>
            </a:r>
            <a:r>
              <a:rPr lang="de-DE" sz="1800" b="0"/>
              <a:t>= .09</a:t>
            </a:r>
          </a:p>
        </p:txBody>
      </p:sp>
      <p:sp>
        <p:nvSpPr>
          <p:cNvPr id="590991" name="Text Box 143"/>
          <p:cNvSpPr txBox="1">
            <a:spLocks noChangeArrowheads="1"/>
          </p:cNvSpPr>
          <p:nvPr/>
        </p:nvSpPr>
        <p:spPr bwMode="auto">
          <a:xfrm>
            <a:off x="1738313" y="2822575"/>
            <a:ext cx="1190625" cy="506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1800" b="0" i="1"/>
              <a:t>P </a:t>
            </a:r>
            <a:r>
              <a:rPr lang="de-DE" sz="1800" b="0"/>
              <a:t>= .99</a:t>
            </a:r>
          </a:p>
        </p:txBody>
      </p:sp>
      <p:sp>
        <p:nvSpPr>
          <p:cNvPr id="590992" name="Text Box 144"/>
          <p:cNvSpPr txBox="1">
            <a:spLocks noChangeArrowheads="1"/>
          </p:cNvSpPr>
          <p:nvPr/>
        </p:nvSpPr>
        <p:spPr bwMode="auto">
          <a:xfrm>
            <a:off x="1100138" y="3074988"/>
            <a:ext cx="663575" cy="5064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sz="1800" b="0"/>
              <a:t>%</a:t>
            </a:r>
          </a:p>
        </p:txBody>
      </p:sp>
      <p:sp>
        <p:nvSpPr>
          <p:cNvPr id="590993" name="Rectangle 145"/>
          <p:cNvSpPr>
            <a:spLocks noChangeArrowheads="1"/>
          </p:cNvSpPr>
          <p:nvPr/>
        </p:nvSpPr>
        <p:spPr bwMode="auto">
          <a:xfrm>
            <a:off x="2565400" y="5824538"/>
            <a:ext cx="285750" cy="2857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 anchor="ctr">
            <a:spAutoFit/>
          </a:bodyPr>
          <a:lstStyle/>
          <a:p>
            <a:endParaRPr lang="it-IT"/>
          </a:p>
        </p:txBody>
      </p:sp>
      <p:sp>
        <p:nvSpPr>
          <p:cNvPr id="590994" name="Rectangle 146"/>
          <p:cNvSpPr>
            <a:spLocks noChangeArrowheads="1"/>
          </p:cNvSpPr>
          <p:nvPr/>
        </p:nvSpPr>
        <p:spPr bwMode="auto">
          <a:xfrm>
            <a:off x="4573588" y="5815013"/>
            <a:ext cx="285750" cy="285750"/>
          </a:xfrm>
          <a:prstGeom prst="rect">
            <a:avLst/>
          </a:prstGeom>
          <a:solidFill>
            <a:srgbClr val="C0C0C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 anchor="ctr">
            <a:spAutoFit/>
          </a:bodyPr>
          <a:lstStyle/>
          <a:p>
            <a:endParaRPr lang="it-IT"/>
          </a:p>
        </p:txBody>
      </p:sp>
      <p:sp>
        <p:nvSpPr>
          <p:cNvPr id="590995" name="Text Box 147"/>
          <p:cNvSpPr txBox="1">
            <a:spLocks noChangeArrowheads="1"/>
          </p:cNvSpPr>
          <p:nvPr/>
        </p:nvSpPr>
        <p:spPr bwMode="auto">
          <a:xfrm>
            <a:off x="2846388" y="5689620"/>
            <a:ext cx="1868488" cy="596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b="0" dirty="0" err="1">
                <a:solidFill>
                  <a:srgbClr val="FFFF00"/>
                </a:solidFill>
              </a:rPr>
              <a:t>Abciximab</a:t>
            </a:r>
            <a:endParaRPr lang="de-DE" b="0" dirty="0">
              <a:solidFill>
                <a:srgbClr val="FFFF00"/>
              </a:solidFill>
            </a:endParaRPr>
          </a:p>
        </p:txBody>
      </p:sp>
      <p:sp>
        <p:nvSpPr>
          <p:cNvPr id="590996" name="Text Box 148"/>
          <p:cNvSpPr txBox="1">
            <a:spLocks noChangeArrowheads="1"/>
          </p:cNvSpPr>
          <p:nvPr/>
        </p:nvSpPr>
        <p:spPr bwMode="auto">
          <a:xfrm>
            <a:off x="4937139" y="5664200"/>
            <a:ext cx="1563687" cy="596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r>
              <a:rPr lang="de-DE" b="0" dirty="0">
                <a:solidFill>
                  <a:srgbClr val="EAEAEA"/>
                </a:solidFill>
              </a:rPr>
              <a:t>Placebo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214282" y="1500174"/>
            <a:ext cx="8572560" cy="47149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571736" y="-74551"/>
            <a:ext cx="3611867" cy="12175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BRAVE-3 Trial</a:t>
            </a:r>
          </a:p>
          <a:p>
            <a:pPr algn="ctr"/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2809034" y="857232"/>
            <a:ext cx="3246511" cy="971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4800" b="1" u="sng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71406" y="1954347"/>
            <a:ext cx="9002713" cy="3643905"/>
          </a:xfrm>
          <a:prstGeom prst="rect">
            <a:avLst/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230400" tIns="115200" rIns="230400" bIns="115200" anchor="ctr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GB" sz="3600" b="1" dirty="0">
                <a:solidFill>
                  <a:srgbClr val="7030A0"/>
                </a:solidFill>
              </a:rPr>
              <a:t>In patients with acute STEMI undergoing primary PCI </a:t>
            </a:r>
            <a:r>
              <a:rPr lang="de-DE" sz="3600" b="1" dirty="0">
                <a:solidFill>
                  <a:srgbClr val="7030A0"/>
                </a:solidFill>
              </a:rPr>
              <a:t>after </a:t>
            </a:r>
            <a:r>
              <a:rPr lang="de-DE" sz="3600" b="1" dirty="0" err="1">
                <a:solidFill>
                  <a:srgbClr val="7030A0"/>
                </a:solidFill>
              </a:rPr>
              <a:t>pre-treatment</a:t>
            </a:r>
            <a:r>
              <a:rPr lang="de-DE" sz="3600" b="1" dirty="0">
                <a:solidFill>
                  <a:srgbClr val="7030A0"/>
                </a:solidFill>
              </a:rPr>
              <a:t> </a:t>
            </a:r>
            <a:r>
              <a:rPr lang="de-DE" sz="3600" b="1" dirty="0" err="1">
                <a:solidFill>
                  <a:srgbClr val="7030A0"/>
                </a:solidFill>
              </a:rPr>
              <a:t>with</a:t>
            </a:r>
            <a:r>
              <a:rPr lang="en-GB" sz="3600" b="1" dirty="0">
                <a:solidFill>
                  <a:srgbClr val="7030A0"/>
                </a:solidFill>
              </a:rPr>
              <a:t> a 600mg loading dose of </a:t>
            </a:r>
            <a:r>
              <a:rPr lang="en-GB" sz="3600" b="1" dirty="0" err="1">
                <a:solidFill>
                  <a:srgbClr val="7030A0"/>
                </a:solidFill>
              </a:rPr>
              <a:t>clopidogrel</a:t>
            </a:r>
            <a:r>
              <a:rPr lang="en-GB" sz="3600" b="1" dirty="0">
                <a:solidFill>
                  <a:srgbClr val="7030A0"/>
                </a:solidFill>
              </a:rPr>
              <a:t>, the </a:t>
            </a:r>
            <a:r>
              <a:rPr lang="en-GB" sz="3600" b="1" i="1" u="sng" dirty="0">
                <a:solidFill>
                  <a:srgbClr val="7030A0"/>
                </a:solidFill>
              </a:rPr>
              <a:t>additional use of </a:t>
            </a:r>
            <a:r>
              <a:rPr lang="en-GB" sz="3600" b="1" i="1" u="sng" dirty="0" err="1">
                <a:solidFill>
                  <a:srgbClr val="7030A0"/>
                </a:solidFill>
              </a:rPr>
              <a:t>abciximab</a:t>
            </a:r>
            <a:r>
              <a:rPr lang="en-GB" sz="3600" b="1" i="1" u="sng" dirty="0">
                <a:solidFill>
                  <a:srgbClr val="7030A0"/>
                </a:solidFill>
              </a:rPr>
              <a:t> is not associated with further reduction in infarct size</a:t>
            </a:r>
            <a:endParaRPr lang="de-DE" sz="3600" b="1" i="1" u="sng" dirty="0">
              <a:solidFill>
                <a:srgbClr val="7030A0"/>
              </a:solidFill>
            </a:endParaRPr>
          </a:p>
        </p:txBody>
      </p:sp>
      <p:sp>
        <p:nvSpPr>
          <p:cNvPr id="4" name="Text Box 42"/>
          <p:cNvSpPr txBox="1">
            <a:spLocks noChangeArrowheads="1"/>
          </p:cNvSpPr>
          <p:nvPr/>
        </p:nvSpPr>
        <p:spPr bwMode="auto">
          <a:xfrm>
            <a:off x="2212856" y="-74551"/>
            <a:ext cx="4329628" cy="13714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30400" tIns="115200" rIns="230400" bIns="11520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BRAVE-3 Trial</a:t>
            </a:r>
          </a:p>
          <a:p>
            <a:pPr algn="ctr"/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5726"/>
            <a:ext cx="6980767" cy="512127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76902" name="Picture 6" descr="New_ESC_BGV1_cut"/>
          <p:cNvPicPr>
            <a:picLocks noChangeAspect="1" noChangeArrowheads="1"/>
          </p:cNvPicPr>
          <p:nvPr/>
        </p:nvPicPr>
        <p:blipFill>
          <a:blip r:embed="rId3" cstate="print"/>
          <a:srcRect l="92500"/>
          <a:stretch>
            <a:fillRect/>
          </a:stretch>
        </p:blipFill>
        <p:spPr bwMode="auto">
          <a:xfrm>
            <a:off x="0" y="1"/>
            <a:ext cx="1093612" cy="1223963"/>
          </a:xfrm>
          <a:prstGeom prst="rect">
            <a:avLst/>
          </a:prstGeom>
          <a:noFill/>
        </p:spPr>
      </p:pic>
      <p:sp>
        <p:nvSpPr>
          <p:cNvPr id="976903" name="Text Box 7"/>
          <p:cNvSpPr txBox="1">
            <a:spLocks noChangeArrowheads="1"/>
          </p:cNvSpPr>
          <p:nvPr/>
        </p:nvSpPr>
        <p:spPr bwMode="auto">
          <a:xfrm>
            <a:off x="1381478" y="93663"/>
            <a:ext cx="7138493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The New 2008 ESC STEMI </a:t>
            </a:r>
            <a:r>
              <a:rPr lang="it-IT" sz="3600" b="1" dirty="0" err="1">
                <a:solidFill>
                  <a:srgbClr val="C00000"/>
                </a:solidFill>
              </a:rPr>
              <a:t>Guidelines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976905" name="Text Box 9"/>
          <p:cNvSpPr txBox="1">
            <a:spLocks noChangeArrowheads="1"/>
          </p:cNvSpPr>
          <p:nvPr/>
        </p:nvSpPr>
        <p:spPr bwMode="auto">
          <a:xfrm>
            <a:off x="1794933" y="617538"/>
            <a:ext cx="615149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i="1" dirty="0" err="1">
                <a:solidFill>
                  <a:srgbClr val="7030A0"/>
                </a:solidFill>
              </a:rPr>
              <a:t>Adjunctive</a:t>
            </a:r>
            <a:r>
              <a:rPr lang="it-IT" sz="3600" b="1" i="1" dirty="0">
                <a:solidFill>
                  <a:srgbClr val="7030A0"/>
                </a:solidFill>
              </a:rPr>
              <a:t> </a:t>
            </a:r>
            <a:r>
              <a:rPr lang="it-IT" sz="3600" b="1" i="1" dirty="0" err="1">
                <a:solidFill>
                  <a:srgbClr val="7030A0"/>
                </a:solidFill>
              </a:rPr>
              <a:t>therapy</a:t>
            </a:r>
            <a:r>
              <a:rPr lang="it-IT" sz="3600" b="1" i="1" dirty="0">
                <a:solidFill>
                  <a:srgbClr val="7030A0"/>
                </a:solidFill>
              </a:rPr>
              <a:t> </a:t>
            </a:r>
            <a:r>
              <a:rPr lang="it-IT" sz="3600" b="1" i="1" dirty="0" err="1">
                <a:solidFill>
                  <a:srgbClr val="7030A0"/>
                </a:solidFill>
              </a:rPr>
              <a:t>Primary</a:t>
            </a:r>
            <a:r>
              <a:rPr lang="it-IT" sz="3600" b="1" i="1" dirty="0">
                <a:solidFill>
                  <a:srgbClr val="7030A0"/>
                </a:solidFill>
              </a:rPr>
              <a:t> PCI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1285852" y="4500570"/>
            <a:ext cx="6858048" cy="13573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714480" y="4786322"/>
            <a:ext cx="1843094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016" y="1696938"/>
            <a:ext cx="7762636" cy="473245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68280"/>
            <a:ext cx="8501122" cy="584686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85804" y="-142900"/>
            <a:ext cx="8229600" cy="1143000"/>
          </a:xfrm>
        </p:spPr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1373"/>
            <a:ext cx="7715304" cy="56423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>
          <a:xfrm>
            <a:off x="5286380" y="1691372"/>
            <a:ext cx="2643206" cy="64294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928662" y="1500174"/>
            <a:ext cx="3714776" cy="78581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28596" y="4500570"/>
            <a:ext cx="3214710" cy="64294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85804" y="-71462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84144" cy="562147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57242" y="-1429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412850" cy="529737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85804" y="-71462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Thrombus Aspiration in Primary PCI 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69234"/>
            <a:ext cx="8293479" cy="58459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85804" y="-71462"/>
            <a:ext cx="8229600" cy="11430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Distal Embolisation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Ovale 3"/>
          <p:cNvSpPr/>
          <p:nvPr/>
        </p:nvSpPr>
        <p:spPr>
          <a:xfrm>
            <a:off x="4657732" y="3857628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8143932" cy="558839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57242" y="-1429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sz="5400" b="1" dirty="0" err="1" smtClean="0">
                <a:solidFill>
                  <a:srgbClr val="C00000"/>
                </a:solidFill>
              </a:rPr>
              <a:t>Distal</a:t>
            </a:r>
            <a:r>
              <a:rPr lang="it-IT" sz="5400" b="1" dirty="0" smtClean="0">
                <a:solidFill>
                  <a:srgbClr val="C00000"/>
                </a:solidFill>
              </a:rPr>
              <a:t> </a:t>
            </a:r>
            <a:r>
              <a:rPr lang="it-IT" sz="5400" b="1" dirty="0" err="1" smtClean="0">
                <a:solidFill>
                  <a:srgbClr val="C00000"/>
                </a:solidFill>
              </a:rPr>
              <a:t>Embolisation</a:t>
            </a:r>
            <a:endParaRPr lang="it-IT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29" y="1600200"/>
            <a:ext cx="7241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BLITZ 3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15074" y="6215082"/>
            <a:ext cx="147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ANMCO 2008</a:t>
            </a:r>
            <a:endParaRPr lang="it-IT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861765" y="347056"/>
            <a:ext cx="7501656" cy="4725350"/>
            <a:chOff x="547" y="-226"/>
            <a:chExt cx="4956" cy="3242"/>
          </a:xfrm>
        </p:grpSpPr>
        <p:sp>
          <p:nvSpPr>
            <p:cNvPr id="266264" name="Text Box 24"/>
            <p:cNvSpPr txBox="1">
              <a:spLocks noChangeArrowheads="1"/>
            </p:cNvSpPr>
            <p:nvPr/>
          </p:nvSpPr>
          <p:spPr bwMode="auto">
            <a:xfrm>
              <a:off x="547" y="-226"/>
              <a:ext cx="4956" cy="528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C00000"/>
                  </a:solidFill>
                  <a:latin typeface="Franklin Gothic Book" pitchFamily="34" charset="0"/>
                </a:rPr>
                <a:t>Acute  Coronary  Syndrome</a:t>
              </a:r>
              <a:endParaRPr lang="en-US" sz="4400" b="1" dirty="0">
                <a:solidFill>
                  <a:srgbClr val="C00000"/>
                </a:solidFill>
                <a:latin typeface="Franklin Gothic Book" pitchFamily="34" charset="0"/>
              </a:endParaRPr>
            </a:p>
          </p:txBody>
        </p:sp>
        <p:sp>
          <p:nvSpPr>
            <p:cNvPr id="266272" name="Text Box 32"/>
            <p:cNvSpPr txBox="1">
              <a:spLocks noChangeArrowheads="1"/>
            </p:cNvSpPr>
            <p:nvPr/>
          </p:nvSpPr>
          <p:spPr bwMode="auto">
            <a:xfrm>
              <a:off x="638" y="2606"/>
              <a:ext cx="1793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82296" bIns="82296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Book" pitchFamily="34" charset="0"/>
                </a:rPr>
                <a:t>No </a:t>
              </a:r>
              <a:r>
                <a:rPr lang="en-US" sz="2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Book" pitchFamily="34" charset="0"/>
                </a:rPr>
                <a:t>ST-Elevation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endParaRPr>
            </a:p>
          </p:txBody>
        </p:sp>
      </p:grpSp>
      <p:pic>
        <p:nvPicPr>
          <p:cNvPr id="266301" name="Picture 61" descr="fig02-subt occ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431" y="1285860"/>
            <a:ext cx="4307817" cy="321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133997"/>
            <a:ext cx="33337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CasellaDiTesto 47"/>
          <p:cNvSpPr txBox="1"/>
          <p:nvPr/>
        </p:nvSpPr>
        <p:spPr>
          <a:xfrm>
            <a:off x="5643570" y="2395831"/>
            <a:ext cx="2571768" cy="461665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C00000"/>
                </a:solidFill>
              </a:rPr>
              <a:t>Therapeutic</a:t>
            </a:r>
            <a:r>
              <a:rPr lang="it-IT" sz="2400" b="1" dirty="0" smtClean="0">
                <a:solidFill>
                  <a:srgbClr val="C00000"/>
                </a:solidFill>
              </a:rPr>
              <a:t> goal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5286380" y="3357562"/>
            <a:ext cx="3286148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002060"/>
                </a:solidFill>
              </a:rPr>
              <a:t>Inhibit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platelet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aggregation</a:t>
            </a:r>
            <a:r>
              <a:rPr lang="it-IT" sz="2800" b="1" dirty="0" smtClean="0">
                <a:solidFill>
                  <a:srgbClr val="002060"/>
                </a:solidFill>
              </a:rPr>
              <a:t> and </a:t>
            </a:r>
            <a:r>
              <a:rPr lang="it-IT" sz="2800" b="1" dirty="0" err="1" smtClean="0">
                <a:solidFill>
                  <a:srgbClr val="002060"/>
                </a:solidFill>
              </a:rPr>
              <a:t>stabilize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plaque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to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prevent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progression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of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thrombosis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accent6">
              <a:lumMod val="50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First risk </a:t>
            </a:r>
            <a:r>
              <a:rPr lang="en-US" b="1" dirty="0" err="1" smtClean="0">
                <a:solidFill>
                  <a:srgbClr val="FFFF99"/>
                </a:solidFill>
              </a:rPr>
              <a:t>accessment</a:t>
            </a:r>
            <a:r>
              <a:rPr lang="en-US" b="1" dirty="0" smtClean="0">
                <a:solidFill>
                  <a:srgbClr val="FFFF99"/>
                </a:solidFill>
              </a:rPr>
              <a:t> in ACS pts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2500306"/>
            <a:ext cx="3357586" cy="2214578"/>
          </a:xfrm>
          <a:gradFill flip="none" rotWithShape="1">
            <a:gsLst>
              <a:gs pos="0">
                <a:schemeClr val="accent6">
                  <a:lumMod val="90000"/>
                  <a:tint val="66000"/>
                  <a:satMod val="160000"/>
                </a:schemeClr>
              </a:gs>
              <a:gs pos="50000">
                <a:schemeClr val="accent6">
                  <a:lumMod val="90000"/>
                  <a:tint val="44500"/>
                  <a:satMod val="160000"/>
                </a:schemeClr>
              </a:gs>
              <a:gs pos="100000">
                <a:schemeClr val="accent6">
                  <a:lumMod val="9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25400">
            <a:solidFill>
              <a:schemeClr val="accent6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2060"/>
                </a:solidFill>
              </a:rPr>
              <a:t>    Does this </a:t>
            </a:r>
            <a:r>
              <a:rPr lang="en-US" b="1" dirty="0">
                <a:solidFill>
                  <a:srgbClr val="002060"/>
                </a:solidFill>
              </a:rPr>
              <a:t>patient </a:t>
            </a:r>
            <a:r>
              <a:rPr lang="en-US" b="1" dirty="0" smtClean="0">
                <a:solidFill>
                  <a:srgbClr val="002060"/>
                </a:solidFill>
              </a:rPr>
              <a:t>have symptoms </a:t>
            </a:r>
            <a:r>
              <a:rPr lang="en-US" b="1" dirty="0">
                <a:solidFill>
                  <a:srgbClr val="002060"/>
                </a:solidFill>
              </a:rPr>
              <a:t>due to acute ischemia from obstructive CAD?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0628" y="3718679"/>
            <a:ext cx="3929090" cy="2529923"/>
          </a:xfrm>
          <a:gradFill flip="none" rotWithShape="1">
            <a:gsLst>
              <a:gs pos="0">
                <a:schemeClr val="accent6">
                  <a:lumMod val="90000"/>
                  <a:tint val="66000"/>
                  <a:satMod val="160000"/>
                </a:schemeClr>
              </a:gs>
              <a:gs pos="50000">
                <a:schemeClr val="accent6">
                  <a:lumMod val="90000"/>
                  <a:tint val="44500"/>
                  <a:satMod val="160000"/>
                </a:schemeClr>
              </a:gs>
              <a:gs pos="100000">
                <a:schemeClr val="accent6">
                  <a:lumMod val="9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254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   What </a:t>
            </a:r>
            <a:r>
              <a:rPr lang="en-US" sz="4400" b="1" dirty="0">
                <a:solidFill>
                  <a:srgbClr val="002060"/>
                </a:solidFill>
              </a:rPr>
              <a:t>is the likelihood of death, MI, </a:t>
            </a:r>
            <a:r>
              <a:rPr lang="en-US" sz="4400" b="1" dirty="0" smtClean="0">
                <a:solidFill>
                  <a:srgbClr val="002060"/>
                </a:solidFill>
              </a:rPr>
              <a:t>heart failure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1928794" y="1450460"/>
            <a:ext cx="484632" cy="978408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7" name="Freccia in giù 6"/>
          <p:cNvSpPr/>
          <p:nvPr/>
        </p:nvSpPr>
        <p:spPr>
          <a:xfrm rot="16200000">
            <a:off x="3211533" y="4646591"/>
            <a:ext cx="2413458" cy="978408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Risk Scores</a:t>
            </a:r>
          </a:p>
        </p:txBody>
      </p:sp>
      <p:graphicFrame>
        <p:nvGraphicFramePr>
          <p:cNvPr id="42031" name="Group 47"/>
          <p:cNvGraphicFramePr>
            <a:graphicFrameLocks noGrp="1"/>
          </p:cNvGraphicFramePr>
          <p:nvPr>
            <p:ph type="tbl" idx="1"/>
          </p:nvPr>
        </p:nvGraphicFramePr>
        <p:xfrm>
          <a:off x="685800" y="1500174"/>
          <a:ext cx="7772400" cy="5059680"/>
        </p:xfrm>
        <a:graphic>
          <a:graphicData uri="http://schemas.openxmlformats.org/drawingml/2006/table">
            <a:tbl>
              <a:tblPr/>
              <a:tblGrid>
                <a:gridCol w="685800"/>
                <a:gridCol w="2514600"/>
                <a:gridCol w="2362200"/>
                <a:gridCol w="22098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TIMI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Future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History</a:t>
                      </a:r>
                    </a:p>
                  </a:txBody>
                  <a:tcPr vert="eaVert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Hypertension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Diabetes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Smoking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↑cholesterol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Family history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History of CAD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Continuous assessment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Presentaiton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vert="eaVert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Severe angina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Aspirin within 7 days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Elevated markers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ST segment      deviation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Heart rate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Systolic BP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Elevated markers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Heart failure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Cardiac arrest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Elevated markers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ST segment deviation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New markers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Electronic health records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13353" cy="620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785926"/>
            <a:ext cx="8717367" cy="35004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30273"/>
            <a:ext cx="8638597" cy="539912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1928794" y="2071678"/>
            <a:ext cx="642942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5214942" y="5429264"/>
            <a:ext cx="19288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/>
          <p:cNvSpPr/>
          <p:nvPr/>
        </p:nvSpPr>
        <p:spPr>
          <a:xfrm>
            <a:off x="4143372" y="1857364"/>
            <a:ext cx="92869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5143504" y="5581664"/>
            <a:ext cx="19288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5072066" y="5214950"/>
            <a:ext cx="2428892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56" y="1000108"/>
            <a:ext cx="7644796" cy="54292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57232"/>
            <a:ext cx="8286808" cy="578929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429684" cy="55212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3143240" y="3357562"/>
            <a:ext cx="3500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500166" y="4286256"/>
            <a:ext cx="69294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1500166" y="4714884"/>
            <a:ext cx="2286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1500166" y="5643578"/>
            <a:ext cx="3929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1357290" y="1871658"/>
            <a:ext cx="3143272" cy="9144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1" y="1071546"/>
            <a:ext cx="8931053" cy="48577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28596" y="-71462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00232" y="350043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&lt; 24 h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86182" y="350043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&gt; 36 h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1857356" y="3500438"/>
            <a:ext cx="107157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571868" y="3500438"/>
            <a:ext cx="1285884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>
            <a:off x="5429256" y="5857892"/>
            <a:ext cx="1571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46213"/>
            <a:ext cx="7128933" cy="5065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73830" name="Picture 6" descr="New_ESC_BGV1_cut"/>
          <p:cNvPicPr>
            <a:picLocks noChangeAspect="1" noChangeArrowheads="1"/>
          </p:cNvPicPr>
          <p:nvPr/>
        </p:nvPicPr>
        <p:blipFill>
          <a:blip r:embed="rId3" cstate="print"/>
          <a:srcRect l="92500"/>
          <a:stretch>
            <a:fillRect/>
          </a:stretch>
        </p:blipFill>
        <p:spPr bwMode="auto">
          <a:xfrm>
            <a:off x="0" y="1"/>
            <a:ext cx="1093612" cy="1223963"/>
          </a:xfrm>
          <a:prstGeom prst="rect">
            <a:avLst/>
          </a:prstGeom>
          <a:noFill/>
        </p:spPr>
      </p:pic>
      <p:sp>
        <p:nvSpPr>
          <p:cNvPr id="973831" name="Text Box 7"/>
          <p:cNvSpPr txBox="1">
            <a:spLocks noChangeArrowheads="1"/>
          </p:cNvSpPr>
          <p:nvPr/>
        </p:nvSpPr>
        <p:spPr bwMode="auto">
          <a:xfrm>
            <a:off x="1381478" y="93663"/>
            <a:ext cx="7138493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The New 2008 ESC STEMI </a:t>
            </a:r>
            <a:r>
              <a:rPr lang="it-IT" sz="3600" b="1" dirty="0" err="1">
                <a:solidFill>
                  <a:srgbClr val="C00000"/>
                </a:solidFill>
              </a:rPr>
              <a:t>Guidelines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973832" name="Text Box 8"/>
          <p:cNvSpPr txBox="1">
            <a:spLocks noChangeArrowheads="1"/>
          </p:cNvSpPr>
          <p:nvPr/>
        </p:nvSpPr>
        <p:spPr bwMode="auto">
          <a:xfrm>
            <a:off x="3428992" y="710967"/>
            <a:ext cx="2412584" cy="646331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it-IT" sz="3600" b="1" i="1" dirty="0" err="1">
                <a:solidFill>
                  <a:srgbClr val="7030A0"/>
                </a:solidFill>
              </a:rPr>
              <a:t>Primary</a:t>
            </a:r>
            <a:r>
              <a:rPr lang="it-IT" sz="3600" b="1" i="1" dirty="0">
                <a:solidFill>
                  <a:srgbClr val="7030A0"/>
                </a:solidFill>
              </a:rPr>
              <a:t> PCI</a:t>
            </a:r>
          </a:p>
        </p:txBody>
      </p:sp>
      <p:sp>
        <p:nvSpPr>
          <p:cNvPr id="973833" name="Rectangle 9"/>
          <p:cNvSpPr>
            <a:spLocks noChangeArrowheads="1"/>
          </p:cNvSpPr>
          <p:nvPr/>
        </p:nvSpPr>
        <p:spPr bwMode="auto">
          <a:xfrm>
            <a:off x="1142976" y="2892425"/>
            <a:ext cx="7058378" cy="965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738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73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7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7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878597" cy="52317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14290"/>
            <a:ext cx="5915025" cy="8953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8" name="Ovale 17"/>
          <p:cNvSpPr/>
          <p:nvPr/>
        </p:nvSpPr>
        <p:spPr>
          <a:xfrm>
            <a:off x="1000100" y="1071546"/>
            <a:ext cx="1785950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143240" y="1428736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6 </a:t>
            </a:r>
            <a:r>
              <a:rPr lang="it-IT" b="1" dirty="0" err="1" smtClean="0">
                <a:solidFill>
                  <a:srgbClr val="FF0000"/>
                </a:solidFill>
              </a:rPr>
              <a:t>months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death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MI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stroke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7572428" cy="5278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42852"/>
            <a:ext cx="6607255" cy="10001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6786578" y="1785926"/>
            <a:ext cx="1643074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5429256" y="5143512"/>
            <a:ext cx="1785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 descr="C:\Users\Loreno\Pictures\Adobe\Foto da fotocamera digitale\TCT-2009\P101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560058" cy="4914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57224" y="1285860"/>
            <a:ext cx="7715304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</a:t>
            </a:r>
            <a:r>
              <a:rPr lang="it-IT" sz="3200" dirty="0" err="1" smtClean="0">
                <a:solidFill>
                  <a:srgbClr val="002060"/>
                </a:solidFill>
              </a:rPr>
              <a:t>=</a:t>
            </a:r>
            <a:r>
              <a:rPr lang="it-IT" sz="3200" dirty="0" smtClean="0">
                <a:solidFill>
                  <a:srgbClr val="002060"/>
                </a:solidFill>
              </a:rPr>
              <a:t> </a:t>
            </a:r>
            <a:r>
              <a:rPr lang="it-IT" sz="3200" b="1" dirty="0" smtClean="0">
                <a:solidFill>
                  <a:srgbClr val="002060"/>
                </a:solidFill>
              </a:rPr>
              <a:t>no </a:t>
            </a:r>
            <a:r>
              <a:rPr lang="it-IT" sz="3200" b="1" dirty="0" err="1" smtClean="0">
                <a:solidFill>
                  <a:srgbClr val="002060"/>
                </a:solidFill>
              </a:rPr>
              <a:t>biomarker</a:t>
            </a:r>
            <a:r>
              <a:rPr lang="it-IT" sz="3200" b="1" dirty="0" smtClean="0">
                <a:solidFill>
                  <a:srgbClr val="002060"/>
                </a:solidFill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</a:rPr>
              <a:t>validation</a:t>
            </a:r>
            <a:r>
              <a:rPr lang="it-IT" sz="3200" b="1" dirty="0" smtClean="0">
                <a:solidFill>
                  <a:srgbClr val="002060"/>
                </a:solidFill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</a:rPr>
              <a:t>necessary</a:t>
            </a:r>
            <a:endParaRPr lang="it-IT" sz="3200" b="1" dirty="0" smtClean="0">
              <a:solidFill>
                <a:srgbClr val="002060"/>
              </a:solidFill>
            </a:endParaRPr>
          </a:p>
          <a:p>
            <a:pPr algn="ctr"/>
            <a:endParaRPr lang="it-IT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:\Users\Loreno\Pictures\Adobe\Foto da fotocamera digitale\TCT-2009\P1010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7948"/>
            <a:ext cx="8215370" cy="52100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How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Early</a:t>
            </a:r>
            <a:r>
              <a:rPr lang="it-IT" sz="4800" b="1" dirty="0" smtClean="0">
                <a:solidFill>
                  <a:srgbClr val="FF0000"/>
                </a:solidFill>
              </a:rPr>
              <a:t>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1472" y="1214422"/>
            <a:ext cx="8001056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dirty="0" smtClean="0">
                <a:solidFill>
                  <a:srgbClr val="002060"/>
                </a:solidFill>
              </a:rPr>
              <a:t>&lt; 72 </a:t>
            </a:r>
            <a:r>
              <a:rPr lang="it-IT" sz="3600" dirty="0" err="1" smtClean="0">
                <a:solidFill>
                  <a:srgbClr val="002060"/>
                </a:solidFill>
              </a:rPr>
              <a:t>hours</a:t>
            </a:r>
            <a:endParaRPr lang="it-IT" sz="36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962A-EF77-4147-AEB4-6869B67997AB}" type="slidenum">
              <a:rPr lang="en-US"/>
              <a:pPr/>
              <a:t>54</a:t>
            </a:fld>
            <a:endParaRPr lang="en-US"/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605" y="61899"/>
            <a:ext cx="8448675" cy="1438275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1275" y="1600200"/>
            <a:ext cx="6200775" cy="44831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For UA/NSTEMI patients in whom an initial invasive strategy is selected,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antiplatelet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therapy in addition to ASA should be initiated before diagnostic angiography (upstream) with either </a:t>
            </a:r>
            <a:r>
              <a:rPr lang="en-US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clopidogrel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(loading dose followed by daily maintenance dose)*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 or </a:t>
            </a:r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Franklin Gothic Book" pitchFamily="34" charset="0"/>
              </a:rPr>
              <a:t>an 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IV 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GP </a:t>
            </a:r>
            <a:r>
              <a:rPr lang="en-US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IIb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/</a:t>
            </a:r>
            <a:r>
              <a:rPr lang="en-US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IIIa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 inhibitor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. (Box B2)</a:t>
            </a:r>
            <a:endParaRPr lang="en-US" sz="2200" i="1" dirty="0">
              <a:solidFill>
                <a:srgbClr val="002060"/>
              </a:solidFill>
              <a:latin typeface="Franklin Gothic Book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2200" dirty="0">
              <a:solidFill>
                <a:srgbClr val="FFFF00"/>
              </a:solidFill>
              <a:latin typeface="Franklin Gothic Book" pitchFamily="34" charset="0"/>
            </a:endParaRP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Abciximab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as the choice for upstream GP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IIb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IIIa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therapy is indicated only if there is no appreciable delay to angiography and PCI is likely to be performed; otherwise, IV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eptifibatide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or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tirofiban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is the preferred choice of GP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IIb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IIIa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inhibitor.†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2200" dirty="0">
              <a:solidFill>
                <a:srgbClr val="FFFF00"/>
              </a:solidFill>
              <a:latin typeface="Franklin Gothic Book" pitchFamily="34" charset="0"/>
            </a:endParaRPr>
          </a:p>
          <a:p>
            <a:pPr marL="0" indent="0">
              <a:buFontTx/>
              <a:buNone/>
            </a:pPr>
            <a:endParaRPr lang="en-US" sz="2200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7075" y="1600200"/>
            <a:ext cx="1498600" cy="1116013"/>
            <a:chOff x="458" y="1008"/>
            <a:chExt cx="944" cy="703"/>
          </a:xfrm>
        </p:grpSpPr>
        <p:sp>
          <p:nvSpPr>
            <p:cNvPr id="337925" name="Rectangle 5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26" name="Rectangle 6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27" name="Rectangle 7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28" name="Rectangle 8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29" name="Rectangle 9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0" name="Rectangle 10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1" name="Rectangle 11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2" name="Rectangle 12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3" name="Rectangle 13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4" name="Rectangle 14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5" name="Rectangle 15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6" name="Rectangle 16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7" name="Rectangle 17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8" name="Rectangle 18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39" name="Rectangle 19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40" name="Rectangle 20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1" name="Rectangle 21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2" name="Rectangle 22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3" name="Rectangle 23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4" name="Rectangle 24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5" name="Rectangle 25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6" name="Rectangle 26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7" name="Rectangle 27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8" name="Rectangle 28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49" name="Freeform 29"/>
            <p:cNvSpPr>
              <a:spLocks noEditPoints="1"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  <a:cxn ang="0">
                  <a:pos x="80" y="167"/>
                </a:cxn>
                <a:cxn ang="0">
                  <a:pos x="66" y="69"/>
                </a:cxn>
                <a:cxn ang="0">
                  <a:pos x="60" y="117"/>
                </a:cxn>
                <a:cxn ang="0">
                  <a:pos x="54" y="167"/>
                </a:cxn>
                <a:cxn ang="0">
                  <a:pos x="80" y="167"/>
                </a:cxn>
                <a:cxn ang="0">
                  <a:pos x="80" y="167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  <a:close/>
                  <a:moveTo>
                    <a:pt x="80" y="167"/>
                  </a:moveTo>
                  <a:lnTo>
                    <a:pt x="66" y="69"/>
                  </a:lnTo>
                  <a:lnTo>
                    <a:pt x="60" y="117"/>
                  </a:lnTo>
                  <a:lnTo>
                    <a:pt x="54" y="167"/>
                  </a:lnTo>
                  <a:lnTo>
                    <a:pt x="80" y="167"/>
                  </a:lnTo>
                  <a:lnTo>
                    <a:pt x="80" y="1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0" name="Freeform 30"/>
            <p:cNvSpPr>
              <a:spLocks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1" name="Freeform 31"/>
            <p:cNvSpPr>
              <a:spLocks/>
            </p:cNvSpPr>
            <p:nvPr/>
          </p:nvSpPr>
          <p:spPr bwMode="auto">
            <a:xfrm>
              <a:off x="570" y="1384"/>
              <a:ext cx="26" cy="98"/>
            </a:xfrm>
            <a:custGeom>
              <a:avLst/>
              <a:gdLst/>
              <a:ahLst/>
              <a:cxnLst>
                <a:cxn ang="0">
                  <a:pos x="26" y="98"/>
                </a:cxn>
                <a:cxn ang="0">
                  <a:pos x="12" y="0"/>
                </a:cxn>
                <a:cxn ang="0">
                  <a:pos x="6" y="48"/>
                </a:cxn>
                <a:cxn ang="0">
                  <a:pos x="0" y="98"/>
                </a:cxn>
                <a:cxn ang="0">
                  <a:pos x="26" y="98"/>
                </a:cxn>
                <a:cxn ang="0">
                  <a:pos x="26" y="98"/>
                </a:cxn>
              </a:cxnLst>
              <a:rect l="0" t="0" r="r" b="b"/>
              <a:pathLst>
                <a:path w="26" h="98">
                  <a:moveTo>
                    <a:pt x="26" y="98"/>
                  </a:moveTo>
                  <a:lnTo>
                    <a:pt x="12" y="0"/>
                  </a:lnTo>
                  <a:lnTo>
                    <a:pt x="6" y="48"/>
                  </a:lnTo>
                  <a:lnTo>
                    <a:pt x="0" y="98"/>
                  </a:lnTo>
                  <a:lnTo>
                    <a:pt x="26" y="98"/>
                  </a:lnTo>
                  <a:lnTo>
                    <a:pt x="26" y="9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2" name="Rectangle 32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53" name="Rectangle 33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54" name="Rectangle 34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55" name="Rectangle 35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6" name="Rectangle 36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7" name="Rectangle 37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8" name="Rectangle 38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59" name="Rectangle 39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0" name="Rectangle 40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1" name="Rectangle 41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2" name="Rectangle 42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3" name="Rectangle 43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4" name="Rectangle 44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5" name="Rectangle 45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6" name="Rectangle 46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67" name="Rectangle 47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68" name="Rectangle 48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69" name="Rectangle 49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0" name="Rectangle 50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1" name="Rectangle 51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2" name="Rectangle 52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3" name="Rectangle 53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4" name="Rectangle 54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5" name="Rectangle 55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6" name="Rectangle 56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7" name="Rectangle 57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8" name="Rectangle 58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79" name="Rectangle 59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0" name="Rectangle 60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1" name="Rectangle 61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2" name="Rectangle 62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3" name="Rectangle 63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4" name="Rectangle 64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5" name="Rectangle 65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6" name="Rectangle 66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7" name="Rectangle 67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8" name="Rectangle 68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89" name="Rectangle 69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90" name="Rectangle 70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7991" name="Rectangle 71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2" name="Rectangle 72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3" name="Rectangle 73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4" name="Rectangle 74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5" name="Rectangle 75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6" name="Rectangle 76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7" name="Rectangle 77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8" name="Rectangle 78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7999" name="Rectangle 79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00" name="Rectangle 80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1" name="Rectangle 81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2" name="Rectangle 8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3" name="Rectangle 83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4" name="Rectangle 84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5" name="Rectangle 8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6" name="Rectangle 86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7" name="Rectangle 87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8" name="Rectangle 8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09" name="Rectangle 89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0" name="Rectangle 90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1" name="Rectangle 9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2" name="Rectangle 92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3" name="Rectangle 9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4" name="Rectangle 94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5" name="Rectangle 95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6" name="Rectangle 9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7" name="Rectangle 97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8" name="Rectangle 98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19" name="Rectangle 9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20" name="Rectangle 100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21" name="Rectangle 101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22" name="Rectangle 10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23" name="Rectangle 103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24" name="Rectangle 104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25" name="Rectangle 105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26" name="Rectangle 106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27" name="Rectangle 107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28" name="Rectangle 108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29" name="Rectangle 109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30" name="Rectangle 110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31" name="Rectangle 111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32" name="Rectangle 112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33" name="WordArt 113"/>
            <p:cNvSpPr>
              <a:spLocks noChangeArrowheads="1" noChangeShapeType="1" noTextEdit="1"/>
            </p:cNvSpPr>
            <p:nvPr/>
          </p:nvSpPr>
          <p:spPr bwMode="auto">
            <a:xfrm>
              <a:off x="514" y="1334"/>
              <a:ext cx="124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A</a:t>
              </a:r>
            </a:p>
          </p:txBody>
        </p:sp>
      </p:grpSp>
      <p:sp>
        <p:nvSpPr>
          <p:cNvPr id="338035" name="Text Box 115"/>
          <p:cNvSpPr txBox="1">
            <a:spLocks noChangeArrowheads="1"/>
          </p:cNvSpPr>
          <p:nvPr/>
        </p:nvSpPr>
        <p:spPr bwMode="auto">
          <a:xfrm>
            <a:off x="533400" y="5638800"/>
            <a:ext cx="822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0">
                <a:solidFill>
                  <a:schemeClr val="bg1"/>
                </a:solidFill>
                <a:latin typeface="Arial" pitchFamily="34" charset="0"/>
              </a:rPr>
              <a:t>*Some uncertainty exists about optimum dosing of clopidogrel. Randomized trials establishing its efficacy and providing data on bleeding risks used a loading dose of 300 mg orally followed by a daily oral maintenance dose of 75 mg. Higher oral loading doses such as 600 or 900 mg of clopidogrel more rapidly inhibit platelet aggregation and achieve a higher absolute level of inhibition of platelet aggregation, but the additive clinical efficacy and the safety of higher oral loading doses have not been rigorously established; †Factors favoring administration of both clopidogrel and a GP IIb/IIIa inhibitor include: delay to angiography, high-risk features, and early ischemic discomfort.</a:t>
            </a:r>
          </a:p>
        </p:txBody>
      </p: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730250" y="3760788"/>
            <a:ext cx="1498600" cy="1116012"/>
            <a:chOff x="458" y="1008"/>
            <a:chExt cx="944" cy="703"/>
          </a:xfrm>
        </p:grpSpPr>
        <p:sp>
          <p:nvSpPr>
            <p:cNvPr id="338037" name="Rectangle 117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38" name="Rectangle 118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39" name="Rectangle 119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40" name="Rectangle 120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1" name="Rectangle 121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2" name="Rectangle 12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3" name="Rectangle 123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4" name="Rectangle 124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5" name="Rectangle 12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6" name="Rectangle 126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7" name="Rectangle 127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8" name="Rectangle 12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49" name="Rectangle 129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50" name="Rectangle 130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51" name="Rectangle 13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52" name="Rectangle 132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3" name="Rectangle 133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4" name="Rectangle 134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5" name="Rectangle 135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6" name="Rectangle 136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7" name="Rectangle 137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8" name="Rectangle 138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59" name="Rectangle 139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60" name="Rectangle 140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61" name="Freeform 141"/>
            <p:cNvSpPr>
              <a:spLocks noEditPoints="1"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  <a:cxn ang="0">
                  <a:pos x="80" y="167"/>
                </a:cxn>
                <a:cxn ang="0">
                  <a:pos x="66" y="69"/>
                </a:cxn>
                <a:cxn ang="0">
                  <a:pos x="60" y="117"/>
                </a:cxn>
                <a:cxn ang="0">
                  <a:pos x="54" y="167"/>
                </a:cxn>
                <a:cxn ang="0">
                  <a:pos x="80" y="167"/>
                </a:cxn>
                <a:cxn ang="0">
                  <a:pos x="80" y="167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  <a:close/>
                  <a:moveTo>
                    <a:pt x="80" y="167"/>
                  </a:moveTo>
                  <a:lnTo>
                    <a:pt x="66" y="69"/>
                  </a:lnTo>
                  <a:lnTo>
                    <a:pt x="60" y="117"/>
                  </a:lnTo>
                  <a:lnTo>
                    <a:pt x="54" y="167"/>
                  </a:lnTo>
                  <a:lnTo>
                    <a:pt x="80" y="167"/>
                  </a:lnTo>
                  <a:lnTo>
                    <a:pt x="80" y="1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62" name="Freeform 142"/>
            <p:cNvSpPr>
              <a:spLocks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63" name="Freeform 143"/>
            <p:cNvSpPr>
              <a:spLocks/>
            </p:cNvSpPr>
            <p:nvPr/>
          </p:nvSpPr>
          <p:spPr bwMode="auto">
            <a:xfrm>
              <a:off x="570" y="1384"/>
              <a:ext cx="26" cy="98"/>
            </a:xfrm>
            <a:custGeom>
              <a:avLst/>
              <a:gdLst/>
              <a:ahLst/>
              <a:cxnLst>
                <a:cxn ang="0">
                  <a:pos x="26" y="98"/>
                </a:cxn>
                <a:cxn ang="0">
                  <a:pos x="12" y="0"/>
                </a:cxn>
                <a:cxn ang="0">
                  <a:pos x="6" y="48"/>
                </a:cxn>
                <a:cxn ang="0">
                  <a:pos x="0" y="98"/>
                </a:cxn>
                <a:cxn ang="0">
                  <a:pos x="26" y="98"/>
                </a:cxn>
                <a:cxn ang="0">
                  <a:pos x="26" y="98"/>
                </a:cxn>
              </a:cxnLst>
              <a:rect l="0" t="0" r="r" b="b"/>
              <a:pathLst>
                <a:path w="26" h="98">
                  <a:moveTo>
                    <a:pt x="26" y="98"/>
                  </a:moveTo>
                  <a:lnTo>
                    <a:pt x="12" y="0"/>
                  </a:lnTo>
                  <a:lnTo>
                    <a:pt x="6" y="48"/>
                  </a:lnTo>
                  <a:lnTo>
                    <a:pt x="0" y="98"/>
                  </a:lnTo>
                  <a:lnTo>
                    <a:pt x="26" y="98"/>
                  </a:lnTo>
                  <a:lnTo>
                    <a:pt x="26" y="9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64" name="Rectangle 144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65" name="Rectangle 145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66" name="Rectangle 146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67" name="Rectangle 147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68" name="Rectangle 148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69" name="Rectangle 149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0" name="Rectangle 150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1" name="Rectangle 151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2" name="Rectangle 152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3" name="Rectangle 153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4" name="Rectangle 154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5" name="Rectangle 155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6" name="Rectangle 156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7" name="Rectangle 157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8" name="Rectangle 158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79" name="Rectangle 159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0" name="Rectangle 160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1" name="Rectangle 161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2" name="Rectangle 162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3" name="Rectangle 163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4" name="Rectangle 164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5" name="Rectangle 165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6" name="Rectangle 166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7" name="Rectangle 167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8" name="Rectangle 168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89" name="Rectangle 169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90" name="Rectangle 170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091" name="Rectangle 171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2" name="Rectangle 17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3" name="Rectangle 17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4" name="Rectangle 174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5" name="Rectangle 17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6" name="Rectangle 17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7" name="Rectangle 177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8" name="Rectangle 17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099" name="Rectangle 17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00" name="Rectangle 180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01" name="Rectangle 18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02" name="Rectangle 18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03" name="Rectangle 183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04" name="Rectangle 184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05" name="Rectangle 185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06" name="Rectangle 186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07" name="Rectangle 187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08" name="Rectangle 188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09" name="Rectangle 189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10" name="Rectangle 190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11" name="Rectangle 191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12" name="Rectangle 192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3" name="Rectangle 19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4" name="Rectangle 194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5" name="Rectangle 195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6" name="Rectangle 19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7" name="Rectangle 197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8" name="Rectangle 198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19" name="Rectangle 19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0" name="Rectangle 200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1" name="Rectangle 201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2" name="Rectangle 20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3" name="Rectangle 203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4" name="Rectangle 204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5" name="Rectangle 205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6" name="Rectangle 206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7" name="Rectangle 207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8" name="Rectangle 208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29" name="Rectangle 209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0" name="Rectangle 210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1" name="Rectangle 211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2" name="Rectangle 212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3" name="Rectangle 213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4" name="Rectangle 214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5" name="Rectangle 215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136" name="Rectangle 216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37" name="Rectangle 217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38" name="Rectangle 218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39" name="Rectangle 219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40" name="Rectangle 220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41" name="Rectangle 221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42" name="Rectangle 222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43" name="Rectangle 223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44" name="Rectangle 224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145" name="WordArt 225"/>
            <p:cNvSpPr>
              <a:spLocks noChangeArrowheads="1" noChangeShapeType="1" noTextEdit="1"/>
            </p:cNvSpPr>
            <p:nvPr/>
          </p:nvSpPr>
          <p:spPr bwMode="auto">
            <a:xfrm>
              <a:off x="514" y="1334"/>
              <a:ext cx="124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B</a:t>
              </a:r>
            </a:p>
          </p:txBody>
        </p:sp>
      </p:grpSp>
      <p:sp>
        <p:nvSpPr>
          <p:cNvPr id="226" name="Ovale 225"/>
          <p:cNvSpPr/>
          <p:nvPr/>
        </p:nvSpPr>
        <p:spPr>
          <a:xfrm>
            <a:off x="3357554" y="3071810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026C-4382-4158-AB7A-2CFD402252EE}" type="slidenum">
              <a:rPr lang="en-US"/>
              <a:pPr/>
              <a:t>55</a:t>
            </a:fld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36" y="1571612"/>
            <a:ext cx="6200775" cy="44831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For UA/NSTEMI patients in whom an initial invasive strategy is selected, it is reasonable to initiate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antiplatelet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therapy with 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both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clopidogrel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(loading dose followed by daily maintenance dose)* and an intravenous </a:t>
            </a:r>
            <a:r>
              <a:rPr lang="en-US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GP </a:t>
            </a:r>
            <a:r>
              <a:rPr lang="en-US" sz="22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IIb</a:t>
            </a:r>
            <a:r>
              <a:rPr lang="en-US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/</a:t>
            </a:r>
            <a:r>
              <a:rPr lang="en-US" sz="22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IIIa</a:t>
            </a:r>
            <a:r>
              <a:rPr lang="en-US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 inhibitor.</a:t>
            </a:r>
            <a:r>
              <a:rPr lang="en-US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(Box B2)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endParaRPr lang="en-US" sz="2200" dirty="0">
              <a:solidFill>
                <a:srgbClr val="002060"/>
              </a:solidFill>
              <a:latin typeface="Franklin Gothic Book" pitchFamily="34" charset="0"/>
            </a:endParaRPr>
          </a:p>
          <a:p>
            <a:pPr marL="0" indent="0" algn="just">
              <a:lnSpc>
                <a:spcPct val="90000"/>
              </a:lnSpc>
              <a:buFontTx/>
              <a:buNone/>
            </a:pPr>
            <a:endParaRPr lang="en-US" sz="2200" dirty="0">
              <a:solidFill>
                <a:srgbClr val="002060"/>
              </a:solidFill>
              <a:latin typeface="Franklin Gothic Book" pitchFamily="34" charset="0"/>
            </a:endParaRP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Abciximab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as the choice for upstream GP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IIb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IIIa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therapy is indicated only if there is no appreciable delay to angiography and PCI is likely to be performed; otherwise, IV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eptifibatide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or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tirofiban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is the preferred choice of GP 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IIb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Franklin Gothic Book" pitchFamily="34" charset="0"/>
              </a:rPr>
              <a:t>IIIa</a:t>
            </a:r>
            <a:r>
              <a:rPr lang="en-US" sz="2200" dirty="0">
                <a:solidFill>
                  <a:srgbClr val="002060"/>
                </a:solidFill>
                <a:latin typeface="Franklin Gothic Book" pitchFamily="34" charset="0"/>
              </a:rPr>
              <a:t> inhibitor.† 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200" dirty="0">
              <a:latin typeface="Franklin Gothic Book" pitchFamily="34" charset="0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200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533400" y="5640388"/>
            <a:ext cx="822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0">
                <a:solidFill>
                  <a:schemeClr val="bg1"/>
                </a:solidFill>
                <a:latin typeface="Arial" pitchFamily="34" charset="0"/>
              </a:rPr>
              <a:t>*Some uncertainty exists about optimum dosing of clopidogrel. Randomized trials establishing its efficacy and providing data on bleeding risks used a loading dose of 300 mg orally followed by a daily oral maintenance dose of 75 mg. Higher oral loading doses such as 600 or 900 mg of clopidogrel more rapidly inhibit platelet aggregation and achieve a higher absolute level of inhibition of platelet aggregation, but the additive clinical efficacy and the safety of higher oral loading doses have not been rigorously established; </a:t>
            </a:r>
            <a:r>
              <a:rPr lang="en-US"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†Factors favoring administration of both clopidogrel and a GP IIb/IIIa inhibitor include: delay to angiography, high-risk features, and early ischemic discomfort.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27075" y="1666875"/>
            <a:ext cx="1498600" cy="1116013"/>
            <a:chOff x="458" y="1008"/>
            <a:chExt cx="944" cy="703"/>
          </a:xfrm>
        </p:grpSpPr>
        <p:sp>
          <p:nvSpPr>
            <p:cNvPr id="338951" name="Rectangle 7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52" name="Rectangle 8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53" name="Rectangle 9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54" name="Rectangle 10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55" name="Rectangle 11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56" name="Rectangle 1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57" name="Rectangle 13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58" name="Rectangle 14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59" name="Rectangle 1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0" name="Rectangle 16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1" name="Rectangle 17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2" name="Rectangle 1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3" name="Rectangle 19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4" name="Rectangle 20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5" name="Rectangle 2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66" name="Rectangle 22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67" name="Rectangle 23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68" name="Rectangle 24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69" name="Rectangle 25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0" name="Rectangle 26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1" name="Rectangle 27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2" name="Rectangle 28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3" name="Rectangle 29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4" name="Rectangle 30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5" name="Freeform 31"/>
            <p:cNvSpPr>
              <a:spLocks noEditPoints="1"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  <a:cxn ang="0">
                  <a:pos x="80" y="167"/>
                </a:cxn>
                <a:cxn ang="0">
                  <a:pos x="66" y="69"/>
                </a:cxn>
                <a:cxn ang="0">
                  <a:pos x="60" y="117"/>
                </a:cxn>
                <a:cxn ang="0">
                  <a:pos x="54" y="167"/>
                </a:cxn>
                <a:cxn ang="0">
                  <a:pos x="80" y="167"/>
                </a:cxn>
                <a:cxn ang="0">
                  <a:pos x="80" y="167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  <a:close/>
                  <a:moveTo>
                    <a:pt x="80" y="167"/>
                  </a:moveTo>
                  <a:lnTo>
                    <a:pt x="66" y="69"/>
                  </a:lnTo>
                  <a:lnTo>
                    <a:pt x="60" y="117"/>
                  </a:lnTo>
                  <a:lnTo>
                    <a:pt x="54" y="167"/>
                  </a:lnTo>
                  <a:lnTo>
                    <a:pt x="80" y="167"/>
                  </a:lnTo>
                  <a:lnTo>
                    <a:pt x="80" y="1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76" name="Freeform 32"/>
            <p:cNvSpPr>
              <a:spLocks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77" name="Freeform 33"/>
            <p:cNvSpPr>
              <a:spLocks/>
            </p:cNvSpPr>
            <p:nvPr/>
          </p:nvSpPr>
          <p:spPr bwMode="auto">
            <a:xfrm>
              <a:off x="570" y="1384"/>
              <a:ext cx="26" cy="98"/>
            </a:xfrm>
            <a:custGeom>
              <a:avLst/>
              <a:gdLst/>
              <a:ahLst/>
              <a:cxnLst>
                <a:cxn ang="0">
                  <a:pos x="26" y="98"/>
                </a:cxn>
                <a:cxn ang="0">
                  <a:pos x="12" y="0"/>
                </a:cxn>
                <a:cxn ang="0">
                  <a:pos x="6" y="48"/>
                </a:cxn>
                <a:cxn ang="0">
                  <a:pos x="0" y="98"/>
                </a:cxn>
                <a:cxn ang="0">
                  <a:pos x="26" y="98"/>
                </a:cxn>
                <a:cxn ang="0">
                  <a:pos x="26" y="98"/>
                </a:cxn>
              </a:cxnLst>
              <a:rect l="0" t="0" r="r" b="b"/>
              <a:pathLst>
                <a:path w="26" h="98">
                  <a:moveTo>
                    <a:pt x="26" y="98"/>
                  </a:moveTo>
                  <a:lnTo>
                    <a:pt x="12" y="0"/>
                  </a:lnTo>
                  <a:lnTo>
                    <a:pt x="6" y="48"/>
                  </a:lnTo>
                  <a:lnTo>
                    <a:pt x="0" y="98"/>
                  </a:lnTo>
                  <a:lnTo>
                    <a:pt x="26" y="98"/>
                  </a:lnTo>
                  <a:lnTo>
                    <a:pt x="26" y="9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78" name="Rectangle 34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79" name="Rectangle 35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80" name="Rectangle 36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81" name="Rectangle 37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2" name="Rectangle 38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3" name="Rectangle 39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4" name="Rectangle 40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5" name="Rectangle 41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6" name="Rectangle 42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7" name="Rectangle 43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8" name="Rectangle 44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89" name="Rectangle 45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90" name="Rectangle 46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91" name="Rectangle 47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92" name="Rectangle 48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8993" name="Rectangle 49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94" name="Rectangle 50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95" name="Rectangle 51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96" name="Rectangle 52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97" name="Rectangle 53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98" name="Rectangle 54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8999" name="Rectangle 55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00" name="Rectangle 56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01" name="Rectangle 57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02" name="Rectangle 58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03" name="Rectangle 59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04" name="Rectangle 60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05" name="Rectangle 61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06" name="Rectangle 6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07" name="Rectangle 6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08" name="Rectangle 64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09" name="Rectangle 6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0" name="Rectangle 6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1" name="Rectangle 67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2" name="Rectangle 6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3" name="Rectangle 6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4" name="Rectangle 70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5" name="Rectangle 7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6" name="Rectangle 7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17" name="Rectangle 73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18" name="Rectangle 74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19" name="Rectangle 75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0" name="Rectangle 76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1" name="Rectangle 77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2" name="Rectangle 78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3" name="Rectangle 79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4" name="Rectangle 80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5" name="Rectangle 81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26" name="Rectangle 82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27" name="Rectangle 8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28" name="Rectangle 84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29" name="Rectangle 85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0" name="Rectangle 8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1" name="Rectangle 87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2" name="Rectangle 88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3" name="Rectangle 8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4" name="Rectangle 90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5" name="Rectangle 91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6" name="Rectangle 9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7" name="Rectangle 93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8" name="Rectangle 94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39" name="Rectangle 95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0" name="Rectangle 96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1" name="Rectangle 97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2" name="Rectangle 98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3" name="Rectangle 99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4" name="Rectangle 100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5" name="Rectangle 101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6" name="Rectangle 102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7" name="Rectangle 103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8" name="Rectangle 104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49" name="Rectangle 105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50" name="Rectangle 106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1" name="Rectangle 107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2" name="Rectangle 108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3" name="Rectangle 109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4" name="Rectangle 110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5" name="Rectangle 111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6" name="Rectangle 112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7" name="Rectangle 113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8" name="Rectangle 114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59" name="WordArt 115"/>
            <p:cNvSpPr>
              <a:spLocks noChangeArrowheads="1" noChangeShapeType="1" noTextEdit="1"/>
            </p:cNvSpPr>
            <p:nvPr/>
          </p:nvSpPr>
          <p:spPr bwMode="auto">
            <a:xfrm>
              <a:off x="742" y="1334"/>
              <a:ext cx="124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B</a:t>
              </a:r>
            </a:p>
          </p:txBody>
        </p:sp>
      </p:grp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739775" y="4013200"/>
            <a:ext cx="1498600" cy="1116013"/>
            <a:chOff x="458" y="1008"/>
            <a:chExt cx="944" cy="703"/>
          </a:xfrm>
        </p:grpSpPr>
        <p:sp>
          <p:nvSpPr>
            <p:cNvPr id="339061" name="Rectangle 117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62" name="Rectangle 118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63" name="Rectangle 119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64" name="Rectangle 120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65" name="Rectangle 121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66" name="Rectangle 12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67" name="Rectangle 123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68" name="Rectangle 124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69" name="Rectangle 12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0" name="Rectangle 126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1" name="Rectangle 127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2" name="Rectangle 12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3" name="Rectangle 129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4" name="Rectangle 130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5" name="Rectangle 13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76" name="Rectangle 132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77" name="Rectangle 133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78" name="Rectangle 134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79" name="Rectangle 135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0" name="Rectangle 136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1" name="Rectangle 137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2" name="Rectangle 138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3" name="Rectangle 139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4" name="Rectangle 140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5" name="Freeform 141"/>
            <p:cNvSpPr>
              <a:spLocks noEditPoints="1"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  <a:cxn ang="0">
                  <a:pos x="80" y="167"/>
                </a:cxn>
                <a:cxn ang="0">
                  <a:pos x="66" y="69"/>
                </a:cxn>
                <a:cxn ang="0">
                  <a:pos x="60" y="117"/>
                </a:cxn>
                <a:cxn ang="0">
                  <a:pos x="54" y="167"/>
                </a:cxn>
                <a:cxn ang="0">
                  <a:pos x="80" y="167"/>
                </a:cxn>
                <a:cxn ang="0">
                  <a:pos x="80" y="167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  <a:close/>
                  <a:moveTo>
                    <a:pt x="80" y="167"/>
                  </a:moveTo>
                  <a:lnTo>
                    <a:pt x="66" y="69"/>
                  </a:lnTo>
                  <a:lnTo>
                    <a:pt x="60" y="117"/>
                  </a:lnTo>
                  <a:lnTo>
                    <a:pt x="54" y="167"/>
                  </a:lnTo>
                  <a:lnTo>
                    <a:pt x="80" y="167"/>
                  </a:lnTo>
                  <a:lnTo>
                    <a:pt x="80" y="1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86" name="Freeform 142"/>
            <p:cNvSpPr>
              <a:spLocks/>
            </p:cNvSpPr>
            <p:nvPr/>
          </p:nvSpPr>
          <p:spPr bwMode="auto">
            <a:xfrm>
              <a:off x="516" y="1315"/>
              <a:ext cx="136" cy="271"/>
            </a:xfrm>
            <a:custGeom>
              <a:avLst/>
              <a:gdLst/>
              <a:ahLst/>
              <a:cxnLst>
                <a:cxn ang="0">
                  <a:pos x="88" y="226"/>
                </a:cxn>
                <a:cxn ang="0">
                  <a:pos x="45" y="226"/>
                </a:cxn>
                <a:cxn ang="0">
                  <a:pos x="38" y="271"/>
                </a:cxn>
                <a:cxn ang="0">
                  <a:pos x="0" y="271"/>
                </a:cxn>
                <a:cxn ang="0">
                  <a:pos x="23" y="135"/>
                </a:cxn>
                <a:cxn ang="0">
                  <a:pos x="46" y="0"/>
                </a:cxn>
                <a:cxn ang="0">
                  <a:pos x="88" y="0"/>
                </a:cxn>
                <a:cxn ang="0">
                  <a:pos x="101" y="66"/>
                </a:cxn>
                <a:cxn ang="0">
                  <a:pos x="111" y="135"/>
                </a:cxn>
                <a:cxn ang="0">
                  <a:pos x="136" y="271"/>
                </a:cxn>
                <a:cxn ang="0">
                  <a:pos x="94" y="271"/>
                </a:cxn>
                <a:cxn ang="0">
                  <a:pos x="88" y="226"/>
                </a:cxn>
                <a:cxn ang="0">
                  <a:pos x="88" y="226"/>
                </a:cxn>
              </a:cxnLst>
              <a:rect l="0" t="0" r="r" b="b"/>
              <a:pathLst>
                <a:path w="136" h="271">
                  <a:moveTo>
                    <a:pt x="88" y="226"/>
                  </a:moveTo>
                  <a:lnTo>
                    <a:pt x="45" y="226"/>
                  </a:lnTo>
                  <a:lnTo>
                    <a:pt x="38" y="271"/>
                  </a:lnTo>
                  <a:lnTo>
                    <a:pt x="0" y="271"/>
                  </a:lnTo>
                  <a:lnTo>
                    <a:pt x="23" y="135"/>
                  </a:lnTo>
                  <a:lnTo>
                    <a:pt x="46" y="0"/>
                  </a:lnTo>
                  <a:lnTo>
                    <a:pt x="88" y="0"/>
                  </a:lnTo>
                  <a:lnTo>
                    <a:pt x="101" y="66"/>
                  </a:lnTo>
                  <a:lnTo>
                    <a:pt x="111" y="135"/>
                  </a:lnTo>
                  <a:lnTo>
                    <a:pt x="136" y="271"/>
                  </a:lnTo>
                  <a:lnTo>
                    <a:pt x="94" y="271"/>
                  </a:lnTo>
                  <a:lnTo>
                    <a:pt x="88" y="226"/>
                  </a:lnTo>
                  <a:lnTo>
                    <a:pt x="88" y="226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87" name="Freeform 143"/>
            <p:cNvSpPr>
              <a:spLocks/>
            </p:cNvSpPr>
            <p:nvPr/>
          </p:nvSpPr>
          <p:spPr bwMode="auto">
            <a:xfrm>
              <a:off x="570" y="1384"/>
              <a:ext cx="26" cy="98"/>
            </a:xfrm>
            <a:custGeom>
              <a:avLst/>
              <a:gdLst/>
              <a:ahLst/>
              <a:cxnLst>
                <a:cxn ang="0">
                  <a:pos x="26" y="98"/>
                </a:cxn>
                <a:cxn ang="0">
                  <a:pos x="12" y="0"/>
                </a:cxn>
                <a:cxn ang="0">
                  <a:pos x="6" y="48"/>
                </a:cxn>
                <a:cxn ang="0">
                  <a:pos x="0" y="98"/>
                </a:cxn>
                <a:cxn ang="0">
                  <a:pos x="26" y="98"/>
                </a:cxn>
                <a:cxn ang="0">
                  <a:pos x="26" y="98"/>
                </a:cxn>
              </a:cxnLst>
              <a:rect l="0" t="0" r="r" b="b"/>
              <a:pathLst>
                <a:path w="26" h="98">
                  <a:moveTo>
                    <a:pt x="26" y="98"/>
                  </a:moveTo>
                  <a:lnTo>
                    <a:pt x="12" y="0"/>
                  </a:lnTo>
                  <a:lnTo>
                    <a:pt x="6" y="48"/>
                  </a:lnTo>
                  <a:lnTo>
                    <a:pt x="0" y="98"/>
                  </a:lnTo>
                  <a:lnTo>
                    <a:pt x="26" y="98"/>
                  </a:lnTo>
                  <a:lnTo>
                    <a:pt x="26" y="9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88" name="Rectangle 144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89" name="Rectangle 145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90" name="Rectangle 146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091" name="Rectangle 147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2" name="Rectangle 148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3" name="Rectangle 149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4" name="Rectangle 150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5" name="Rectangle 151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6" name="Rectangle 152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7" name="Rectangle 153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8" name="Rectangle 154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099" name="Rectangle 155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00" name="Rectangle 156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01" name="Rectangle 157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02" name="Rectangle 158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03" name="Rectangle 159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04" name="Rectangle 160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05" name="Rectangle 161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06" name="Rectangle 162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07" name="Rectangle 163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08" name="Rectangle 164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09" name="Rectangle 165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10" name="Rectangle 166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11" name="Rectangle 167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12" name="Rectangle 168"/>
            <p:cNvSpPr>
              <a:spLocks noChangeArrowheads="1"/>
            </p:cNvSpPr>
            <p:nvPr/>
          </p:nvSpPr>
          <p:spPr bwMode="auto">
            <a:xfrm>
              <a:off x="564" y="1020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13" name="Rectangle 169"/>
            <p:cNvSpPr>
              <a:spLocks noChangeArrowheads="1"/>
            </p:cNvSpPr>
            <p:nvPr/>
          </p:nvSpPr>
          <p:spPr bwMode="auto">
            <a:xfrm>
              <a:off x="558" y="1014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14" name="Rectangle 170"/>
            <p:cNvSpPr>
              <a:spLocks noChangeArrowheads="1"/>
            </p:cNvSpPr>
            <p:nvPr/>
          </p:nvSpPr>
          <p:spPr bwMode="auto">
            <a:xfrm>
              <a:off x="551" y="1008"/>
              <a:ext cx="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15" name="Rectangle 171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16" name="Rectangle 172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17" name="Rectangle 17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18" name="Rectangle 174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19" name="Rectangle 175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0" name="Rectangle 17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1" name="Rectangle 177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2" name="Rectangle 178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3" name="Rectangle 17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4" name="Rectangle 180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5" name="Rectangle 181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6" name="Rectangle 18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27" name="Rectangle 183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28" name="Rectangle 184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29" name="Rectangle 185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0" name="Rectangle 186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1" name="Rectangle 187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2" name="Rectangle 188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3" name="Rectangle 189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4" name="Rectangle 190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5" name="Rectangle 191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36" name="Rectangle 192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37" name="Rectangle 193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38" name="Rectangle 194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39" name="Rectangle 195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0" name="Rectangle 196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1" name="Rectangle 197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2" name="Rectangle 198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3" name="Rectangle 199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4" name="Rectangle 200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5" name="Rectangle 201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6" name="Rectangle 202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7" name="Rectangle 203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8" name="Rectangle 204"/>
            <p:cNvSpPr>
              <a:spLocks noChangeArrowheads="1"/>
            </p:cNvSpPr>
            <p:nvPr/>
          </p:nvSpPr>
          <p:spPr bwMode="auto">
            <a:xfrm>
              <a:off x="471" y="1246"/>
              <a:ext cx="232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49" name="Rectangle 205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0" name="Rectangle 206"/>
            <p:cNvSpPr>
              <a:spLocks noChangeArrowheads="1"/>
            </p:cNvSpPr>
            <p:nvPr/>
          </p:nvSpPr>
          <p:spPr bwMode="auto">
            <a:xfrm>
              <a:off x="458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1" name="Rectangle 207"/>
            <p:cNvSpPr>
              <a:spLocks noChangeArrowheads="1"/>
            </p:cNvSpPr>
            <p:nvPr/>
          </p:nvSpPr>
          <p:spPr bwMode="auto">
            <a:xfrm>
              <a:off x="703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2" name="Rectangle 208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3" name="Rectangle 209"/>
            <p:cNvSpPr>
              <a:spLocks noChangeArrowheads="1"/>
            </p:cNvSpPr>
            <p:nvPr/>
          </p:nvSpPr>
          <p:spPr bwMode="auto">
            <a:xfrm>
              <a:off x="691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4" name="Rectangle 210"/>
            <p:cNvSpPr>
              <a:spLocks noChangeArrowheads="1"/>
            </p:cNvSpPr>
            <p:nvPr/>
          </p:nvSpPr>
          <p:spPr bwMode="auto">
            <a:xfrm>
              <a:off x="936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5" name="Rectangle 211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6" name="Rectangle 212"/>
            <p:cNvSpPr>
              <a:spLocks noChangeArrowheads="1"/>
            </p:cNvSpPr>
            <p:nvPr/>
          </p:nvSpPr>
          <p:spPr bwMode="auto">
            <a:xfrm>
              <a:off x="924" y="1234"/>
              <a:ext cx="233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7" name="Rectangle 213"/>
            <p:cNvSpPr>
              <a:spLocks noChangeArrowheads="1"/>
            </p:cNvSpPr>
            <p:nvPr/>
          </p:nvSpPr>
          <p:spPr bwMode="auto">
            <a:xfrm>
              <a:off x="1169" y="1246"/>
              <a:ext cx="233" cy="4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8" name="Rectangle 214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59" name="Rectangle 215"/>
            <p:cNvSpPr>
              <a:spLocks noChangeArrowheads="1"/>
            </p:cNvSpPr>
            <p:nvPr/>
          </p:nvSpPr>
          <p:spPr bwMode="auto">
            <a:xfrm>
              <a:off x="1157" y="1234"/>
              <a:ext cx="232" cy="46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9160" name="Rectangle 216"/>
            <p:cNvSpPr>
              <a:spLocks noChangeArrowheads="1"/>
            </p:cNvSpPr>
            <p:nvPr/>
          </p:nvSpPr>
          <p:spPr bwMode="auto">
            <a:xfrm>
              <a:off x="731" y="1022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1" name="Rectangle 217"/>
            <p:cNvSpPr>
              <a:spLocks noChangeArrowheads="1"/>
            </p:cNvSpPr>
            <p:nvPr/>
          </p:nvSpPr>
          <p:spPr bwMode="auto">
            <a:xfrm>
              <a:off x="725" y="1016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2" name="Rectangle 218"/>
            <p:cNvSpPr>
              <a:spLocks noChangeArrowheads="1"/>
            </p:cNvSpPr>
            <p:nvPr/>
          </p:nvSpPr>
          <p:spPr bwMode="auto">
            <a:xfrm>
              <a:off x="719" y="1009"/>
              <a:ext cx="16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IIa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3" name="Rectangle 219"/>
            <p:cNvSpPr>
              <a:spLocks noChangeArrowheads="1"/>
            </p:cNvSpPr>
            <p:nvPr/>
          </p:nvSpPr>
          <p:spPr bwMode="auto">
            <a:xfrm>
              <a:off x="984" y="1022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4" name="Rectangle 220"/>
            <p:cNvSpPr>
              <a:spLocks noChangeArrowheads="1"/>
            </p:cNvSpPr>
            <p:nvPr/>
          </p:nvSpPr>
          <p:spPr bwMode="auto">
            <a:xfrm>
              <a:off x="978" y="10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5" name="Rectangle 221"/>
            <p:cNvSpPr>
              <a:spLocks noChangeArrowheads="1"/>
            </p:cNvSpPr>
            <p:nvPr/>
          </p:nvSpPr>
          <p:spPr bwMode="auto">
            <a:xfrm>
              <a:off x="972" y="1009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IIb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6" name="Rectangle 222"/>
            <p:cNvSpPr>
              <a:spLocks noChangeArrowheads="1"/>
            </p:cNvSpPr>
            <p:nvPr/>
          </p:nvSpPr>
          <p:spPr bwMode="auto">
            <a:xfrm>
              <a:off x="1237" y="1022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7" name="Rectangle 223"/>
            <p:cNvSpPr>
              <a:spLocks noChangeArrowheads="1"/>
            </p:cNvSpPr>
            <p:nvPr/>
          </p:nvSpPr>
          <p:spPr bwMode="auto">
            <a:xfrm>
              <a:off x="1231" y="1016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8" name="Rectangle 224"/>
            <p:cNvSpPr>
              <a:spLocks noChangeArrowheads="1"/>
            </p:cNvSpPr>
            <p:nvPr/>
          </p:nvSpPr>
          <p:spPr bwMode="auto">
            <a:xfrm>
              <a:off x="1225" y="1009"/>
              <a:ext cx="1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pitchFamily="34" charset="0"/>
                </a:rPr>
                <a:t>III</a:t>
              </a:r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339169" name="WordArt 225"/>
            <p:cNvSpPr>
              <a:spLocks noChangeArrowheads="1" noChangeShapeType="1" noTextEdit="1"/>
            </p:cNvSpPr>
            <p:nvPr/>
          </p:nvSpPr>
          <p:spPr bwMode="auto">
            <a:xfrm>
              <a:off x="742" y="1334"/>
              <a:ext cx="124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B</a:t>
              </a:r>
            </a:p>
          </p:txBody>
        </p:sp>
      </p:grpSp>
      <p:sp>
        <p:nvSpPr>
          <p:cNvPr id="229" name="Rectangle 2"/>
          <p:cNvSpPr>
            <a:spLocks noGrp="1" noChangeArrowheads="1"/>
          </p:cNvSpPr>
          <p:nvPr>
            <p:ph type="title"/>
          </p:nvPr>
        </p:nvSpPr>
        <p:spPr>
          <a:xfrm>
            <a:off x="409605" y="71414"/>
            <a:ext cx="8448675" cy="1438275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26" name="Ovale 225"/>
          <p:cNvSpPr/>
          <p:nvPr/>
        </p:nvSpPr>
        <p:spPr>
          <a:xfrm>
            <a:off x="5572132" y="2071678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00200"/>
            <a:ext cx="7358113" cy="50339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7643866" cy="52129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8072494" cy="473003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33337"/>
            <a:ext cx="8448675" cy="1438275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00694" y="6000768"/>
            <a:ext cx="215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TCT, </a:t>
            </a:r>
            <a:r>
              <a:rPr lang="it-IT" b="1" dirty="0" err="1" smtClean="0">
                <a:solidFill>
                  <a:srgbClr val="FFC000"/>
                </a:solidFill>
              </a:rPr>
              <a:t>september</a:t>
            </a:r>
            <a:r>
              <a:rPr lang="it-IT" b="1" dirty="0" smtClean="0">
                <a:solidFill>
                  <a:srgbClr val="FFC000"/>
                </a:solidFill>
              </a:rPr>
              <a:t> 2009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7858180" cy="4911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67" y="61899"/>
            <a:ext cx="8448675" cy="1438275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8946" name="Object 2"/>
          <p:cNvGraphicFramePr>
            <a:graphicFrameLocks noChangeAspect="1"/>
          </p:cNvGraphicFramePr>
          <p:nvPr/>
        </p:nvGraphicFramePr>
        <p:xfrm>
          <a:off x="896056" y="1393825"/>
          <a:ext cx="5428544" cy="4186238"/>
        </p:xfrm>
        <a:graphic>
          <a:graphicData uri="http://schemas.openxmlformats.org/presentationml/2006/ole">
            <p:oleObj spid="_x0000_s27650" name="Immagine bitmap" r:id="rId3" imgW="7961905" imgH="5458587" progId="PBrush">
              <p:embed/>
            </p:oleObj>
          </a:graphicData>
        </a:graphic>
      </p:graphicFrame>
      <p:sp>
        <p:nvSpPr>
          <p:cNvPr id="978947" name="Text Box 3"/>
          <p:cNvSpPr txBox="1">
            <a:spLocks noChangeArrowheads="1"/>
          </p:cNvSpPr>
          <p:nvPr/>
        </p:nvSpPr>
        <p:spPr bwMode="auto">
          <a:xfrm rot="-5400000">
            <a:off x="-910901" y="3292009"/>
            <a:ext cx="2525948" cy="523220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/>
              <a:t>1-year mortality</a:t>
            </a:r>
          </a:p>
        </p:txBody>
      </p:sp>
      <p:sp>
        <p:nvSpPr>
          <p:cNvPr id="978948" name="Text Box 4"/>
          <p:cNvSpPr txBox="1">
            <a:spLocks noChangeArrowheads="1"/>
          </p:cNvSpPr>
          <p:nvPr/>
        </p:nvSpPr>
        <p:spPr bwMode="auto">
          <a:xfrm>
            <a:off x="170710" y="285728"/>
            <a:ext cx="8973290" cy="646331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3600" b="1" dirty="0" err="1">
                <a:solidFill>
                  <a:srgbClr val="C00000"/>
                </a:solidFill>
              </a:rPr>
              <a:t>Time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Delay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to</a:t>
            </a:r>
            <a:r>
              <a:rPr lang="it-IT" sz="3600" b="1" dirty="0">
                <a:solidFill>
                  <a:srgbClr val="C00000"/>
                </a:solidFill>
              </a:rPr>
              <a:t> treatment and </a:t>
            </a:r>
            <a:r>
              <a:rPr lang="it-IT" sz="3600" b="1" dirty="0" err="1">
                <a:solidFill>
                  <a:srgbClr val="C00000"/>
                </a:solidFill>
              </a:rPr>
              <a:t>Mortality</a:t>
            </a:r>
            <a:r>
              <a:rPr lang="it-IT" sz="3600" b="1" dirty="0">
                <a:solidFill>
                  <a:srgbClr val="C00000"/>
                </a:solidFill>
              </a:rPr>
              <a:t> in PPCI</a:t>
            </a:r>
          </a:p>
        </p:txBody>
      </p:sp>
      <p:sp>
        <p:nvSpPr>
          <p:cNvPr id="978949" name="Text Box 5"/>
          <p:cNvSpPr txBox="1">
            <a:spLocks noChangeArrowheads="1"/>
          </p:cNvSpPr>
          <p:nvPr/>
        </p:nvSpPr>
        <p:spPr bwMode="auto">
          <a:xfrm>
            <a:off x="6571545" y="1843089"/>
            <a:ext cx="2453922" cy="3081337"/>
          </a:xfrm>
          <a:prstGeom prst="rect">
            <a:avLst/>
          </a:prstGeom>
          <a:solidFill>
            <a:schemeClr val="accent6">
              <a:lumMod val="90000"/>
            </a:schemeClr>
          </a:solidFill>
          <a:ln w="3810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800" b="1" i="1" dirty="0" err="1">
                <a:solidFill>
                  <a:srgbClr val="7030A0"/>
                </a:solidFill>
              </a:rPr>
              <a:t>Every</a:t>
            </a:r>
            <a:r>
              <a:rPr lang="it-IT" sz="2800" b="1" i="1" dirty="0">
                <a:solidFill>
                  <a:srgbClr val="7030A0"/>
                </a:solidFill>
              </a:rPr>
              <a:t> 30 min </a:t>
            </a:r>
            <a:r>
              <a:rPr lang="it-IT" sz="2800" b="1" i="1" dirty="0" err="1">
                <a:solidFill>
                  <a:srgbClr val="7030A0"/>
                </a:solidFill>
              </a:rPr>
              <a:t>delay</a:t>
            </a:r>
            <a:r>
              <a:rPr lang="it-IT" sz="2800" b="1" i="1" dirty="0">
                <a:solidFill>
                  <a:srgbClr val="7030A0"/>
                </a:solidFill>
              </a:rPr>
              <a:t> </a:t>
            </a:r>
            <a:r>
              <a:rPr lang="it-IT" sz="2800" b="1" i="1" dirty="0" err="1">
                <a:solidFill>
                  <a:srgbClr val="7030A0"/>
                </a:solidFill>
              </a:rPr>
              <a:t>is</a:t>
            </a:r>
            <a:r>
              <a:rPr lang="it-IT" sz="2800" b="1" i="1" dirty="0">
                <a:solidFill>
                  <a:srgbClr val="7030A0"/>
                </a:solidFill>
              </a:rPr>
              <a:t> </a:t>
            </a:r>
            <a:r>
              <a:rPr lang="it-IT" sz="2800" b="1" i="1" dirty="0" err="1">
                <a:solidFill>
                  <a:srgbClr val="7030A0"/>
                </a:solidFill>
              </a:rPr>
              <a:t>associated</a:t>
            </a:r>
            <a:r>
              <a:rPr lang="it-IT" sz="2800" b="1" i="1" dirty="0">
                <a:solidFill>
                  <a:srgbClr val="7030A0"/>
                </a:solidFill>
              </a:rPr>
              <a:t> </a:t>
            </a:r>
            <a:r>
              <a:rPr lang="it-IT" sz="2800" b="1" i="1" dirty="0" err="1">
                <a:solidFill>
                  <a:srgbClr val="7030A0"/>
                </a:solidFill>
              </a:rPr>
              <a:t>with</a:t>
            </a:r>
            <a:r>
              <a:rPr lang="it-IT" sz="2800" b="1" i="1" dirty="0">
                <a:solidFill>
                  <a:srgbClr val="7030A0"/>
                </a:solidFill>
              </a:rPr>
              <a:t> a relative </a:t>
            </a:r>
            <a:r>
              <a:rPr lang="it-IT" sz="2800" b="1" i="1" dirty="0" err="1">
                <a:solidFill>
                  <a:srgbClr val="7030A0"/>
                </a:solidFill>
              </a:rPr>
              <a:t>increase</a:t>
            </a:r>
            <a:r>
              <a:rPr lang="it-IT" sz="2800" b="1" i="1" dirty="0">
                <a:solidFill>
                  <a:srgbClr val="7030A0"/>
                </a:solidFill>
              </a:rPr>
              <a:t> </a:t>
            </a:r>
            <a:r>
              <a:rPr lang="it-IT" sz="2800" b="1" i="1" dirty="0" err="1">
                <a:solidFill>
                  <a:srgbClr val="7030A0"/>
                </a:solidFill>
              </a:rPr>
              <a:t>of</a:t>
            </a:r>
            <a:r>
              <a:rPr lang="it-IT" sz="2800" b="1" i="1" dirty="0">
                <a:solidFill>
                  <a:srgbClr val="7030A0"/>
                </a:solidFill>
              </a:rPr>
              <a:t> 7.5% in 1-year </a:t>
            </a:r>
            <a:r>
              <a:rPr lang="it-IT" sz="2800" b="1" i="1" dirty="0" err="1">
                <a:solidFill>
                  <a:srgbClr val="7030A0"/>
                </a:solidFill>
              </a:rPr>
              <a:t>mortality</a:t>
            </a:r>
            <a:endParaRPr lang="it-IT" sz="2800" b="1" i="1" dirty="0">
              <a:solidFill>
                <a:srgbClr val="7030A0"/>
              </a:solidFill>
            </a:endParaRPr>
          </a:p>
        </p:txBody>
      </p:sp>
      <p:sp>
        <p:nvSpPr>
          <p:cNvPr id="978950" name="Text Box 6"/>
          <p:cNvSpPr txBox="1">
            <a:spLocks noChangeArrowheads="1"/>
          </p:cNvSpPr>
          <p:nvPr/>
        </p:nvSpPr>
        <p:spPr bwMode="auto">
          <a:xfrm>
            <a:off x="4292601" y="6227763"/>
            <a:ext cx="3841044" cy="336550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i="1">
                <a:solidFill>
                  <a:srgbClr val="66FFFF"/>
                </a:solidFill>
              </a:rPr>
              <a:t>De Luca G et al. Circulation 2004; 109:1223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600199"/>
            <a:ext cx="7849294" cy="490580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00694" y="6000768"/>
            <a:ext cx="215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TCT, </a:t>
            </a:r>
            <a:r>
              <a:rPr lang="it-IT" b="1" dirty="0" err="1" smtClean="0">
                <a:solidFill>
                  <a:srgbClr val="FFC000"/>
                </a:solidFill>
              </a:rPr>
              <a:t>september</a:t>
            </a:r>
            <a:r>
              <a:rPr lang="it-IT" b="1" dirty="0" smtClean="0">
                <a:solidFill>
                  <a:srgbClr val="FFC000"/>
                </a:solidFill>
              </a:rPr>
              <a:t> 2009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05688"/>
            <a:ext cx="7814835" cy="49380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133337"/>
            <a:ext cx="8448675" cy="1438275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7643866" cy="50467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072198" y="6131502"/>
            <a:ext cx="215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TCT, </a:t>
            </a:r>
            <a:r>
              <a:rPr lang="it-IT" b="1" dirty="0" err="1" smtClean="0">
                <a:solidFill>
                  <a:srgbClr val="FFC000"/>
                </a:solidFill>
              </a:rPr>
              <a:t>september</a:t>
            </a:r>
            <a:r>
              <a:rPr lang="it-IT" b="1" dirty="0" smtClean="0">
                <a:solidFill>
                  <a:srgbClr val="FFC000"/>
                </a:solidFill>
              </a:rPr>
              <a:t> 2009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7643866" cy="504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571744"/>
            <a:ext cx="7786742" cy="406006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7572427" cy="47811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4800" b="1" dirty="0" smtClean="0">
                <a:solidFill>
                  <a:srgbClr val="FF0000"/>
                </a:solidFill>
              </a:rPr>
              <a:t> Therapy in ACS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500694" y="6131502"/>
            <a:ext cx="215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TCT, </a:t>
            </a:r>
            <a:r>
              <a:rPr lang="it-IT" b="1" dirty="0" err="1" smtClean="0">
                <a:solidFill>
                  <a:srgbClr val="FFC000"/>
                </a:solidFill>
              </a:rPr>
              <a:t>september</a:t>
            </a:r>
            <a:r>
              <a:rPr lang="it-IT" b="1" dirty="0" smtClean="0">
                <a:solidFill>
                  <a:srgbClr val="FFC000"/>
                </a:solidFill>
              </a:rPr>
              <a:t> 2009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429552" cy="49940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5357818" y="3500438"/>
            <a:ext cx="1985970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303083" cy="49006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7572428" cy="51011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7643866" cy="5101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2357422" y="4929198"/>
            <a:ext cx="1985970" cy="857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00200"/>
            <a:ext cx="7500990" cy="49940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60"/>
            <a:ext cx="8796867" cy="11430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PCI </a:t>
            </a:r>
            <a:r>
              <a:rPr lang="en-US" sz="4000" b="1" dirty="0" err="1">
                <a:solidFill>
                  <a:srgbClr val="C00000"/>
                </a:solidFill>
              </a:rPr>
              <a:t>vs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Lysis</a:t>
            </a:r>
            <a:r>
              <a:rPr lang="en-US" sz="4000" b="1" dirty="0">
                <a:solidFill>
                  <a:srgbClr val="C00000"/>
                </a:solidFill>
              </a:rPr>
              <a:t>: Importance of Timing</a:t>
            </a:r>
          </a:p>
        </p:txBody>
      </p:sp>
      <p:sp>
        <p:nvSpPr>
          <p:cNvPr id="979971" name="Text Box 3"/>
          <p:cNvSpPr txBox="1">
            <a:spLocks noChangeArrowheads="1"/>
          </p:cNvSpPr>
          <p:nvPr/>
        </p:nvSpPr>
        <p:spPr bwMode="auto">
          <a:xfrm>
            <a:off x="5008034" y="6294439"/>
            <a:ext cx="388902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i="1"/>
              <a:t>Nallamothu and Bates, AJC, 2003.</a:t>
            </a:r>
          </a:p>
        </p:txBody>
      </p:sp>
      <p:sp>
        <p:nvSpPr>
          <p:cNvPr id="979972" name="Text Box 4"/>
          <p:cNvSpPr txBox="1">
            <a:spLocks noChangeArrowheads="1"/>
          </p:cNvSpPr>
          <p:nvPr/>
        </p:nvSpPr>
        <p:spPr bwMode="auto">
          <a:xfrm>
            <a:off x="2760133" y="5694363"/>
            <a:ext cx="286751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nl-BE"/>
              <a:t>PCI-Related Time Delay, min.</a:t>
            </a:r>
            <a:endParaRPr lang="nl-NL"/>
          </a:p>
        </p:txBody>
      </p:sp>
      <p:sp>
        <p:nvSpPr>
          <p:cNvPr id="979973" name="Text Box 5"/>
          <p:cNvSpPr txBox="1">
            <a:spLocks noChangeArrowheads="1"/>
          </p:cNvSpPr>
          <p:nvPr/>
        </p:nvSpPr>
        <p:spPr bwMode="auto">
          <a:xfrm rot="-5400000">
            <a:off x="-1055511" y="3182034"/>
            <a:ext cx="34798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nl-BE"/>
              <a:t>Absolute Risk Difference in Death, %</a:t>
            </a:r>
            <a:endParaRPr lang="nl-NL"/>
          </a:p>
        </p:txBody>
      </p:sp>
      <p:graphicFrame>
        <p:nvGraphicFramePr>
          <p:cNvPr id="979974" name="Group 6"/>
          <p:cNvGraphicFramePr>
            <a:graphicFrameLocks noGrp="1"/>
          </p:cNvGraphicFramePr>
          <p:nvPr/>
        </p:nvGraphicFramePr>
        <p:xfrm>
          <a:off x="777523" y="5303839"/>
          <a:ext cx="7646811" cy="423863"/>
        </p:xfrm>
        <a:graphic>
          <a:graphicData uri="http://schemas.openxmlformats.org/drawingml/2006/table">
            <a:tbl>
              <a:tblPr/>
              <a:tblGrid>
                <a:gridCol w="1293988"/>
                <a:gridCol w="1285523"/>
                <a:gridCol w="1267178"/>
                <a:gridCol w="1267178"/>
                <a:gridCol w="1265766"/>
                <a:gridCol w="1267178"/>
              </a:tblGrid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B="0" anchorCtr="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B="0" anchorCtr="1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0" marR="0" marB="0" anchorCtr="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</a:t>
                      </a: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</a:t>
                      </a: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</a:t>
                      </a:r>
                    </a:p>
                  </a:txBody>
                  <a:tcPr marL="0" marR="0" marB="0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marL="0" marR="0" marB="0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80003" name="AutoShape 35"/>
          <p:cNvCxnSpPr>
            <a:cxnSpLocks noChangeShapeType="1"/>
            <a:stCxn id="0" idx="0"/>
            <a:endCxn id="0" idx="2"/>
          </p:cNvCxnSpPr>
          <p:nvPr/>
        </p:nvCxnSpPr>
        <p:spPr bwMode="auto">
          <a:xfrm>
            <a:off x="1267178" y="5303839"/>
            <a:ext cx="0" cy="104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80004" name="AutoShape 36"/>
          <p:cNvCxnSpPr>
            <a:cxnSpLocks noChangeShapeType="1"/>
            <a:stCxn id="0" idx="0"/>
            <a:endCxn id="0" idx="2"/>
          </p:cNvCxnSpPr>
          <p:nvPr/>
        </p:nvCxnSpPr>
        <p:spPr bwMode="auto">
          <a:xfrm>
            <a:off x="2413000" y="5303839"/>
            <a:ext cx="0" cy="104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80005" name="AutoShape 37"/>
          <p:cNvCxnSpPr>
            <a:cxnSpLocks noChangeShapeType="1"/>
            <a:stCxn id="0" idx="0"/>
            <a:endCxn id="0" idx="2"/>
          </p:cNvCxnSpPr>
          <p:nvPr/>
        </p:nvCxnSpPr>
        <p:spPr bwMode="auto">
          <a:xfrm>
            <a:off x="3547533" y="5303839"/>
            <a:ext cx="0" cy="104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80006" name="AutoShape 38"/>
          <p:cNvCxnSpPr>
            <a:cxnSpLocks noChangeShapeType="1"/>
            <a:stCxn id="0" idx="0"/>
            <a:endCxn id="0" idx="2"/>
          </p:cNvCxnSpPr>
          <p:nvPr/>
        </p:nvCxnSpPr>
        <p:spPr bwMode="auto">
          <a:xfrm>
            <a:off x="4673600" y="5303839"/>
            <a:ext cx="0" cy="104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cxnSp>
        <p:nvCxnSpPr>
          <p:cNvPr id="980007" name="AutoShape 39"/>
          <p:cNvCxnSpPr>
            <a:cxnSpLocks noChangeShapeType="1"/>
            <a:stCxn id="0" idx="0"/>
            <a:endCxn id="0" idx="2"/>
          </p:cNvCxnSpPr>
          <p:nvPr/>
        </p:nvCxnSpPr>
        <p:spPr bwMode="auto">
          <a:xfrm>
            <a:off x="5799667" y="5303839"/>
            <a:ext cx="0" cy="104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cxnSp>
        <p:nvCxnSpPr>
          <p:cNvPr id="980008" name="AutoShape 40"/>
          <p:cNvCxnSpPr>
            <a:cxnSpLocks noChangeShapeType="1"/>
            <a:stCxn id="0" idx="0"/>
            <a:endCxn id="0" idx="2"/>
          </p:cNvCxnSpPr>
          <p:nvPr/>
        </p:nvCxnSpPr>
        <p:spPr bwMode="auto">
          <a:xfrm>
            <a:off x="6925733" y="5303839"/>
            <a:ext cx="0" cy="1047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sp>
        <p:nvSpPr>
          <p:cNvPr id="980009" name="Freeform 41"/>
          <p:cNvSpPr>
            <a:spLocks/>
          </p:cNvSpPr>
          <p:nvPr/>
        </p:nvSpPr>
        <p:spPr bwMode="auto">
          <a:xfrm>
            <a:off x="1435101" y="1773238"/>
            <a:ext cx="6385277" cy="353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64"/>
              </a:cxn>
              <a:cxn ang="0">
                <a:pos x="246" y="264"/>
              </a:cxn>
            </a:cxnLst>
            <a:rect l="0" t="0" r="r" b="b"/>
            <a:pathLst>
              <a:path w="246" h="264">
                <a:moveTo>
                  <a:pt x="0" y="0"/>
                </a:moveTo>
                <a:lnTo>
                  <a:pt x="0" y="264"/>
                </a:lnTo>
                <a:lnTo>
                  <a:pt x="246" y="26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it-IT"/>
          </a:p>
        </p:txBody>
      </p:sp>
      <p:cxnSp>
        <p:nvCxnSpPr>
          <p:cNvPr id="980010" name="AutoShape 42"/>
          <p:cNvCxnSpPr>
            <a:cxnSpLocks noChangeShapeType="1"/>
            <a:stCxn id="0" idx="3"/>
            <a:endCxn id="0" idx="3"/>
          </p:cNvCxnSpPr>
          <p:nvPr/>
        </p:nvCxnSpPr>
        <p:spPr bwMode="auto">
          <a:xfrm flipH="1">
            <a:off x="1168400" y="5305425"/>
            <a:ext cx="8607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</p:cxnSp>
      <p:graphicFrame>
        <p:nvGraphicFramePr>
          <p:cNvPr id="980011" name="Group 43"/>
          <p:cNvGraphicFramePr>
            <a:graphicFrameLocks noGrp="1"/>
          </p:cNvGraphicFramePr>
          <p:nvPr/>
        </p:nvGraphicFramePr>
        <p:xfrm>
          <a:off x="883356" y="1570039"/>
          <a:ext cx="527755" cy="3954465"/>
        </p:xfrm>
        <a:graphic>
          <a:graphicData uri="http://schemas.openxmlformats.org/drawingml/2006/table">
            <a:tbl>
              <a:tblPr/>
              <a:tblGrid>
                <a:gridCol w="430389"/>
                <a:gridCol w="97366"/>
              </a:tblGrid>
              <a:tr h="43973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–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0" marR="4064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nl-NL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4064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80042" name="AutoShape 74"/>
          <p:cNvCxnSpPr>
            <a:cxnSpLocks noChangeShapeType="1"/>
            <a:stCxn id="0" idx="1"/>
            <a:endCxn id="0" idx="3"/>
          </p:cNvCxnSpPr>
          <p:nvPr/>
        </p:nvCxnSpPr>
        <p:spPr bwMode="auto">
          <a:xfrm>
            <a:off x="1168400" y="4427538"/>
            <a:ext cx="8607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cxnSp>
        <p:nvCxnSpPr>
          <p:cNvPr id="980043" name="AutoShape 75"/>
          <p:cNvCxnSpPr>
            <a:cxnSpLocks noChangeShapeType="1"/>
            <a:stCxn id="0" idx="3"/>
            <a:endCxn id="0" idx="3"/>
          </p:cNvCxnSpPr>
          <p:nvPr/>
        </p:nvCxnSpPr>
        <p:spPr bwMode="auto">
          <a:xfrm>
            <a:off x="1168400" y="3548063"/>
            <a:ext cx="8607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cxnSp>
        <p:nvCxnSpPr>
          <p:cNvPr id="980044" name="AutoShape 76"/>
          <p:cNvCxnSpPr>
            <a:cxnSpLocks noChangeShapeType="1"/>
            <a:stCxn id="0" idx="3"/>
            <a:endCxn id="0" idx="3"/>
          </p:cNvCxnSpPr>
          <p:nvPr/>
        </p:nvCxnSpPr>
        <p:spPr bwMode="auto">
          <a:xfrm>
            <a:off x="1168400" y="2668588"/>
            <a:ext cx="8607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cxnSp>
        <p:nvCxnSpPr>
          <p:cNvPr id="980045" name="AutoShape 77"/>
          <p:cNvCxnSpPr>
            <a:cxnSpLocks noChangeShapeType="1"/>
            <a:stCxn id="0" idx="3"/>
            <a:endCxn id="0" idx="3"/>
          </p:cNvCxnSpPr>
          <p:nvPr/>
        </p:nvCxnSpPr>
        <p:spPr bwMode="auto">
          <a:xfrm>
            <a:off x="1168400" y="1790700"/>
            <a:ext cx="8607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</p:cxnSp>
      <p:sp>
        <p:nvSpPr>
          <p:cNvPr id="980046" name="Line 78"/>
          <p:cNvSpPr>
            <a:spLocks noChangeShapeType="1"/>
          </p:cNvSpPr>
          <p:nvPr/>
        </p:nvSpPr>
        <p:spPr bwMode="auto">
          <a:xfrm>
            <a:off x="1439334" y="4429125"/>
            <a:ext cx="7035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980047" name="Line 79"/>
          <p:cNvSpPr>
            <a:spLocks noChangeShapeType="1"/>
          </p:cNvSpPr>
          <p:nvPr/>
        </p:nvSpPr>
        <p:spPr bwMode="auto">
          <a:xfrm>
            <a:off x="1896533" y="3495676"/>
            <a:ext cx="6146800" cy="1609725"/>
          </a:xfrm>
          <a:prstGeom prst="line">
            <a:avLst/>
          </a:prstGeom>
          <a:noFill/>
          <a:ln w="44450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980048" name="Text Box 80"/>
          <p:cNvSpPr txBox="1">
            <a:spLocks noChangeArrowheads="1"/>
          </p:cNvSpPr>
          <p:nvPr/>
        </p:nvSpPr>
        <p:spPr bwMode="auto">
          <a:xfrm>
            <a:off x="6767689" y="2890839"/>
            <a:ext cx="1145822" cy="714375"/>
          </a:xfrm>
          <a:prstGeom prst="rect">
            <a:avLst/>
          </a:prstGeom>
          <a:noFill/>
          <a:ln w="12700">
            <a:solidFill>
              <a:srgbClr val="66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nl-BE" sz="2000" i="1"/>
              <a:t>P</a:t>
            </a:r>
            <a:r>
              <a:rPr lang="nl-BE" sz="2000"/>
              <a:t> = 0.006</a:t>
            </a:r>
          </a:p>
          <a:p>
            <a:pPr algn="l"/>
            <a:r>
              <a:rPr lang="en-US" sz="2000"/>
              <a:t>N = 7419</a:t>
            </a:r>
            <a:endParaRPr lang="nl-NL" sz="2000"/>
          </a:p>
        </p:txBody>
      </p:sp>
      <p:sp>
        <p:nvSpPr>
          <p:cNvPr id="980049" name="Text Box 81"/>
          <p:cNvSpPr txBox="1">
            <a:spLocks noChangeArrowheads="1"/>
          </p:cNvSpPr>
          <p:nvPr/>
        </p:nvSpPr>
        <p:spPr bwMode="auto">
          <a:xfrm>
            <a:off x="7452078" y="4002088"/>
            <a:ext cx="113351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nl-BE" sz="1800"/>
              <a:t>Favors PCI</a:t>
            </a:r>
            <a:endParaRPr lang="nl-NL" sz="1800"/>
          </a:p>
        </p:txBody>
      </p:sp>
      <p:sp>
        <p:nvSpPr>
          <p:cNvPr id="980050" name="Text Box 82"/>
          <p:cNvSpPr txBox="1">
            <a:spLocks noChangeArrowheads="1"/>
          </p:cNvSpPr>
          <p:nvPr/>
        </p:nvSpPr>
        <p:spPr bwMode="auto">
          <a:xfrm>
            <a:off x="6835422" y="4449763"/>
            <a:ext cx="187839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nl-BE" sz="1800"/>
              <a:t>Favors Fibrinolysis</a:t>
            </a:r>
            <a:endParaRPr lang="nl-NL" sz="1800"/>
          </a:p>
        </p:txBody>
      </p:sp>
      <p:sp>
        <p:nvSpPr>
          <p:cNvPr id="980051" name="Oval 83"/>
          <p:cNvSpPr>
            <a:spLocks noChangeArrowheads="1"/>
          </p:cNvSpPr>
          <p:nvPr/>
        </p:nvSpPr>
        <p:spPr bwMode="auto">
          <a:xfrm>
            <a:off x="7941734" y="3676651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2" name="Oval 84"/>
          <p:cNvSpPr>
            <a:spLocks noChangeArrowheads="1"/>
          </p:cNvSpPr>
          <p:nvPr/>
        </p:nvSpPr>
        <p:spPr bwMode="auto">
          <a:xfrm>
            <a:off x="1794934" y="3676651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3" name="Oval 85"/>
          <p:cNvSpPr>
            <a:spLocks noChangeArrowheads="1"/>
          </p:cNvSpPr>
          <p:nvPr/>
        </p:nvSpPr>
        <p:spPr bwMode="auto">
          <a:xfrm>
            <a:off x="2954867" y="4438651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4" name="Oval 86"/>
          <p:cNvSpPr>
            <a:spLocks noChangeArrowheads="1"/>
          </p:cNvSpPr>
          <p:nvPr/>
        </p:nvSpPr>
        <p:spPr bwMode="auto">
          <a:xfrm>
            <a:off x="4207934" y="3533776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5" name="Oval 87"/>
          <p:cNvSpPr>
            <a:spLocks noChangeArrowheads="1"/>
          </p:cNvSpPr>
          <p:nvPr/>
        </p:nvSpPr>
        <p:spPr bwMode="auto">
          <a:xfrm>
            <a:off x="4013201" y="4648201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6" name="Oval 88"/>
          <p:cNvSpPr>
            <a:spLocks noChangeArrowheads="1"/>
          </p:cNvSpPr>
          <p:nvPr/>
        </p:nvSpPr>
        <p:spPr bwMode="auto">
          <a:xfrm>
            <a:off x="5105401" y="5000626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7" name="Oval 89"/>
          <p:cNvSpPr>
            <a:spLocks noChangeArrowheads="1"/>
          </p:cNvSpPr>
          <p:nvPr/>
        </p:nvSpPr>
        <p:spPr bwMode="auto">
          <a:xfrm>
            <a:off x="3564467" y="3781426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8" name="Oval 90"/>
          <p:cNvSpPr>
            <a:spLocks noChangeArrowheads="1"/>
          </p:cNvSpPr>
          <p:nvPr/>
        </p:nvSpPr>
        <p:spPr bwMode="auto">
          <a:xfrm>
            <a:off x="2302934" y="4314826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59" name="Oval 91"/>
          <p:cNvSpPr>
            <a:spLocks noChangeArrowheads="1"/>
          </p:cNvSpPr>
          <p:nvPr/>
        </p:nvSpPr>
        <p:spPr bwMode="auto">
          <a:xfrm>
            <a:off x="5291667" y="4591051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0" name="Oval 92"/>
          <p:cNvSpPr>
            <a:spLocks noChangeArrowheads="1"/>
          </p:cNvSpPr>
          <p:nvPr/>
        </p:nvSpPr>
        <p:spPr bwMode="auto">
          <a:xfrm>
            <a:off x="3869267" y="3648076"/>
            <a:ext cx="194733" cy="2190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1" name="Oval 93"/>
          <p:cNvSpPr>
            <a:spLocks noChangeArrowheads="1"/>
          </p:cNvSpPr>
          <p:nvPr/>
        </p:nvSpPr>
        <p:spPr bwMode="auto">
          <a:xfrm>
            <a:off x="2277534" y="2990851"/>
            <a:ext cx="194733" cy="2190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2" name="Oval 94"/>
          <p:cNvSpPr>
            <a:spLocks noChangeArrowheads="1"/>
          </p:cNvSpPr>
          <p:nvPr/>
        </p:nvSpPr>
        <p:spPr bwMode="auto">
          <a:xfrm>
            <a:off x="1964267" y="3038476"/>
            <a:ext cx="194733" cy="2190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3" name="Oval 95"/>
          <p:cNvSpPr>
            <a:spLocks noChangeArrowheads="1"/>
          </p:cNvSpPr>
          <p:nvPr/>
        </p:nvSpPr>
        <p:spPr bwMode="auto">
          <a:xfrm>
            <a:off x="3327400" y="3200401"/>
            <a:ext cx="262467" cy="2952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4" name="Oval 96"/>
          <p:cNvSpPr>
            <a:spLocks noChangeArrowheads="1"/>
          </p:cNvSpPr>
          <p:nvPr/>
        </p:nvSpPr>
        <p:spPr bwMode="auto">
          <a:xfrm>
            <a:off x="3759201" y="4343401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5" name="Oval 97"/>
          <p:cNvSpPr>
            <a:spLocks noChangeArrowheads="1"/>
          </p:cNvSpPr>
          <p:nvPr/>
        </p:nvSpPr>
        <p:spPr bwMode="auto">
          <a:xfrm>
            <a:off x="3124201" y="1647826"/>
            <a:ext cx="143933" cy="1619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6" name="Oval 98"/>
          <p:cNvSpPr>
            <a:spLocks noChangeArrowheads="1"/>
          </p:cNvSpPr>
          <p:nvPr/>
        </p:nvSpPr>
        <p:spPr bwMode="auto">
          <a:xfrm>
            <a:off x="3073400" y="3571875"/>
            <a:ext cx="262467" cy="2952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7" name="Oval 99"/>
          <p:cNvSpPr>
            <a:spLocks noChangeArrowheads="1"/>
          </p:cNvSpPr>
          <p:nvPr/>
        </p:nvSpPr>
        <p:spPr bwMode="auto">
          <a:xfrm>
            <a:off x="4800600" y="3905251"/>
            <a:ext cx="330200" cy="3714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8" name="Oval 100"/>
          <p:cNvSpPr>
            <a:spLocks noChangeArrowheads="1"/>
          </p:cNvSpPr>
          <p:nvPr/>
        </p:nvSpPr>
        <p:spPr bwMode="auto">
          <a:xfrm>
            <a:off x="3268134" y="3629026"/>
            <a:ext cx="381000" cy="4286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69" name="Oval 101"/>
          <p:cNvSpPr>
            <a:spLocks noChangeArrowheads="1"/>
          </p:cNvSpPr>
          <p:nvPr/>
        </p:nvSpPr>
        <p:spPr bwMode="auto">
          <a:xfrm>
            <a:off x="3852334" y="3895725"/>
            <a:ext cx="465667" cy="5238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70" name="Oval 102"/>
          <p:cNvSpPr>
            <a:spLocks noChangeArrowheads="1"/>
          </p:cNvSpPr>
          <p:nvPr/>
        </p:nvSpPr>
        <p:spPr bwMode="auto">
          <a:xfrm>
            <a:off x="5003800" y="4295776"/>
            <a:ext cx="431800" cy="48577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71" name="Oval 103"/>
          <p:cNvSpPr>
            <a:spLocks noChangeArrowheads="1"/>
          </p:cNvSpPr>
          <p:nvPr/>
        </p:nvSpPr>
        <p:spPr bwMode="auto">
          <a:xfrm>
            <a:off x="4614334" y="3886201"/>
            <a:ext cx="584200" cy="657225"/>
          </a:xfrm>
          <a:prstGeom prst="ellipse">
            <a:avLst/>
          </a:prstGeom>
          <a:noFill/>
          <a:ln w="28575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80072" name="Text Box 104"/>
          <p:cNvSpPr txBox="1">
            <a:spLocks noChangeArrowheads="1"/>
          </p:cNvSpPr>
          <p:nvPr/>
        </p:nvSpPr>
        <p:spPr bwMode="auto">
          <a:xfrm>
            <a:off x="3424262" y="1597871"/>
            <a:ext cx="4648200" cy="83099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7030A0"/>
                </a:solidFill>
              </a:rPr>
              <a:t>For every 10 min delay to PCI: </a:t>
            </a:r>
            <a:br>
              <a:rPr lang="en-US" sz="2400" b="1" i="1" dirty="0">
                <a:solidFill>
                  <a:srgbClr val="7030A0"/>
                </a:solidFill>
              </a:rPr>
            </a:br>
            <a:r>
              <a:rPr lang="en-US" sz="2400" b="1" i="1" dirty="0">
                <a:solidFill>
                  <a:srgbClr val="7030A0"/>
                </a:solidFill>
              </a:rPr>
              <a:t> 1% reduction in Mortality Diff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572428" cy="50417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285852" y="4071942"/>
            <a:ext cx="164307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00200"/>
            <a:ext cx="7500990" cy="504761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7715304" cy="481171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8"/>
            <a:ext cx="8229600" cy="1143000"/>
          </a:xfrm>
          <a:solidFill>
            <a:schemeClr val="accent6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Antiplatelet</a:t>
            </a:r>
            <a:r>
              <a:rPr lang="en-US" sz="3200" b="1" dirty="0" smtClean="0">
                <a:solidFill>
                  <a:srgbClr val="FF0000"/>
                </a:solidFill>
              </a:rPr>
              <a:t> Therapy in ACS: </a:t>
            </a:r>
            <a:r>
              <a:rPr lang="en-US" sz="4800" b="1" dirty="0" smtClean="0">
                <a:solidFill>
                  <a:srgbClr val="FF0000"/>
                </a:solidFill>
              </a:rPr>
              <a:t> New Drugs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28638" y="71414"/>
            <a:ext cx="7901014" cy="928694"/>
          </a:xfrm>
          <a:solidFill>
            <a:schemeClr val="accent6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ACS </a:t>
            </a:r>
            <a:r>
              <a:rPr lang="it-IT" b="1" dirty="0" err="1" smtClean="0">
                <a:solidFill>
                  <a:srgbClr val="FF0000"/>
                </a:solidFill>
              </a:rPr>
              <a:t>Interventional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Trends</a:t>
            </a:r>
            <a:r>
              <a:rPr lang="it-IT" b="1" dirty="0" smtClean="0">
                <a:solidFill>
                  <a:srgbClr val="FF0000"/>
                </a:solidFill>
              </a:rPr>
              <a:t> 2009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285720" y="1142984"/>
            <a:ext cx="8501090" cy="5572140"/>
          </a:xfrm>
          <a:solidFill>
            <a:schemeClr val="accent4"/>
          </a:solidFill>
          <a:ln w="28575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marL="1143000" indent="-1143000" algn="just">
              <a:lnSpc>
                <a:spcPct val="12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it-IT" sz="2800" b="1" dirty="0" smtClean="0">
                <a:solidFill>
                  <a:srgbClr val="002060"/>
                </a:solidFill>
              </a:rPr>
              <a:t>Benefit </a:t>
            </a:r>
            <a:r>
              <a:rPr lang="it-IT" sz="2800" b="1" dirty="0" err="1" smtClean="0">
                <a:solidFill>
                  <a:srgbClr val="002060"/>
                </a:solidFill>
              </a:rPr>
              <a:t>greatest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among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highest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risk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patients</a:t>
            </a:r>
            <a:endParaRPr lang="it-IT" sz="2800" dirty="0" smtClean="0">
              <a:solidFill>
                <a:srgbClr val="7030A0"/>
              </a:solidFill>
            </a:endParaRPr>
          </a:p>
          <a:p>
            <a:pPr marL="1143000" indent="-1143000" algn="just">
              <a:lnSpc>
                <a:spcPct val="12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it-IT" sz="2800" dirty="0" smtClean="0">
                <a:solidFill>
                  <a:srgbClr val="7030A0"/>
                </a:solidFill>
              </a:rPr>
              <a:t>In</a:t>
            </a: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002060"/>
                </a:solidFill>
              </a:rPr>
              <a:t>STEMI </a:t>
            </a:r>
            <a:r>
              <a:rPr lang="it-IT" sz="2800" b="1" dirty="0" err="1" smtClean="0">
                <a:solidFill>
                  <a:srgbClr val="002060"/>
                </a:solidFill>
              </a:rPr>
              <a:t>pts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dirty="0" smtClean="0">
                <a:solidFill>
                  <a:srgbClr val="7030A0"/>
                </a:solidFill>
              </a:rPr>
              <a:t>immediate PCI </a:t>
            </a:r>
            <a:r>
              <a:rPr lang="it-IT" sz="2800" dirty="0" err="1" smtClean="0">
                <a:solidFill>
                  <a:srgbClr val="7030A0"/>
                </a:solidFill>
              </a:rPr>
              <a:t>is</a:t>
            </a:r>
            <a:r>
              <a:rPr lang="it-IT" sz="2800" dirty="0" smtClean="0">
                <a:solidFill>
                  <a:srgbClr val="7030A0"/>
                </a:solidFill>
              </a:rPr>
              <a:t> the </a:t>
            </a:r>
            <a:r>
              <a:rPr lang="it-IT" sz="2800" dirty="0" err="1" smtClean="0">
                <a:solidFill>
                  <a:srgbClr val="7030A0"/>
                </a:solidFill>
              </a:rPr>
              <a:t>true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aswer</a:t>
            </a:r>
            <a:r>
              <a:rPr lang="it-IT" sz="2800" dirty="0" smtClean="0">
                <a:solidFill>
                  <a:srgbClr val="7030A0"/>
                </a:solidFill>
              </a:rPr>
              <a:t>!!</a:t>
            </a:r>
          </a:p>
          <a:p>
            <a:pPr marL="1143000" indent="-1143000" algn="just">
              <a:lnSpc>
                <a:spcPct val="12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it-IT" sz="2800" dirty="0" smtClean="0">
                <a:solidFill>
                  <a:srgbClr val="7030A0"/>
                </a:solidFill>
              </a:rPr>
              <a:t>In</a:t>
            </a: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002060"/>
                </a:solidFill>
              </a:rPr>
              <a:t>NSTEMI </a:t>
            </a:r>
            <a:r>
              <a:rPr lang="it-IT" sz="2800" b="1" dirty="0" err="1" smtClean="0">
                <a:solidFill>
                  <a:srgbClr val="002060"/>
                </a:solidFill>
              </a:rPr>
              <a:t>pts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urgent</a:t>
            </a:r>
            <a:r>
              <a:rPr lang="it-IT" sz="2800" dirty="0" smtClean="0">
                <a:solidFill>
                  <a:srgbClr val="7030A0"/>
                </a:solidFill>
              </a:rPr>
              <a:t> PCI (</a:t>
            </a:r>
            <a:r>
              <a:rPr lang="it-IT" sz="2800" dirty="0" err="1" smtClean="0">
                <a:solidFill>
                  <a:srgbClr val="7030A0"/>
                </a:solidFill>
              </a:rPr>
              <a:t>primary-PCI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like</a:t>
            </a:r>
            <a:r>
              <a:rPr lang="it-IT" sz="2800" dirty="0" smtClean="0">
                <a:solidFill>
                  <a:srgbClr val="7030A0"/>
                </a:solidFill>
              </a:rPr>
              <a:t>) in </a:t>
            </a:r>
            <a:r>
              <a:rPr lang="it-IT" sz="2800" dirty="0" err="1" smtClean="0">
                <a:solidFill>
                  <a:srgbClr val="7030A0"/>
                </a:solidFill>
              </a:rPr>
              <a:t>very</a:t>
            </a:r>
            <a:r>
              <a:rPr lang="it-IT" sz="2800" dirty="0" smtClean="0">
                <a:solidFill>
                  <a:srgbClr val="7030A0"/>
                </a:solidFill>
              </a:rPr>
              <a:t> high </a:t>
            </a:r>
            <a:r>
              <a:rPr lang="it-IT" sz="2800" dirty="0" err="1" smtClean="0">
                <a:solidFill>
                  <a:srgbClr val="7030A0"/>
                </a:solidFill>
              </a:rPr>
              <a:t>risk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pts</a:t>
            </a:r>
            <a:r>
              <a:rPr lang="it-IT" sz="2800" dirty="0" smtClean="0">
                <a:solidFill>
                  <a:srgbClr val="7030A0"/>
                </a:solidFill>
              </a:rPr>
              <a:t>; in the </a:t>
            </a:r>
            <a:r>
              <a:rPr lang="it-IT" sz="2800" dirty="0" err="1" smtClean="0">
                <a:solidFill>
                  <a:srgbClr val="7030A0"/>
                </a:solidFill>
              </a:rPr>
              <a:t>others</a:t>
            </a:r>
            <a:r>
              <a:rPr lang="it-IT" sz="2800" dirty="0" smtClean="0">
                <a:solidFill>
                  <a:srgbClr val="7030A0"/>
                </a:solidFill>
              </a:rPr>
              <a:t> a </a:t>
            </a:r>
            <a:r>
              <a:rPr lang="it-IT" sz="2800" dirty="0" err="1" smtClean="0">
                <a:solidFill>
                  <a:srgbClr val="7030A0"/>
                </a:solidFill>
              </a:rPr>
              <a:t>cooling</a:t>
            </a:r>
            <a:r>
              <a:rPr lang="it-IT" sz="2800" dirty="0" smtClean="0">
                <a:solidFill>
                  <a:srgbClr val="7030A0"/>
                </a:solidFill>
              </a:rPr>
              <a:t> off </a:t>
            </a:r>
            <a:r>
              <a:rPr lang="it-IT" sz="2800" dirty="0" err="1" smtClean="0">
                <a:solidFill>
                  <a:srgbClr val="7030A0"/>
                </a:solidFill>
              </a:rPr>
              <a:t>therapy</a:t>
            </a:r>
            <a:r>
              <a:rPr lang="it-IT" sz="2800" dirty="0" smtClean="0">
                <a:solidFill>
                  <a:srgbClr val="7030A0"/>
                </a:solidFill>
              </a:rPr>
              <a:t>  </a:t>
            </a:r>
            <a:r>
              <a:rPr lang="it-IT" sz="2800" dirty="0" err="1" smtClean="0">
                <a:solidFill>
                  <a:srgbClr val="7030A0"/>
                </a:solidFill>
              </a:rPr>
              <a:t>for</a:t>
            </a:r>
            <a:r>
              <a:rPr lang="it-IT" sz="2800" dirty="0" smtClean="0">
                <a:solidFill>
                  <a:srgbClr val="7030A0"/>
                </a:solidFill>
              </a:rPr>
              <a:t> 24-72 </a:t>
            </a:r>
            <a:r>
              <a:rPr lang="it-IT" sz="2800" dirty="0" err="1" smtClean="0">
                <a:solidFill>
                  <a:srgbClr val="7030A0"/>
                </a:solidFill>
              </a:rPr>
              <a:t>hrs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is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better</a:t>
            </a:r>
            <a:endParaRPr lang="it-IT" sz="2800" dirty="0" smtClean="0">
              <a:solidFill>
                <a:srgbClr val="7030A0"/>
              </a:solidFill>
            </a:endParaRPr>
          </a:p>
          <a:p>
            <a:pPr marL="1143000" indent="-1143000">
              <a:lnSpc>
                <a:spcPct val="12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it-IT" sz="2800" b="1" dirty="0" err="1" smtClean="0">
                <a:solidFill>
                  <a:srgbClr val="002060"/>
                </a:solidFill>
              </a:rPr>
              <a:t>Anti-platelet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therapy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dirty="0" smtClean="0">
                <a:solidFill>
                  <a:srgbClr val="7030A0"/>
                </a:solidFill>
              </a:rPr>
              <a:t>in </a:t>
            </a:r>
            <a:r>
              <a:rPr lang="it-IT" sz="2800" dirty="0" err="1" smtClean="0">
                <a:solidFill>
                  <a:srgbClr val="7030A0"/>
                </a:solidFill>
              </a:rPr>
              <a:t>fundamental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to</a:t>
            </a:r>
            <a:r>
              <a:rPr lang="it-IT" sz="2800" dirty="0" smtClean="0">
                <a:solidFill>
                  <a:srgbClr val="7030A0"/>
                </a:solidFill>
              </a:rPr>
              <a:t> PCI success, </a:t>
            </a:r>
            <a:r>
              <a:rPr lang="it-IT" sz="2800" dirty="0" err="1" smtClean="0">
                <a:solidFill>
                  <a:srgbClr val="7030A0"/>
                </a:solidFill>
              </a:rPr>
              <a:t>but</a:t>
            </a:r>
            <a:r>
              <a:rPr lang="it-IT" sz="2800" dirty="0" smtClean="0">
                <a:solidFill>
                  <a:srgbClr val="7030A0"/>
                </a:solidFill>
              </a:rPr>
              <a:t> a </a:t>
            </a:r>
            <a:r>
              <a:rPr lang="it-IT" sz="2800" dirty="0" err="1" smtClean="0">
                <a:solidFill>
                  <a:srgbClr val="7030A0"/>
                </a:solidFill>
              </a:rPr>
              <a:t>systematic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use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of</a:t>
            </a:r>
            <a:r>
              <a:rPr lang="it-IT" sz="2800" dirty="0" smtClean="0">
                <a:solidFill>
                  <a:srgbClr val="7030A0"/>
                </a:solidFill>
              </a:rPr>
              <a:t>  </a:t>
            </a:r>
            <a:r>
              <a:rPr lang="it-IT" sz="2800" b="1" dirty="0" smtClean="0">
                <a:solidFill>
                  <a:srgbClr val="002060"/>
                </a:solidFill>
              </a:rPr>
              <a:t>Gp 2a-3b </a:t>
            </a:r>
            <a:r>
              <a:rPr lang="it-IT" sz="2800" b="1" dirty="0" err="1" smtClean="0">
                <a:solidFill>
                  <a:srgbClr val="002060"/>
                </a:solidFill>
              </a:rPr>
              <a:t>receptor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blockade</a:t>
            </a:r>
            <a:r>
              <a:rPr lang="it-IT" sz="2800" b="1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is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not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necessary</a:t>
            </a:r>
            <a:endParaRPr lang="it-IT" sz="2800" dirty="0" smtClean="0">
              <a:solidFill>
                <a:srgbClr val="7030A0"/>
              </a:solidFill>
            </a:endParaRPr>
          </a:p>
          <a:p>
            <a:pPr marL="1143000" indent="-1143000" algn="just">
              <a:lnSpc>
                <a:spcPct val="12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it-IT" sz="2800" dirty="0" err="1" smtClean="0">
                <a:solidFill>
                  <a:srgbClr val="7030A0"/>
                </a:solidFill>
              </a:rPr>
              <a:t>Determining</a:t>
            </a: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002060"/>
                </a:solidFill>
              </a:rPr>
              <a:t>the </a:t>
            </a:r>
            <a:r>
              <a:rPr lang="it-IT" sz="2800" b="1" dirty="0" err="1" smtClean="0">
                <a:solidFill>
                  <a:srgbClr val="002060"/>
                </a:solidFill>
              </a:rPr>
              <a:t>balance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of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thrombotic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risk</a:t>
            </a:r>
            <a:r>
              <a:rPr lang="it-IT" sz="2800" b="1" dirty="0" smtClean="0">
                <a:solidFill>
                  <a:srgbClr val="002060"/>
                </a:solidFill>
              </a:rPr>
              <a:t> and </a:t>
            </a:r>
            <a:r>
              <a:rPr lang="it-IT" sz="2800" b="1" dirty="0" err="1" smtClean="0">
                <a:solidFill>
                  <a:srgbClr val="002060"/>
                </a:solidFill>
              </a:rPr>
              <a:t>bleeding</a:t>
            </a:r>
            <a:r>
              <a:rPr lang="it-IT" sz="2800" b="1" dirty="0" smtClean="0">
                <a:solidFill>
                  <a:srgbClr val="002060"/>
                </a:solidFill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</a:rPr>
              <a:t>complication</a:t>
            </a:r>
            <a:r>
              <a:rPr lang="it-IT" sz="2800" dirty="0" smtClean="0"/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require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careful</a:t>
            </a:r>
            <a:r>
              <a:rPr lang="it-IT" sz="2800" dirty="0" smtClean="0">
                <a:solidFill>
                  <a:srgbClr val="7030A0"/>
                </a:solidFill>
              </a:rPr>
              <a:t> </a:t>
            </a:r>
            <a:r>
              <a:rPr lang="it-IT" sz="2800" dirty="0" err="1" smtClean="0">
                <a:solidFill>
                  <a:srgbClr val="7030A0"/>
                </a:solidFill>
              </a:rPr>
              <a:t>thought</a:t>
            </a:r>
            <a:endParaRPr lang="it-IT" sz="2800" dirty="0" smtClean="0">
              <a:solidFill>
                <a:srgbClr val="7030A0"/>
              </a:solidFill>
            </a:endParaRPr>
          </a:p>
          <a:p>
            <a:pPr marL="514350" indent="-514350">
              <a:buClr>
                <a:srgbClr val="FFC000"/>
              </a:buClr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	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New </a:t>
            </a:r>
            <a:r>
              <a:rPr lang="it-IT" b="1" dirty="0" err="1" smtClean="0">
                <a:solidFill>
                  <a:srgbClr val="FFFF00"/>
                </a:solidFill>
              </a:rPr>
              <a:t>Antiplatelet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agents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69634" name="Picture 2" descr="C:\Users\Loreno\Pictures\Adobe\Foto da fotocamera digitale\TCT-2009\P1010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3756"/>
            <a:ext cx="8229600" cy="3762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34"/>
          <p:cNvSpPr>
            <a:spLocks noGrp="1" noChangeArrowheads="1"/>
          </p:cNvSpPr>
          <p:nvPr>
            <p:ph type="ctrTitle"/>
          </p:nvPr>
        </p:nvSpPr>
        <p:spPr>
          <a:xfrm>
            <a:off x="1146175" y="2428875"/>
            <a:ext cx="6913563" cy="1676400"/>
          </a:xfrm>
          <a:noFill/>
        </p:spPr>
        <p:txBody>
          <a:bodyPr anchor="t">
            <a:normAutofit fontScale="90000"/>
          </a:bodyPr>
          <a:lstStyle/>
          <a:p>
            <a:r>
              <a:rPr lang="en-GB" sz="2800" b="1" smtClean="0"/>
              <a:t>Ticagrelor compared with clopidogrel in patients with acute coronary syndromes – the </a:t>
            </a:r>
            <a:r>
              <a:rPr lang="en-GB" sz="3000" b="1" smtClean="0"/>
              <a:t>PLAT</a:t>
            </a:r>
            <a:r>
              <a:rPr lang="en-GB" sz="2800" b="1" smtClean="0"/>
              <a:t>elet Inhibition and patient </a:t>
            </a:r>
            <a:r>
              <a:rPr lang="en-GB" sz="3000" b="1" smtClean="0"/>
              <a:t>O</a:t>
            </a:r>
            <a:r>
              <a:rPr lang="en-GB" sz="2800" b="1" smtClean="0"/>
              <a:t>utcomes trial</a:t>
            </a:r>
          </a:p>
        </p:txBody>
      </p:sp>
      <p:sp>
        <p:nvSpPr>
          <p:cNvPr id="4099" name="Text Box 1325"/>
          <p:cNvSpPr txBox="1">
            <a:spLocks noChangeArrowheads="1"/>
          </p:cNvSpPr>
          <p:nvPr/>
        </p:nvSpPr>
        <p:spPr bwMode="auto">
          <a:xfrm>
            <a:off x="1155700" y="4392613"/>
            <a:ext cx="7548563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200">
                <a:solidFill>
                  <a:srgbClr val="66FFFF"/>
                </a:solidFill>
              </a:rPr>
              <a:t>Outcomes in patients with a Planned Invasive Strategy</a:t>
            </a:r>
          </a:p>
        </p:txBody>
      </p:sp>
      <p:sp>
        <p:nvSpPr>
          <p:cNvPr id="4100" name="Text Box 1326"/>
          <p:cNvSpPr txBox="1">
            <a:spLocks noChangeArrowheads="1"/>
          </p:cNvSpPr>
          <p:nvPr/>
        </p:nvSpPr>
        <p:spPr bwMode="auto">
          <a:xfrm>
            <a:off x="501650" y="5513388"/>
            <a:ext cx="8534400" cy="1049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>
                <a:solidFill>
                  <a:srgbClr val="FFCC00"/>
                </a:solidFill>
                <a:ea typeface="ＭＳ Ｐゴシック" pitchFamily="-110" charset="-128"/>
              </a:rPr>
              <a:t>The PLATO trial was funded by AstraZeneca</a:t>
            </a:r>
          </a:p>
          <a:p>
            <a:pPr algn="l"/>
            <a:r>
              <a:rPr lang="en-US" sz="1400" b="0">
                <a:solidFill>
                  <a:srgbClr val="FFCC00"/>
                </a:solidFill>
                <a:ea typeface="ＭＳ Ｐゴシック" pitchFamily="-110" charset="-128"/>
              </a:rPr>
              <a:t>Dr. Cannon discloses research grants/support from the following companies: Accumetrics, AstraZeneca, Bristol-Myers Squibb/Sanofi Partnership, GlaxoSmithKline, Intekrin Therapeutics, Merck, Merck/Schering Plough Partnership, Novartis and Takeda; and equity in Automedics Medical Systems</a:t>
            </a:r>
          </a:p>
        </p:txBody>
      </p:sp>
      <p:sp>
        <p:nvSpPr>
          <p:cNvPr id="4101" name="Text Box 1327"/>
          <p:cNvSpPr txBox="1">
            <a:spLocks noChangeArrowheads="1"/>
          </p:cNvSpPr>
          <p:nvPr/>
        </p:nvSpPr>
        <p:spPr bwMode="auto">
          <a:xfrm>
            <a:off x="1428728" y="1482718"/>
            <a:ext cx="669133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5600">
                <a:solidFill>
                  <a:schemeClr val="bg1"/>
                </a:solidFill>
              </a:rPr>
              <a:t>Invasive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5467" y="1600200"/>
            <a:ext cx="61530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8275" y="2691606"/>
            <a:ext cx="62674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176860" cy="53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642918"/>
            <a:ext cx="60377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86765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2" descr="fig02-tott occ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851581"/>
            <a:ext cx="4885894" cy="3506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3A7B-8478-410D-99C2-81DE490705F8}" type="slidenum">
              <a:rPr lang="en-US"/>
              <a:pPr/>
              <a:t>80</a:t>
            </a:fld>
            <a:endParaRPr lang="en-US"/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609600" y="533400"/>
            <a:ext cx="7302500" cy="5410200"/>
            <a:chOff x="384" y="336"/>
            <a:chExt cx="4600" cy="3408"/>
          </a:xfrm>
        </p:grpSpPr>
        <p:sp>
          <p:nvSpPr>
            <p:cNvPr id="266242" name="AutoShape 2"/>
            <p:cNvSpPr>
              <a:spLocks noChangeArrowheads="1"/>
            </p:cNvSpPr>
            <p:nvPr/>
          </p:nvSpPr>
          <p:spPr bwMode="auto">
            <a:xfrm rot="2580479">
              <a:off x="3587" y="2732"/>
              <a:ext cx="128" cy="572"/>
            </a:xfrm>
            <a:prstGeom prst="downArrow">
              <a:avLst>
                <a:gd name="adj1" fmla="val 50000"/>
                <a:gd name="adj2" fmla="val 11171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266253" name="Text Box 13"/>
            <p:cNvSpPr txBox="1">
              <a:spLocks noChangeArrowheads="1"/>
            </p:cNvSpPr>
            <p:nvPr/>
          </p:nvSpPr>
          <p:spPr bwMode="auto">
            <a:xfrm>
              <a:off x="2815" y="2742"/>
              <a:ext cx="70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NSTEMI</a:t>
              </a:r>
            </a:p>
          </p:txBody>
        </p:sp>
        <p:sp>
          <p:nvSpPr>
            <p:cNvPr id="266254" name="Text Box 14"/>
            <p:cNvSpPr txBox="1">
              <a:spLocks noChangeArrowheads="1"/>
            </p:cNvSpPr>
            <p:nvPr/>
          </p:nvSpPr>
          <p:spPr bwMode="auto">
            <a:xfrm>
              <a:off x="384" y="801"/>
              <a:ext cx="106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 dirty="0">
                  <a:solidFill>
                    <a:schemeClr val="bg1"/>
                  </a:solidFill>
                  <a:latin typeface="Franklin Gothic Book" pitchFamily="34" charset="0"/>
                </a:rPr>
                <a:t>Presentation</a:t>
              </a:r>
            </a:p>
          </p:txBody>
        </p:sp>
        <p:sp>
          <p:nvSpPr>
            <p:cNvPr id="266255" name="Text Box 15"/>
            <p:cNvSpPr txBox="1">
              <a:spLocks noChangeArrowheads="1"/>
            </p:cNvSpPr>
            <p:nvPr/>
          </p:nvSpPr>
          <p:spPr bwMode="auto">
            <a:xfrm>
              <a:off x="438" y="1399"/>
              <a:ext cx="95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>
                  <a:solidFill>
                    <a:schemeClr val="bg1"/>
                  </a:solidFill>
                  <a:latin typeface="Franklin Gothic Book" pitchFamily="34" charset="0"/>
                </a:rPr>
                <a:t>Working Dx</a:t>
              </a:r>
            </a:p>
          </p:txBody>
        </p:sp>
        <p:sp>
          <p:nvSpPr>
            <p:cNvPr id="266256" name="Text Box 16"/>
            <p:cNvSpPr txBox="1">
              <a:spLocks noChangeArrowheads="1"/>
            </p:cNvSpPr>
            <p:nvPr/>
          </p:nvSpPr>
          <p:spPr bwMode="auto">
            <a:xfrm>
              <a:off x="702" y="2116"/>
              <a:ext cx="43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>
                  <a:solidFill>
                    <a:schemeClr val="bg1"/>
                  </a:solidFill>
                  <a:latin typeface="Franklin Gothic Book" pitchFamily="34" charset="0"/>
                </a:rPr>
                <a:t>ECG</a:t>
              </a:r>
            </a:p>
          </p:txBody>
        </p:sp>
        <p:sp>
          <p:nvSpPr>
            <p:cNvPr id="266257" name="Text Box 17"/>
            <p:cNvSpPr txBox="1">
              <a:spLocks noChangeArrowheads="1"/>
            </p:cNvSpPr>
            <p:nvPr/>
          </p:nvSpPr>
          <p:spPr bwMode="auto">
            <a:xfrm>
              <a:off x="529" y="2635"/>
              <a:ext cx="776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200" i="1">
                  <a:solidFill>
                    <a:schemeClr val="bg1"/>
                  </a:solidFill>
                  <a:latin typeface="Franklin Gothic Book" pitchFamily="34" charset="0"/>
                </a:rPr>
                <a:t>Cardiac</a:t>
              </a:r>
            </a:p>
            <a:p>
              <a:pPr algn="ctr"/>
              <a:r>
                <a:rPr lang="en-US" sz="2200" i="1">
                  <a:solidFill>
                    <a:schemeClr val="bg1"/>
                  </a:solidFill>
                  <a:latin typeface="Franklin Gothic Book" pitchFamily="34" charset="0"/>
                </a:rPr>
                <a:t>Biomarker</a:t>
              </a:r>
            </a:p>
          </p:txBody>
        </p:sp>
        <p:sp>
          <p:nvSpPr>
            <p:cNvPr id="266258" name="Text Box 18"/>
            <p:cNvSpPr txBox="1">
              <a:spLocks noChangeArrowheads="1"/>
            </p:cNvSpPr>
            <p:nvPr/>
          </p:nvSpPr>
          <p:spPr bwMode="auto">
            <a:xfrm>
              <a:off x="562" y="3345"/>
              <a:ext cx="711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>
                  <a:solidFill>
                    <a:schemeClr val="bg1"/>
                  </a:solidFill>
                  <a:latin typeface="Franklin Gothic Book" pitchFamily="34" charset="0"/>
                </a:rPr>
                <a:t>Final Dx</a:t>
              </a:r>
            </a:p>
          </p:txBody>
        </p:sp>
        <p:sp>
          <p:nvSpPr>
            <p:cNvPr id="266259" name="Text Box 19"/>
            <p:cNvSpPr txBox="1">
              <a:spLocks noChangeArrowheads="1"/>
            </p:cNvSpPr>
            <p:nvPr/>
          </p:nvSpPr>
          <p:spPr bwMode="auto">
            <a:xfrm>
              <a:off x="2895" y="3475"/>
              <a:ext cx="53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NQMI</a:t>
              </a:r>
            </a:p>
          </p:txBody>
        </p:sp>
        <p:sp>
          <p:nvSpPr>
            <p:cNvPr id="266260" name="Text Box 20"/>
            <p:cNvSpPr txBox="1">
              <a:spLocks noChangeArrowheads="1"/>
            </p:cNvSpPr>
            <p:nvPr/>
          </p:nvSpPr>
          <p:spPr bwMode="auto">
            <a:xfrm>
              <a:off x="3835" y="3475"/>
              <a:ext cx="57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Qw MI</a:t>
              </a:r>
            </a:p>
          </p:txBody>
        </p:sp>
        <p:sp>
          <p:nvSpPr>
            <p:cNvPr id="266261" name="Rectangle 21"/>
            <p:cNvSpPr>
              <a:spLocks noChangeArrowheads="1"/>
            </p:cNvSpPr>
            <p:nvPr/>
          </p:nvSpPr>
          <p:spPr bwMode="auto">
            <a:xfrm>
              <a:off x="2059" y="2742"/>
              <a:ext cx="31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UA</a:t>
              </a:r>
            </a:p>
          </p:txBody>
        </p:sp>
        <p:sp>
          <p:nvSpPr>
            <p:cNvPr id="266262" name="Text Box 22"/>
            <p:cNvSpPr txBox="1">
              <a:spLocks noChangeArrowheads="1"/>
            </p:cNvSpPr>
            <p:nvPr/>
          </p:nvSpPr>
          <p:spPr bwMode="auto">
            <a:xfrm>
              <a:off x="1830" y="3230"/>
              <a:ext cx="77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Unstable</a:t>
              </a:r>
            </a:p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Angina</a:t>
              </a:r>
            </a:p>
          </p:txBody>
        </p:sp>
        <p:sp>
          <p:nvSpPr>
            <p:cNvPr id="266263" name="Text Box 23"/>
            <p:cNvSpPr txBox="1">
              <a:spLocks noChangeArrowheads="1"/>
            </p:cNvSpPr>
            <p:nvPr/>
          </p:nvSpPr>
          <p:spPr bwMode="auto">
            <a:xfrm>
              <a:off x="2472" y="336"/>
              <a:ext cx="205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4" tIns="9144" rIns="9144" bIns="9144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Franklin Gothic Book" pitchFamily="34" charset="0"/>
                </a:rPr>
                <a:t>Ischemic Discomfort</a:t>
              </a:r>
            </a:p>
          </p:txBody>
        </p:sp>
        <p:sp>
          <p:nvSpPr>
            <p:cNvPr id="266264" name="Text Box 24"/>
            <p:cNvSpPr txBox="1">
              <a:spLocks noChangeArrowheads="1"/>
            </p:cNvSpPr>
            <p:nvPr/>
          </p:nvSpPr>
          <p:spPr bwMode="auto">
            <a:xfrm>
              <a:off x="2468" y="576"/>
              <a:ext cx="206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Acute Coronary Syndrome</a:t>
              </a:r>
            </a:p>
          </p:txBody>
        </p:sp>
        <p:sp>
          <p:nvSpPr>
            <p:cNvPr id="266265" name="Text Box 25"/>
            <p:cNvSpPr txBox="1">
              <a:spLocks noChangeArrowheads="1"/>
            </p:cNvSpPr>
            <p:nvPr/>
          </p:nvSpPr>
          <p:spPr bwMode="auto">
            <a:xfrm>
              <a:off x="2784" y="3235"/>
              <a:ext cx="167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Myocardial Infarction</a:t>
              </a:r>
            </a:p>
          </p:txBody>
        </p:sp>
        <p:sp>
          <p:nvSpPr>
            <p:cNvPr id="266271" name="Text Box 31"/>
            <p:cNvSpPr txBox="1">
              <a:spLocks noChangeArrowheads="1"/>
            </p:cNvSpPr>
            <p:nvPr/>
          </p:nvSpPr>
          <p:spPr bwMode="auto">
            <a:xfrm>
              <a:off x="3851" y="2138"/>
              <a:ext cx="1133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82296" bIns="82296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 ST Elevation</a:t>
              </a:r>
            </a:p>
          </p:txBody>
        </p:sp>
        <p:sp>
          <p:nvSpPr>
            <p:cNvPr id="266272" name="Text Box 32"/>
            <p:cNvSpPr txBox="1">
              <a:spLocks noChangeArrowheads="1"/>
            </p:cNvSpPr>
            <p:nvPr/>
          </p:nvSpPr>
          <p:spPr bwMode="auto">
            <a:xfrm>
              <a:off x="1830" y="2139"/>
              <a:ext cx="1793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82296" bIns="82296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No ST Elevation</a:t>
              </a:r>
            </a:p>
          </p:txBody>
        </p:sp>
        <p:sp>
          <p:nvSpPr>
            <p:cNvPr id="266273" name="Line 33"/>
            <p:cNvSpPr>
              <a:spLocks noChangeShapeType="1"/>
            </p:cNvSpPr>
            <p:nvPr/>
          </p:nvSpPr>
          <p:spPr bwMode="auto">
            <a:xfrm flipH="1">
              <a:off x="1872" y="2293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66274" name="Line 34"/>
            <p:cNvSpPr>
              <a:spLocks noChangeShapeType="1"/>
            </p:cNvSpPr>
            <p:nvPr/>
          </p:nvSpPr>
          <p:spPr bwMode="auto">
            <a:xfrm>
              <a:off x="3328" y="2293"/>
              <a:ext cx="252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66275" name="Text Box 35"/>
            <p:cNvSpPr txBox="1">
              <a:spLocks noChangeArrowheads="1"/>
            </p:cNvSpPr>
            <p:nvPr/>
          </p:nvSpPr>
          <p:spPr bwMode="auto">
            <a:xfrm>
              <a:off x="2091" y="2469"/>
              <a:ext cx="1240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82296" bIns="82296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Franklin Gothic Book" pitchFamily="34" charset="0"/>
                </a:rPr>
                <a:t>Non-ST ACS</a:t>
              </a:r>
            </a:p>
          </p:txBody>
        </p:sp>
        <p:sp>
          <p:nvSpPr>
            <p:cNvPr id="266276" name="Line 36"/>
            <p:cNvSpPr>
              <a:spLocks noChangeShapeType="1"/>
            </p:cNvSpPr>
            <p:nvPr/>
          </p:nvSpPr>
          <p:spPr bwMode="auto">
            <a:xfrm flipH="1">
              <a:off x="2035" y="2636"/>
              <a:ext cx="19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66277" name="Line 37"/>
            <p:cNvSpPr>
              <a:spLocks noChangeShapeType="1"/>
            </p:cNvSpPr>
            <p:nvPr/>
          </p:nvSpPr>
          <p:spPr bwMode="auto">
            <a:xfrm>
              <a:off x="3192" y="2618"/>
              <a:ext cx="19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66280" name="AutoShape 40"/>
            <p:cNvSpPr>
              <a:spLocks noChangeArrowheads="1"/>
            </p:cNvSpPr>
            <p:nvPr/>
          </p:nvSpPr>
          <p:spPr bwMode="auto">
            <a:xfrm>
              <a:off x="2048" y="3006"/>
              <a:ext cx="320" cy="25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266281" name="AutoShape 41"/>
            <p:cNvSpPr>
              <a:spLocks noChangeArrowheads="1"/>
            </p:cNvSpPr>
            <p:nvPr/>
          </p:nvSpPr>
          <p:spPr bwMode="auto">
            <a:xfrm>
              <a:off x="2980" y="3006"/>
              <a:ext cx="320" cy="25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266282" name="AutoShape 42"/>
            <p:cNvSpPr>
              <a:spLocks noChangeArrowheads="1"/>
            </p:cNvSpPr>
            <p:nvPr/>
          </p:nvSpPr>
          <p:spPr bwMode="auto">
            <a:xfrm rot="-2555641">
              <a:off x="3623" y="2936"/>
              <a:ext cx="128" cy="319"/>
            </a:xfrm>
            <a:prstGeom prst="downArrow">
              <a:avLst>
                <a:gd name="adj1" fmla="val 50000"/>
                <a:gd name="adj2" fmla="val 6230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266283" name="AutoShape 43"/>
            <p:cNvSpPr>
              <a:spLocks noChangeArrowheads="1"/>
            </p:cNvSpPr>
            <p:nvPr/>
          </p:nvSpPr>
          <p:spPr bwMode="auto">
            <a:xfrm>
              <a:off x="4004" y="3006"/>
              <a:ext cx="320" cy="25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266291" name="AutoShape 51"/>
            <p:cNvSpPr>
              <a:spLocks/>
            </p:cNvSpPr>
            <p:nvPr/>
          </p:nvSpPr>
          <p:spPr bwMode="auto">
            <a:xfrm>
              <a:off x="1971" y="2562"/>
              <a:ext cx="64" cy="126"/>
            </a:xfrm>
            <a:prstGeom prst="leftBracket">
              <a:avLst>
                <a:gd name="adj" fmla="val 16406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6292" name="AutoShape 52"/>
            <p:cNvSpPr>
              <a:spLocks/>
            </p:cNvSpPr>
            <p:nvPr/>
          </p:nvSpPr>
          <p:spPr bwMode="auto">
            <a:xfrm>
              <a:off x="3384" y="2562"/>
              <a:ext cx="91" cy="113"/>
            </a:xfrm>
            <a:prstGeom prst="rightBracket">
              <a:avLst>
                <a:gd name="adj" fmla="val 10348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cxnSp>
          <p:nvCxnSpPr>
            <p:cNvPr id="266293" name="AutoShape 53"/>
            <p:cNvCxnSpPr>
              <a:cxnSpLocks noChangeShapeType="1"/>
              <a:stCxn id="266254" idx="2"/>
              <a:endCxn id="266255" idx="0"/>
            </p:cNvCxnSpPr>
            <p:nvPr/>
          </p:nvCxnSpPr>
          <p:spPr bwMode="auto">
            <a:xfrm flipH="1">
              <a:off x="917" y="1070"/>
              <a:ext cx="1" cy="32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66294" name="AutoShape 54"/>
            <p:cNvCxnSpPr>
              <a:cxnSpLocks noChangeShapeType="1"/>
              <a:stCxn id="266255" idx="2"/>
              <a:endCxn id="266256" idx="0"/>
            </p:cNvCxnSpPr>
            <p:nvPr/>
          </p:nvCxnSpPr>
          <p:spPr bwMode="auto">
            <a:xfrm>
              <a:off x="917" y="1668"/>
              <a:ext cx="0" cy="448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66295" name="AutoShape 55"/>
            <p:cNvCxnSpPr>
              <a:cxnSpLocks noChangeShapeType="1"/>
              <a:stCxn id="266256" idx="2"/>
              <a:endCxn id="266257" idx="0"/>
            </p:cNvCxnSpPr>
            <p:nvPr/>
          </p:nvCxnSpPr>
          <p:spPr bwMode="auto">
            <a:xfrm>
              <a:off x="917" y="2385"/>
              <a:ext cx="0" cy="25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66296" name="AutoShape 56"/>
            <p:cNvCxnSpPr>
              <a:cxnSpLocks noChangeShapeType="1"/>
              <a:stCxn id="266257" idx="2"/>
              <a:endCxn id="266258" idx="0"/>
            </p:cNvCxnSpPr>
            <p:nvPr/>
          </p:nvCxnSpPr>
          <p:spPr bwMode="auto">
            <a:xfrm>
              <a:off x="917" y="3057"/>
              <a:ext cx="1" cy="288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66298" name="Text Box 58"/>
          <p:cNvSpPr txBox="1">
            <a:spLocks noChangeArrowheads="1"/>
          </p:cNvSpPr>
          <p:nvPr/>
        </p:nvSpPr>
        <p:spPr bwMode="auto">
          <a:xfrm>
            <a:off x="381000" y="6172200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0">
                <a:solidFill>
                  <a:schemeClr val="bg1"/>
                </a:solidFill>
                <a:latin typeface="Arial" pitchFamily="34" charset="0"/>
              </a:rPr>
              <a:t>Libby P. Circulation 2001;104:365, Hamm CW, Bertrand M, Braunwald E, Lancet 2001; 358:1533-1538; Davies MJ. Heart 2000; 83:361-366.</a:t>
            </a:r>
          </a:p>
          <a:p>
            <a:r>
              <a:rPr lang="da-DK" sz="1000" b="0">
                <a:solidFill>
                  <a:schemeClr val="bg1"/>
                </a:solidFill>
                <a:latin typeface="Arial" pitchFamily="34" charset="0"/>
              </a:rPr>
              <a:t>Anderson JL, et al. </a:t>
            </a:r>
            <a:r>
              <a:rPr lang="en-US" sz="1000" b="0" i="1">
                <a:solidFill>
                  <a:schemeClr val="bg1"/>
                </a:solidFill>
                <a:latin typeface="Arial" pitchFamily="34" charset="0"/>
              </a:rPr>
              <a:t>J Am Coll Cardiol.</a:t>
            </a:r>
            <a:r>
              <a:rPr lang="en-US" sz="1000" b="0">
                <a:solidFill>
                  <a:schemeClr val="bg1"/>
                </a:solidFill>
                <a:latin typeface="Arial" pitchFamily="34" charset="0"/>
              </a:rPr>
              <a:t> 2007;50:e1-e157, Figure 1. Reprinted with permission.</a:t>
            </a:r>
          </a:p>
        </p:txBody>
      </p:sp>
      <p:pic>
        <p:nvPicPr>
          <p:cNvPr id="266301" name="Picture 61" descr="fig02-subt occ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447800"/>
            <a:ext cx="2646363" cy="1974850"/>
          </a:xfrm>
          <a:prstGeom prst="rect">
            <a:avLst/>
          </a:prstGeom>
          <a:noFill/>
        </p:spPr>
      </p:pic>
      <p:pic>
        <p:nvPicPr>
          <p:cNvPr id="266302" name="Picture 62" descr="fig02-tott occ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113" y="1449388"/>
            <a:ext cx="1690687" cy="19732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13"/>
          <p:cNvGraphicFramePr>
            <a:graphicFrameLocks noChangeAspect="1"/>
          </p:cNvGraphicFramePr>
          <p:nvPr/>
        </p:nvGraphicFramePr>
        <p:xfrm>
          <a:off x="357158" y="2428868"/>
          <a:ext cx="1784350" cy="2605087"/>
        </p:xfrm>
        <a:graphic>
          <a:graphicData uri="http://schemas.openxmlformats.org/presentationml/2006/ole">
            <p:oleObj spid="_x0000_s81922" r:id="rId4" imgW="1786283" imgH="2603218" progId="Excel.Sheet.8">
              <p:embed/>
            </p:oleObj>
          </a:graphicData>
        </a:graphic>
      </p:graphicFrame>
      <p:sp>
        <p:nvSpPr>
          <p:cNvPr id="1028" name="Rectangle 3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5344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CURRENT OASIS 7 TRIAL</a:t>
            </a:r>
          </a:p>
        </p:txBody>
      </p:sp>
      <p:sp>
        <p:nvSpPr>
          <p:cNvPr id="1029" name="Rectangle 34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2209800"/>
            <a:ext cx="4191000" cy="2114550"/>
          </a:xfrm>
          <a:noFill/>
        </p:spPr>
        <p:txBody>
          <a:bodyPr>
            <a:normAutofit fontScale="40000" lnSpcReduction="20000"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No difference in primary endpoint between aspirin arms; benefit noted in high-dose arm on high-dose </a:t>
            </a:r>
            <a:r>
              <a:rPr lang="en-US" dirty="0" err="1" smtClean="0">
                <a:solidFill>
                  <a:srgbClr val="000000"/>
                </a:solidFill>
                <a:cs typeface="Times New Roman" pitchFamily="18" charset="0"/>
              </a:rPr>
              <a:t>clopidogrel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(p = 0.04)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No difference in primary endpoint between </a:t>
            </a:r>
            <a:r>
              <a:rPr lang="en-US" dirty="0" err="1" smtClean="0">
                <a:solidFill>
                  <a:srgbClr val="000000"/>
                </a:solidFill>
                <a:cs typeface="Times New Roman" pitchFamily="18" charset="0"/>
              </a:rPr>
              <a:t>clopidogrel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arms, but significant interaction with aspirin dose; benefit noted in high-dose arm undergoing PCI (p &lt; 0.05)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Major bleeding similar in both aspirin arms, but higher in high-dose </a:t>
            </a:r>
            <a:r>
              <a:rPr lang="en-US" dirty="0" err="1" smtClean="0">
                <a:solidFill>
                  <a:srgbClr val="000000"/>
                </a:solidFill>
                <a:cs typeface="Times New Roman" pitchFamily="18" charset="0"/>
              </a:rPr>
              <a:t>clopidogrel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arm (p = 0.01)</a:t>
            </a:r>
          </a:p>
          <a:p>
            <a:pPr eaLnBrk="1" hangingPunct="1">
              <a:spcBef>
                <a:spcPct val="50000"/>
              </a:spcBef>
            </a:pPr>
            <a:endParaRPr lang="en-US" dirty="0" smtClean="0"/>
          </a:p>
        </p:txBody>
      </p:sp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0" y="857232"/>
            <a:ext cx="9144000" cy="1006475"/>
          </a:xfrm>
          <a:prstGeom prst="rect">
            <a:avLst/>
          </a:prstGeom>
          <a:solidFill>
            <a:srgbClr val="CCCCD3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457200" tIns="137160" rIns="457200"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7030A0"/>
                </a:solidFill>
              </a:rPr>
              <a:t>Trial design: </a:t>
            </a:r>
            <a:r>
              <a:rPr lang="en-US" sz="1600" dirty="0">
                <a:solidFill>
                  <a:srgbClr val="7030A0"/>
                </a:solidFill>
              </a:rPr>
              <a:t>Patients presenting with ACS were randomized in a 2 x 2 factorial design to either low-dose or high-dose aspirin, and standard-dose or high-dose </a:t>
            </a:r>
            <a:r>
              <a:rPr lang="en-US" sz="1600" dirty="0" err="1">
                <a:solidFill>
                  <a:srgbClr val="7030A0"/>
                </a:solidFill>
              </a:rPr>
              <a:t>clopidogrel</a:t>
            </a:r>
            <a:r>
              <a:rPr lang="en-US" sz="1600" dirty="0">
                <a:solidFill>
                  <a:srgbClr val="7030A0"/>
                </a:solidFill>
              </a:rPr>
              <a:t>. Patients were followed for 30 days.</a:t>
            </a:r>
            <a:r>
              <a:rPr lang="en-US" sz="16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031" name="Text Box 13"/>
          <p:cNvSpPr txBox="1">
            <a:spLocks noChangeArrowheads="1"/>
          </p:cNvSpPr>
          <p:nvPr/>
        </p:nvSpPr>
        <p:spPr bwMode="auto">
          <a:xfrm>
            <a:off x="4648200" y="1905000"/>
            <a:ext cx="419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5469E"/>
                </a:solidFill>
              </a:rPr>
              <a:t>Results</a:t>
            </a:r>
          </a:p>
        </p:txBody>
      </p:sp>
      <p:sp>
        <p:nvSpPr>
          <p:cNvPr id="1032" name="Text Box 14"/>
          <p:cNvSpPr txBox="1">
            <a:spLocks noChangeArrowheads="1"/>
          </p:cNvSpPr>
          <p:nvPr/>
        </p:nvSpPr>
        <p:spPr bwMode="auto">
          <a:xfrm>
            <a:off x="4648200" y="4419600"/>
            <a:ext cx="419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5469E"/>
                </a:solidFill>
              </a:rPr>
              <a:t>Conclusions</a:t>
            </a:r>
          </a:p>
        </p:txBody>
      </p:sp>
      <p:sp>
        <p:nvSpPr>
          <p:cNvPr id="1033" name="Text Box 37"/>
          <p:cNvSpPr txBox="1">
            <a:spLocks noChangeArrowheads="1"/>
          </p:cNvSpPr>
          <p:nvPr/>
        </p:nvSpPr>
        <p:spPr bwMode="auto">
          <a:xfrm>
            <a:off x="3571868" y="6429375"/>
            <a:ext cx="53435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Presented by Dr. Shamir Mehta at ESC 2009</a:t>
            </a: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685800" y="2362200"/>
            <a:ext cx="1219200" cy="425450"/>
            <a:chOff x="1008" y="1488"/>
            <a:chExt cx="672" cy="268"/>
          </a:xfrm>
        </p:grpSpPr>
        <p:sp>
          <p:nvSpPr>
            <p:cNvPr id="1065" name="AutoShape 38"/>
            <p:cNvSpPr>
              <a:spLocks noChangeArrowheads="1"/>
            </p:cNvSpPr>
            <p:nvPr/>
          </p:nvSpPr>
          <p:spPr bwMode="auto">
            <a:xfrm>
              <a:off x="1008" y="1488"/>
              <a:ext cx="672" cy="268"/>
            </a:xfrm>
            <a:prstGeom prst="roundRect">
              <a:avLst>
                <a:gd name="adj" fmla="val 16667"/>
              </a:avLst>
            </a:prstGeom>
            <a:solidFill>
              <a:srgbClr val="CCCDD2"/>
            </a:solidFill>
            <a:ln w="9525">
              <a:solidFill>
                <a:srgbClr val="CCCD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66" name="Text Box 40"/>
            <p:cNvSpPr txBox="1">
              <a:spLocks noChangeArrowheads="1"/>
            </p:cNvSpPr>
            <p:nvPr/>
          </p:nvSpPr>
          <p:spPr bwMode="auto">
            <a:xfrm>
              <a:off x="1008" y="1536"/>
              <a:ext cx="6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(p = 0.76)</a:t>
              </a:r>
            </a:p>
          </p:txBody>
        </p:sp>
      </p:grp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666750" y="5900738"/>
            <a:ext cx="381000" cy="2841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/>
              <a:t>      </a:t>
            </a:r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685800" y="5410200"/>
            <a:ext cx="381000" cy="2841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/>
              <a:t>      </a:t>
            </a:r>
          </a:p>
        </p:txBody>
      </p:sp>
      <p:sp>
        <p:nvSpPr>
          <p:cNvPr id="1037" name="Text Box 47"/>
          <p:cNvSpPr txBox="1">
            <a:spLocks noChangeArrowheads="1"/>
          </p:cNvSpPr>
          <p:nvPr/>
        </p:nvSpPr>
        <p:spPr bwMode="auto">
          <a:xfrm>
            <a:off x="1009650" y="5897563"/>
            <a:ext cx="1428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 b="1" dirty="0">
                <a:solidFill>
                  <a:srgbClr val="000000"/>
                </a:solidFill>
                <a:cs typeface="Times New Roman" pitchFamily="18" charset="0"/>
              </a:rPr>
              <a:t>ASA 75-100 mg</a:t>
            </a:r>
          </a:p>
        </p:txBody>
      </p:sp>
      <p:sp>
        <p:nvSpPr>
          <p:cNvPr id="1038" name="Text Box 48"/>
          <p:cNvSpPr txBox="1">
            <a:spLocks noChangeArrowheads="1"/>
          </p:cNvSpPr>
          <p:nvPr/>
        </p:nvSpPr>
        <p:spPr bwMode="auto">
          <a:xfrm>
            <a:off x="1095375" y="53641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</a:rPr>
              <a:t>ASA 300-325 mg</a:t>
            </a:r>
          </a:p>
        </p:txBody>
      </p:sp>
      <p:pic>
        <p:nvPicPr>
          <p:cNvPr id="1039" name="Picture 80" descr="cardiosource_tag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529388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Text Box 131"/>
          <p:cNvSpPr txBox="1">
            <a:spLocks noChangeArrowheads="1"/>
          </p:cNvSpPr>
          <p:nvPr/>
        </p:nvSpPr>
        <p:spPr bwMode="auto">
          <a:xfrm>
            <a:off x="333375" y="5029200"/>
            <a:ext cx="401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Primary endpoint (CV death, MI, stroke)</a:t>
            </a:r>
          </a:p>
        </p:txBody>
      </p:sp>
      <p:sp>
        <p:nvSpPr>
          <p:cNvPr id="1041" name="Rectangle 166"/>
          <p:cNvSpPr>
            <a:spLocks noChangeArrowheads="1"/>
          </p:cNvSpPr>
          <p:nvPr/>
        </p:nvSpPr>
        <p:spPr bwMode="auto">
          <a:xfrm>
            <a:off x="255588" y="2690813"/>
            <a:ext cx="2182812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2" name="Rectangle 212"/>
          <p:cNvSpPr>
            <a:spLocks noChangeArrowheads="1"/>
          </p:cNvSpPr>
          <p:nvPr/>
        </p:nvSpPr>
        <p:spPr bwMode="auto">
          <a:xfrm>
            <a:off x="4648200" y="4724400"/>
            <a:ext cx="4191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2238" indent="-122238">
              <a:spcBef>
                <a:spcPct val="50000"/>
              </a:spcBef>
              <a:buFontTx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High-dose aspirin and high-dose </a:t>
            </a:r>
            <a:r>
              <a:rPr lang="en-US" sz="1600" b="1" dirty="0" err="1">
                <a:solidFill>
                  <a:srgbClr val="C00000"/>
                </a:solidFill>
              </a:rPr>
              <a:t>clopidogrel</a:t>
            </a:r>
            <a:r>
              <a:rPr lang="en-US" sz="1600" b="1" dirty="0">
                <a:solidFill>
                  <a:srgbClr val="C00000"/>
                </a:solidFill>
              </a:rPr>
              <a:t> associated with significant clinical benefit at 30 days in ACS patients; more in PCI subgroup</a:t>
            </a:r>
          </a:p>
          <a:p>
            <a:pPr marL="122238" indent="-122238">
              <a:spcBef>
                <a:spcPct val="50000"/>
              </a:spcBef>
              <a:buFontTx/>
              <a:buChar char="•"/>
            </a:pPr>
            <a:r>
              <a:rPr lang="en-US" sz="1400" dirty="0"/>
              <a:t>Bleeding complications were higher with high-dose </a:t>
            </a:r>
            <a:r>
              <a:rPr lang="en-US" sz="1400" dirty="0" err="1"/>
              <a:t>clopidogrel</a:t>
            </a:r>
            <a:r>
              <a:rPr lang="en-US" sz="1400" dirty="0"/>
              <a:t>, but not with aspirin</a:t>
            </a:r>
          </a:p>
          <a:p>
            <a:pPr marL="122238" indent="-122238">
              <a:spcBef>
                <a:spcPct val="50000"/>
              </a:spcBef>
              <a:buFontTx/>
              <a:buChar char="•"/>
            </a:pPr>
            <a:r>
              <a:rPr lang="en-US" sz="1400" dirty="0"/>
              <a:t>Important findings; likely to be in future guidelines</a:t>
            </a:r>
          </a:p>
        </p:txBody>
      </p:sp>
      <p:sp>
        <p:nvSpPr>
          <p:cNvPr id="1043" name="Text Box 226"/>
          <p:cNvSpPr txBox="1">
            <a:spLocks noChangeArrowheads="1"/>
          </p:cNvSpPr>
          <p:nvPr/>
        </p:nvSpPr>
        <p:spPr bwMode="auto">
          <a:xfrm>
            <a:off x="71406" y="469265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0</a:t>
            </a:r>
          </a:p>
        </p:txBody>
      </p:sp>
      <p:sp>
        <p:nvSpPr>
          <p:cNvPr id="1044" name="Text Box 228"/>
          <p:cNvSpPr txBox="1">
            <a:spLocks noChangeArrowheads="1"/>
          </p:cNvSpPr>
          <p:nvPr/>
        </p:nvSpPr>
        <p:spPr bwMode="auto">
          <a:xfrm>
            <a:off x="-32" y="400685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10</a:t>
            </a:r>
          </a:p>
        </p:txBody>
      </p:sp>
      <p:sp>
        <p:nvSpPr>
          <p:cNvPr id="1045" name="Text Box 231"/>
          <p:cNvSpPr txBox="1">
            <a:spLocks noChangeArrowheads="1"/>
          </p:cNvSpPr>
          <p:nvPr/>
        </p:nvSpPr>
        <p:spPr bwMode="auto">
          <a:xfrm>
            <a:off x="-23842" y="2500306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30</a:t>
            </a:r>
          </a:p>
        </p:txBody>
      </p:sp>
      <p:sp>
        <p:nvSpPr>
          <p:cNvPr id="1046" name="Text Box 233"/>
          <p:cNvSpPr txBox="1">
            <a:spLocks noChangeArrowheads="1"/>
          </p:cNvSpPr>
          <p:nvPr/>
        </p:nvSpPr>
        <p:spPr bwMode="auto">
          <a:xfrm>
            <a:off x="-32" y="36957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%</a:t>
            </a:r>
          </a:p>
        </p:txBody>
      </p:sp>
      <p:sp>
        <p:nvSpPr>
          <p:cNvPr id="1047" name="Text Box 235"/>
          <p:cNvSpPr txBox="1">
            <a:spLocks noChangeArrowheads="1"/>
          </p:cNvSpPr>
          <p:nvPr/>
        </p:nvSpPr>
        <p:spPr bwMode="auto">
          <a:xfrm>
            <a:off x="828675" y="43211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4.4</a:t>
            </a:r>
          </a:p>
        </p:txBody>
      </p:sp>
      <p:sp>
        <p:nvSpPr>
          <p:cNvPr id="1048" name="Text Box 236"/>
          <p:cNvSpPr txBox="1">
            <a:spLocks noChangeArrowheads="1"/>
          </p:cNvSpPr>
          <p:nvPr/>
        </p:nvSpPr>
        <p:spPr bwMode="auto">
          <a:xfrm>
            <a:off x="1295400" y="43307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4.2</a:t>
            </a:r>
          </a:p>
        </p:txBody>
      </p:sp>
      <p:sp>
        <p:nvSpPr>
          <p:cNvPr id="1049" name="Line 237"/>
          <p:cNvSpPr>
            <a:spLocks noChangeShapeType="1"/>
          </p:cNvSpPr>
          <p:nvPr/>
        </p:nvSpPr>
        <p:spPr bwMode="auto">
          <a:xfrm>
            <a:off x="457200" y="4891088"/>
            <a:ext cx="158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1027" name="Object 243"/>
          <p:cNvGraphicFramePr>
            <a:graphicFrameLocks noChangeAspect="1"/>
          </p:cNvGraphicFramePr>
          <p:nvPr/>
        </p:nvGraphicFramePr>
        <p:xfrm>
          <a:off x="2511425" y="2457450"/>
          <a:ext cx="1603375" cy="2616200"/>
        </p:xfrm>
        <a:graphic>
          <a:graphicData uri="http://schemas.openxmlformats.org/presentationml/2006/ole">
            <p:oleObj spid="_x0000_s81923" r:id="rId6" imgW="1603387" imgH="2621507" progId="Excel.Sheet.8">
              <p:embed/>
            </p:oleObj>
          </a:graphicData>
        </a:graphic>
      </p:graphicFrame>
      <p:sp>
        <p:nvSpPr>
          <p:cNvPr id="1050" name="Text Box 248"/>
          <p:cNvSpPr txBox="1">
            <a:spLocks noChangeArrowheads="1"/>
          </p:cNvSpPr>
          <p:nvPr/>
        </p:nvSpPr>
        <p:spPr bwMode="auto">
          <a:xfrm>
            <a:off x="2062163" y="3635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%</a:t>
            </a:r>
          </a:p>
        </p:txBody>
      </p:sp>
      <p:sp>
        <p:nvSpPr>
          <p:cNvPr id="1051" name="Text Box 249"/>
          <p:cNvSpPr txBox="1">
            <a:spLocks noChangeArrowheads="1"/>
          </p:cNvSpPr>
          <p:nvPr/>
        </p:nvSpPr>
        <p:spPr bwMode="auto">
          <a:xfrm>
            <a:off x="2300288" y="47117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0</a:t>
            </a:r>
          </a:p>
        </p:txBody>
      </p:sp>
      <p:sp>
        <p:nvSpPr>
          <p:cNvPr id="1052" name="Text Box 251"/>
          <p:cNvSpPr txBox="1">
            <a:spLocks noChangeArrowheads="1"/>
          </p:cNvSpPr>
          <p:nvPr/>
        </p:nvSpPr>
        <p:spPr bwMode="auto">
          <a:xfrm>
            <a:off x="2209800" y="2497138"/>
            <a:ext cx="54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30</a:t>
            </a:r>
          </a:p>
        </p:txBody>
      </p:sp>
      <p:grpSp>
        <p:nvGrpSpPr>
          <p:cNvPr id="3" name="Group 259"/>
          <p:cNvGrpSpPr>
            <a:grpSpLocks/>
          </p:cNvGrpSpPr>
          <p:nvPr/>
        </p:nvGrpSpPr>
        <p:grpSpPr bwMode="auto">
          <a:xfrm>
            <a:off x="2709858" y="2362200"/>
            <a:ext cx="1219200" cy="425450"/>
            <a:chOff x="1008" y="1488"/>
            <a:chExt cx="672" cy="268"/>
          </a:xfrm>
        </p:grpSpPr>
        <p:sp>
          <p:nvSpPr>
            <p:cNvPr id="1063" name="AutoShape 260"/>
            <p:cNvSpPr>
              <a:spLocks noChangeArrowheads="1"/>
            </p:cNvSpPr>
            <p:nvPr/>
          </p:nvSpPr>
          <p:spPr bwMode="auto">
            <a:xfrm>
              <a:off x="1008" y="1488"/>
              <a:ext cx="672" cy="268"/>
            </a:xfrm>
            <a:prstGeom prst="roundRect">
              <a:avLst>
                <a:gd name="adj" fmla="val 16667"/>
              </a:avLst>
            </a:prstGeom>
            <a:solidFill>
              <a:srgbClr val="CCCDD2"/>
            </a:solidFill>
            <a:ln w="9525">
              <a:solidFill>
                <a:srgbClr val="CCCD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64" name="Text Box 261"/>
            <p:cNvSpPr txBox="1">
              <a:spLocks noChangeArrowheads="1"/>
            </p:cNvSpPr>
            <p:nvPr/>
          </p:nvSpPr>
          <p:spPr bwMode="auto">
            <a:xfrm>
              <a:off x="1008" y="1536"/>
              <a:ext cx="6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(p = 0.37)</a:t>
              </a:r>
            </a:p>
          </p:txBody>
        </p:sp>
      </p:grpSp>
      <p:sp>
        <p:nvSpPr>
          <p:cNvPr id="1054" name="Text Box 262"/>
          <p:cNvSpPr txBox="1">
            <a:spLocks noChangeArrowheads="1"/>
          </p:cNvSpPr>
          <p:nvPr/>
        </p:nvSpPr>
        <p:spPr bwMode="auto">
          <a:xfrm>
            <a:off x="-38132" y="3302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20</a:t>
            </a:r>
          </a:p>
        </p:txBody>
      </p:sp>
      <p:sp>
        <p:nvSpPr>
          <p:cNvPr id="1055" name="Text Box 251"/>
          <p:cNvSpPr txBox="1">
            <a:spLocks noChangeArrowheads="1"/>
          </p:cNvSpPr>
          <p:nvPr/>
        </p:nvSpPr>
        <p:spPr bwMode="auto">
          <a:xfrm>
            <a:off x="2209800" y="3244850"/>
            <a:ext cx="54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20</a:t>
            </a:r>
          </a:p>
        </p:txBody>
      </p:sp>
      <p:sp>
        <p:nvSpPr>
          <p:cNvPr id="1056" name="Text Box 251"/>
          <p:cNvSpPr txBox="1">
            <a:spLocks noChangeArrowheads="1"/>
          </p:cNvSpPr>
          <p:nvPr/>
        </p:nvSpPr>
        <p:spPr bwMode="auto">
          <a:xfrm>
            <a:off x="2209800" y="4006850"/>
            <a:ext cx="547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10</a:t>
            </a:r>
          </a:p>
        </p:txBody>
      </p:sp>
      <p:sp>
        <p:nvSpPr>
          <p:cNvPr id="1057" name="Text Box 235"/>
          <p:cNvSpPr txBox="1">
            <a:spLocks noChangeArrowheads="1"/>
          </p:cNvSpPr>
          <p:nvPr/>
        </p:nvSpPr>
        <p:spPr bwMode="auto">
          <a:xfrm>
            <a:off x="2847975" y="42830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4.4</a:t>
            </a:r>
          </a:p>
        </p:txBody>
      </p:sp>
      <p:sp>
        <p:nvSpPr>
          <p:cNvPr id="1058" name="Text Box 236"/>
          <p:cNvSpPr txBox="1">
            <a:spLocks noChangeArrowheads="1"/>
          </p:cNvSpPr>
          <p:nvPr/>
        </p:nvSpPr>
        <p:spPr bwMode="auto">
          <a:xfrm>
            <a:off x="3257550" y="4292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4.2</a:t>
            </a: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2590800" y="5426075"/>
            <a:ext cx="381000" cy="2841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/>
              <a:t>      </a:t>
            </a:r>
          </a:p>
        </p:txBody>
      </p:sp>
      <p:sp>
        <p:nvSpPr>
          <p:cNvPr id="1060" name="Text Box 48"/>
          <p:cNvSpPr txBox="1">
            <a:spLocks noChangeArrowheads="1"/>
          </p:cNvSpPr>
          <p:nvPr/>
        </p:nvSpPr>
        <p:spPr bwMode="auto">
          <a:xfrm>
            <a:off x="2857500" y="5400692"/>
            <a:ext cx="1485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 dirty="0" smtClean="0">
                <a:solidFill>
                  <a:schemeClr val="bg1"/>
                </a:solidFill>
              </a:rPr>
              <a:t>Standard-dose </a:t>
            </a:r>
            <a:r>
              <a:rPr lang="en-US" sz="1200" b="1" dirty="0" err="1">
                <a:solidFill>
                  <a:schemeClr val="bg1"/>
                </a:solidFill>
              </a:rPr>
              <a:t>clopidogrel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600325" y="5910263"/>
            <a:ext cx="381000" cy="2841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/>
              <a:t>      </a:t>
            </a:r>
          </a:p>
        </p:txBody>
      </p:sp>
      <p:sp>
        <p:nvSpPr>
          <p:cNvPr id="1062" name="Text Box 48"/>
          <p:cNvSpPr txBox="1">
            <a:spLocks noChangeArrowheads="1"/>
          </p:cNvSpPr>
          <p:nvPr/>
        </p:nvSpPr>
        <p:spPr bwMode="auto">
          <a:xfrm>
            <a:off x="2857500" y="5900758"/>
            <a:ext cx="17859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</a:rPr>
              <a:t>High-dose </a:t>
            </a:r>
            <a:r>
              <a:rPr lang="en-US" sz="1200" b="1" dirty="0" err="1">
                <a:solidFill>
                  <a:schemeClr val="bg1"/>
                </a:solidFill>
              </a:rPr>
              <a:t>clopidogrel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Ovale 42"/>
          <p:cNvSpPr/>
          <p:nvPr/>
        </p:nvSpPr>
        <p:spPr>
          <a:xfrm>
            <a:off x="4143372" y="4572008"/>
            <a:ext cx="4786346" cy="1143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First risk assessment in ACS pts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733800" cy="4800600"/>
          </a:xfrm>
          <a:solidFill>
            <a:schemeClr val="accent6">
              <a:lumMod val="9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Likelihood </a:t>
            </a:r>
            <a:r>
              <a:rPr lang="en-US" sz="2400" b="1" dirty="0">
                <a:solidFill>
                  <a:srgbClr val="C00000"/>
                </a:solidFill>
              </a:rPr>
              <a:t>of obstructive  CAD as cause of symptoms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Dominated by acute </a:t>
            </a:r>
            <a:r>
              <a:rPr lang="en-US" sz="2000" b="1" dirty="0" smtClean="0">
                <a:solidFill>
                  <a:srgbClr val="002060"/>
                </a:solidFill>
              </a:rPr>
              <a:t>findings</a:t>
            </a:r>
            <a:endParaRPr lang="en-US" sz="2000" b="1" dirty="0">
              <a:solidFill>
                <a:srgbClr val="002060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Exam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Symptoms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Markers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Evaluation of traditional </a:t>
            </a:r>
            <a:r>
              <a:rPr lang="en-US" sz="2000" b="1" dirty="0">
                <a:solidFill>
                  <a:srgbClr val="002060"/>
                </a:solidFill>
              </a:rPr>
              <a:t>risk factors </a:t>
            </a:r>
            <a:r>
              <a:rPr lang="en-US" sz="2000" b="1" dirty="0" smtClean="0">
                <a:solidFill>
                  <a:srgbClr val="002060"/>
                </a:solidFill>
              </a:rPr>
              <a:t>is important</a:t>
            </a:r>
            <a:endParaRPr lang="en-US" sz="20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Does this </a:t>
            </a:r>
            <a:r>
              <a:rPr lang="en-US" sz="2400" b="1" dirty="0">
                <a:solidFill>
                  <a:srgbClr val="C00000"/>
                </a:solidFill>
              </a:rPr>
              <a:t>patient </a:t>
            </a:r>
            <a:r>
              <a:rPr lang="en-US" sz="2400" b="1" dirty="0" smtClean="0">
                <a:solidFill>
                  <a:srgbClr val="C00000"/>
                </a:solidFill>
              </a:rPr>
              <a:t>have symptoms </a:t>
            </a:r>
            <a:r>
              <a:rPr lang="en-US" sz="2400" b="1" dirty="0">
                <a:solidFill>
                  <a:srgbClr val="C00000"/>
                </a:solidFill>
              </a:rPr>
              <a:t>due to acute ischemia from obstructive CAD?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600200"/>
            <a:ext cx="3429000" cy="4503738"/>
          </a:xfrm>
          <a:solidFill>
            <a:schemeClr val="accent6">
              <a:lumMod val="9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Risk of bad outcome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</a:rPr>
              <a:t>Dominated by acute findings</a:t>
            </a: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</a:rPr>
              <a:t>Older age very important</a:t>
            </a: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</a:rPr>
              <a:t>Hemodynamic abnormalities critical</a:t>
            </a: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</a:rPr>
              <a:t>ECG, markers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What is the likelihood of death, MI, heart failure?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Anticoagulant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Therapy</a:t>
            </a:r>
            <a:r>
              <a:rPr lang="it-IT" sz="4800" b="1" dirty="0" smtClean="0">
                <a:solidFill>
                  <a:srgbClr val="FF0000"/>
                </a:solidFill>
              </a:rPr>
              <a:t> in ACS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198659" name="Picture 3" descr="C:\Users\Loreno\Pictures\Adobe\Foto da fotocamera digitale\TCT-2009\P10105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593881" cy="4757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Loreno\Pictures\Adobe\Foto da fotocamera digitale\TCT-2009\P1010523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32" y="1643050"/>
            <a:ext cx="8054767" cy="4714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Anticoagulant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Therapy</a:t>
            </a:r>
            <a:r>
              <a:rPr lang="it-IT" sz="4800" b="1" dirty="0" smtClean="0">
                <a:solidFill>
                  <a:srgbClr val="FF0000"/>
                </a:solidFill>
              </a:rPr>
              <a:t> in ACS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981075"/>
            <a:ext cx="6977088" cy="52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981075"/>
            <a:ext cx="65246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64200"/>
            <a:ext cx="8001056" cy="528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84021" y="1600200"/>
            <a:ext cx="61759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7910" y="1600200"/>
            <a:ext cx="60881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8072494" cy="569969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786050" y="71414"/>
            <a:ext cx="351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C00000"/>
                </a:solidFill>
              </a:rPr>
              <a:t>DES in STEMI</a:t>
            </a:r>
            <a:endParaRPr lang="it-IT" sz="4800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28794" y="1714488"/>
            <a:ext cx="535785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Restenosis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Stent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Thrombosis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4582" y="1600200"/>
            <a:ext cx="59948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0035" y="1600200"/>
            <a:ext cx="604393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6159" y="1600200"/>
            <a:ext cx="60316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11936" y="1600200"/>
            <a:ext cx="61201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82628" cy="599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35928"/>
            <a:ext cx="7929618" cy="540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591" y="1600200"/>
            <a:ext cx="60368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9885" y="1600200"/>
            <a:ext cx="598423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8300" y="1767681"/>
            <a:ext cx="5867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264" y="1643050"/>
            <a:ext cx="676160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</TotalTime>
  <Words>2370</Words>
  <Application>Microsoft Office PowerPoint</Application>
  <PresentationFormat>Presentazione su schermo (4:3)</PresentationFormat>
  <Paragraphs>615</Paragraphs>
  <Slides>102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102</vt:i4>
      </vt:variant>
    </vt:vector>
  </HeadingPairs>
  <TitlesOfParts>
    <vt:vector size="106" baseType="lpstr">
      <vt:lpstr>Tema di Office</vt:lpstr>
      <vt:lpstr>Immagine bitmap</vt:lpstr>
      <vt:lpstr>Foglio di lavoro di Microsoft Office Excel 97-2003</vt:lpstr>
      <vt:lpstr>Grafico</vt:lpstr>
      <vt:lpstr>Diapositiva 1</vt:lpstr>
      <vt:lpstr>Diapositiva 2</vt:lpstr>
      <vt:lpstr>BLITZ 3  </vt:lpstr>
      <vt:lpstr>BLITZ 3</vt:lpstr>
      <vt:lpstr>Diapositiva 5</vt:lpstr>
      <vt:lpstr>Diapositiva 6</vt:lpstr>
      <vt:lpstr> PCI vs Lysis: Importance of Timing</vt:lpstr>
      <vt:lpstr>Diapositiva 8</vt:lpstr>
      <vt:lpstr>Diapositiva 9</vt:lpstr>
      <vt:lpstr>Diapositiva 10</vt:lpstr>
      <vt:lpstr>Diapositiva 11</vt:lpstr>
      <vt:lpstr>Diapositiva 12</vt:lpstr>
      <vt:lpstr>HORIZONS-AMI Stent</vt:lpstr>
      <vt:lpstr>Diapositiva 14</vt:lpstr>
      <vt:lpstr>Diapositiva 15</vt:lpstr>
      <vt:lpstr>Diapositiva 16</vt:lpstr>
      <vt:lpstr>Meta-analysis: Facilitated PCI vs  Primary PCI </vt:lpstr>
      <vt:lpstr>Diapositiva 18</vt:lpstr>
      <vt:lpstr>Diapositiva 19</vt:lpstr>
      <vt:lpstr>Bleeding in ACS</vt:lpstr>
      <vt:lpstr>Bleeding in ACS</vt:lpstr>
      <vt:lpstr>Bleeding in ACS</vt:lpstr>
      <vt:lpstr>Bleeding in ACS</vt:lpstr>
      <vt:lpstr>Gp IIb-IIIa INHIBITORS in STEMI</vt:lpstr>
      <vt:lpstr>Gp IIb-IIIa INHIBITORS in STEMI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Distal Embolisation</vt:lpstr>
      <vt:lpstr>Distal Embolisation</vt:lpstr>
      <vt:lpstr>Distal Embolisation</vt:lpstr>
      <vt:lpstr>Distal Embolisation</vt:lpstr>
      <vt:lpstr>Distal Embolisation</vt:lpstr>
      <vt:lpstr>Diapositiva 38</vt:lpstr>
      <vt:lpstr>Distal Embolisation</vt:lpstr>
      <vt:lpstr>Diapositiva 40</vt:lpstr>
      <vt:lpstr>First risk accessment in ACS pts</vt:lpstr>
      <vt:lpstr>Risk Scores</vt:lpstr>
      <vt:lpstr>Diapositiva 43</vt:lpstr>
      <vt:lpstr>Diapositiva 44</vt:lpstr>
      <vt:lpstr>How Early?</vt:lpstr>
      <vt:lpstr>How Early?</vt:lpstr>
      <vt:lpstr>How Early?</vt:lpstr>
      <vt:lpstr>How Early?</vt:lpstr>
      <vt:lpstr>How Early?</vt:lpstr>
      <vt:lpstr>Diapositiva 50</vt:lpstr>
      <vt:lpstr>Diapositiva 51</vt:lpstr>
      <vt:lpstr>How Early?</vt:lpstr>
      <vt:lpstr>How Early?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</vt:lpstr>
      <vt:lpstr>Antiplatelet Therapy in ACS:  New Drugs</vt:lpstr>
      <vt:lpstr>Antiplatelet Therapy in ACS:  New Drugs</vt:lpstr>
      <vt:lpstr>Antiplatelet Therapy in ACS:  New Drugs</vt:lpstr>
      <vt:lpstr>Antiplatelet Therapy in ACS:  New Drugs</vt:lpstr>
      <vt:lpstr>Antiplatelet Therapy in ACS:  New Drugs</vt:lpstr>
      <vt:lpstr>Antiplatelet Therapy in ACS:  New Drugs</vt:lpstr>
      <vt:lpstr>Antiplatelet Therapy in ACS:  New Drugs</vt:lpstr>
      <vt:lpstr>Antiplatelet Therapy in ACS:  New Drugs</vt:lpstr>
      <vt:lpstr>ACS Interventional Trends 2009</vt:lpstr>
      <vt:lpstr>New Antiplatelet agents</vt:lpstr>
      <vt:lpstr>Ticagrelor compared with clopidogrel in patients with acute coronary syndromes – the PLATelet Inhibition and patient Outcomes trial</vt:lpstr>
      <vt:lpstr>Diapositiva 76</vt:lpstr>
      <vt:lpstr>Diapositiva 77</vt:lpstr>
      <vt:lpstr>Diapositiva 78</vt:lpstr>
      <vt:lpstr>Diapositiva 79</vt:lpstr>
      <vt:lpstr>Diapositiva 80</vt:lpstr>
      <vt:lpstr>CURRENT OASIS 7 TRIAL</vt:lpstr>
      <vt:lpstr>First risk assessment in ACS pts</vt:lpstr>
      <vt:lpstr>Anticoagulant Therapy in ACS</vt:lpstr>
      <vt:lpstr>Anticoagulant Therapy in ACS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Distal Embolisation</vt:lpstr>
      <vt:lpstr>Diapositiva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Loreno</dc:creator>
  <cp:lastModifiedBy>Loreno</cp:lastModifiedBy>
  <cp:revision>237</cp:revision>
  <dcterms:created xsi:type="dcterms:W3CDTF">2009-09-16T21:10:52Z</dcterms:created>
  <dcterms:modified xsi:type="dcterms:W3CDTF">2009-10-03T05:46:04Z</dcterms:modified>
</cp:coreProperties>
</file>